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7" r:id="rId4"/>
    <p:sldId id="263" r:id="rId5"/>
    <p:sldId id="274" r:id="rId6"/>
    <p:sldId id="276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651"/>
    <a:srgbClr val="84D2E2"/>
    <a:srgbClr val="508278"/>
    <a:srgbClr val="F5AA41"/>
    <a:srgbClr val="464FA1"/>
    <a:srgbClr val="000000"/>
    <a:srgbClr val="FBE5D6"/>
    <a:srgbClr val="D6DCE5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C0CED-6CCF-42E1-B982-0B544678A9E9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04AA-D393-4B07-AA3E-8E44A76AC2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16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109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74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613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536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257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083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931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294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35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66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95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00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48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655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26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35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04AA-D393-4B07-AA3E-8E44A76AC27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85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1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24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74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2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90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37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78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49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77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4327-EE44-4F65-AAE7-66193D32607A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BABE-BC68-44CC-9349-C3E6C7FF3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68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96E9AA5A-8153-4BA4-B4C0-ADA1E5FFB2D7}"/>
              </a:ext>
            </a:extLst>
          </p:cNvPr>
          <p:cNvGrpSpPr/>
          <p:nvPr/>
        </p:nvGrpSpPr>
        <p:grpSpPr>
          <a:xfrm>
            <a:off x="1425073" y="5351214"/>
            <a:ext cx="11278203" cy="2205309"/>
            <a:chOff x="1859660" y="5802111"/>
            <a:chExt cx="9201418" cy="1565637"/>
          </a:xfrm>
        </p:grpSpPr>
        <p:sp>
          <p:nvSpPr>
            <p:cNvPr id="13" name="波浪 12">
              <a:extLst>
                <a:ext uri="{FF2B5EF4-FFF2-40B4-BE49-F238E27FC236}">
                  <a16:creationId xmlns:a16="http://schemas.microsoft.com/office/drawing/2014/main" id="{253F32F0-A2D2-416A-97F2-BA3AAA9CEF3D}"/>
                </a:ext>
              </a:extLst>
            </p:cNvPr>
            <p:cNvSpPr/>
            <p:nvPr/>
          </p:nvSpPr>
          <p:spPr>
            <a:xfrm rot="797511">
              <a:off x="1859660" y="5802111"/>
              <a:ext cx="9201418" cy="950294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波浪 13">
              <a:extLst>
                <a:ext uri="{FF2B5EF4-FFF2-40B4-BE49-F238E27FC236}">
                  <a16:creationId xmlns:a16="http://schemas.microsoft.com/office/drawing/2014/main" id="{CD682464-1A74-4EAC-A277-DF31258D43D8}"/>
                </a:ext>
              </a:extLst>
            </p:cNvPr>
            <p:cNvSpPr/>
            <p:nvPr/>
          </p:nvSpPr>
          <p:spPr>
            <a:xfrm rot="797511">
              <a:off x="3042614" y="6191752"/>
              <a:ext cx="5310049" cy="950294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波浪 14">
              <a:extLst>
                <a:ext uri="{FF2B5EF4-FFF2-40B4-BE49-F238E27FC236}">
                  <a16:creationId xmlns:a16="http://schemas.microsoft.com/office/drawing/2014/main" id="{A57B052C-804F-4851-B1D7-E76C44F81C11}"/>
                </a:ext>
              </a:extLst>
            </p:cNvPr>
            <p:cNvSpPr/>
            <p:nvPr/>
          </p:nvSpPr>
          <p:spPr>
            <a:xfrm rot="797511">
              <a:off x="3069815" y="6417454"/>
              <a:ext cx="3279307" cy="950294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CDE8049-1FFB-43B0-9624-0FC40BE8D771}"/>
              </a:ext>
            </a:extLst>
          </p:cNvPr>
          <p:cNvSpPr/>
          <p:nvPr/>
        </p:nvSpPr>
        <p:spPr>
          <a:xfrm>
            <a:off x="-1" y="0"/>
            <a:ext cx="3214255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81536" y="1885666"/>
            <a:ext cx="8240511" cy="12876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學生自主學習方案說明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96000" y="4049188"/>
            <a:ext cx="3322583" cy="14220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學務處</a:t>
            </a:r>
            <a:endParaRPr lang="en-US" altLang="zh-TW" sz="3600" b="1" dirty="0">
              <a:solidFill>
                <a:srgbClr val="3333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600" b="1" dirty="0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108</a:t>
            </a:r>
            <a:r>
              <a:rPr lang="zh-TW" altLang="en-US" sz="3600" b="1" dirty="0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年</a:t>
            </a:r>
            <a:r>
              <a:rPr lang="en-US" altLang="zh-TW" sz="3600" b="1" dirty="0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8</a:t>
            </a:r>
            <a:r>
              <a:rPr lang="zh-TW" altLang="en-US" sz="3600" b="1" dirty="0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月</a:t>
            </a:r>
            <a:r>
              <a:rPr lang="en-US" altLang="zh-TW" sz="3600" b="1" dirty="0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3</a:t>
            </a:r>
            <a:r>
              <a:rPr lang="zh-TW" altLang="en-US" sz="3600" b="1" dirty="0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日</a:t>
            </a:r>
            <a:endParaRPr lang="en-US" altLang="zh-TW" sz="3600" b="1" dirty="0">
              <a:solidFill>
                <a:srgbClr val="3333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6795E3-851C-45B0-932B-930D9B76B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4" y="392043"/>
            <a:ext cx="1131017" cy="1369125"/>
          </a:xfrm>
          <a:prstGeom prst="rect">
            <a:avLst/>
          </a:prstGeom>
          <a:effectLst/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D89C689-517D-420F-B377-58B271351BF7}"/>
              </a:ext>
            </a:extLst>
          </p:cNvPr>
          <p:cNvSpPr/>
          <p:nvPr/>
        </p:nvSpPr>
        <p:spPr>
          <a:xfrm>
            <a:off x="3985506" y="631527"/>
            <a:ext cx="3793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2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學年度聖心女中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32F3FE3-1D42-4265-B001-5D4A986EED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3219" r="3294" b="3069"/>
          <a:stretch/>
        </p:blipFill>
        <p:spPr>
          <a:xfrm>
            <a:off x="59885" y="2386583"/>
            <a:ext cx="3094477" cy="30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:a16="http://schemas.microsoft.com/office/drawing/2014/main" id="{8FFEA0FC-2E78-44A4-B076-61C1AC53D12D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14" name="波浪 13">
              <a:extLst>
                <a:ext uri="{FF2B5EF4-FFF2-40B4-BE49-F238E27FC236}">
                  <a16:creationId xmlns:a16="http://schemas.microsoft.com/office/drawing/2014/main" id="{E3583D38-9C3F-4FF4-A73F-055B495F1093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波浪 14">
              <a:extLst>
                <a:ext uri="{FF2B5EF4-FFF2-40B4-BE49-F238E27FC236}">
                  <a16:creationId xmlns:a16="http://schemas.microsoft.com/office/drawing/2014/main" id="{5233AB59-A0FF-4854-8DDF-661FF51E32AE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波浪 15">
              <a:extLst>
                <a:ext uri="{FF2B5EF4-FFF2-40B4-BE49-F238E27FC236}">
                  <a16:creationId xmlns:a16="http://schemas.microsoft.com/office/drawing/2014/main" id="{0E1F2BCA-066C-4AAE-813E-8EAAB1857572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六邊形 3"/>
          <p:cNvSpPr/>
          <p:nvPr/>
        </p:nvSpPr>
        <p:spPr>
          <a:xfrm>
            <a:off x="2427573" y="2884589"/>
            <a:ext cx="2116389" cy="1824474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自主學習計畫類別</a:t>
            </a:r>
          </a:p>
        </p:txBody>
      </p:sp>
      <p:sp>
        <p:nvSpPr>
          <p:cNvPr id="5" name="六邊形 4"/>
          <p:cNvSpPr/>
          <p:nvPr/>
        </p:nvSpPr>
        <p:spPr>
          <a:xfrm>
            <a:off x="4315218" y="2011191"/>
            <a:ext cx="2116389" cy="1712575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合作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algn="ctr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學習</a:t>
            </a:r>
          </a:p>
        </p:txBody>
      </p:sp>
      <p:sp>
        <p:nvSpPr>
          <p:cNvPr id="6" name="六邊形 5"/>
          <p:cNvSpPr/>
          <p:nvPr/>
        </p:nvSpPr>
        <p:spPr>
          <a:xfrm>
            <a:off x="557562" y="3864527"/>
            <a:ext cx="2116389" cy="1745124"/>
          </a:xfrm>
          <a:prstGeom prst="hexag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小論文寫作</a:t>
            </a:r>
          </a:p>
        </p:txBody>
      </p:sp>
      <p:sp>
        <p:nvSpPr>
          <p:cNvPr id="7" name="六邊形 6"/>
          <p:cNvSpPr/>
          <p:nvPr/>
        </p:nvSpPr>
        <p:spPr>
          <a:xfrm>
            <a:off x="4287472" y="3854096"/>
            <a:ext cx="2184606" cy="1709934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專書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閱讀</a:t>
            </a:r>
          </a:p>
        </p:txBody>
      </p:sp>
      <p:sp>
        <p:nvSpPr>
          <p:cNvPr id="8" name="六邊形 7"/>
          <p:cNvSpPr/>
          <p:nvPr/>
        </p:nvSpPr>
        <p:spPr>
          <a:xfrm>
            <a:off x="585308" y="2078893"/>
            <a:ext cx="2116389" cy="1678083"/>
          </a:xfrm>
          <a:prstGeom prst="hexag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藝才類精進</a:t>
            </a:r>
          </a:p>
        </p:txBody>
      </p:sp>
      <p:sp>
        <p:nvSpPr>
          <p:cNvPr id="9" name="六邊形 8"/>
          <p:cNvSpPr/>
          <p:nvPr/>
        </p:nvSpPr>
        <p:spPr>
          <a:xfrm>
            <a:off x="2453172" y="4836649"/>
            <a:ext cx="2116389" cy="1666216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專題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研究</a:t>
            </a:r>
          </a:p>
        </p:txBody>
      </p:sp>
      <p:sp>
        <p:nvSpPr>
          <p:cNvPr id="10" name="六邊形 9"/>
          <p:cNvSpPr/>
          <p:nvPr/>
        </p:nvSpPr>
        <p:spPr>
          <a:xfrm>
            <a:off x="2450263" y="1075174"/>
            <a:ext cx="2116389" cy="1683680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學科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強化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615646" y="1489166"/>
            <a:ext cx="3704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每學期限定選擇一類</a:t>
            </a:r>
            <a:endParaRPr lang="en-US" altLang="zh-TW" sz="28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各類競賽選手除外</a:t>
            </a:r>
            <a:r>
              <a:rPr lang="en-US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542261" y="3039023"/>
            <a:ext cx="41417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285750" indent="-285750">
              <a:buFont typeface="Wingdings" panose="05000000000000000000" pitchFamily="2" charset="2"/>
              <a:buChar char="Ø"/>
              <a:defRPr sz="2800" b="1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選定「藝才精進」類</a:t>
            </a:r>
            <a:r>
              <a:rPr lang="zh-TW" altLang="en-US" dirty="0"/>
              <a:t>者</a:t>
            </a:r>
            <a:r>
              <a:rPr lang="zh-TW" altLang="zh-TW" dirty="0"/>
              <a:t>需</a:t>
            </a:r>
            <a:r>
              <a:rPr lang="zh-TW" altLang="en-US" dirty="0"/>
              <a:t>先</a:t>
            </a:r>
            <a:r>
              <a:rPr lang="zh-TW" altLang="zh-TW" dirty="0"/>
              <a:t>將申請計畫送交藝才類指導教師核章</a:t>
            </a:r>
            <a:r>
              <a:rPr lang="zh-TW" altLang="en-US" dirty="0"/>
              <a:t>，再於第五週週三放學前將核章完成的申請書交給導師。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25" name="矩形 24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58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>
            <a:extLst>
              <a:ext uri="{FF2B5EF4-FFF2-40B4-BE49-F238E27FC236}">
                <a16:creationId xmlns:a16="http://schemas.microsoft.com/office/drawing/2014/main" id="{5D6D2B7A-9A98-42E7-A198-3003E9350D35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17" name="波浪 16">
              <a:extLst>
                <a:ext uri="{FF2B5EF4-FFF2-40B4-BE49-F238E27FC236}">
                  <a16:creationId xmlns:a16="http://schemas.microsoft.com/office/drawing/2014/main" id="{B25379D8-9E02-4B62-AAB5-29B0C0B96984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波浪 17">
              <a:extLst>
                <a:ext uri="{FF2B5EF4-FFF2-40B4-BE49-F238E27FC236}">
                  <a16:creationId xmlns:a16="http://schemas.microsoft.com/office/drawing/2014/main" id="{044760E0-470A-420E-BB6C-15BA5DB477BB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波浪 18">
              <a:extLst>
                <a:ext uri="{FF2B5EF4-FFF2-40B4-BE49-F238E27FC236}">
                  <a16:creationId xmlns:a16="http://schemas.microsoft.com/office/drawing/2014/main" id="{71E3FEDA-FA22-4F7D-8286-CA850C17294F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451A7C86-E75E-4950-B002-7DC0E92AFC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b="7963"/>
          <a:stretch/>
        </p:blipFill>
        <p:spPr>
          <a:xfrm>
            <a:off x="6573263" y="757497"/>
            <a:ext cx="5266740" cy="6049841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3654884" y="977312"/>
            <a:ext cx="2982742" cy="523220"/>
            <a:chOff x="3654884" y="977312"/>
            <a:chExt cx="2982742" cy="523220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BB2032A2-D3E9-45C9-8077-207F042D0431}"/>
                </a:ext>
              </a:extLst>
            </p:cNvPr>
            <p:cNvSpPr txBox="1"/>
            <p:nvPr/>
          </p:nvSpPr>
          <p:spPr>
            <a:xfrm>
              <a:off x="3654884" y="977312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基本資料</a:t>
              </a:r>
            </a:p>
          </p:txBody>
        </p:sp>
        <p:sp>
          <p:nvSpPr>
            <p:cNvPr id="10" name="箭號: 向右 9">
              <a:extLst>
                <a:ext uri="{FF2B5EF4-FFF2-40B4-BE49-F238E27FC236}">
                  <a16:creationId xmlns:a16="http://schemas.microsoft.com/office/drawing/2014/main" id="{6966934D-4330-4537-A686-FABF44F2DEFB}"/>
                </a:ext>
              </a:extLst>
            </p:cNvPr>
            <p:cNvSpPr/>
            <p:nvPr/>
          </p:nvSpPr>
          <p:spPr>
            <a:xfrm>
              <a:off x="5399953" y="1074896"/>
              <a:ext cx="1237673" cy="2925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3654885" y="1756630"/>
            <a:ext cx="2982741" cy="523220"/>
            <a:chOff x="3654885" y="1756630"/>
            <a:chExt cx="2982741" cy="523220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6DB2006-404C-484E-8893-F60DC3461FAD}"/>
                </a:ext>
              </a:extLst>
            </p:cNvPr>
            <p:cNvSpPr txBox="1"/>
            <p:nvPr/>
          </p:nvSpPr>
          <p:spPr>
            <a:xfrm>
              <a:off x="3654885" y="175663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勾選類別</a:t>
              </a:r>
            </a:p>
          </p:txBody>
        </p:sp>
        <p:sp>
          <p:nvSpPr>
            <p:cNvPr id="11" name="箭號: 向右 10">
              <a:extLst>
                <a:ext uri="{FF2B5EF4-FFF2-40B4-BE49-F238E27FC236}">
                  <a16:creationId xmlns:a16="http://schemas.microsoft.com/office/drawing/2014/main" id="{3BB6BBE7-A94A-425F-B8FA-EBFA5810F5A8}"/>
                </a:ext>
              </a:extLst>
            </p:cNvPr>
            <p:cNvSpPr/>
            <p:nvPr/>
          </p:nvSpPr>
          <p:spPr>
            <a:xfrm>
              <a:off x="5399953" y="1871954"/>
              <a:ext cx="1237673" cy="2925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2625577" y="2472420"/>
            <a:ext cx="4012049" cy="523220"/>
            <a:chOff x="2625577" y="2472420"/>
            <a:chExt cx="4012049" cy="523220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B12436CC-E69F-4B59-848D-65A58C8B4973}"/>
                </a:ext>
              </a:extLst>
            </p:cNvPr>
            <p:cNvSpPr txBox="1"/>
            <p:nvPr/>
          </p:nvSpPr>
          <p:spPr>
            <a:xfrm>
              <a:off x="2625577" y="2472420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學習名稱、目標</a:t>
              </a:r>
            </a:p>
          </p:txBody>
        </p:sp>
        <p:sp>
          <p:nvSpPr>
            <p:cNvPr id="12" name="箭號: 向右 11">
              <a:extLst>
                <a:ext uri="{FF2B5EF4-FFF2-40B4-BE49-F238E27FC236}">
                  <a16:creationId xmlns:a16="http://schemas.microsoft.com/office/drawing/2014/main" id="{F2EFC95C-9C36-48DE-8CE2-F35E64F8020A}"/>
                </a:ext>
              </a:extLst>
            </p:cNvPr>
            <p:cNvSpPr/>
            <p:nvPr/>
          </p:nvSpPr>
          <p:spPr>
            <a:xfrm>
              <a:off x="5399953" y="2506271"/>
              <a:ext cx="1237673" cy="2925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2984650" y="3468771"/>
            <a:ext cx="3652976" cy="523220"/>
            <a:chOff x="2984650" y="3468771"/>
            <a:chExt cx="3652976" cy="523220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ACEF2851-763E-439F-9468-086A19A5E814}"/>
                </a:ext>
              </a:extLst>
            </p:cNvPr>
            <p:cNvSpPr txBox="1"/>
            <p:nvPr/>
          </p:nvSpPr>
          <p:spPr>
            <a:xfrm>
              <a:off x="2984650" y="3468771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勾選學習資源</a:t>
              </a:r>
            </a:p>
          </p:txBody>
        </p:sp>
        <p:sp>
          <p:nvSpPr>
            <p:cNvPr id="13" name="箭號: 向右 12">
              <a:extLst>
                <a:ext uri="{FF2B5EF4-FFF2-40B4-BE49-F238E27FC236}">
                  <a16:creationId xmlns:a16="http://schemas.microsoft.com/office/drawing/2014/main" id="{124C3C5B-8A5C-449C-9628-BD4724B57D6F}"/>
                </a:ext>
              </a:extLst>
            </p:cNvPr>
            <p:cNvSpPr/>
            <p:nvPr/>
          </p:nvSpPr>
          <p:spPr>
            <a:xfrm>
              <a:off x="5399953" y="3584095"/>
              <a:ext cx="1237673" cy="2925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3702795" y="4072807"/>
            <a:ext cx="2934831" cy="523220"/>
            <a:chOff x="3702795" y="4072807"/>
            <a:chExt cx="2934831" cy="523220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7A5061C5-28EF-4DF8-A28A-9590B4FBF65A}"/>
                </a:ext>
              </a:extLst>
            </p:cNvPr>
            <p:cNvSpPr txBox="1"/>
            <p:nvPr/>
          </p:nvSpPr>
          <p:spPr>
            <a:xfrm>
              <a:off x="3702795" y="4072807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具體行動</a:t>
              </a:r>
            </a:p>
          </p:txBody>
        </p:sp>
        <p:sp>
          <p:nvSpPr>
            <p:cNvPr id="14" name="箭號: 向右 13">
              <a:extLst>
                <a:ext uri="{FF2B5EF4-FFF2-40B4-BE49-F238E27FC236}">
                  <a16:creationId xmlns:a16="http://schemas.microsoft.com/office/drawing/2014/main" id="{8FE44698-60AD-42C6-8139-8200A48A94E9}"/>
                </a:ext>
              </a:extLst>
            </p:cNvPr>
            <p:cNvSpPr/>
            <p:nvPr/>
          </p:nvSpPr>
          <p:spPr>
            <a:xfrm>
              <a:off x="5399953" y="4177189"/>
              <a:ext cx="1237673" cy="2925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3060851" y="4922331"/>
            <a:ext cx="3576775" cy="1602823"/>
            <a:chOff x="3060851" y="4922331"/>
            <a:chExt cx="3576775" cy="1602823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74A4F2B-FE16-44CB-A3B9-11745A396D91}"/>
                </a:ext>
              </a:extLst>
            </p:cNvPr>
            <p:cNvSpPr txBox="1"/>
            <p:nvPr/>
          </p:nvSpPr>
          <p:spPr>
            <a:xfrm>
              <a:off x="3060851" y="4922331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一學年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的計畫</a:t>
              </a:r>
            </a:p>
          </p:txBody>
        </p:sp>
        <p:sp>
          <p:nvSpPr>
            <p:cNvPr id="15" name="箭號: 向右 14">
              <a:extLst>
                <a:ext uri="{FF2B5EF4-FFF2-40B4-BE49-F238E27FC236}">
                  <a16:creationId xmlns:a16="http://schemas.microsoft.com/office/drawing/2014/main" id="{BDAB35F2-6730-4A85-8589-F10EE0968A9C}"/>
                </a:ext>
              </a:extLst>
            </p:cNvPr>
            <p:cNvSpPr/>
            <p:nvPr/>
          </p:nvSpPr>
          <p:spPr>
            <a:xfrm>
              <a:off x="5399953" y="5019245"/>
              <a:ext cx="1237673" cy="2925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38BEC4DE-67DF-4046-9660-094668BC8D11}"/>
                </a:ext>
              </a:extLst>
            </p:cNvPr>
            <p:cNvSpPr txBox="1"/>
            <p:nvPr/>
          </p:nvSpPr>
          <p:spPr>
            <a:xfrm>
              <a:off x="3120543" y="5694157"/>
              <a:ext cx="30183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紅色是學校已排定的內容</a:t>
              </a:r>
              <a:endPara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36" name="矩形 35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38" name="圓角矩形 37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2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1030BA30-9777-4F4D-9DF6-26174DB26C7C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5" name="波浪 4">
              <a:extLst>
                <a:ext uri="{FF2B5EF4-FFF2-40B4-BE49-F238E27FC236}">
                  <a16:creationId xmlns:a16="http://schemas.microsoft.com/office/drawing/2014/main" id="{07F8D57D-1DEC-4183-90E9-4597C8A235A6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波浪 5">
              <a:extLst>
                <a:ext uri="{FF2B5EF4-FFF2-40B4-BE49-F238E27FC236}">
                  <a16:creationId xmlns:a16="http://schemas.microsoft.com/office/drawing/2014/main" id="{0F4D3366-DCA5-40A5-A27E-16A6AF415BC1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波浪 6">
              <a:extLst>
                <a:ext uri="{FF2B5EF4-FFF2-40B4-BE49-F238E27FC236}">
                  <a16:creationId xmlns:a16="http://schemas.microsoft.com/office/drawing/2014/main" id="{0A3ABE6B-6FA0-4A81-BD75-05D93A9C4206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E94EDAF6-219E-4E42-95EA-2C4D859FA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6433"/>
          <a:stretch/>
        </p:blipFill>
        <p:spPr>
          <a:xfrm>
            <a:off x="6702290" y="877462"/>
            <a:ext cx="5185345" cy="598053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579144D-315E-4187-AA9F-FCFAE1E18007}"/>
              </a:ext>
            </a:extLst>
          </p:cNvPr>
          <p:cNvSpPr txBox="1"/>
          <p:nvPr/>
        </p:nvSpPr>
        <p:spPr>
          <a:xfrm>
            <a:off x="3061135" y="1932390"/>
            <a:ext cx="3090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執行的過程中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進行記錄與檢核</a:t>
            </a:r>
          </a:p>
        </p:txBody>
      </p:sp>
      <p:sp>
        <p:nvSpPr>
          <p:cNvPr id="10" name="圖說文字: 向左箭號 9">
            <a:extLst>
              <a:ext uri="{FF2B5EF4-FFF2-40B4-BE49-F238E27FC236}">
                <a16:creationId xmlns:a16="http://schemas.microsoft.com/office/drawing/2014/main" id="{1E55E845-1AFA-41A5-9783-F4F62BC21D6B}"/>
              </a:ext>
            </a:extLst>
          </p:cNvPr>
          <p:cNvSpPr/>
          <p:nvPr/>
        </p:nvSpPr>
        <p:spPr>
          <a:xfrm>
            <a:off x="6096000" y="946803"/>
            <a:ext cx="5438274" cy="3161431"/>
          </a:xfrm>
          <a:prstGeom prst="leftArrowCallout">
            <a:avLst>
              <a:gd name="adj1" fmla="val 10366"/>
              <a:gd name="adj2" fmla="val 13618"/>
              <a:gd name="adj3" fmla="val 13211"/>
              <a:gd name="adj4" fmla="val 45002"/>
            </a:avLst>
          </a:prstGeom>
          <a:noFill/>
          <a:ln w="762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E4B3F9F-1DA9-49E9-A367-CBCA14B552BE}"/>
              </a:ext>
            </a:extLst>
          </p:cNvPr>
          <p:cNvSpPr txBox="1"/>
          <p:nvPr/>
        </p:nvSpPr>
        <p:spPr>
          <a:xfrm>
            <a:off x="4134498" y="4201008"/>
            <a:ext cx="142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8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反思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26F1D253-779B-45EA-AC18-578D88864E44}"/>
              </a:ext>
            </a:extLst>
          </p:cNvPr>
          <p:cNvSpPr/>
          <p:nvPr/>
        </p:nvSpPr>
        <p:spPr>
          <a:xfrm>
            <a:off x="5732175" y="4241681"/>
            <a:ext cx="1237673" cy="2925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484783B-EE86-4C9B-9F4B-477803EBCA2C}"/>
              </a:ext>
            </a:extLst>
          </p:cNvPr>
          <p:cNvSpPr txBox="1"/>
          <p:nvPr/>
        </p:nvSpPr>
        <p:spPr>
          <a:xfrm>
            <a:off x="1047317" y="6078272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家長、指導老師、導師核章</a:t>
            </a: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6291CEDB-E124-4841-8300-32941E6011AF}"/>
              </a:ext>
            </a:extLst>
          </p:cNvPr>
          <p:cNvSpPr/>
          <p:nvPr/>
        </p:nvSpPr>
        <p:spPr>
          <a:xfrm>
            <a:off x="5690076" y="6308920"/>
            <a:ext cx="1237673" cy="292572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38" name="矩形 37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3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A9AADFB0-5E0B-419B-81D0-CD923DF11F9D}"/>
              </a:ext>
            </a:extLst>
          </p:cNvPr>
          <p:cNvSpPr txBox="1">
            <a:spLocks/>
          </p:cNvSpPr>
          <p:nvPr/>
        </p:nvSpPr>
        <p:spPr>
          <a:xfrm>
            <a:off x="2146079" y="1775949"/>
            <a:ext cx="7818888" cy="12876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學生自主學習成果發表辦法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38343571-3D12-4BB1-B395-328F3F9C6311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19" name="波浪 18">
              <a:extLst>
                <a:ext uri="{FF2B5EF4-FFF2-40B4-BE49-F238E27FC236}">
                  <a16:creationId xmlns:a16="http://schemas.microsoft.com/office/drawing/2014/main" id="{5731CE45-D098-422D-A86C-419F64453BEF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波浪 19">
              <a:extLst>
                <a:ext uri="{FF2B5EF4-FFF2-40B4-BE49-F238E27FC236}">
                  <a16:creationId xmlns:a16="http://schemas.microsoft.com/office/drawing/2014/main" id="{8EC57326-8ABD-49E5-8E39-454D095AC526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波浪 20">
              <a:extLst>
                <a:ext uri="{FF2B5EF4-FFF2-40B4-BE49-F238E27FC236}">
                  <a16:creationId xmlns:a16="http://schemas.microsoft.com/office/drawing/2014/main" id="{5AF4822C-8525-45E8-823B-C61B458E2EF0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7D570AC2-F6CD-47EE-913A-5FEF2D8AC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41" y="4843405"/>
            <a:ext cx="3064923" cy="204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群組 21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23" name="矩形 22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C0C24560-BCC8-43C7-8B1C-D612D4636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56" y="4865323"/>
            <a:ext cx="3072512" cy="204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E896ADE-63BC-4FE2-8715-704514FAF3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59" y="4865322"/>
            <a:ext cx="3064924" cy="204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7817187-CF5D-4F92-8624-70C639C5BF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" y="4878547"/>
            <a:ext cx="2630662" cy="197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9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38343571-3D12-4BB1-B395-328F3F9C6311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3" name="波浪 2">
              <a:extLst>
                <a:ext uri="{FF2B5EF4-FFF2-40B4-BE49-F238E27FC236}">
                  <a16:creationId xmlns:a16="http://schemas.microsoft.com/office/drawing/2014/main" id="{5731CE45-D098-422D-A86C-419F64453BEF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波浪 3">
              <a:extLst>
                <a:ext uri="{FF2B5EF4-FFF2-40B4-BE49-F238E27FC236}">
                  <a16:creationId xmlns:a16="http://schemas.microsoft.com/office/drawing/2014/main" id="{8EC57326-8ABD-49E5-8E39-454D095AC526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波浪 4">
              <a:extLst>
                <a:ext uri="{FF2B5EF4-FFF2-40B4-BE49-F238E27FC236}">
                  <a16:creationId xmlns:a16="http://schemas.microsoft.com/office/drawing/2014/main" id="{5AF4822C-8525-45E8-823B-C61B458E2EF0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7" name="群組 106">
            <a:extLst>
              <a:ext uri="{FF2B5EF4-FFF2-40B4-BE49-F238E27FC236}">
                <a16:creationId xmlns:a16="http://schemas.microsoft.com/office/drawing/2014/main" id="{A7760465-581E-4E06-8173-66D4FDFE26A0}"/>
              </a:ext>
            </a:extLst>
          </p:cNvPr>
          <p:cNvGrpSpPr/>
          <p:nvPr/>
        </p:nvGrpSpPr>
        <p:grpSpPr>
          <a:xfrm>
            <a:off x="-32084" y="3706911"/>
            <a:ext cx="1101946" cy="385527"/>
            <a:chOff x="-32084" y="3706911"/>
            <a:chExt cx="1101946" cy="385527"/>
          </a:xfrm>
        </p:grpSpPr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B0AE3BC2-1BE6-496C-BD21-3BBA47BAC29A}"/>
                </a:ext>
              </a:extLst>
            </p:cNvPr>
            <p:cNvSpPr/>
            <p:nvPr/>
          </p:nvSpPr>
          <p:spPr>
            <a:xfrm>
              <a:off x="-32084" y="3998493"/>
              <a:ext cx="1101946" cy="939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文字方塊 108">
              <a:extLst>
                <a:ext uri="{FF2B5EF4-FFF2-40B4-BE49-F238E27FC236}">
                  <a16:creationId xmlns:a16="http://schemas.microsoft.com/office/drawing/2014/main" id="{86854D70-79F1-4207-8503-814EBD2816D2}"/>
                </a:ext>
              </a:extLst>
            </p:cNvPr>
            <p:cNvSpPr txBox="1"/>
            <p:nvPr/>
          </p:nvSpPr>
          <p:spPr>
            <a:xfrm>
              <a:off x="-29600" y="370691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第二學期</a:t>
              </a: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55" name="矩形 54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圓角矩形 55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57" name="圓角矩形 56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58" name="圓角矩形 57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59" name="圓角矩形 58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60" name="圓角矩形 59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61" name="圓角矩形 60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18305" y="3040049"/>
            <a:ext cx="10613570" cy="1039148"/>
            <a:chOff x="18305" y="3040049"/>
            <a:chExt cx="10613570" cy="1039148"/>
          </a:xfrm>
        </p:grpSpPr>
        <p:grpSp>
          <p:nvGrpSpPr>
            <p:cNvPr id="64" name="群組 63"/>
            <p:cNvGrpSpPr/>
            <p:nvPr/>
          </p:nvGrpSpPr>
          <p:grpSpPr>
            <a:xfrm>
              <a:off x="1017612" y="3389172"/>
              <a:ext cx="9614263" cy="690025"/>
              <a:chOff x="594932" y="3417197"/>
              <a:chExt cx="9614263" cy="690025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594932" y="3417197"/>
                <a:ext cx="104501" cy="69002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94932" y="3417197"/>
                <a:ext cx="9614263" cy="16328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5" name="文字方塊 64"/>
            <p:cNvSpPr txBox="1"/>
            <p:nvPr/>
          </p:nvSpPr>
          <p:spPr>
            <a:xfrm>
              <a:off x="18305" y="3040049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參與成果發表的學生</a:t>
              </a: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18305" y="4026405"/>
            <a:ext cx="10752014" cy="1181900"/>
            <a:chOff x="18305" y="4026405"/>
            <a:chExt cx="10752014" cy="1181900"/>
          </a:xfrm>
        </p:grpSpPr>
        <p:grpSp>
          <p:nvGrpSpPr>
            <p:cNvPr id="69" name="群組 68"/>
            <p:cNvGrpSpPr/>
            <p:nvPr/>
          </p:nvGrpSpPr>
          <p:grpSpPr>
            <a:xfrm>
              <a:off x="1007170" y="4026405"/>
              <a:ext cx="9763149" cy="690025"/>
              <a:chOff x="584490" y="4054430"/>
              <a:chExt cx="9763149" cy="690025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647182" y="4591658"/>
                <a:ext cx="9700457" cy="1491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584490" y="4054430"/>
                <a:ext cx="104501" cy="6900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0" name="文字方塊 69"/>
            <p:cNvSpPr txBox="1"/>
            <p:nvPr/>
          </p:nvSpPr>
          <p:spPr>
            <a:xfrm>
              <a:off x="18305" y="4838973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不參與成果發表的學生</a:t>
              </a:r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1122116" y="1586499"/>
            <a:ext cx="2720342" cy="2397033"/>
            <a:chOff x="731520" y="1502229"/>
            <a:chExt cx="2720342" cy="2397033"/>
          </a:xfrm>
        </p:grpSpPr>
        <p:grpSp>
          <p:nvGrpSpPr>
            <p:cNvPr id="74" name="群組 73"/>
            <p:cNvGrpSpPr/>
            <p:nvPr/>
          </p:nvGrpSpPr>
          <p:grpSpPr>
            <a:xfrm>
              <a:off x="1588989" y="2551816"/>
              <a:ext cx="1005403" cy="1347446"/>
              <a:chOff x="537430" y="3092845"/>
              <a:chExt cx="1005403" cy="1347446"/>
            </a:xfrm>
          </p:grpSpPr>
          <p:sp>
            <p:nvSpPr>
              <p:cNvPr id="76" name="橢圓 75"/>
              <p:cNvSpPr/>
              <p:nvPr/>
            </p:nvSpPr>
            <p:spPr>
              <a:xfrm>
                <a:off x="922565" y="3788227"/>
                <a:ext cx="235132" cy="23513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537430" y="410173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第十二週</a:t>
                </a:r>
                <a:endParaRPr lang="en-US" altLang="zh-TW" sz="16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1017271" y="3092845"/>
                <a:ext cx="45719" cy="74763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5" name="圓角矩形 74"/>
            <p:cNvSpPr/>
            <p:nvPr/>
          </p:nvSpPr>
          <p:spPr>
            <a:xfrm>
              <a:off x="731520" y="1502229"/>
              <a:ext cx="2720342" cy="1280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學生</a:t>
              </a:r>
              <a:r>
                <a:rPr lang="zh-TW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填寫</a:t>
              </a:r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「</a:t>
              </a:r>
              <a:r>
                <a:rPr lang="zh-TW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自主學習成果發表申請書</a:t>
              </a:r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」</a:t>
              </a:r>
              <a:r>
                <a:rPr lang="zh-TW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交至學務處</a:t>
              </a:r>
              <a:endParaRPr lang="zh-TW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4055369" y="911529"/>
            <a:ext cx="1864721" cy="3101523"/>
            <a:chOff x="3665319" y="809064"/>
            <a:chExt cx="1864721" cy="3101523"/>
          </a:xfrm>
        </p:grpSpPr>
        <p:grpSp>
          <p:nvGrpSpPr>
            <p:cNvPr id="80" name="群組 79"/>
            <p:cNvGrpSpPr/>
            <p:nvPr/>
          </p:nvGrpSpPr>
          <p:grpSpPr>
            <a:xfrm>
              <a:off x="4129049" y="1999725"/>
              <a:ext cx="1005403" cy="1910862"/>
              <a:chOff x="537430" y="2529429"/>
              <a:chExt cx="1005403" cy="1910862"/>
            </a:xfrm>
          </p:grpSpPr>
          <p:sp>
            <p:nvSpPr>
              <p:cNvPr id="82" name="橢圓 81"/>
              <p:cNvSpPr/>
              <p:nvPr/>
            </p:nvSpPr>
            <p:spPr>
              <a:xfrm>
                <a:off x="922565" y="3788227"/>
                <a:ext cx="235132" cy="23513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537430" y="410173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第十五週</a:t>
                </a:r>
                <a:endParaRPr lang="en-US" altLang="zh-TW" sz="16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017271" y="2529429"/>
                <a:ext cx="45719" cy="131105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1" name="圓角矩形 80"/>
            <p:cNvSpPr/>
            <p:nvPr/>
          </p:nvSpPr>
          <p:spPr>
            <a:xfrm>
              <a:off x="3665319" y="809064"/>
              <a:ext cx="1864721" cy="1280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學務處</a:t>
              </a:r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審查申請書並安排發表時間與場地</a:t>
              </a:r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6281945" y="1608227"/>
            <a:ext cx="1972492" cy="2325187"/>
            <a:chOff x="5891349" y="1523957"/>
            <a:chExt cx="1972492" cy="2325187"/>
          </a:xfrm>
        </p:grpSpPr>
        <p:sp>
          <p:nvSpPr>
            <p:cNvPr id="86" name="橢圓 85"/>
            <p:cNvSpPr/>
            <p:nvPr/>
          </p:nvSpPr>
          <p:spPr>
            <a:xfrm>
              <a:off x="6776355" y="3247198"/>
              <a:ext cx="235132" cy="23513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6083444" y="3510590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第十七、十八週</a:t>
              </a:r>
              <a:endParaRPr lang="en-US" altLang="zh-TW" sz="1600" dirty="0"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6871061" y="2501698"/>
              <a:ext cx="45719" cy="74763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圓角矩形 88"/>
            <p:cNvSpPr/>
            <p:nvPr/>
          </p:nvSpPr>
          <p:spPr>
            <a:xfrm>
              <a:off x="5891349" y="1523957"/>
              <a:ext cx="1972492" cy="113646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成果發表</a:t>
              </a:r>
              <a:endParaRPr lang="zh-TW" altLang="zh-TW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9234149" y="1466208"/>
            <a:ext cx="2501537" cy="2517324"/>
            <a:chOff x="8843553" y="1381938"/>
            <a:chExt cx="2501537" cy="2517324"/>
          </a:xfrm>
        </p:grpSpPr>
        <p:grpSp>
          <p:nvGrpSpPr>
            <p:cNvPr id="91" name="群組 90"/>
            <p:cNvGrpSpPr/>
            <p:nvPr/>
          </p:nvGrpSpPr>
          <p:grpSpPr>
            <a:xfrm>
              <a:off x="9912393" y="2551816"/>
              <a:ext cx="595035" cy="1347446"/>
              <a:chOff x="742616" y="3092845"/>
              <a:chExt cx="595035" cy="1347446"/>
            </a:xfrm>
          </p:grpSpPr>
          <p:sp>
            <p:nvSpPr>
              <p:cNvPr id="93" name="橢圓 92"/>
              <p:cNvSpPr/>
              <p:nvPr/>
            </p:nvSpPr>
            <p:spPr>
              <a:xfrm>
                <a:off x="922565" y="3788227"/>
                <a:ext cx="235132" cy="23513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742616" y="4101737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期末</a:t>
                </a:r>
                <a:endParaRPr lang="en-US" altLang="zh-TW" sz="16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017271" y="3092845"/>
                <a:ext cx="45719" cy="74763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2" name="圓角矩形 91"/>
            <p:cNvSpPr/>
            <p:nvPr/>
          </p:nvSpPr>
          <p:spPr>
            <a:xfrm>
              <a:off x="8843553" y="1381938"/>
              <a:ext cx="2501537" cy="1280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學生將自主學習</a:t>
              </a:r>
              <a:r>
                <a:rPr lang="zh-TW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計畫與</a:t>
              </a:r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成果放入「學生學習歷程檔案」</a:t>
              </a: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6321130" y="4155507"/>
            <a:ext cx="2233752" cy="2337173"/>
            <a:chOff x="5930534" y="4071237"/>
            <a:chExt cx="2233752" cy="2337173"/>
          </a:xfrm>
        </p:grpSpPr>
        <p:sp>
          <p:nvSpPr>
            <p:cNvPr id="97" name="文字方塊 96"/>
            <p:cNvSpPr txBox="1"/>
            <p:nvPr/>
          </p:nvSpPr>
          <p:spPr>
            <a:xfrm>
              <a:off x="6083444" y="4071237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第十七、十八週</a:t>
              </a:r>
              <a:endParaRPr lang="en-US" altLang="zh-TW" sz="1600" dirty="0"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  <p:sp>
          <p:nvSpPr>
            <p:cNvPr id="98" name="橢圓 97"/>
            <p:cNvSpPr/>
            <p:nvPr/>
          </p:nvSpPr>
          <p:spPr>
            <a:xfrm>
              <a:off x="6776355" y="4436369"/>
              <a:ext cx="235132" cy="23513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6871061" y="4692000"/>
              <a:ext cx="45719" cy="74763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圓角矩形 99"/>
            <p:cNvSpPr/>
            <p:nvPr/>
          </p:nvSpPr>
          <p:spPr>
            <a:xfrm>
              <a:off x="5930534" y="5271942"/>
              <a:ext cx="2233752" cy="113646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觀摩成果發表</a:t>
              </a:r>
              <a:endParaRPr lang="zh-TW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9519550" y="4079198"/>
            <a:ext cx="2501537" cy="2523856"/>
            <a:chOff x="9128954" y="3994928"/>
            <a:chExt cx="2501537" cy="2523856"/>
          </a:xfrm>
        </p:grpSpPr>
        <p:sp>
          <p:nvSpPr>
            <p:cNvPr id="102" name="文字方塊 101"/>
            <p:cNvSpPr txBox="1"/>
            <p:nvPr/>
          </p:nvSpPr>
          <p:spPr>
            <a:xfrm>
              <a:off x="9943761" y="399492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期末</a:t>
              </a:r>
              <a:endParaRPr lang="en-US" altLang="zh-TW" sz="1600" dirty="0"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  <p:grpSp>
          <p:nvGrpSpPr>
            <p:cNvPr id="103" name="群組 102"/>
            <p:cNvGrpSpPr/>
            <p:nvPr/>
          </p:nvGrpSpPr>
          <p:grpSpPr>
            <a:xfrm>
              <a:off x="10187048" y="4398259"/>
              <a:ext cx="235132" cy="942383"/>
              <a:chOff x="10123712" y="4359189"/>
              <a:chExt cx="235132" cy="942383"/>
            </a:xfrm>
          </p:grpSpPr>
          <p:sp>
            <p:nvSpPr>
              <p:cNvPr id="105" name="橢圓 104"/>
              <p:cNvSpPr/>
              <p:nvPr/>
            </p:nvSpPr>
            <p:spPr>
              <a:xfrm>
                <a:off x="10123712" y="4359189"/>
                <a:ext cx="235132" cy="23513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10218418" y="4553935"/>
                <a:ext cx="45719" cy="74763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4" name="圓角矩形 103"/>
            <p:cNvSpPr/>
            <p:nvPr/>
          </p:nvSpPr>
          <p:spPr>
            <a:xfrm>
              <a:off x="9128954" y="5238624"/>
              <a:ext cx="2501537" cy="1280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學生將自主學習計畫</a:t>
              </a:r>
              <a:r>
                <a:rPr lang="zh-TW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與</a:t>
              </a:r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成果放入「學生學習歷程檔案」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60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4E9CB0BA-D3F0-431B-89E7-6EA3739A953B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3" name="波浪 2">
              <a:extLst>
                <a:ext uri="{FF2B5EF4-FFF2-40B4-BE49-F238E27FC236}">
                  <a16:creationId xmlns:a16="http://schemas.microsoft.com/office/drawing/2014/main" id="{F494F62E-11C8-463F-8563-93878B3EC546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波浪 3">
              <a:extLst>
                <a:ext uri="{FF2B5EF4-FFF2-40B4-BE49-F238E27FC236}">
                  <a16:creationId xmlns:a16="http://schemas.microsoft.com/office/drawing/2014/main" id="{16C664E7-562D-4C3D-82CD-418EA41A3DA1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波浪 4">
              <a:extLst>
                <a:ext uri="{FF2B5EF4-FFF2-40B4-BE49-F238E27FC236}">
                  <a16:creationId xmlns:a16="http://schemas.microsoft.com/office/drawing/2014/main" id="{8A7A5A3A-DEF7-424F-BD8F-C30C61E555B0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7C2C589A-4F32-4B3F-B6E3-0123885690E2}"/>
              </a:ext>
            </a:extLst>
          </p:cNvPr>
          <p:cNvSpPr txBox="1"/>
          <p:nvPr/>
        </p:nvSpPr>
        <p:spPr>
          <a:xfrm>
            <a:off x="4088439" y="949249"/>
            <a:ext cx="3570208" cy="76661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TW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4400" b="1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zh-TW" altLang="en-US" sz="4000" dirty="0">
                <a:effectLst>
                  <a:glow rad="127000">
                    <a:schemeClr val="bg1"/>
                  </a:glow>
                </a:effectLst>
                <a:cs typeface="+mn-cs"/>
              </a:rPr>
              <a:t>成果發表形式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2449070" y="2995855"/>
            <a:ext cx="3025782" cy="2775506"/>
            <a:chOff x="2766609" y="2801283"/>
            <a:chExt cx="3025782" cy="277550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787AC0C-C937-4248-99D5-960BEF7F2024}"/>
                </a:ext>
              </a:extLst>
            </p:cNvPr>
            <p:cNvSpPr/>
            <p:nvPr/>
          </p:nvSpPr>
          <p:spPr>
            <a:xfrm>
              <a:off x="2797018" y="2801283"/>
              <a:ext cx="21755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閱讀心得</a:t>
              </a:r>
              <a:endPara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40833BF-E6C4-4AF9-B34A-9646C471E932}"/>
                </a:ext>
              </a:extLst>
            </p:cNvPr>
            <p:cNvSpPr/>
            <p:nvPr/>
          </p:nvSpPr>
          <p:spPr>
            <a:xfrm>
              <a:off x="2796058" y="3529017"/>
              <a:ext cx="25859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小論文成品</a:t>
              </a:r>
              <a:endPara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7C2C190-1DD1-4CF9-B45F-7FA95389840C}"/>
                </a:ext>
              </a:extLst>
            </p:cNvPr>
            <p:cNvSpPr/>
            <p:nvPr/>
          </p:nvSpPr>
          <p:spPr>
            <a:xfrm>
              <a:off x="2796058" y="4229390"/>
              <a:ext cx="29963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專題研究成品</a:t>
              </a:r>
              <a:endPara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FCB6BC1-70F4-4476-8A73-C4A42A9D8A63}"/>
                </a:ext>
              </a:extLst>
            </p:cNvPr>
            <p:cNvSpPr/>
            <p:nvPr/>
          </p:nvSpPr>
          <p:spPr>
            <a:xfrm>
              <a:off x="2766609" y="4992014"/>
              <a:ext cx="29963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其他作品展示</a:t>
              </a:r>
              <a:endPara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7849524" y="3036560"/>
            <a:ext cx="3406702" cy="1981612"/>
            <a:chOff x="7051808" y="2874500"/>
            <a:chExt cx="3406702" cy="19816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9146AB1-F7D4-4472-A46F-F6ACD2226119}"/>
                </a:ext>
              </a:extLst>
            </p:cNvPr>
            <p:cNvSpPr/>
            <p:nvPr/>
          </p:nvSpPr>
          <p:spPr>
            <a:xfrm>
              <a:off x="7051808" y="2874500"/>
              <a:ext cx="34067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32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藝才類成果展現</a:t>
              </a:r>
              <a:endPara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8F18695-52F0-47DE-892B-5DC664374078}"/>
                </a:ext>
              </a:extLst>
            </p:cNvPr>
            <p:cNvSpPr/>
            <p:nvPr/>
          </p:nvSpPr>
          <p:spPr>
            <a:xfrm>
              <a:off x="7093580" y="3533311"/>
              <a:ext cx="21755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32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口語發表</a:t>
              </a:r>
              <a:endPara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639F370-4259-4065-8889-FB899CA9D61C}"/>
                </a:ext>
              </a:extLst>
            </p:cNvPr>
            <p:cNvSpPr/>
            <p:nvPr/>
          </p:nvSpPr>
          <p:spPr>
            <a:xfrm>
              <a:off x="7093580" y="4271337"/>
              <a:ext cx="21755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32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實驗操作</a:t>
              </a:r>
              <a:endPara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587174" y="1715867"/>
            <a:ext cx="4286369" cy="4533367"/>
            <a:chOff x="1587174" y="1715867"/>
            <a:chExt cx="4286369" cy="4533367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2FC4139F-A813-44A6-9068-44E02C192780}"/>
                </a:ext>
              </a:extLst>
            </p:cNvPr>
            <p:cNvSpPr txBox="1"/>
            <p:nvPr/>
          </p:nvSpPr>
          <p:spPr>
            <a:xfrm>
              <a:off x="1587174" y="2123351"/>
              <a:ext cx="2514922" cy="70316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noAutofit/>
            </a:bodyPr>
            <a:lstStyle>
              <a:defPPr>
                <a:defRPr lang="zh-TW"/>
              </a:defPPr>
              <a:lvl1pPr>
                <a:lnSpc>
                  <a:spcPct val="150000"/>
                </a:lnSpc>
                <a:spcBef>
                  <a:spcPct val="0"/>
                </a:spcBef>
                <a:buNone/>
                <a:defRPr sz="4400" b="1">
                  <a:solidFill>
                    <a:srgbClr val="33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TW" altLang="en-US" sz="3200" dirty="0">
                  <a:solidFill>
                    <a:schemeClr val="tx1"/>
                  </a:solidFill>
                  <a:cs typeface="+mn-cs"/>
                </a:rPr>
                <a:t>靜態成果展</a:t>
              </a:r>
            </a:p>
          </p:txBody>
        </p:sp>
        <p:cxnSp>
          <p:nvCxnSpPr>
            <p:cNvPr id="8" name="直線接點 7"/>
            <p:cNvCxnSpPr>
              <a:stCxn id="6" idx="2"/>
              <a:endCxn id="12" idx="0"/>
            </p:cNvCxnSpPr>
            <p:nvPr/>
          </p:nvCxnSpPr>
          <p:spPr>
            <a:xfrm flipH="1">
              <a:off x="2844635" y="1715867"/>
              <a:ext cx="3028908" cy="407484"/>
            </a:xfrm>
            <a:prstGeom prst="line">
              <a:avLst/>
            </a:prstGeom>
            <a:ln w="57150">
              <a:solidFill>
                <a:srgbClr val="D6D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1988560" y="2718710"/>
              <a:ext cx="3639241" cy="3530524"/>
            </a:xfrm>
            <a:prstGeom prst="rect">
              <a:avLst/>
            </a:prstGeom>
            <a:noFill/>
            <a:ln w="57150">
              <a:solidFill>
                <a:srgbClr val="D6DC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5873543" y="1715867"/>
            <a:ext cx="5396351" cy="4409770"/>
            <a:chOff x="5873543" y="1715867"/>
            <a:chExt cx="5396351" cy="4409770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2B1954F-0A90-45CC-80A5-71ABF6B77C04}"/>
                </a:ext>
              </a:extLst>
            </p:cNvPr>
            <p:cNvSpPr txBox="1"/>
            <p:nvPr/>
          </p:nvSpPr>
          <p:spPr>
            <a:xfrm>
              <a:off x="7284457" y="2033714"/>
              <a:ext cx="2514922" cy="7117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noAutofit/>
            </a:bodyPr>
            <a:lstStyle>
              <a:defPPr>
                <a:defRPr lang="zh-TW"/>
              </a:defPPr>
              <a:lvl1pPr>
                <a:lnSpc>
                  <a:spcPct val="150000"/>
                </a:lnSpc>
                <a:spcBef>
                  <a:spcPct val="0"/>
                </a:spcBef>
                <a:buNone/>
                <a:defRPr sz="4400" b="1">
                  <a:solidFill>
                    <a:srgbClr val="33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TW" altLang="en-US" sz="3200" dirty="0">
                  <a:solidFill>
                    <a:schemeClr val="accent2">
                      <a:lumMod val="50000"/>
                    </a:schemeClr>
                  </a:solidFill>
                  <a:cs typeface="+mn-cs"/>
                </a:rPr>
                <a:t>動態成果展</a:t>
              </a:r>
            </a:p>
          </p:txBody>
        </p:sp>
        <p:cxnSp>
          <p:nvCxnSpPr>
            <p:cNvPr id="10" name="直線接點 9"/>
            <p:cNvCxnSpPr>
              <a:stCxn id="6" idx="2"/>
              <a:endCxn id="13" idx="0"/>
            </p:cNvCxnSpPr>
            <p:nvPr/>
          </p:nvCxnSpPr>
          <p:spPr>
            <a:xfrm>
              <a:off x="5873543" y="1715867"/>
              <a:ext cx="2668375" cy="317847"/>
            </a:xfrm>
            <a:prstGeom prst="line">
              <a:avLst/>
            </a:prstGeom>
            <a:ln w="57150">
              <a:solidFill>
                <a:srgbClr val="FBE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7776167" y="2623227"/>
              <a:ext cx="3493727" cy="3502410"/>
            </a:xfrm>
            <a:prstGeom prst="rect">
              <a:avLst/>
            </a:prstGeom>
            <a:noFill/>
            <a:ln w="57150">
              <a:solidFill>
                <a:srgbClr val="FBE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39" name="矩形 38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7EDC273E-9993-4005-9174-8AAEF673F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628" y="5152751"/>
            <a:ext cx="2175596" cy="145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569819DA-CC17-4CFF-96A6-8658F1209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7" y="5019404"/>
            <a:ext cx="2153703" cy="143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0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3F935FE3-49EF-43E0-BBC0-240DAEA6D484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3" name="波浪 2">
              <a:extLst>
                <a:ext uri="{FF2B5EF4-FFF2-40B4-BE49-F238E27FC236}">
                  <a16:creationId xmlns:a16="http://schemas.microsoft.com/office/drawing/2014/main" id="{C0CFCF25-E7F6-4C8E-A6F5-29244AFB641F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波浪 3">
              <a:extLst>
                <a:ext uri="{FF2B5EF4-FFF2-40B4-BE49-F238E27FC236}">
                  <a16:creationId xmlns:a16="http://schemas.microsoft.com/office/drawing/2014/main" id="{A306E58E-C76D-4A42-81CD-AA4EB9A93A3D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波浪 4">
              <a:extLst>
                <a:ext uri="{FF2B5EF4-FFF2-40B4-BE49-F238E27FC236}">
                  <a16:creationId xmlns:a16="http://schemas.microsoft.com/office/drawing/2014/main" id="{53B6FF47-4632-4D6D-A981-49B9865E8CFB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7" name="矩形 6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37496" y="1607043"/>
            <a:ext cx="6152594" cy="111973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zh-TW" altLang="zh-TW" sz="32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自願參與成果發表的學生需填寫</a:t>
            </a:r>
            <a:endParaRPr lang="en-US" altLang="zh-TW" sz="32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zh-TW" altLang="zh-TW" sz="32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「學生自主學習成果發表申請書」</a:t>
            </a:r>
            <a:endParaRPr lang="zh-TW" altLang="en-US" sz="32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D253E54-D3B0-4903-A741-0C2288726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6" t="21865" r="29318" b="7609"/>
          <a:stretch/>
        </p:blipFill>
        <p:spPr>
          <a:xfrm>
            <a:off x="6096000" y="842942"/>
            <a:ext cx="5897010" cy="60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3F935FE3-49EF-43E0-BBC0-240DAEA6D484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3" name="波浪 2">
              <a:extLst>
                <a:ext uri="{FF2B5EF4-FFF2-40B4-BE49-F238E27FC236}">
                  <a16:creationId xmlns:a16="http://schemas.microsoft.com/office/drawing/2014/main" id="{C0CFCF25-E7F6-4C8E-A6F5-29244AFB641F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波浪 3">
              <a:extLst>
                <a:ext uri="{FF2B5EF4-FFF2-40B4-BE49-F238E27FC236}">
                  <a16:creationId xmlns:a16="http://schemas.microsoft.com/office/drawing/2014/main" id="{A306E58E-C76D-4A42-81CD-AA4EB9A93A3D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波浪 4">
              <a:extLst>
                <a:ext uri="{FF2B5EF4-FFF2-40B4-BE49-F238E27FC236}">
                  <a16:creationId xmlns:a16="http://schemas.microsoft.com/office/drawing/2014/main" id="{53B6FF47-4632-4D6D-A981-49B9865E8CFB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7" name="矩形 6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61017" y="3594733"/>
            <a:ext cx="10956758" cy="9119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24213" indent="-3224213" algn="ctr">
              <a:spcBef>
                <a:spcPct val="0"/>
              </a:spcBef>
            </a:pPr>
            <a:r>
              <a:rPr lang="zh-TW" altLang="en-US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三、指導老師任務：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指導</a:t>
            </a:r>
            <a:r>
              <a:rPr lang="zh-TW" altLang="en-US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老師提供學生諮詢，協助學生落實自主學習計畫，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學生自主學習成果之品質由學生自行負責。</a:t>
            </a:r>
          </a:p>
        </p:txBody>
      </p:sp>
      <p:sp>
        <p:nvSpPr>
          <p:cNvPr id="15" name="矩形 14"/>
          <p:cNvSpPr/>
          <p:nvPr/>
        </p:nvSpPr>
        <p:spPr>
          <a:xfrm>
            <a:off x="961017" y="4992394"/>
            <a:ext cx="10956758" cy="9119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2313" indent="-722313"/>
            <a:r>
              <a:rPr lang="zh-TW" altLang="en-US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四、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</a:t>
            </a:r>
            <a:r>
              <a:rPr lang="zh-TW" altLang="en-US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於自主學習時間需使用其他場地，須至教務處填寫申請表，並經指導教師及各場地負責老師同意後使用。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1861503-7581-43D8-B772-54D63C4BBC8B}"/>
              </a:ext>
            </a:extLst>
          </p:cNvPr>
          <p:cNvSpPr/>
          <p:nvPr/>
        </p:nvSpPr>
        <p:spPr>
          <a:xfrm>
            <a:off x="850181" y="1183177"/>
            <a:ext cx="10956758" cy="9119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2313" indent="-722313"/>
            <a:r>
              <a:rPr lang="zh-TW" altLang="en-US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一、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學生應於首次提出自主學習計畫前，參加學校辦理之學生自主學習計畫申請說明會，並依據規定格式，撰寫自主學習計畫。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4A27FF7-44B9-4A69-80FB-E978CEF6FDC3}"/>
              </a:ext>
            </a:extLst>
          </p:cNvPr>
          <p:cNvSpPr/>
          <p:nvPr/>
        </p:nvSpPr>
        <p:spPr>
          <a:xfrm>
            <a:off x="850181" y="2326224"/>
            <a:ext cx="10956758" cy="9119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2313" indent="-722313"/>
            <a:r>
              <a:rPr lang="zh-TW" altLang="en-US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二、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學生自主學習計畫項目不得與本校已辦理之非學術性社團內容相同。</a:t>
            </a:r>
          </a:p>
        </p:txBody>
      </p:sp>
    </p:spTree>
    <p:extLst>
      <p:ext uri="{BB962C8B-B14F-4D97-AF65-F5344CB8AC3E}">
        <p14:creationId xmlns:p14="http://schemas.microsoft.com/office/powerpoint/2010/main" val="8427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3F935FE3-49EF-43E0-BBC0-240DAEA6D484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3" name="波浪 2">
              <a:extLst>
                <a:ext uri="{FF2B5EF4-FFF2-40B4-BE49-F238E27FC236}">
                  <a16:creationId xmlns:a16="http://schemas.microsoft.com/office/drawing/2014/main" id="{C0CFCF25-E7F6-4C8E-A6F5-29244AFB641F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波浪 3">
              <a:extLst>
                <a:ext uri="{FF2B5EF4-FFF2-40B4-BE49-F238E27FC236}">
                  <a16:creationId xmlns:a16="http://schemas.microsoft.com/office/drawing/2014/main" id="{A306E58E-C76D-4A42-81CD-AA4EB9A93A3D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波浪 4">
              <a:extLst>
                <a:ext uri="{FF2B5EF4-FFF2-40B4-BE49-F238E27FC236}">
                  <a16:creationId xmlns:a16="http://schemas.microsoft.com/office/drawing/2014/main" id="{53B6FF47-4632-4D6D-A981-49B9865E8CFB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7" name="矩形 6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8DDC6C54-1C8F-490C-AC5C-CEEA0EA4D8C3}"/>
              </a:ext>
            </a:extLst>
          </p:cNvPr>
          <p:cNvSpPr/>
          <p:nvPr/>
        </p:nvSpPr>
        <p:spPr>
          <a:xfrm>
            <a:off x="793792" y="3768986"/>
            <a:ext cx="10956758" cy="14107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2313" indent="-722313"/>
            <a:r>
              <a:rPr lang="zh-TW" altLang="en-US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七、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學生自主學習資源與平台由圖書館負責建置與維護，收理表現優秀之學生自主學習計畫與成果，並在學生同意下，提供本校其他學生參考與學習。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5B2500-E592-463A-A8AA-62019CD43396}"/>
              </a:ext>
            </a:extLst>
          </p:cNvPr>
          <p:cNvSpPr/>
          <p:nvPr/>
        </p:nvSpPr>
        <p:spPr>
          <a:xfrm>
            <a:off x="681413" y="2358245"/>
            <a:ext cx="11198142" cy="1137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801688" indent="-801688"/>
            <a:r>
              <a:rPr lang="en-US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zh-TW" altLang="en-US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六、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學生自主學習期間，如有學校規劃之重要活動，須全程參加，不得以自主學習為理由拒絕出席。</a:t>
            </a:r>
            <a:endParaRPr lang="zh-TW" altLang="en-US" sz="28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6B7CD16-30E7-4110-A4F8-1FEF4E888352}"/>
              </a:ext>
            </a:extLst>
          </p:cNvPr>
          <p:cNvSpPr/>
          <p:nvPr/>
        </p:nvSpPr>
        <p:spPr>
          <a:xfrm>
            <a:off x="802105" y="1199198"/>
            <a:ext cx="10956758" cy="14107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2313" indent="-722313"/>
            <a:r>
              <a:rPr lang="zh-TW" altLang="en-US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五、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學生於自主學習時間，應備齊自主學習計畫與歷程追蹤表及所需物品。</a:t>
            </a:r>
          </a:p>
        </p:txBody>
      </p:sp>
    </p:spTree>
    <p:extLst>
      <p:ext uri="{BB962C8B-B14F-4D97-AF65-F5344CB8AC3E}">
        <p14:creationId xmlns:p14="http://schemas.microsoft.com/office/powerpoint/2010/main" val="3401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3F935FE3-49EF-43E0-BBC0-240DAEA6D484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3" name="波浪 2">
              <a:extLst>
                <a:ext uri="{FF2B5EF4-FFF2-40B4-BE49-F238E27FC236}">
                  <a16:creationId xmlns:a16="http://schemas.microsoft.com/office/drawing/2014/main" id="{C0CFCF25-E7F6-4C8E-A6F5-29244AFB641F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波浪 3">
              <a:extLst>
                <a:ext uri="{FF2B5EF4-FFF2-40B4-BE49-F238E27FC236}">
                  <a16:creationId xmlns:a16="http://schemas.microsoft.com/office/drawing/2014/main" id="{A306E58E-C76D-4A42-81CD-AA4EB9A93A3D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波浪 4">
              <a:extLst>
                <a:ext uri="{FF2B5EF4-FFF2-40B4-BE49-F238E27FC236}">
                  <a16:creationId xmlns:a16="http://schemas.microsoft.com/office/drawing/2014/main" id="{53B6FF47-4632-4D6D-A981-49B9865E8CFB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7" name="矩形 6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84866" y="1088040"/>
            <a:ext cx="10956758" cy="53608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2313" indent="-722313"/>
            <a:r>
              <a:rPr lang="zh-TW" altLang="en-US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八、成果發表之場地與設備借用：</a:t>
            </a:r>
            <a:endParaRPr lang="en-US" altLang="zh-TW" sz="28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074738" indent="-352425"/>
            <a:r>
              <a:rPr lang="en-US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1.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申請者需在報名表上註明場地及設備需求，未在報名截止日前提出申請者，學務處得不接受後續申請。</a:t>
            </a:r>
            <a:endParaRPr lang="en-US" altLang="zh-TW" sz="28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074738" indent="-352425"/>
            <a:r>
              <a:rPr lang="en-US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2.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申請者需自行擔負保管及維護設備的責任。借用後如發生故障，非人為故障者，其修護費用由本校負責外，其他人為故障需由借用人負責維修。</a:t>
            </a:r>
            <a:endParaRPr lang="en-US" altLang="zh-TW" sz="28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074738" indent="-352425"/>
            <a:r>
              <a:rPr lang="en-US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3.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借用之設備需於當日放學前進行歸還，無事先告知而逾期未還者，罰勞動服務乙次。</a:t>
            </a:r>
            <a:endParaRPr lang="en-US" altLang="zh-TW" sz="28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074738" indent="-352425"/>
            <a:r>
              <a:rPr lang="en-US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4.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未報名成果發表的學生可自由選擇各場次進行觀摩學習。</a:t>
            </a:r>
            <a:endParaRPr lang="en-US" altLang="zh-TW" sz="28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074738" indent="-352425"/>
            <a:r>
              <a:rPr lang="en-US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5.</a:t>
            </a:r>
            <a:r>
              <a:rPr lang="zh-TW" altLang="zh-TW" sz="2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參與成果發表的學生須自行安排協助攝影人員，並於發表結束後，整理心得與資料，將相關成果收入高中學習歷程檔案中。</a:t>
            </a:r>
            <a:endParaRPr lang="en-US" altLang="zh-TW" sz="28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24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A9A5B264-F59C-4F81-98DD-5951656E1968}"/>
              </a:ext>
            </a:extLst>
          </p:cNvPr>
          <p:cNvGrpSpPr/>
          <p:nvPr/>
        </p:nvGrpSpPr>
        <p:grpSpPr>
          <a:xfrm>
            <a:off x="1425074" y="5351214"/>
            <a:ext cx="11278203" cy="2205309"/>
            <a:chOff x="1859660" y="5802111"/>
            <a:chExt cx="9201418" cy="1565637"/>
          </a:xfrm>
        </p:grpSpPr>
        <p:sp>
          <p:nvSpPr>
            <p:cNvPr id="10" name="波浪 9">
              <a:extLst>
                <a:ext uri="{FF2B5EF4-FFF2-40B4-BE49-F238E27FC236}">
                  <a16:creationId xmlns:a16="http://schemas.microsoft.com/office/drawing/2014/main" id="{A424930E-60D9-4A0B-8D59-0987D84B32BF}"/>
                </a:ext>
              </a:extLst>
            </p:cNvPr>
            <p:cNvSpPr/>
            <p:nvPr/>
          </p:nvSpPr>
          <p:spPr>
            <a:xfrm rot="797511">
              <a:off x="1859660" y="5802111"/>
              <a:ext cx="9201418" cy="950294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波浪 10">
              <a:extLst>
                <a:ext uri="{FF2B5EF4-FFF2-40B4-BE49-F238E27FC236}">
                  <a16:creationId xmlns:a16="http://schemas.microsoft.com/office/drawing/2014/main" id="{60643B70-4F6B-4A6F-AA0F-C806B6B1B226}"/>
                </a:ext>
              </a:extLst>
            </p:cNvPr>
            <p:cNvSpPr/>
            <p:nvPr/>
          </p:nvSpPr>
          <p:spPr>
            <a:xfrm rot="797511">
              <a:off x="3042614" y="6191752"/>
              <a:ext cx="5310049" cy="950294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波浪 11">
              <a:extLst>
                <a:ext uri="{FF2B5EF4-FFF2-40B4-BE49-F238E27FC236}">
                  <a16:creationId xmlns:a16="http://schemas.microsoft.com/office/drawing/2014/main" id="{D4FD8039-7ABF-4F06-9A22-89AB8C58B499}"/>
                </a:ext>
              </a:extLst>
            </p:cNvPr>
            <p:cNvSpPr/>
            <p:nvPr/>
          </p:nvSpPr>
          <p:spPr>
            <a:xfrm rot="797511">
              <a:off x="3069815" y="6417454"/>
              <a:ext cx="3279307" cy="950294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2B4C45FA-3CD0-42AF-AB22-C01AA06E26D3}"/>
              </a:ext>
            </a:extLst>
          </p:cNvPr>
          <p:cNvSpPr/>
          <p:nvPr/>
        </p:nvSpPr>
        <p:spPr>
          <a:xfrm>
            <a:off x="0" y="0"/>
            <a:ext cx="3214255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B92AF32-6173-45EF-A8D8-EA309F2A5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4" y="392043"/>
            <a:ext cx="1131017" cy="1369125"/>
          </a:xfrm>
          <a:prstGeom prst="rect">
            <a:avLst/>
          </a:prstGeom>
          <a:effectLst/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A988C16-06F1-4ED1-95EE-DD91349F4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3219" r="3294" b="3069"/>
          <a:stretch/>
        </p:blipFill>
        <p:spPr>
          <a:xfrm>
            <a:off x="59885" y="2386583"/>
            <a:ext cx="3094477" cy="308462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D99BD06A-63FB-4BBE-A9E6-8243695E61FB}"/>
              </a:ext>
            </a:extLst>
          </p:cNvPr>
          <p:cNvSpPr txBox="1"/>
          <p:nvPr/>
        </p:nvSpPr>
        <p:spPr>
          <a:xfrm>
            <a:off x="5817594" y="267349"/>
            <a:ext cx="3984134" cy="98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defRPr sz="4400" b="1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76BD6E4-37D2-4DB8-9E90-8E12D5D1F251}"/>
              </a:ext>
            </a:extLst>
          </p:cNvPr>
          <p:cNvSpPr txBox="1"/>
          <p:nvPr/>
        </p:nvSpPr>
        <p:spPr>
          <a:xfrm>
            <a:off x="6313178" y="1307719"/>
            <a:ext cx="3984134" cy="497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defRPr sz="4400" b="1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理念與精神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相關流程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學習類別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表單填寫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成果發表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其他規定</a:t>
            </a:r>
          </a:p>
        </p:txBody>
      </p:sp>
    </p:spTree>
    <p:extLst>
      <p:ext uri="{BB962C8B-B14F-4D97-AF65-F5344CB8AC3E}">
        <p14:creationId xmlns:p14="http://schemas.microsoft.com/office/powerpoint/2010/main" val="36449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EFBCBD2-5E38-40DA-ADB0-9CDCF9837678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3" name="波浪 2">
              <a:extLst>
                <a:ext uri="{FF2B5EF4-FFF2-40B4-BE49-F238E27FC236}">
                  <a16:creationId xmlns:a16="http://schemas.microsoft.com/office/drawing/2014/main" id="{087437BB-8C5B-4E72-96B4-5D9F3F1418FA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波浪 3">
              <a:extLst>
                <a:ext uri="{FF2B5EF4-FFF2-40B4-BE49-F238E27FC236}">
                  <a16:creationId xmlns:a16="http://schemas.microsoft.com/office/drawing/2014/main" id="{20DDAE18-4823-4620-98BE-F08ADDF5E9D6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波浪 4">
              <a:extLst>
                <a:ext uri="{FF2B5EF4-FFF2-40B4-BE49-F238E27FC236}">
                  <a16:creationId xmlns:a16="http://schemas.microsoft.com/office/drawing/2014/main" id="{79B3A984-27CC-4CEA-B76D-738380312297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Picture 6" descr="聖心圖">
            <a:extLst>
              <a:ext uri="{FF2B5EF4-FFF2-40B4-BE49-F238E27FC236}">
                <a16:creationId xmlns:a16="http://schemas.microsoft.com/office/drawing/2014/main" id="{EFE385AF-7B82-44CF-A149-742CDD59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51" y="2190369"/>
            <a:ext cx="6141604" cy="491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72DE8A8-7A34-4E64-A62E-C54ECD032BB9}"/>
              </a:ext>
            </a:extLst>
          </p:cNvPr>
          <p:cNvSpPr txBox="1"/>
          <p:nvPr/>
        </p:nvSpPr>
        <p:spPr>
          <a:xfrm>
            <a:off x="1607850" y="1290849"/>
            <a:ext cx="5581649" cy="26162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TW"/>
            </a:defPPr>
            <a:lvl1pPr marL="722313" indent="-722313">
              <a:defRPr sz="2800" b="1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6000" dirty="0"/>
              <a:t>祝福你成為</a:t>
            </a:r>
            <a:endParaRPr lang="en-US" altLang="zh-TW" sz="6000" dirty="0"/>
          </a:p>
          <a:p>
            <a:pPr algn="ctr">
              <a:lnSpc>
                <a:spcPct val="150000"/>
              </a:lnSpc>
            </a:pPr>
            <a:r>
              <a:rPr lang="zh-TW" altLang="en-US" sz="6000" dirty="0"/>
              <a:t>快樂的學習者</a:t>
            </a:r>
            <a:r>
              <a:rPr lang="en-US" altLang="zh-TW" sz="6000" dirty="0"/>
              <a:t>~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6209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41283AF-1A5C-4F3A-AA61-3CDE1CB8FD61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3" name="波浪 2">
              <a:extLst>
                <a:ext uri="{FF2B5EF4-FFF2-40B4-BE49-F238E27FC236}">
                  <a16:creationId xmlns:a16="http://schemas.microsoft.com/office/drawing/2014/main" id="{46559778-8CCF-44EE-BA13-B56809BDCF64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波浪 3">
              <a:extLst>
                <a:ext uri="{FF2B5EF4-FFF2-40B4-BE49-F238E27FC236}">
                  <a16:creationId xmlns:a16="http://schemas.microsoft.com/office/drawing/2014/main" id="{615FB9F9-4108-41C1-B7A8-9BA030F80418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波浪 4">
              <a:extLst>
                <a:ext uri="{FF2B5EF4-FFF2-40B4-BE49-F238E27FC236}">
                  <a16:creationId xmlns:a16="http://schemas.microsoft.com/office/drawing/2014/main" id="{3446B13E-32BD-4A1F-9997-25C933DBF036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6" name="Picture 2" descr="ãå¡«é´¨å¼æè²ãçåçæå°çµæ">
            <a:extLst>
              <a:ext uri="{FF2B5EF4-FFF2-40B4-BE49-F238E27FC236}">
                <a16:creationId xmlns:a16="http://schemas.microsoft.com/office/drawing/2014/main" id="{8A46405B-6E5B-47CE-BD6E-62D26A24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6" y="1372515"/>
            <a:ext cx="2791458" cy="22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å¡«é´¨å¼æè²ãçåçæå°çµæ">
            <a:extLst>
              <a:ext uri="{FF2B5EF4-FFF2-40B4-BE49-F238E27FC236}">
                <a16:creationId xmlns:a16="http://schemas.microsoft.com/office/drawing/2014/main" id="{00FB6B4D-6D5E-44A6-B2FD-D02E157D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72" y="935921"/>
            <a:ext cx="3836633" cy="354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A04486BC-1D67-46D9-823D-652F47096BB7}"/>
              </a:ext>
            </a:extLst>
          </p:cNvPr>
          <p:cNvSpPr/>
          <p:nvPr/>
        </p:nvSpPr>
        <p:spPr>
          <a:xfrm>
            <a:off x="3275120" y="2175996"/>
            <a:ext cx="1268986" cy="600363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6702233-F7E4-4E58-AF28-7AF970612564}"/>
              </a:ext>
            </a:extLst>
          </p:cNvPr>
          <p:cNvSpPr txBox="1"/>
          <p:nvPr/>
        </p:nvSpPr>
        <p:spPr>
          <a:xfrm>
            <a:off x="3574500" y="4484929"/>
            <a:ext cx="7222837" cy="200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給孩子機會安排自己的學習，成為學習的主人。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8" name="矩形 7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1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A180EC27-EE5B-4EA1-878E-D1CF28B1CE68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3" name="波浪 2">
              <a:extLst>
                <a:ext uri="{FF2B5EF4-FFF2-40B4-BE49-F238E27FC236}">
                  <a16:creationId xmlns:a16="http://schemas.microsoft.com/office/drawing/2014/main" id="{139F2527-76CE-4C1A-9FD1-4E7DAEAF5B06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波浪 3">
              <a:extLst>
                <a:ext uri="{FF2B5EF4-FFF2-40B4-BE49-F238E27FC236}">
                  <a16:creationId xmlns:a16="http://schemas.microsoft.com/office/drawing/2014/main" id="{0D52EDDF-5CCE-4DE4-A712-D88B0EBB3E75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波浪 4">
              <a:extLst>
                <a:ext uri="{FF2B5EF4-FFF2-40B4-BE49-F238E27FC236}">
                  <a16:creationId xmlns:a16="http://schemas.microsoft.com/office/drawing/2014/main" id="{91C0B383-D2A9-4309-8291-221C5934A7F5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5AC969A2-D36E-4471-8FBA-1D8333BB8FED}"/>
              </a:ext>
            </a:extLst>
          </p:cNvPr>
          <p:cNvSpPr txBox="1"/>
          <p:nvPr/>
        </p:nvSpPr>
        <p:spPr>
          <a:xfrm>
            <a:off x="1121156" y="996788"/>
            <a:ext cx="2441695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defRPr sz="4400" b="1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</a:lstStyle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</a:t>
            </a:r>
          </a:p>
        </p:txBody>
      </p:sp>
      <p:sp>
        <p:nvSpPr>
          <p:cNvPr id="9" name="不等於 8">
            <a:extLst>
              <a:ext uri="{FF2B5EF4-FFF2-40B4-BE49-F238E27FC236}">
                <a16:creationId xmlns:a16="http://schemas.microsoft.com/office/drawing/2014/main" id="{4E4C34F3-083F-480C-AA8B-A119E9F8E58D}"/>
              </a:ext>
            </a:extLst>
          </p:cNvPr>
          <p:cNvSpPr/>
          <p:nvPr/>
        </p:nvSpPr>
        <p:spPr>
          <a:xfrm>
            <a:off x="3410599" y="1329298"/>
            <a:ext cx="1188196" cy="493422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6FA5A8-DD0A-49C8-9D03-2AA7CD8E9442}"/>
              </a:ext>
            </a:extLst>
          </p:cNvPr>
          <p:cNvSpPr/>
          <p:nvPr/>
        </p:nvSpPr>
        <p:spPr>
          <a:xfrm>
            <a:off x="1047317" y="2065529"/>
            <a:ext cx="3657165" cy="82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◆自主學習是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7542261" y="904426"/>
            <a:ext cx="3273521" cy="1182254"/>
            <a:chOff x="7542261" y="904426"/>
            <a:chExt cx="3273521" cy="1182254"/>
          </a:xfrm>
        </p:grpSpPr>
        <p:sp>
          <p:nvSpPr>
            <p:cNvPr id="12" name="乘號 11">
              <a:extLst>
                <a:ext uri="{FF2B5EF4-FFF2-40B4-BE49-F238E27FC236}">
                  <a16:creationId xmlns:a16="http://schemas.microsoft.com/office/drawing/2014/main" id="{F6154513-CFE3-4D68-9048-D45B097EA5F0}"/>
                </a:ext>
              </a:extLst>
            </p:cNvPr>
            <p:cNvSpPr/>
            <p:nvPr/>
          </p:nvSpPr>
          <p:spPr>
            <a:xfrm>
              <a:off x="8682628" y="904426"/>
              <a:ext cx="1188196" cy="1182254"/>
            </a:xfrm>
            <a:prstGeom prst="mathMultiply">
              <a:avLst>
                <a:gd name="adj1" fmla="val 10793"/>
              </a:avLst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367A18D-8766-4D61-8DEF-10F345139135}"/>
                </a:ext>
              </a:extLst>
            </p:cNvPr>
            <p:cNvSpPr txBox="1"/>
            <p:nvPr/>
          </p:nvSpPr>
          <p:spPr>
            <a:xfrm>
              <a:off x="7542261" y="996788"/>
              <a:ext cx="3273521" cy="82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lnSpc>
                  <a:spcPct val="150000"/>
                </a:lnSpc>
                <a:defRPr sz="4400" b="1">
                  <a:solidFill>
                    <a:srgbClr val="333300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defRPr>
              </a:lvl1pPr>
            </a:lstStyle>
            <a:p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去圖書館自習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751047" y="904426"/>
            <a:ext cx="2791214" cy="1182254"/>
            <a:chOff x="4751047" y="904426"/>
            <a:chExt cx="2791214" cy="1182254"/>
          </a:xfrm>
        </p:grpSpPr>
        <p:sp>
          <p:nvSpPr>
            <p:cNvPr id="11" name="乘號 10">
              <a:extLst>
                <a:ext uri="{FF2B5EF4-FFF2-40B4-BE49-F238E27FC236}">
                  <a16:creationId xmlns:a16="http://schemas.microsoft.com/office/drawing/2014/main" id="{F4C456F9-EAC4-4EBC-9EF3-C090AA5F7817}"/>
                </a:ext>
              </a:extLst>
            </p:cNvPr>
            <p:cNvSpPr/>
            <p:nvPr/>
          </p:nvSpPr>
          <p:spPr>
            <a:xfrm>
              <a:off x="5574916" y="904426"/>
              <a:ext cx="1188196" cy="1182254"/>
            </a:xfrm>
            <a:prstGeom prst="mathMultiply">
              <a:avLst>
                <a:gd name="adj1" fmla="val 10793"/>
              </a:avLst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55343E54-3992-4F91-8382-2EAEC6FB1B4D}"/>
                </a:ext>
              </a:extLst>
            </p:cNvPr>
            <p:cNvSpPr txBox="1"/>
            <p:nvPr/>
          </p:nvSpPr>
          <p:spPr>
            <a:xfrm>
              <a:off x="4751047" y="996788"/>
              <a:ext cx="2791214" cy="82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lnSpc>
                  <a:spcPct val="150000"/>
                </a:lnSpc>
                <a:defRPr sz="4400" b="1">
                  <a:solidFill>
                    <a:srgbClr val="333300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defRPr>
              </a:lvl1pPr>
            </a:lstStyle>
            <a:p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在教室睡覺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6E027F6E-B5BF-4F7D-A730-E89BFB4B2CC3}"/>
              </a:ext>
            </a:extLst>
          </p:cNvPr>
          <p:cNvSpPr/>
          <p:nvPr/>
        </p:nvSpPr>
        <p:spPr>
          <a:xfrm>
            <a:off x="1780460" y="2887101"/>
            <a:ext cx="9501878" cy="24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3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在教師指導下</a:t>
            </a:r>
            <a:r>
              <a:rPr lang="zh-TW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擬定自主學習計畫</a:t>
            </a:r>
            <a:r>
              <a:rPr lang="zh-TW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自主實踐</a:t>
            </a:r>
            <a:r>
              <a:rPr lang="zh-TW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3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完成計畫</a:t>
            </a:r>
            <a:r>
              <a:rPr lang="zh-TW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，並能將相關</a:t>
            </a:r>
            <a:r>
              <a:rPr lang="zh-TW" altLang="zh-TW" sz="3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成果列入高中學習歷程檔案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37" name="矩形 36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圓角矩形 37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1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ECDB485B-DA48-4103-87E5-BE7B8BB581A1}"/>
              </a:ext>
            </a:extLst>
          </p:cNvPr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B2A9340-AA35-4B1D-9DAC-8A34EF15F331}"/>
                </a:ext>
              </a:extLst>
            </p:cNvPr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圓角矩形 8">
              <a:extLst>
                <a:ext uri="{FF2B5EF4-FFF2-40B4-BE49-F238E27FC236}">
                  <a16:creationId xmlns:a16="http://schemas.microsoft.com/office/drawing/2014/main" id="{3568E17E-EB60-4E8E-865F-6675BDA702B2}"/>
                </a:ext>
              </a:extLst>
            </p:cNvPr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5" name="圓角矩形 11">
              <a:extLst>
                <a:ext uri="{FF2B5EF4-FFF2-40B4-BE49-F238E27FC236}">
                  <a16:creationId xmlns:a16="http://schemas.microsoft.com/office/drawing/2014/main" id="{691CEC63-698B-4B43-B0D8-554A5DABE697}"/>
                </a:ext>
              </a:extLst>
            </p:cNvPr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6" name="圓角矩形 12">
              <a:extLst>
                <a:ext uri="{FF2B5EF4-FFF2-40B4-BE49-F238E27FC236}">
                  <a16:creationId xmlns:a16="http://schemas.microsoft.com/office/drawing/2014/main" id="{B55A96F5-5889-4E06-A0DA-0075A11776BD}"/>
                </a:ext>
              </a:extLst>
            </p:cNvPr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7" name="圓角矩形 13">
              <a:extLst>
                <a:ext uri="{FF2B5EF4-FFF2-40B4-BE49-F238E27FC236}">
                  <a16:creationId xmlns:a16="http://schemas.microsoft.com/office/drawing/2014/main" id="{7B114980-EACB-4642-9E91-C39776C63EE1}"/>
                </a:ext>
              </a:extLst>
            </p:cNvPr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8" name="圓角矩形 14">
              <a:extLst>
                <a:ext uri="{FF2B5EF4-FFF2-40B4-BE49-F238E27FC236}">
                  <a16:creationId xmlns:a16="http://schemas.microsoft.com/office/drawing/2014/main" id="{05564B50-2914-472C-90AD-185BFA090988}"/>
                </a:ext>
              </a:extLst>
            </p:cNvPr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9" name="圓角矩形 17">
              <a:extLst>
                <a:ext uri="{FF2B5EF4-FFF2-40B4-BE49-F238E27FC236}">
                  <a16:creationId xmlns:a16="http://schemas.microsoft.com/office/drawing/2014/main" id="{5719D261-FEC4-4107-9985-2A5397B11B08}"/>
                </a:ext>
              </a:extLst>
            </p:cNvPr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pic>
        <p:nvPicPr>
          <p:cNvPr id="2050" name="Picture 2" descr="ãlearning self directedãçåçæå°çµæ">
            <a:extLst>
              <a:ext uri="{FF2B5EF4-FFF2-40B4-BE49-F238E27FC236}">
                <a16:creationId xmlns:a16="http://schemas.microsoft.com/office/drawing/2014/main" id="{341116A6-2404-4B62-9A13-775F7F9E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54" y="2130621"/>
            <a:ext cx="3825291" cy="38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431AC786-4102-46FB-B645-779688822A42}"/>
              </a:ext>
            </a:extLst>
          </p:cNvPr>
          <p:cNvSpPr txBox="1"/>
          <p:nvPr/>
        </p:nvSpPr>
        <p:spPr>
          <a:xfrm>
            <a:off x="3887193" y="880717"/>
            <a:ext cx="3984134" cy="82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defRPr sz="4400" b="1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</a:lstStyle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自我導向的學習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757445C-A361-4F42-83B4-4CAE83403E7A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22" name="波浪 21">
              <a:extLst>
                <a:ext uri="{FF2B5EF4-FFF2-40B4-BE49-F238E27FC236}">
                  <a16:creationId xmlns:a16="http://schemas.microsoft.com/office/drawing/2014/main" id="{14E7E64F-FAB5-4856-AE14-840FF5681E67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波浪 22">
              <a:extLst>
                <a:ext uri="{FF2B5EF4-FFF2-40B4-BE49-F238E27FC236}">
                  <a16:creationId xmlns:a16="http://schemas.microsoft.com/office/drawing/2014/main" id="{AECA4416-F903-4243-A2B5-0AF0072D2427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波浪 23">
              <a:extLst>
                <a:ext uri="{FF2B5EF4-FFF2-40B4-BE49-F238E27FC236}">
                  <a16:creationId xmlns:a16="http://schemas.microsoft.com/office/drawing/2014/main" id="{0E5FC7D9-2219-4166-AA2C-AA039C795F0D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4387F426-7E1B-4F50-9F6E-A3E7C98925B5}"/>
              </a:ext>
            </a:extLst>
          </p:cNvPr>
          <p:cNvSpPr/>
          <p:nvPr/>
        </p:nvSpPr>
        <p:spPr>
          <a:xfrm>
            <a:off x="5783767" y="2234678"/>
            <a:ext cx="2488676" cy="4895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2313" indent="-722313"/>
            <a:r>
              <a:rPr lang="zh-TW" altLang="en-US" sz="2800" b="1" dirty="0">
                <a:solidFill>
                  <a:srgbClr val="464F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一、設立目標</a:t>
            </a:r>
            <a:endParaRPr lang="zh-TW" altLang="zh-TW" sz="2800" b="1" dirty="0">
              <a:solidFill>
                <a:srgbClr val="464FA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763F03A-B118-418D-9FEA-4283102EF844}"/>
              </a:ext>
            </a:extLst>
          </p:cNvPr>
          <p:cNvSpPr/>
          <p:nvPr/>
        </p:nvSpPr>
        <p:spPr>
          <a:xfrm>
            <a:off x="5783767" y="2966529"/>
            <a:ext cx="2803000" cy="4895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2313" indent="-722313"/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二、做學習計畫</a:t>
            </a:r>
            <a:endParaRPr lang="zh-TW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A569C41-6592-4133-B792-785997E1510A}"/>
              </a:ext>
            </a:extLst>
          </p:cNvPr>
          <p:cNvSpPr/>
          <p:nvPr/>
        </p:nvSpPr>
        <p:spPr>
          <a:xfrm>
            <a:off x="5783766" y="3698380"/>
            <a:ext cx="3302621" cy="4895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2313" indent="-722313"/>
            <a:r>
              <a:rPr lang="zh-TW" altLang="en-US" sz="2800" b="1" dirty="0">
                <a:solidFill>
                  <a:srgbClr val="5082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三、執行學習計畫</a:t>
            </a:r>
            <a:endParaRPr lang="zh-TW" altLang="zh-TW" sz="2800" b="1" dirty="0">
              <a:solidFill>
                <a:srgbClr val="50827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B29E5D8-CF22-49C9-8EB2-71808D80BF1B}"/>
              </a:ext>
            </a:extLst>
          </p:cNvPr>
          <p:cNvSpPr/>
          <p:nvPr/>
        </p:nvSpPr>
        <p:spPr>
          <a:xfrm>
            <a:off x="5783766" y="4430231"/>
            <a:ext cx="3302621" cy="4895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2313" indent="-722313"/>
            <a:r>
              <a:rPr lang="zh-TW" altLang="en-US" sz="28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四、成果發表</a:t>
            </a:r>
            <a:endParaRPr lang="zh-TW" altLang="zh-TW" sz="28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6B87227-1074-45C5-BCCC-6EA22BA275DB}"/>
              </a:ext>
            </a:extLst>
          </p:cNvPr>
          <p:cNvSpPr/>
          <p:nvPr/>
        </p:nvSpPr>
        <p:spPr>
          <a:xfrm>
            <a:off x="5783766" y="5162082"/>
            <a:ext cx="5558053" cy="4895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2313" indent="-722313"/>
            <a:r>
              <a:rPr lang="zh-TW" altLang="en-US" sz="2800" b="1" dirty="0">
                <a:solidFill>
                  <a:srgbClr val="F266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五、省思與修正，再設立新目標。</a:t>
            </a:r>
            <a:endParaRPr lang="en-US" altLang="zh-TW" sz="2800" b="1" dirty="0">
              <a:solidFill>
                <a:srgbClr val="F266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61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AADFACB2-245E-42DD-9BA6-0019066B8AC9}"/>
              </a:ext>
            </a:extLst>
          </p:cNvPr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651075D-B343-4C50-B9AC-E8DEF32122F4}"/>
                </a:ext>
              </a:extLst>
            </p:cNvPr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圓角矩形 35">
              <a:extLst>
                <a:ext uri="{FF2B5EF4-FFF2-40B4-BE49-F238E27FC236}">
                  <a16:creationId xmlns:a16="http://schemas.microsoft.com/office/drawing/2014/main" id="{E3201B0E-564B-44E3-831D-163352629284}"/>
                </a:ext>
              </a:extLst>
            </p:cNvPr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13" name="圓角矩形 36">
              <a:extLst>
                <a:ext uri="{FF2B5EF4-FFF2-40B4-BE49-F238E27FC236}">
                  <a16:creationId xmlns:a16="http://schemas.microsoft.com/office/drawing/2014/main" id="{77735B45-BE0F-4A03-BF87-FA3A8DEB3ACF}"/>
                </a:ext>
              </a:extLst>
            </p:cNvPr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14" name="圓角矩形 37">
              <a:extLst>
                <a:ext uri="{FF2B5EF4-FFF2-40B4-BE49-F238E27FC236}">
                  <a16:creationId xmlns:a16="http://schemas.microsoft.com/office/drawing/2014/main" id="{FB526E96-280B-466A-8D48-31E242181497}"/>
                </a:ext>
              </a:extLst>
            </p:cNvPr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15" name="圓角矩形 38">
              <a:extLst>
                <a:ext uri="{FF2B5EF4-FFF2-40B4-BE49-F238E27FC236}">
                  <a16:creationId xmlns:a16="http://schemas.microsoft.com/office/drawing/2014/main" id="{05D35ACC-1763-4CC1-95DD-C47455B1A523}"/>
                </a:ext>
              </a:extLst>
            </p:cNvPr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16" name="圓角矩形 39">
              <a:extLst>
                <a:ext uri="{FF2B5EF4-FFF2-40B4-BE49-F238E27FC236}">
                  <a16:creationId xmlns:a16="http://schemas.microsoft.com/office/drawing/2014/main" id="{44AD2EB6-4CE2-4D90-807D-9634D683F182}"/>
                </a:ext>
              </a:extLst>
            </p:cNvPr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17" name="圓角矩形 40">
              <a:extLst>
                <a:ext uri="{FF2B5EF4-FFF2-40B4-BE49-F238E27FC236}">
                  <a16:creationId xmlns:a16="http://schemas.microsoft.com/office/drawing/2014/main" id="{BC4816B1-E5CB-43A3-A422-3552F0B56B5A}"/>
                </a:ext>
              </a:extLst>
            </p:cNvPr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A9CD4E2-1B83-4836-9620-67CC6D14D6EA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19" name="波浪 18">
              <a:extLst>
                <a:ext uri="{FF2B5EF4-FFF2-40B4-BE49-F238E27FC236}">
                  <a16:creationId xmlns:a16="http://schemas.microsoft.com/office/drawing/2014/main" id="{49D4A196-FF15-4F1A-8601-A31BEAD53968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波浪 19">
              <a:extLst>
                <a:ext uri="{FF2B5EF4-FFF2-40B4-BE49-F238E27FC236}">
                  <a16:creationId xmlns:a16="http://schemas.microsoft.com/office/drawing/2014/main" id="{C7EA7FDD-C65D-4D10-8A96-7CD4AFCFA54B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波浪 20">
              <a:extLst>
                <a:ext uri="{FF2B5EF4-FFF2-40B4-BE49-F238E27FC236}">
                  <a16:creationId xmlns:a16="http://schemas.microsoft.com/office/drawing/2014/main" id="{879A61A5-DA8F-4474-8FC9-99EA86833B49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46E01DD-F84C-4D46-9334-4C1DC74465D2}"/>
              </a:ext>
            </a:extLst>
          </p:cNvPr>
          <p:cNvSpPr txBox="1"/>
          <p:nvPr/>
        </p:nvSpPr>
        <p:spPr>
          <a:xfrm>
            <a:off x="1818592" y="1619328"/>
            <a:ext cx="6936510" cy="74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defRPr sz="4400" b="1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一、學生</a:t>
            </a:r>
            <a:r>
              <a:rPr lang="zh-TW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開始進行自主學習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9447B08-36BC-4731-85AD-639E3B231CEB}"/>
              </a:ext>
            </a:extLst>
          </p:cNvPr>
          <p:cNvSpPr txBox="1"/>
          <p:nvPr/>
        </p:nvSpPr>
        <p:spPr>
          <a:xfrm>
            <a:off x="2224993" y="2396595"/>
            <a:ext cx="6936510" cy="74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defRPr sz="4400" b="1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</a:lstStyle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二、前幾週規劃：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0C57FA7C-C222-4449-B9BF-308A1A173568}"/>
              </a:ext>
            </a:extLst>
          </p:cNvPr>
          <p:cNvSpPr/>
          <p:nvPr/>
        </p:nvSpPr>
        <p:spPr>
          <a:xfrm>
            <a:off x="3031398" y="3357446"/>
            <a:ext cx="3234064" cy="10056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學姊進行專題分享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BC34000-C876-44A2-A76B-BB03AFC3793D}"/>
              </a:ext>
            </a:extLst>
          </p:cNvPr>
          <p:cNvSpPr txBox="1"/>
          <p:nvPr/>
        </p:nvSpPr>
        <p:spPr>
          <a:xfrm>
            <a:off x="766619" y="889866"/>
            <a:ext cx="5504872" cy="74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defRPr sz="4400" b="1">
                <a:solidFill>
                  <a:srgbClr val="3333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學生開始進行自主學習前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CAA00411-B788-40AE-8939-AE2A5420F613}"/>
              </a:ext>
            </a:extLst>
          </p:cNvPr>
          <p:cNvSpPr/>
          <p:nvPr/>
        </p:nvSpPr>
        <p:spPr>
          <a:xfrm>
            <a:off x="6783642" y="3351426"/>
            <a:ext cx="3326073" cy="10056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輔導學生進行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algn="ctr"/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自主學習方案擬定</a:t>
            </a:r>
          </a:p>
        </p:txBody>
      </p:sp>
    </p:spTree>
    <p:extLst>
      <p:ext uri="{BB962C8B-B14F-4D97-AF65-F5344CB8AC3E}">
        <p14:creationId xmlns:p14="http://schemas.microsoft.com/office/powerpoint/2010/main" val="18094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D0801CF5-C886-4E63-9256-7A67B4DE68C8}"/>
              </a:ext>
            </a:extLst>
          </p:cNvPr>
          <p:cNvGrpSpPr/>
          <p:nvPr/>
        </p:nvGrpSpPr>
        <p:grpSpPr>
          <a:xfrm>
            <a:off x="802541" y="5258667"/>
            <a:ext cx="12334614" cy="2272818"/>
            <a:chOff x="2630624" y="5147338"/>
            <a:chExt cx="10408540" cy="2272818"/>
          </a:xfrm>
        </p:grpSpPr>
        <p:sp>
          <p:nvSpPr>
            <p:cNvPr id="4" name="波浪 3">
              <a:extLst>
                <a:ext uri="{FF2B5EF4-FFF2-40B4-BE49-F238E27FC236}">
                  <a16:creationId xmlns:a16="http://schemas.microsoft.com/office/drawing/2014/main" id="{019D7AE4-4C67-43CE-82B3-1C0A043597F9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波浪 4">
              <a:extLst>
                <a:ext uri="{FF2B5EF4-FFF2-40B4-BE49-F238E27FC236}">
                  <a16:creationId xmlns:a16="http://schemas.microsoft.com/office/drawing/2014/main" id="{B75CB744-73C9-4308-92FB-0D991968F1D8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波浪 5">
              <a:extLst>
                <a:ext uri="{FF2B5EF4-FFF2-40B4-BE49-F238E27FC236}">
                  <a16:creationId xmlns:a16="http://schemas.microsoft.com/office/drawing/2014/main" id="{FCB95042-434D-4B15-A3F4-8037D34B4ECE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41E635AA-9592-44B4-AC82-A51BD1C38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5" y="1848291"/>
            <a:ext cx="1414736" cy="1950805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6816299" y="2164323"/>
            <a:ext cx="5439870" cy="2872898"/>
            <a:chOff x="6574972" y="1921085"/>
            <a:chExt cx="5703393" cy="303143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BAB16BB-B968-48C9-B373-06E52C9C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9848" y="2986780"/>
              <a:ext cx="5196252" cy="1965737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>
              <a:off x="6574972" y="1921085"/>
              <a:ext cx="5703393" cy="100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lnSpc>
                  <a:spcPct val="150000"/>
                </a:lnSpc>
                <a:defRPr sz="4400" b="1">
                  <a:solidFill>
                    <a:srgbClr val="33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TW" altLang="en-US" sz="2400" dirty="0"/>
                <a:t>學生自主學習小組審核</a:t>
              </a:r>
              <a:endParaRPr lang="en-US" altLang="zh-TW" sz="2400" dirty="0"/>
            </a:p>
            <a:p>
              <a:pPr>
                <a:lnSpc>
                  <a:spcPct val="100000"/>
                </a:lnSpc>
              </a:pPr>
              <a:r>
                <a:rPr lang="zh-TW" altLang="zh-TW" sz="1600" b="0" dirty="0"/>
                <a:t>校長</a:t>
              </a:r>
              <a:r>
                <a:rPr lang="zh-TW" altLang="en-US" sz="1600" b="0" dirty="0"/>
                <a:t>、學務主任、</a:t>
              </a:r>
              <a:r>
                <a:rPr lang="zh-TW" altLang="zh-TW" sz="1600" b="0" dirty="0"/>
                <a:t>教務主任、輔導主任、圖書館主任、</a:t>
              </a:r>
              <a:endParaRPr lang="en-US" altLang="zh-TW" sz="1600" b="0" dirty="0"/>
            </a:p>
            <a:p>
              <a:pPr>
                <a:lnSpc>
                  <a:spcPct val="100000"/>
                </a:lnSpc>
              </a:pPr>
              <a:r>
                <a:rPr lang="zh-TW" altLang="zh-TW" sz="1600" b="0" dirty="0"/>
                <a:t>教學組長、各年級導師、指導教師及輔導老師、家長代表</a:t>
              </a:r>
              <a:endParaRPr lang="zh-TW" altLang="en-US" sz="1600" b="0" dirty="0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35" name="矩形 34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38" name="圓角矩形 37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8910E7E-CCAB-442D-A3EF-7FC1E1FB9852}"/>
              </a:ext>
            </a:extLst>
          </p:cNvPr>
          <p:cNvGrpSpPr/>
          <p:nvPr/>
        </p:nvGrpSpPr>
        <p:grpSpPr>
          <a:xfrm>
            <a:off x="4476484" y="1132690"/>
            <a:ext cx="1717692" cy="2100326"/>
            <a:chOff x="4399956" y="1170223"/>
            <a:chExt cx="1717692" cy="2100326"/>
          </a:xfrm>
        </p:grpSpPr>
        <p:sp>
          <p:nvSpPr>
            <p:cNvPr id="15" name="文字方塊 14"/>
            <p:cNvSpPr txBox="1"/>
            <p:nvPr/>
          </p:nvSpPr>
          <p:spPr>
            <a:xfrm>
              <a:off x="4549322" y="1170223"/>
              <a:ext cx="1418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lnSpc>
                  <a:spcPct val="150000"/>
                </a:lnSpc>
                <a:defRPr sz="4400" b="1">
                  <a:solidFill>
                    <a:srgbClr val="33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TW" altLang="en-US" sz="2400" dirty="0"/>
                <a:t>導師核章</a:t>
              </a:r>
            </a:p>
          </p:txBody>
        </p:sp>
        <p:pic>
          <p:nvPicPr>
            <p:cNvPr id="1026" name="Picture 2" descr="ãteacher iconãçåçæå°çµæ">
              <a:extLst>
                <a:ext uri="{FF2B5EF4-FFF2-40B4-BE49-F238E27FC236}">
                  <a16:creationId xmlns:a16="http://schemas.microsoft.com/office/drawing/2014/main" id="{73A8EDB4-F7FF-4FF8-AE71-F347921938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259" b="87540" l="12300" r="88179">
                          <a14:foregroundMark x1="29712" y1="24601" x2="18371" y2="42013"/>
                          <a14:foregroundMark x1="18371" y1="42013" x2="15974" y2="62780"/>
                          <a14:foregroundMark x1="15974" y1="62780" x2="24760" y2="73163"/>
                          <a14:foregroundMark x1="49361" y1="13259" x2="66613" y2="24760"/>
                          <a14:foregroundMark x1="66613" y1="24760" x2="79553" y2="40096"/>
                          <a14:foregroundMark x1="79553" y1="40096" x2="77476" y2="60224"/>
                          <a14:foregroundMark x1="77476" y1="60224" x2="73323" y2="68211"/>
                          <a14:foregroundMark x1="40575" y1="85783" x2="61502" y2="87540"/>
                          <a14:foregroundMark x1="61502" y1="87540" x2="70927" y2="80192"/>
                          <a14:foregroundMark x1="75719" y1="27316" x2="57188" y2="61502"/>
                          <a14:foregroundMark x1="18371" y1="35463" x2="34984" y2="70607"/>
                          <a14:foregroundMark x1="24441" y1="26677" x2="39137" y2="13898"/>
                          <a14:foregroundMark x1="39137" y1="13898" x2="58786" y2="15974"/>
                          <a14:foregroundMark x1="58786" y1="15974" x2="59265" y2="16773"/>
                          <a14:foregroundMark x1="64217" y1="17093" x2="83866" y2="45048"/>
                          <a14:foregroundMark x1="13419" y1="45048" x2="12460" y2="53035"/>
                          <a14:foregroundMark x1="88179" y1="45048" x2="86422" y2="53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6" t="9350" r="8864" b="8896"/>
            <a:stretch/>
          </p:blipFill>
          <p:spPr bwMode="auto">
            <a:xfrm>
              <a:off x="4399956" y="1581073"/>
              <a:ext cx="1717692" cy="168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1C9DCCA-2EE6-472A-B260-8D46F10B8365}"/>
              </a:ext>
            </a:extLst>
          </p:cNvPr>
          <p:cNvGrpSpPr/>
          <p:nvPr/>
        </p:nvGrpSpPr>
        <p:grpSpPr>
          <a:xfrm>
            <a:off x="5588279" y="4676779"/>
            <a:ext cx="1632738" cy="1991549"/>
            <a:chOff x="5041320" y="4022588"/>
            <a:chExt cx="1632738" cy="1991549"/>
          </a:xfrm>
        </p:grpSpPr>
        <p:sp>
          <p:nvSpPr>
            <p:cNvPr id="18" name="文字方塊 17"/>
            <p:cNvSpPr txBox="1"/>
            <p:nvPr/>
          </p:nvSpPr>
          <p:spPr>
            <a:xfrm>
              <a:off x="5120444" y="4022588"/>
              <a:ext cx="1418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lnSpc>
                  <a:spcPct val="150000"/>
                </a:lnSpc>
                <a:defRPr sz="4400" b="1">
                  <a:solidFill>
                    <a:srgbClr val="33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TW" altLang="en-US" sz="2400" dirty="0"/>
                <a:t>導師核章</a:t>
              </a:r>
            </a:p>
          </p:txBody>
        </p:sp>
        <p:pic>
          <p:nvPicPr>
            <p:cNvPr id="26" name="Picture 2" descr="ãteacher iconãçåçæå°çµæ">
              <a:extLst>
                <a:ext uri="{FF2B5EF4-FFF2-40B4-BE49-F238E27FC236}">
                  <a16:creationId xmlns:a16="http://schemas.microsoft.com/office/drawing/2014/main" id="{D3D20FA4-1294-4D0F-AC85-35700CE2D2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259" b="87540" l="12300" r="88179">
                          <a14:foregroundMark x1="29712" y1="24601" x2="18371" y2="42013"/>
                          <a14:foregroundMark x1="18371" y1="42013" x2="15974" y2="62780"/>
                          <a14:foregroundMark x1="15974" y1="62780" x2="24760" y2="73163"/>
                          <a14:foregroundMark x1="49361" y1="13259" x2="66613" y2="24760"/>
                          <a14:foregroundMark x1="66613" y1="24760" x2="79553" y2="40096"/>
                          <a14:foregroundMark x1="79553" y1="40096" x2="77476" y2="60224"/>
                          <a14:foregroundMark x1="77476" y1="60224" x2="73323" y2="68211"/>
                          <a14:foregroundMark x1="40575" y1="85783" x2="61502" y2="87540"/>
                          <a14:foregroundMark x1="61502" y1="87540" x2="70927" y2="80192"/>
                          <a14:foregroundMark x1="75719" y1="27316" x2="57188" y2="61502"/>
                          <a14:foregroundMark x1="18371" y1="35463" x2="34984" y2="70607"/>
                          <a14:foregroundMark x1="24441" y1="26677" x2="39137" y2="13898"/>
                          <a14:foregroundMark x1="39137" y1="13898" x2="58786" y2="15974"/>
                          <a14:foregroundMark x1="58786" y1="15974" x2="59265" y2="16773"/>
                          <a14:foregroundMark x1="64217" y1="17093" x2="83866" y2="45048"/>
                          <a14:foregroundMark x1="13419" y1="45048" x2="12460" y2="53035"/>
                          <a14:foregroundMark x1="88179" y1="45048" x2="86422" y2="53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6" t="9350" r="8864" b="8896"/>
            <a:stretch/>
          </p:blipFill>
          <p:spPr bwMode="auto">
            <a:xfrm>
              <a:off x="5041320" y="4408220"/>
              <a:ext cx="1632738" cy="1605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B51635D-225A-4B2B-94DE-7966AC26C4B5}"/>
              </a:ext>
            </a:extLst>
          </p:cNvPr>
          <p:cNvGrpSpPr/>
          <p:nvPr/>
        </p:nvGrpSpPr>
        <p:grpSpPr>
          <a:xfrm>
            <a:off x="1788632" y="4343225"/>
            <a:ext cx="2432955" cy="2242862"/>
            <a:chOff x="1571761" y="4118644"/>
            <a:chExt cx="2432955" cy="2242862"/>
          </a:xfrm>
        </p:grpSpPr>
        <p:sp>
          <p:nvSpPr>
            <p:cNvPr id="16" name="文字方塊 15"/>
            <p:cNvSpPr txBox="1"/>
            <p:nvPr/>
          </p:nvSpPr>
          <p:spPr>
            <a:xfrm>
              <a:off x="2280935" y="4118644"/>
              <a:ext cx="16327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lnSpc>
                  <a:spcPct val="150000"/>
                </a:lnSpc>
                <a:defRPr sz="4400" b="1">
                  <a:solidFill>
                    <a:srgbClr val="33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TW" altLang="en-US" sz="2000" dirty="0"/>
                <a:t>藝才類指導</a:t>
              </a:r>
              <a:endParaRPr lang="en-US" altLang="zh-TW" sz="2000" dirty="0"/>
            </a:p>
            <a:p>
              <a:pPr>
                <a:lnSpc>
                  <a:spcPct val="100000"/>
                </a:lnSpc>
              </a:pPr>
              <a:r>
                <a:rPr lang="zh-TW" altLang="en-US" sz="2000" dirty="0"/>
                <a:t>老師核章</a:t>
              </a:r>
            </a:p>
          </p:txBody>
        </p: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21956351-D9D9-4877-AFFC-BB51A6B03866}"/>
                </a:ext>
              </a:extLst>
            </p:cNvPr>
            <p:cNvGrpSpPr/>
            <p:nvPr/>
          </p:nvGrpSpPr>
          <p:grpSpPr>
            <a:xfrm>
              <a:off x="1571761" y="4846469"/>
              <a:ext cx="2432955" cy="1515037"/>
              <a:chOff x="1477745" y="4429695"/>
              <a:chExt cx="2432955" cy="1515037"/>
            </a:xfrm>
          </p:grpSpPr>
          <p:pic>
            <p:nvPicPr>
              <p:cNvPr id="31" name="Picture 2" descr="ãteacher iconãçåçæå°çµæ">
                <a:extLst>
                  <a:ext uri="{FF2B5EF4-FFF2-40B4-BE49-F238E27FC236}">
                    <a16:creationId xmlns:a16="http://schemas.microsoft.com/office/drawing/2014/main" id="{591F17E5-D6AF-4894-81F7-992D86BF7D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3259" b="87540" l="12300" r="88179">
                            <a14:foregroundMark x1="29712" y1="24601" x2="18371" y2="42013"/>
                            <a14:foregroundMark x1="18371" y1="42013" x2="15974" y2="62780"/>
                            <a14:foregroundMark x1="15974" y1="62780" x2="24760" y2="73163"/>
                            <a14:foregroundMark x1="49361" y1="13259" x2="66613" y2="24760"/>
                            <a14:foregroundMark x1="66613" y1="24760" x2="79553" y2="40096"/>
                            <a14:foregroundMark x1="79553" y1="40096" x2="77476" y2="60224"/>
                            <a14:foregroundMark x1="77476" y1="60224" x2="73323" y2="68211"/>
                            <a14:foregroundMark x1="40575" y1="85783" x2="61502" y2="87540"/>
                            <a14:foregroundMark x1="61502" y1="87540" x2="70927" y2="80192"/>
                            <a14:foregroundMark x1="75719" y1="27316" x2="57188" y2="61502"/>
                            <a14:foregroundMark x1="18371" y1="35463" x2="34984" y2="70607"/>
                            <a14:foregroundMark x1="24441" y1="26677" x2="39137" y2="13898"/>
                            <a14:foregroundMark x1="39137" y1="13898" x2="58786" y2="15974"/>
                            <a14:foregroundMark x1="58786" y1="15974" x2="59265" y2="16773"/>
                            <a14:foregroundMark x1="64217" y1="17093" x2="83866" y2="45048"/>
                            <a14:foregroundMark x1="13419" y1="45048" x2="12460" y2="53035"/>
                            <a14:foregroundMark x1="88179" y1="45048" x2="86422" y2="5303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16" t="9350" r="8864" b="8896"/>
              <a:stretch/>
            </p:blipFill>
            <p:spPr bwMode="auto">
              <a:xfrm>
                <a:off x="2485456" y="4429695"/>
                <a:ext cx="1425244" cy="1401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ãart teacher iconãçåçæå°çµæ">
                <a:extLst>
                  <a:ext uri="{FF2B5EF4-FFF2-40B4-BE49-F238E27FC236}">
                    <a16:creationId xmlns:a16="http://schemas.microsoft.com/office/drawing/2014/main" id="{59CA0A9C-1C62-42CF-98BF-8965D502BF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8600" b="90200" l="4667" r="88500">
                            <a14:foregroundMark x1="22167" y1="21200" x2="18000" y2="30400"/>
                            <a14:foregroundMark x1="18000" y1="30400" x2="18000" y2="30800"/>
                            <a14:foregroundMark x1="8167" y1="40000" x2="6667" y2="37400"/>
                            <a14:foregroundMark x1="11945" y1="52400" x2="12167" y2="52600"/>
                            <a14:foregroundMark x1="11500" y1="51999" x2="11945" y2="52400"/>
                            <a14:foregroundMark x1="4833" y1="46000" x2="10027" y2="50674"/>
                            <a14:foregroundMark x1="14851" y1="51311" x2="15500" y2="51000"/>
                            <a14:foregroundMark x1="12167" y1="52600" x2="12695" y2="52347"/>
                            <a14:foregroundMark x1="25000" y1="36600" x2="27667" y2="37800"/>
                            <a14:foregroundMark x1="30000" y1="35800" x2="35500" y2="28200"/>
                            <a14:foregroundMark x1="35500" y1="28200" x2="35500" y2="27800"/>
                            <a14:foregroundMark x1="30667" y1="84800" x2="30000" y2="89000"/>
                            <a14:foregroundMark x1="20667" y1="78800" x2="20667" y2="78800"/>
                            <a14:foregroundMark x1="20667" y1="76200" x2="20667" y2="76200"/>
                            <a14:foregroundMark x1="20667" y1="82200" x2="20667" y2="82200"/>
                            <a14:foregroundMark x1="63333" y1="86000" x2="63333" y2="86000"/>
                            <a14:foregroundMark x1="49000" y1="90200" x2="49167" y2="89800"/>
                            <a14:foregroundMark x1="63667" y1="77000" x2="70167" y2="70800"/>
                            <a14:foregroundMark x1="70167" y1="70800" x2="74500" y2="60600"/>
                            <a14:foregroundMark x1="74500" y1="60600" x2="74833" y2="58000"/>
                            <a14:foregroundMark x1="82167" y1="44400" x2="85000" y2="40600"/>
                            <a14:foregroundMark x1="65500" y1="22800" x2="74500" y2="22600"/>
                            <a14:foregroundMark x1="74500" y1="22600" x2="78500" y2="25600"/>
                            <a14:foregroundMark x1="50833" y1="8600" x2="52000" y2="18600"/>
                            <a14:foregroundMark x1="52000" y1="18600" x2="51667" y2="18200"/>
                            <a14:foregroundMark x1="76833" y1="34800" x2="76833" y2="37200"/>
                            <a14:foregroundMark x1="88333" y1="43000" x2="88500" y2="43200"/>
                            <a14:backgroundMark x1="12167" y1="53000" x2="13000" y2="53600"/>
                            <a14:backgroundMark x1="11833" y1="52400" x2="11833" y2="52400"/>
                            <a14:backgroundMark x1="11500" y1="52000" x2="10333" y2="514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3" t="7410" r="10505" b="8034"/>
              <a:stretch/>
            </p:blipFill>
            <p:spPr bwMode="auto">
              <a:xfrm>
                <a:off x="1477745" y="4795253"/>
                <a:ext cx="1414736" cy="1149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1" name="矩形: 摺角紙張 20">
            <a:extLst>
              <a:ext uri="{FF2B5EF4-FFF2-40B4-BE49-F238E27FC236}">
                <a16:creationId xmlns:a16="http://schemas.microsoft.com/office/drawing/2014/main" id="{3A79160B-26CF-4D49-9983-C6D86BE32B30}"/>
              </a:ext>
            </a:extLst>
          </p:cNvPr>
          <p:cNvSpPr/>
          <p:nvPr/>
        </p:nvSpPr>
        <p:spPr>
          <a:xfrm>
            <a:off x="1497611" y="1119537"/>
            <a:ext cx="1717692" cy="143371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自主學習計劃</a:t>
            </a:r>
          </a:p>
        </p:txBody>
      </p:sp>
      <p:sp>
        <p:nvSpPr>
          <p:cNvPr id="45" name="矩形: 摺角紙張 44">
            <a:extLst>
              <a:ext uri="{FF2B5EF4-FFF2-40B4-BE49-F238E27FC236}">
                <a16:creationId xmlns:a16="http://schemas.microsoft.com/office/drawing/2014/main" id="{E55A68FE-7026-4B65-817D-758301C95D9A}"/>
              </a:ext>
            </a:extLst>
          </p:cNvPr>
          <p:cNvSpPr/>
          <p:nvPr/>
        </p:nvSpPr>
        <p:spPr>
          <a:xfrm>
            <a:off x="1497611" y="2762100"/>
            <a:ext cx="1717692" cy="143371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藝才類</a:t>
            </a:r>
            <a:endParaRPr lang="en-US" altLang="zh-TW" sz="2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自主學習計劃</a:t>
            </a:r>
          </a:p>
        </p:txBody>
      </p:sp>
      <p:sp>
        <p:nvSpPr>
          <p:cNvPr id="46" name="矩形: 摺角紙張 45">
            <a:extLst>
              <a:ext uri="{FF2B5EF4-FFF2-40B4-BE49-F238E27FC236}">
                <a16:creationId xmlns:a16="http://schemas.microsoft.com/office/drawing/2014/main" id="{D8AC859C-EF69-4F26-9FC0-955C1D022D34}"/>
              </a:ext>
            </a:extLst>
          </p:cNvPr>
          <p:cNvSpPr/>
          <p:nvPr/>
        </p:nvSpPr>
        <p:spPr>
          <a:xfrm>
            <a:off x="5974304" y="1100643"/>
            <a:ext cx="1717692" cy="143371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自主學習計劃</a:t>
            </a:r>
          </a:p>
        </p:txBody>
      </p:sp>
      <p:sp>
        <p:nvSpPr>
          <p:cNvPr id="47" name="矩形: 摺角紙張 46">
            <a:extLst>
              <a:ext uri="{FF2B5EF4-FFF2-40B4-BE49-F238E27FC236}">
                <a16:creationId xmlns:a16="http://schemas.microsoft.com/office/drawing/2014/main" id="{2EDAA3B1-28A3-428C-8E5C-BB3E4F0E555C}"/>
              </a:ext>
            </a:extLst>
          </p:cNvPr>
          <p:cNvSpPr/>
          <p:nvPr/>
        </p:nvSpPr>
        <p:spPr>
          <a:xfrm>
            <a:off x="7972615" y="4155507"/>
            <a:ext cx="1717692" cy="143371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自主學習計劃</a:t>
            </a:r>
          </a:p>
        </p:txBody>
      </p:sp>
      <p:sp>
        <p:nvSpPr>
          <p:cNvPr id="48" name="矩形: 摺角紙張 47">
            <a:extLst>
              <a:ext uri="{FF2B5EF4-FFF2-40B4-BE49-F238E27FC236}">
                <a16:creationId xmlns:a16="http://schemas.microsoft.com/office/drawing/2014/main" id="{3245CF8D-B7C8-4D61-9433-B81E7BAE0161}"/>
              </a:ext>
            </a:extLst>
          </p:cNvPr>
          <p:cNvSpPr/>
          <p:nvPr/>
        </p:nvSpPr>
        <p:spPr>
          <a:xfrm>
            <a:off x="4051383" y="5008455"/>
            <a:ext cx="1717692" cy="143371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藝才類</a:t>
            </a:r>
            <a:endParaRPr lang="en-US" altLang="zh-TW" sz="2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自主學習計劃</a:t>
            </a:r>
          </a:p>
        </p:txBody>
      </p:sp>
      <p:sp>
        <p:nvSpPr>
          <p:cNvPr id="49" name="矩形: 摺角紙張 48">
            <a:extLst>
              <a:ext uri="{FF2B5EF4-FFF2-40B4-BE49-F238E27FC236}">
                <a16:creationId xmlns:a16="http://schemas.microsoft.com/office/drawing/2014/main" id="{3C04A90E-4130-48AF-9940-A57F96536AD2}"/>
              </a:ext>
            </a:extLst>
          </p:cNvPr>
          <p:cNvSpPr/>
          <p:nvPr/>
        </p:nvSpPr>
        <p:spPr>
          <a:xfrm>
            <a:off x="9917218" y="4151754"/>
            <a:ext cx="1717692" cy="143371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藝才類</a:t>
            </a:r>
            <a:endParaRPr lang="en-US" altLang="zh-TW" sz="2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自主學習計劃</a:t>
            </a:r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E3C13268-386D-4FD5-B252-25A4A6962AF3}"/>
              </a:ext>
            </a:extLst>
          </p:cNvPr>
          <p:cNvSpPr/>
          <p:nvPr/>
        </p:nvSpPr>
        <p:spPr>
          <a:xfrm>
            <a:off x="3448743" y="1541203"/>
            <a:ext cx="857839" cy="320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彎曲 22">
            <a:extLst>
              <a:ext uri="{FF2B5EF4-FFF2-40B4-BE49-F238E27FC236}">
                <a16:creationId xmlns:a16="http://schemas.microsoft.com/office/drawing/2014/main" id="{9BE8FAC2-2918-43F7-A46C-149326C9BF6E}"/>
              </a:ext>
            </a:extLst>
          </p:cNvPr>
          <p:cNvSpPr/>
          <p:nvPr/>
        </p:nvSpPr>
        <p:spPr>
          <a:xfrm rot="5400000">
            <a:off x="8314959" y="1333251"/>
            <a:ext cx="527099" cy="1006281"/>
          </a:xfrm>
          <a:prstGeom prst="bentArrow">
            <a:avLst>
              <a:gd name="adj1" fmla="val 33942"/>
              <a:gd name="adj2" fmla="val 3304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1" name="箭號: 彎曲 50">
            <a:extLst>
              <a:ext uri="{FF2B5EF4-FFF2-40B4-BE49-F238E27FC236}">
                <a16:creationId xmlns:a16="http://schemas.microsoft.com/office/drawing/2014/main" id="{EA52DE6C-B4BA-4DB6-9D3C-A7315C7AF3A7}"/>
              </a:ext>
            </a:extLst>
          </p:cNvPr>
          <p:cNvSpPr/>
          <p:nvPr/>
        </p:nvSpPr>
        <p:spPr>
          <a:xfrm rot="10800000" flipH="1">
            <a:off x="1597772" y="4403366"/>
            <a:ext cx="805985" cy="1033241"/>
          </a:xfrm>
          <a:prstGeom prst="bentArrow">
            <a:avLst>
              <a:gd name="adj1" fmla="val 24841"/>
              <a:gd name="adj2" fmla="val 20914"/>
              <a:gd name="adj3" fmla="val 26011"/>
              <a:gd name="adj4" fmla="val 386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3" name="箭號: 彎曲 52">
            <a:extLst>
              <a:ext uri="{FF2B5EF4-FFF2-40B4-BE49-F238E27FC236}">
                <a16:creationId xmlns:a16="http://schemas.microsoft.com/office/drawing/2014/main" id="{97020398-4528-4036-B824-B15E109BBD52}"/>
              </a:ext>
            </a:extLst>
          </p:cNvPr>
          <p:cNvSpPr/>
          <p:nvPr/>
        </p:nvSpPr>
        <p:spPr>
          <a:xfrm rot="5400000" flipH="1">
            <a:off x="8730157" y="4199911"/>
            <a:ext cx="673518" cy="3521890"/>
          </a:xfrm>
          <a:prstGeom prst="bentArrow">
            <a:avLst>
              <a:gd name="adj1" fmla="val 34639"/>
              <a:gd name="adj2" fmla="val 34910"/>
              <a:gd name="adj3" fmla="val 26011"/>
              <a:gd name="adj4" fmla="val 386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2" grpId="0" animBg="1"/>
      <p:bldP spid="23" grpId="0" animBg="1"/>
      <p:bldP spid="51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群組 52">
            <a:extLst>
              <a:ext uri="{FF2B5EF4-FFF2-40B4-BE49-F238E27FC236}">
                <a16:creationId xmlns:a16="http://schemas.microsoft.com/office/drawing/2014/main" id="{56A69319-7DE3-4719-8E04-24F14038241C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54" name="波浪 53">
              <a:extLst>
                <a:ext uri="{FF2B5EF4-FFF2-40B4-BE49-F238E27FC236}">
                  <a16:creationId xmlns:a16="http://schemas.microsoft.com/office/drawing/2014/main" id="{2DF2B21D-70EC-4DD4-BA5B-531A6507E012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波浪 54">
              <a:extLst>
                <a:ext uri="{FF2B5EF4-FFF2-40B4-BE49-F238E27FC236}">
                  <a16:creationId xmlns:a16="http://schemas.microsoft.com/office/drawing/2014/main" id="{9B494A57-CCBB-40C5-A443-884BB9263229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波浪 55">
              <a:extLst>
                <a:ext uri="{FF2B5EF4-FFF2-40B4-BE49-F238E27FC236}">
                  <a16:creationId xmlns:a16="http://schemas.microsoft.com/office/drawing/2014/main" id="{CE0F7E40-43F6-4AE0-8E46-D2DAF47CF2EE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0" y="4508289"/>
            <a:ext cx="12192000" cy="156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7725795" y="5562315"/>
            <a:ext cx="4274257" cy="9274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學生按週執行計畫，</a:t>
            </a:r>
            <a:endParaRPr lang="en-US" altLang="zh-TW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algn="ctr"/>
            <a:r>
              <a:rPr lang="zh-TW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指導教師按月檢核進度</a:t>
            </a:r>
          </a:p>
        </p:txBody>
      </p:sp>
      <p:grpSp>
        <p:nvGrpSpPr>
          <p:cNvPr id="47" name="群組 46"/>
          <p:cNvGrpSpPr/>
          <p:nvPr/>
        </p:nvGrpSpPr>
        <p:grpSpPr>
          <a:xfrm>
            <a:off x="146959" y="1033569"/>
            <a:ext cx="2021476" cy="4294627"/>
            <a:chOff x="146959" y="391885"/>
            <a:chExt cx="2021476" cy="4294627"/>
          </a:xfrm>
        </p:grpSpPr>
        <p:sp>
          <p:nvSpPr>
            <p:cNvPr id="4" name="圓角矩形 3"/>
            <p:cNvSpPr/>
            <p:nvPr/>
          </p:nvSpPr>
          <p:spPr>
            <a:xfrm>
              <a:off x="146959" y="391885"/>
              <a:ext cx="2021476" cy="1280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學務處辦理</a:t>
              </a:r>
              <a:endPara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  <a:p>
              <a:pPr algn="ctr"/>
              <a:r>
                <a:rPr lang="zh-TW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「學生自主學習計畫申請說明會」</a:t>
              </a:r>
              <a:endPara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537429" y="1672045"/>
              <a:ext cx="1005404" cy="3014467"/>
              <a:chOff x="537429" y="1672045"/>
              <a:chExt cx="1005404" cy="3014467"/>
            </a:xfrm>
          </p:grpSpPr>
          <p:sp>
            <p:nvSpPr>
              <p:cNvPr id="12" name="橢圓 11"/>
              <p:cNvSpPr/>
              <p:nvPr/>
            </p:nvSpPr>
            <p:spPr>
              <a:xfrm>
                <a:off x="922565" y="3788227"/>
                <a:ext cx="235132" cy="23513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537429" y="4101737"/>
                <a:ext cx="10054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第一學期</a:t>
                </a:r>
                <a:endParaRPr lang="en-US" altLang="zh-TW" sz="16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開學前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17271" y="1672045"/>
                <a:ext cx="45719" cy="216843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9" name="群組 48"/>
          <p:cNvGrpSpPr/>
          <p:nvPr/>
        </p:nvGrpSpPr>
        <p:grpSpPr>
          <a:xfrm>
            <a:off x="3314204" y="1062746"/>
            <a:ext cx="1743892" cy="4048406"/>
            <a:chOff x="3314204" y="421062"/>
            <a:chExt cx="1743892" cy="4048406"/>
          </a:xfrm>
        </p:grpSpPr>
        <p:sp>
          <p:nvSpPr>
            <p:cNvPr id="7" name="圓角矩形 6"/>
            <p:cNvSpPr/>
            <p:nvPr/>
          </p:nvSpPr>
          <p:spPr>
            <a:xfrm>
              <a:off x="3314204" y="421062"/>
              <a:ext cx="1743892" cy="1280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導師受理</a:t>
              </a:r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申請</a:t>
              </a:r>
              <a:r>
                <a:rPr lang="zh-TW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表三日內核章</a:t>
              </a:r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，</a:t>
              </a:r>
              <a:r>
                <a:rPr lang="zh-TW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擲交學務處</a:t>
              </a: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3736106" y="1701222"/>
              <a:ext cx="800219" cy="2768246"/>
              <a:chOff x="640022" y="1672045"/>
              <a:chExt cx="800219" cy="2768246"/>
            </a:xfrm>
          </p:grpSpPr>
          <p:sp>
            <p:nvSpPr>
              <p:cNvPr id="21" name="橢圓 20"/>
              <p:cNvSpPr/>
              <p:nvPr/>
            </p:nvSpPr>
            <p:spPr>
              <a:xfrm>
                <a:off x="922565" y="3788227"/>
                <a:ext cx="235132" cy="23513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640022" y="4101737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第五週</a:t>
                </a:r>
                <a:endParaRPr lang="en-US" altLang="zh-TW" sz="16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017271" y="1672045"/>
                <a:ext cx="45719" cy="216843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0" name="群組 49"/>
          <p:cNvGrpSpPr/>
          <p:nvPr/>
        </p:nvGrpSpPr>
        <p:grpSpPr>
          <a:xfrm>
            <a:off x="5218800" y="1062746"/>
            <a:ext cx="2195649" cy="4048406"/>
            <a:chOff x="5218800" y="421062"/>
            <a:chExt cx="2195649" cy="4048406"/>
          </a:xfrm>
        </p:grpSpPr>
        <p:sp>
          <p:nvSpPr>
            <p:cNvPr id="8" name="圓角矩形 7"/>
            <p:cNvSpPr/>
            <p:nvPr/>
          </p:nvSpPr>
          <p:spPr>
            <a:xfrm>
              <a:off x="5218800" y="421062"/>
              <a:ext cx="2195649" cy="1280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「學生自主學習小組會議」審查計畫表並公告結果</a:t>
              </a: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5698573" y="1701222"/>
              <a:ext cx="1210588" cy="2768246"/>
              <a:chOff x="434838" y="1672045"/>
              <a:chExt cx="1210588" cy="2768246"/>
            </a:xfrm>
          </p:grpSpPr>
          <p:sp>
            <p:nvSpPr>
              <p:cNvPr id="27" name="橢圓 26"/>
              <p:cNvSpPr/>
              <p:nvPr/>
            </p:nvSpPr>
            <p:spPr>
              <a:xfrm>
                <a:off x="922565" y="3788227"/>
                <a:ext cx="235132" cy="23513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434838" y="4101737"/>
                <a:ext cx="1210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第六、七週</a:t>
                </a:r>
                <a:endParaRPr lang="en-US" altLang="zh-TW" sz="16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17271" y="1672045"/>
                <a:ext cx="45719" cy="216843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1" name="群組 50"/>
          <p:cNvGrpSpPr/>
          <p:nvPr/>
        </p:nvGrpSpPr>
        <p:grpSpPr>
          <a:xfrm>
            <a:off x="6829249" y="2614175"/>
            <a:ext cx="2047875" cy="2489459"/>
            <a:chOff x="6829249" y="1972491"/>
            <a:chExt cx="2047875" cy="2489459"/>
          </a:xfrm>
        </p:grpSpPr>
        <p:grpSp>
          <p:nvGrpSpPr>
            <p:cNvPr id="39" name="群組 38"/>
            <p:cNvGrpSpPr/>
            <p:nvPr/>
          </p:nvGrpSpPr>
          <p:grpSpPr>
            <a:xfrm>
              <a:off x="7238068" y="3114504"/>
              <a:ext cx="1210589" cy="1347446"/>
              <a:chOff x="434837" y="3092845"/>
              <a:chExt cx="1210589" cy="1347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922565" y="3788227"/>
                <a:ext cx="235132" cy="23513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434837" y="4101737"/>
                <a:ext cx="12105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第八週開始</a:t>
                </a:r>
                <a:endParaRPr lang="en-US" altLang="zh-TW" sz="16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017271" y="3092845"/>
                <a:ext cx="45719" cy="74763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圓角矩形 8"/>
            <p:cNvSpPr/>
            <p:nvPr/>
          </p:nvSpPr>
          <p:spPr>
            <a:xfrm>
              <a:off x="6829249" y="1972491"/>
              <a:ext cx="2047875" cy="1280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學生依分配場地及個人計畫實施自主學習</a:t>
              </a: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9989518" y="2627237"/>
            <a:ext cx="1802674" cy="2505574"/>
            <a:chOff x="9989518" y="1985553"/>
            <a:chExt cx="1802674" cy="2505574"/>
          </a:xfrm>
        </p:grpSpPr>
        <p:grpSp>
          <p:nvGrpSpPr>
            <p:cNvPr id="43" name="群組 42"/>
            <p:cNvGrpSpPr/>
            <p:nvPr/>
          </p:nvGrpSpPr>
          <p:grpSpPr>
            <a:xfrm>
              <a:off x="10080378" y="3143681"/>
              <a:ext cx="1620957" cy="1347446"/>
              <a:chOff x="229655" y="3092845"/>
              <a:chExt cx="1620957" cy="1347446"/>
            </a:xfrm>
          </p:grpSpPr>
          <p:sp>
            <p:nvSpPr>
              <p:cNvPr id="44" name="橢圓 43"/>
              <p:cNvSpPr/>
              <p:nvPr/>
            </p:nvSpPr>
            <p:spPr>
              <a:xfrm>
                <a:off x="922565" y="3788227"/>
                <a:ext cx="235132" cy="23513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229655" y="4101737"/>
                <a:ext cx="1620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第二學期第一週</a:t>
                </a:r>
                <a:endParaRPr lang="en-US" altLang="zh-TW" sz="16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017271" y="3092845"/>
                <a:ext cx="45719" cy="74763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圓角矩形 10"/>
            <p:cNvSpPr/>
            <p:nvPr/>
          </p:nvSpPr>
          <p:spPr>
            <a:xfrm>
              <a:off x="9989518" y="1985553"/>
              <a:ext cx="1802674" cy="1280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第二學期初自主學習計畫反思與微調</a:t>
              </a: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66" name="矩形 65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圓角矩形 66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68" name="圓角矩形 67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69" name="圓角矩形 68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70" name="圓角矩形 69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71" name="圓角矩形 70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72" name="圓角矩形 71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71618478-E0BA-4F1A-8263-57AADF3725FA}"/>
              </a:ext>
            </a:extLst>
          </p:cNvPr>
          <p:cNvGrpSpPr/>
          <p:nvPr/>
        </p:nvGrpSpPr>
        <p:grpSpPr>
          <a:xfrm>
            <a:off x="1267156" y="2614175"/>
            <a:ext cx="2599450" cy="3636838"/>
            <a:chOff x="1267156" y="2614175"/>
            <a:chExt cx="2599450" cy="3636838"/>
          </a:xfrm>
        </p:grpSpPr>
        <p:grpSp>
          <p:nvGrpSpPr>
            <p:cNvPr id="48" name="群組 47"/>
            <p:cNvGrpSpPr/>
            <p:nvPr/>
          </p:nvGrpSpPr>
          <p:grpSpPr>
            <a:xfrm>
              <a:off x="1848395" y="2614175"/>
              <a:ext cx="2018211" cy="2496977"/>
              <a:chOff x="1848395" y="1972491"/>
              <a:chExt cx="2018211" cy="2496977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2206352" y="3122022"/>
                <a:ext cx="1210588" cy="1347446"/>
                <a:chOff x="434839" y="3092845"/>
                <a:chExt cx="1210588" cy="1347446"/>
              </a:xfrm>
            </p:grpSpPr>
            <p:sp>
              <p:nvSpPr>
                <p:cNvPr id="17" name="橢圓 16"/>
                <p:cNvSpPr/>
                <p:nvPr/>
              </p:nvSpPr>
              <p:spPr>
                <a:xfrm>
                  <a:off x="922565" y="3788227"/>
                  <a:ext cx="235132" cy="235132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文字方塊 17"/>
                <p:cNvSpPr txBox="1"/>
                <p:nvPr/>
              </p:nvSpPr>
              <p:spPr>
                <a:xfrm>
                  <a:off x="434839" y="4101737"/>
                  <a:ext cx="12105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1600" dirty="0">
                      <a:latin typeface="華康中黑體" panose="020B0509000000000000" pitchFamily="49" charset="-120"/>
                      <a:ea typeface="華康中黑體" panose="020B0509000000000000" pitchFamily="49" charset="-120"/>
                    </a:rPr>
                    <a:t>第五週週三</a:t>
                  </a:r>
                  <a:endParaRPr lang="en-US" altLang="zh-TW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017271" y="3092845"/>
                  <a:ext cx="45719" cy="747637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6" name="圓角矩形 5"/>
              <p:cNvSpPr/>
              <p:nvPr/>
            </p:nvSpPr>
            <p:spPr>
              <a:xfrm>
                <a:off x="1848395" y="1972491"/>
                <a:ext cx="2018211" cy="1280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zh-TW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學生繳交「自主學習計畫與歷程追蹤表」給導師</a:t>
                </a:r>
              </a:p>
            </p:txBody>
          </p:sp>
        </p:grp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95C0F6BA-C661-4502-8BCD-0699713BE8E1}"/>
                </a:ext>
              </a:extLst>
            </p:cNvPr>
            <p:cNvGrpSpPr/>
            <p:nvPr/>
          </p:nvGrpSpPr>
          <p:grpSpPr>
            <a:xfrm>
              <a:off x="1267156" y="4447973"/>
              <a:ext cx="1666799" cy="1803040"/>
              <a:chOff x="1267156" y="4447973"/>
              <a:chExt cx="1666799" cy="1803040"/>
            </a:xfrm>
          </p:grpSpPr>
          <p:sp>
            <p:nvSpPr>
              <p:cNvPr id="57" name="圓角矩形 56"/>
              <p:cNvSpPr/>
              <p:nvPr/>
            </p:nvSpPr>
            <p:spPr>
              <a:xfrm>
                <a:off x="1267156" y="5336247"/>
                <a:ext cx="1666799" cy="914766"/>
              </a:xfrm>
              <a:prstGeom prst="round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藝才類計畫需先送藝才類指導老師核章</a:t>
                </a:r>
                <a:endPara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50D26085-EBA6-4B40-A25E-A5D0CE87E010}"/>
                  </a:ext>
                </a:extLst>
              </p:cNvPr>
              <p:cNvSpPr/>
              <p:nvPr/>
            </p:nvSpPr>
            <p:spPr>
              <a:xfrm>
                <a:off x="2201780" y="4589438"/>
                <a:ext cx="45719" cy="74763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橢圓 58">
                <a:extLst>
                  <a:ext uri="{FF2B5EF4-FFF2-40B4-BE49-F238E27FC236}">
                    <a16:creationId xmlns:a16="http://schemas.microsoft.com/office/drawing/2014/main" id="{133D9238-9FBB-443C-9764-181FFDFBF9D5}"/>
                  </a:ext>
                </a:extLst>
              </p:cNvPr>
              <p:cNvSpPr/>
              <p:nvPr/>
            </p:nvSpPr>
            <p:spPr>
              <a:xfrm>
                <a:off x="2115780" y="4447973"/>
                <a:ext cx="235132" cy="2351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99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群組 49">
            <a:extLst>
              <a:ext uri="{FF2B5EF4-FFF2-40B4-BE49-F238E27FC236}">
                <a16:creationId xmlns:a16="http://schemas.microsoft.com/office/drawing/2014/main" id="{B33C028A-F38A-4C71-AAA0-DB1B5BB4A899}"/>
              </a:ext>
            </a:extLst>
          </p:cNvPr>
          <p:cNvGrpSpPr/>
          <p:nvPr/>
        </p:nvGrpSpPr>
        <p:grpSpPr>
          <a:xfrm>
            <a:off x="802541" y="5216164"/>
            <a:ext cx="12334614" cy="2272818"/>
            <a:chOff x="2630624" y="5147338"/>
            <a:chExt cx="10408540" cy="2272818"/>
          </a:xfrm>
        </p:grpSpPr>
        <p:sp>
          <p:nvSpPr>
            <p:cNvPr id="51" name="波浪 50">
              <a:extLst>
                <a:ext uri="{FF2B5EF4-FFF2-40B4-BE49-F238E27FC236}">
                  <a16:creationId xmlns:a16="http://schemas.microsoft.com/office/drawing/2014/main" id="{F015DCF3-6987-4A45-9FB4-A1F9B51DF67F}"/>
                </a:ext>
              </a:extLst>
            </p:cNvPr>
            <p:cNvSpPr/>
            <p:nvPr/>
          </p:nvSpPr>
          <p:spPr>
            <a:xfrm rot="20662528">
              <a:off x="2630624" y="5147338"/>
              <a:ext cx="10408540" cy="133855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波浪 51">
              <a:extLst>
                <a:ext uri="{FF2B5EF4-FFF2-40B4-BE49-F238E27FC236}">
                  <a16:creationId xmlns:a16="http://schemas.microsoft.com/office/drawing/2014/main" id="{725ABB0B-1EBE-4940-BAFF-22ACA826330A}"/>
                </a:ext>
              </a:extLst>
            </p:cNvPr>
            <p:cNvSpPr/>
            <p:nvPr/>
          </p:nvSpPr>
          <p:spPr>
            <a:xfrm rot="20753738">
              <a:off x="4417911" y="5717102"/>
              <a:ext cx="8340470" cy="1338556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波浪 52">
              <a:extLst>
                <a:ext uri="{FF2B5EF4-FFF2-40B4-BE49-F238E27FC236}">
                  <a16:creationId xmlns:a16="http://schemas.microsoft.com/office/drawing/2014/main" id="{257DDA1A-DDC1-40F3-9403-849757F6467C}"/>
                </a:ext>
              </a:extLst>
            </p:cNvPr>
            <p:cNvSpPr/>
            <p:nvPr/>
          </p:nvSpPr>
          <p:spPr>
            <a:xfrm rot="20658808">
              <a:off x="8390637" y="6081600"/>
              <a:ext cx="4295155" cy="1338556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0" y="160421"/>
            <a:ext cx="12192000" cy="593558"/>
            <a:chOff x="0" y="160421"/>
            <a:chExt cx="12192000" cy="593558"/>
          </a:xfrm>
        </p:grpSpPr>
        <p:sp>
          <p:nvSpPr>
            <p:cNvPr id="62" name="矩形 61"/>
            <p:cNvSpPr/>
            <p:nvPr/>
          </p:nvSpPr>
          <p:spPr>
            <a:xfrm>
              <a:off x="0" y="160421"/>
              <a:ext cx="12192000" cy="593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圓角矩形 62"/>
            <p:cNvSpPr/>
            <p:nvPr/>
          </p:nvSpPr>
          <p:spPr>
            <a:xfrm>
              <a:off x="137496" y="249386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理念與精神</a:t>
              </a:r>
            </a:p>
          </p:txBody>
        </p:sp>
        <p:sp>
          <p:nvSpPr>
            <p:cNvPr id="64" name="圓角矩形 63"/>
            <p:cNvSpPr/>
            <p:nvPr/>
          </p:nvSpPr>
          <p:spPr>
            <a:xfrm>
              <a:off x="2146079" y="249384"/>
              <a:ext cx="1819642" cy="39704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相關流程</a:t>
              </a:r>
            </a:p>
          </p:txBody>
        </p:sp>
        <p:sp>
          <p:nvSpPr>
            <p:cNvPr id="65" name="圓角矩形 64"/>
            <p:cNvSpPr/>
            <p:nvPr/>
          </p:nvSpPr>
          <p:spPr>
            <a:xfrm>
              <a:off x="4154662" y="254570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學習類別</a:t>
              </a:r>
            </a:p>
          </p:txBody>
        </p:sp>
        <p:sp>
          <p:nvSpPr>
            <p:cNvPr id="66" name="圓角矩形 65"/>
            <p:cNvSpPr/>
            <p:nvPr/>
          </p:nvSpPr>
          <p:spPr>
            <a:xfrm>
              <a:off x="6163245" y="26152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表單填寫</a:t>
              </a:r>
            </a:p>
          </p:txBody>
        </p:sp>
        <p:sp>
          <p:nvSpPr>
            <p:cNvPr id="67" name="圓角矩形 66"/>
            <p:cNvSpPr/>
            <p:nvPr/>
          </p:nvSpPr>
          <p:spPr>
            <a:xfrm>
              <a:off x="8171828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成果發表</a:t>
              </a:r>
            </a:p>
          </p:txBody>
        </p:sp>
        <p:sp>
          <p:nvSpPr>
            <p:cNvPr id="68" name="圓角矩形 67"/>
            <p:cNvSpPr/>
            <p:nvPr/>
          </p:nvSpPr>
          <p:spPr>
            <a:xfrm>
              <a:off x="10180411" y="249384"/>
              <a:ext cx="1819642" cy="3970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其他規定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8305" y="3040049"/>
            <a:ext cx="10613570" cy="1039148"/>
            <a:chOff x="18305" y="3040049"/>
            <a:chExt cx="10613570" cy="1039148"/>
          </a:xfrm>
        </p:grpSpPr>
        <p:grpSp>
          <p:nvGrpSpPr>
            <p:cNvPr id="7" name="群組 6"/>
            <p:cNvGrpSpPr/>
            <p:nvPr/>
          </p:nvGrpSpPr>
          <p:grpSpPr>
            <a:xfrm>
              <a:off x="1017612" y="3389172"/>
              <a:ext cx="9614263" cy="690025"/>
              <a:chOff x="594932" y="3417197"/>
              <a:chExt cx="9614263" cy="69002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594932" y="3417197"/>
                <a:ext cx="104501" cy="69002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594932" y="3417197"/>
                <a:ext cx="9614263" cy="16328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18305" y="3040049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參與成果發表的學生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8305" y="4026405"/>
            <a:ext cx="10752014" cy="1181900"/>
            <a:chOff x="18305" y="4026405"/>
            <a:chExt cx="10752014" cy="1181900"/>
          </a:xfrm>
        </p:grpSpPr>
        <p:grpSp>
          <p:nvGrpSpPr>
            <p:cNvPr id="12" name="群組 11"/>
            <p:cNvGrpSpPr/>
            <p:nvPr/>
          </p:nvGrpSpPr>
          <p:grpSpPr>
            <a:xfrm>
              <a:off x="1007170" y="4026405"/>
              <a:ext cx="9763149" cy="690025"/>
              <a:chOff x="584490" y="4054430"/>
              <a:chExt cx="9763149" cy="69002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47182" y="4591658"/>
                <a:ext cx="9700457" cy="1491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84490" y="4054430"/>
                <a:ext cx="104501" cy="6900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9" name="文字方塊 68"/>
            <p:cNvSpPr txBox="1"/>
            <p:nvPr/>
          </p:nvSpPr>
          <p:spPr>
            <a:xfrm>
              <a:off x="18305" y="4838973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不參與成果發表的學生</a:t>
              </a: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1122116" y="1586499"/>
            <a:ext cx="2720342" cy="2397033"/>
            <a:chOff x="731520" y="1502229"/>
            <a:chExt cx="2720342" cy="2397033"/>
          </a:xfrm>
        </p:grpSpPr>
        <p:grpSp>
          <p:nvGrpSpPr>
            <p:cNvPr id="15" name="群組 14"/>
            <p:cNvGrpSpPr/>
            <p:nvPr/>
          </p:nvGrpSpPr>
          <p:grpSpPr>
            <a:xfrm>
              <a:off x="1588989" y="2551816"/>
              <a:ext cx="1005403" cy="1347446"/>
              <a:chOff x="537430" y="3092845"/>
              <a:chExt cx="1005403" cy="1347446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922565" y="3788227"/>
                <a:ext cx="235132" cy="23513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537430" y="410173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第十二週</a:t>
                </a:r>
                <a:endParaRPr lang="en-US" altLang="zh-TW" sz="16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017271" y="3092845"/>
                <a:ext cx="45719" cy="74763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圓角矩形 8"/>
            <p:cNvSpPr/>
            <p:nvPr/>
          </p:nvSpPr>
          <p:spPr>
            <a:xfrm>
              <a:off x="731520" y="1502229"/>
              <a:ext cx="2720342" cy="1280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學生</a:t>
              </a:r>
              <a:r>
                <a:rPr lang="zh-TW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填寫</a:t>
              </a:r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「</a:t>
              </a:r>
              <a:r>
                <a:rPr lang="zh-TW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自主學習成果發表申請書</a:t>
              </a:r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」</a:t>
              </a:r>
              <a:r>
                <a:rPr lang="zh-TW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交至學務處</a:t>
              </a:r>
              <a:endParaRPr lang="zh-TW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4055369" y="911529"/>
            <a:ext cx="1864721" cy="3101523"/>
            <a:chOff x="3665319" y="809064"/>
            <a:chExt cx="1864721" cy="3101523"/>
          </a:xfrm>
        </p:grpSpPr>
        <p:grpSp>
          <p:nvGrpSpPr>
            <p:cNvPr id="36" name="群組 35"/>
            <p:cNvGrpSpPr/>
            <p:nvPr/>
          </p:nvGrpSpPr>
          <p:grpSpPr>
            <a:xfrm>
              <a:off x="4129049" y="1999725"/>
              <a:ext cx="1005403" cy="1910862"/>
              <a:chOff x="537430" y="2529429"/>
              <a:chExt cx="1005403" cy="1910862"/>
            </a:xfrm>
          </p:grpSpPr>
          <p:sp>
            <p:nvSpPr>
              <p:cNvPr id="37" name="橢圓 36"/>
              <p:cNvSpPr/>
              <p:nvPr/>
            </p:nvSpPr>
            <p:spPr>
              <a:xfrm>
                <a:off x="922565" y="3788227"/>
                <a:ext cx="235132" cy="23513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537430" y="410173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第十五週</a:t>
                </a:r>
                <a:endParaRPr lang="en-US" altLang="zh-TW" sz="16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017271" y="2529429"/>
                <a:ext cx="45719" cy="131105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圓角矩形 7"/>
            <p:cNvSpPr/>
            <p:nvPr/>
          </p:nvSpPr>
          <p:spPr>
            <a:xfrm>
              <a:off x="3665319" y="809064"/>
              <a:ext cx="1864721" cy="1280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學務處</a:t>
              </a:r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審查申請書並安排發表時間與場地</a:t>
              </a: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6281945" y="1608227"/>
            <a:ext cx="1972492" cy="2325187"/>
            <a:chOff x="5891349" y="1523957"/>
            <a:chExt cx="1972492" cy="2325187"/>
          </a:xfrm>
        </p:grpSpPr>
        <p:sp>
          <p:nvSpPr>
            <p:cNvPr id="21" name="橢圓 20"/>
            <p:cNvSpPr/>
            <p:nvPr/>
          </p:nvSpPr>
          <p:spPr>
            <a:xfrm>
              <a:off x="6776355" y="3247198"/>
              <a:ext cx="235132" cy="23513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083444" y="3510590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第十七、十八週</a:t>
              </a:r>
              <a:endParaRPr lang="en-US" altLang="zh-TW" sz="1600" dirty="0"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871061" y="2501698"/>
              <a:ext cx="45719" cy="74763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5891349" y="1523957"/>
              <a:ext cx="1972492" cy="113646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成果發表</a:t>
              </a:r>
              <a:endParaRPr lang="zh-TW" altLang="zh-TW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9234150" y="1466208"/>
            <a:ext cx="2455088" cy="2517324"/>
            <a:chOff x="8843554" y="1381938"/>
            <a:chExt cx="2455088" cy="2517324"/>
          </a:xfrm>
        </p:grpSpPr>
        <p:grpSp>
          <p:nvGrpSpPr>
            <p:cNvPr id="24" name="群組 23"/>
            <p:cNvGrpSpPr/>
            <p:nvPr/>
          </p:nvGrpSpPr>
          <p:grpSpPr>
            <a:xfrm>
              <a:off x="9912393" y="2551816"/>
              <a:ext cx="595035" cy="1347446"/>
              <a:chOff x="742616" y="3092845"/>
              <a:chExt cx="595035" cy="1347446"/>
            </a:xfrm>
          </p:grpSpPr>
          <p:sp>
            <p:nvSpPr>
              <p:cNvPr id="25" name="橢圓 24"/>
              <p:cNvSpPr/>
              <p:nvPr/>
            </p:nvSpPr>
            <p:spPr>
              <a:xfrm>
                <a:off x="922565" y="3788227"/>
                <a:ext cx="235132" cy="23513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742616" y="4101737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期末</a:t>
                </a:r>
                <a:endParaRPr lang="en-US" altLang="zh-TW" sz="16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017271" y="3092845"/>
                <a:ext cx="45719" cy="74763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圓角矩形 10"/>
            <p:cNvSpPr/>
            <p:nvPr/>
          </p:nvSpPr>
          <p:spPr>
            <a:xfrm>
              <a:off x="8843554" y="1381938"/>
              <a:ext cx="2455088" cy="1280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學生將自主學習</a:t>
              </a:r>
              <a:r>
                <a:rPr lang="zh-TW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計畫與</a:t>
              </a:r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成果放入「學生學習歷程檔案」</a:t>
              </a: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6321130" y="4155507"/>
            <a:ext cx="2233752" cy="2337173"/>
            <a:chOff x="5930534" y="4071237"/>
            <a:chExt cx="2233752" cy="2337173"/>
          </a:xfrm>
        </p:grpSpPr>
        <p:sp>
          <p:nvSpPr>
            <p:cNvPr id="40" name="文字方塊 39"/>
            <p:cNvSpPr txBox="1"/>
            <p:nvPr/>
          </p:nvSpPr>
          <p:spPr>
            <a:xfrm>
              <a:off x="6083444" y="4071237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第十七、十八週</a:t>
              </a:r>
              <a:endParaRPr lang="en-US" altLang="zh-TW" sz="1600" dirty="0"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6776355" y="4436369"/>
              <a:ext cx="235132" cy="23513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871061" y="4692000"/>
              <a:ext cx="45719" cy="74763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5930534" y="5271942"/>
              <a:ext cx="2233752" cy="113646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觀摩成果發表</a:t>
              </a:r>
              <a:endParaRPr lang="zh-TW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9519550" y="4079198"/>
            <a:ext cx="2501537" cy="2523856"/>
            <a:chOff x="9128954" y="3994928"/>
            <a:chExt cx="2501537" cy="2523856"/>
          </a:xfrm>
        </p:grpSpPr>
        <p:sp>
          <p:nvSpPr>
            <p:cNvPr id="30" name="文字方塊 29"/>
            <p:cNvSpPr txBox="1"/>
            <p:nvPr/>
          </p:nvSpPr>
          <p:spPr>
            <a:xfrm>
              <a:off x="9943761" y="399492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期末</a:t>
              </a:r>
              <a:endParaRPr lang="en-US" altLang="zh-TW" sz="1600" dirty="0"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10187048" y="4398259"/>
              <a:ext cx="235132" cy="942383"/>
              <a:chOff x="10123712" y="4359189"/>
              <a:chExt cx="235132" cy="942383"/>
            </a:xfrm>
          </p:grpSpPr>
          <p:sp>
            <p:nvSpPr>
              <p:cNvPr id="29" name="橢圓 28"/>
              <p:cNvSpPr/>
              <p:nvPr/>
            </p:nvSpPr>
            <p:spPr>
              <a:xfrm>
                <a:off x="10123712" y="4359189"/>
                <a:ext cx="235132" cy="23513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0218418" y="4553935"/>
                <a:ext cx="45719" cy="74763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圓角矩形 5"/>
            <p:cNvSpPr/>
            <p:nvPr/>
          </p:nvSpPr>
          <p:spPr>
            <a:xfrm>
              <a:off x="9128954" y="5238624"/>
              <a:ext cx="2501537" cy="1280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學生將自主學習計畫</a:t>
              </a:r>
              <a:r>
                <a:rPr lang="zh-TW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與</a:t>
              </a:r>
              <a:r>
                <a:rPr lang="zh-TW" altLang="zh-TW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成果放入「學生學習歷程檔案」</a:t>
              </a:r>
            </a:p>
          </p:txBody>
        </p:sp>
      </p:grpSp>
      <p:sp>
        <p:nvSpPr>
          <p:cNvPr id="70" name="圓角矩形 69"/>
          <p:cNvSpPr/>
          <p:nvPr/>
        </p:nvSpPr>
        <p:spPr>
          <a:xfrm>
            <a:off x="50418" y="5388455"/>
            <a:ext cx="4274257" cy="9274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學生按週執行計畫，</a:t>
            </a:r>
            <a:endParaRPr lang="en-US" altLang="zh-TW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algn="ctr"/>
            <a:r>
              <a:rPr lang="zh-TW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指導教師按月檢核進度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3A9E688A-108E-40E2-AB50-92C724B19DFE}"/>
              </a:ext>
            </a:extLst>
          </p:cNvPr>
          <p:cNvGrpSpPr/>
          <p:nvPr/>
        </p:nvGrpSpPr>
        <p:grpSpPr>
          <a:xfrm>
            <a:off x="-32084" y="3706911"/>
            <a:ext cx="1101946" cy="385527"/>
            <a:chOff x="-32084" y="3706911"/>
            <a:chExt cx="1101946" cy="385527"/>
          </a:xfrm>
        </p:grpSpPr>
        <p:sp>
          <p:nvSpPr>
            <p:cNvPr id="2" name="矩形 1"/>
            <p:cNvSpPr/>
            <p:nvPr/>
          </p:nvSpPr>
          <p:spPr>
            <a:xfrm>
              <a:off x="-32084" y="3998493"/>
              <a:ext cx="1101946" cy="939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587C44D1-93A5-43E6-8FA3-B29C5034215F}"/>
                </a:ext>
              </a:extLst>
            </p:cNvPr>
            <p:cNvSpPr txBox="1"/>
            <p:nvPr/>
          </p:nvSpPr>
          <p:spPr>
            <a:xfrm>
              <a:off x="-29600" y="370691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第二學期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8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1327</Words>
  <Application>Microsoft Office PowerPoint</Application>
  <PresentationFormat>寬螢幕</PresentationFormat>
  <Paragraphs>267</Paragraphs>
  <Slides>20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華康中黑體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學生自主學習方案說明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聖心女中學生自主學習 課程說明</dc:title>
  <dc:creator>Windows 使用者</dc:creator>
  <cp:lastModifiedBy>user</cp:lastModifiedBy>
  <cp:revision>61</cp:revision>
  <dcterms:created xsi:type="dcterms:W3CDTF">2019-07-05T12:21:37Z</dcterms:created>
  <dcterms:modified xsi:type="dcterms:W3CDTF">2019-09-04T01:15:56Z</dcterms:modified>
</cp:coreProperties>
</file>