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57" r:id="rId4"/>
    <p:sldId id="277" r:id="rId5"/>
    <p:sldId id="286" r:id="rId6"/>
    <p:sldId id="258" r:id="rId7"/>
    <p:sldId id="259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74" r:id="rId17"/>
    <p:sldId id="285" r:id="rId18"/>
    <p:sldId id="287" r:id="rId19"/>
    <p:sldId id="281" r:id="rId20"/>
    <p:sldId id="283" r:id="rId21"/>
    <p:sldId id="284" r:id="rId22"/>
    <p:sldId id="262" r:id="rId23"/>
    <p:sldId id="280" r:id="rId24"/>
  </p:sldIdLst>
  <p:sldSz cx="12192000" cy="6858000"/>
  <p:notesSz cx="6794500" cy="9925050"/>
  <p:embeddedFontLst>
    <p:embeddedFont>
      <p:font typeface="華康儷楷書" panose="03000509000000000000" pitchFamily="65" charset="-12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Dotum" panose="020B0600000101010101" pitchFamily="34" charset="-127"/>
      <p:regular r:id="rId30"/>
    </p:embeddedFont>
    <p:embeddedFont>
      <p:font typeface="微軟正黑體" panose="020B0604030504040204" pitchFamily="34" charset="-120"/>
      <p:regular r:id="rId31"/>
      <p:bold r:id="rId32"/>
    </p:embeddedFont>
    <p:embeddedFont>
      <p:font typeface="Book Antiqua" panose="020406020503050303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標楷體" panose="03000509000000000000" pitchFamily="65" charset="-120"/>
      <p:regular r:id="rId4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30A0"/>
    <a:srgbClr val="EEB500"/>
    <a:srgbClr val="D6A300"/>
    <a:srgbClr val="0DD50D"/>
    <a:srgbClr val="E0209B"/>
    <a:srgbClr val="EBFFFF"/>
    <a:srgbClr val="FFFFCC"/>
    <a:srgbClr val="FFFFFF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44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455" y="1"/>
            <a:ext cx="294444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951CF-3D6F-4E41-A60F-30FF99CD2A0B}" type="datetimeFigureOut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6656"/>
            <a:ext cx="2944444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455" y="9426656"/>
            <a:ext cx="2944443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7BD77-BD2A-4E7E-B182-64B3013F0A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24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797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797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D6CA6D9B-709E-4368-8DAD-4CA89C31C904}" type="datetimeFigureOut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76430"/>
            <a:ext cx="5435600" cy="3907988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7079"/>
            <a:ext cx="2944283" cy="497975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7" y="9427079"/>
            <a:ext cx="2944283" cy="497975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8A0C950C-01B2-48A1-8174-B62869CE9A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96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58FD-DD35-4970-ACF6-4FFB3BB5C2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74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950C-01B2-48A1-8174-B62869CE9AE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08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950C-01B2-48A1-8174-B62869CE9AE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17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950C-01B2-48A1-8174-B62869CE9AE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3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1FC6E03-041F-487C-B511-86271631E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C1D126F-7A67-457D-BD57-B9E1EEE6D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E044F71-0941-4F91-8E54-00D8C898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250-EE8B-488F-84A4-DD503EA0BF02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B914010-B087-47E1-A22A-71631C5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974E14C-EF6A-4ACA-8D72-0B4CE82A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002" y="6422338"/>
            <a:ext cx="2743200" cy="365125"/>
          </a:xfrm>
        </p:spPr>
        <p:txBody>
          <a:bodyPr/>
          <a:lstStyle>
            <a:lvl1pPr>
              <a:defRPr sz="2000" i="1" u="sng">
                <a:solidFill>
                  <a:srgbClr val="0000FF"/>
                </a:solidFill>
                <a:latin typeface="Book Antiqua" panose="02040602050305030304" pitchFamily="18" charset="0"/>
              </a:defRPr>
            </a:lvl1pPr>
          </a:lstStyle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04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F486A32-619C-4297-BD0D-9BD4D216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2805BB12-FBBC-4AC4-AAFB-1E5A19B8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6A0F81F-E369-45F7-BA97-E39D2593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0571-FCAB-45EC-9F14-D4DDAD206E27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FDD830B-7746-4B0E-88A0-CC26D2EF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7B71FA3-2974-45B5-8C08-69CB6ED5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2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09B8FCDE-84CE-4EBD-BA36-54B03E74A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0AFA454E-341F-4430-8A94-3F8253ABA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654BF16-11F1-4533-9B5F-0B161055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F624-A2C4-4222-920D-C44B0BC0AFA4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9E24698-EECB-4A04-91BE-EE78685E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70204AC-BE10-4364-AD3B-E602150E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3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157058-4B70-47B5-8CCE-F3777B80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9D5EDC4-7145-4739-A441-9E2FA6562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C5240BC-CC12-4827-A5F5-1362B0D5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6445-C121-444F-A0C0-905A3F35159E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E2CDFCE-734D-4F53-9CA9-4909049D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95B479B-B9EA-4868-9DF4-8DDB4D94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462" y="6256767"/>
            <a:ext cx="2743200" cy="365125"/>
          </a:xfrm>
        </p:spPr>
        <p:txBody>
          <a:bodyPr/>
          <a:lstStyle>
            <a:lvl1pPr>
              <a:defRPr sz="2600" b="1" i="0" u="sng">
                <a:solidFill>
                  <a:srgbClr val="0000FF"/>
                </a:solidFill>
                <a:latin typeface="Book Antiqua" panose="02040602050305030304" pitchFamily="18" charset="0"/>
              </a:defRPr>
            </a:lvl1pPr>
          </a:lstStyle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1" descr="F:\檢測\聯合會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526" y="136055"/>
            <a:ext cx="2610764" cy="475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02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7737DB-5F5A-40FC-914B-5C04E7E4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46BE0B2-F459-48E4-90F4-31A3F490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B6E1A4A-3087-4502-A12D-9FF7047D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AFDE-0BF5-456C-A839-2158ACC8BE85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113C7CA-F59D-4B6F-86C4-C3D67EEE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C00C6EC-5FEA-4067-A85C-000E0CB0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9249B1-FA96-4754-8879-45FADAD5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5F3646B-D4B8-4D6F-9CF9-31686E9AD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BD2286AC-4A08-4541-BD00-DCC1FAEE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F898EE0-6AC0-4608-A4E9-2DE87E3E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2D80-DCC3-4D62-9AEF-B40849CFD99E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564AEEC-AF07-4FA8-B0E2-4EE63EED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224CEAD8-A08E-49A1-848D-9C96477C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4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36849F0-A6D4-4BE4-B9BA-2023CF75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B414BBC-A731-4701-8F18-510980220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B12FA0A6-4AB8-4888-922A-C816BAD5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35C16BB-ABE6-4CC2-9352-8AAE25635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6DC24732-23B1-455D-8D23-13A7FF2C3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4660DFC4-E021-47AE-BF42-B41899E1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773-7217-4160-B7B3-4C1945C7F4BD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02FBF82B-802A-4030-8455-1B0F45DD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B389A737-90E8-4498-9CFC-CD88D056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21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227A0BD-E545-4716-88AE-627E335E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AE421AF-BDE4-4D2F-8D70-36F7820A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5403-FA48-4F74-80BC-A159107B91DD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518BA4D-AF35-4ED2-A402-96FAC7D9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D3E1CBFB-53B5-4E5E-A67A-E48A09A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5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7A70DCB5-5AF7-4A75-9F73-A382BCF6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36FF-43C8-429E-AB6E-B59CEF15A92B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79ECBC7-EB39-4708-BFC9-EDAE1825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BDD0EF86-0251-4657-82DA-0B88A774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00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A96F2EE-D169-455D-B5FA-25D74103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01BA1FE-DE38-4817-86ED-D94AA8B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01409AF-6B7F-4A80-87AF-3D8FD80FF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99845EF-2CBB-4AE2-9D18-21CDB09F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CC4-2A76-4420-B46A-56B4678863CD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70110F4-1C39-4B88-B852-28785E97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BBF331A9-1622-4865-A585-6294F7E1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2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97D1724-4E80-4962-BA5C-46486692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1C29384E-A14D-4ED2-ADF6-7E8B941BC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AE6B3F4B-F835-40AC-A161-35C6A4481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839677A-5F64-4029-81D1-9D6B85CB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D1C-762F-40E9-AE24-9C902B3EB072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3895CA9-239B-4F76-80CF-0E8EC455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7580368-9559-40A5-A585-9A4F0699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31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07E09CB7-22F5-45D6-9AA0-49C91402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F1583827-1053-4BEB-A29A-2A7C6A73D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F995D50-54C5-47D3-83D7-1C4B6B61B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8AA7-96A0-4ABB-89CC-0FED1B7A7FE2}" type="datetime1">
              <a:rPr lang="zh-TW" altLang="en-US" smtClean="0"/>
              <a:pPr/>
              <a:t>2018/1/3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58CE7E5-CFFC-4422-AE14-721018BDD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F441879-A346-45BA-BC0C-CDFD5C535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3C43-3175-4B50-B956-D0A00F06E3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2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>
            <a:extLst>
              <a:ext uri="{FF2B5EF4-FFF2-40B4-BE49-F238E27FC236}">
                <a16:creationId xmlns="" xmlns:a16="http://schemas.microsoft.com/office/drawing/2014/main" id="{D7A13663-3400-4E34-AC5F-EE65F00D78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033962"/>
            <a:ext cx="12192000" cy="1016642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  <a:extLst/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3200" b="1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106</a:t>
            </a:r>
            <a:r>
              <a:rPr lang="zh-TW" altLang="en-US" sz="3200" b="1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年 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12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月 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29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日</a:t>
            </a:r>
            <a:endParaRPr lang="zh-TW" altLang="en-US" sz="3200" b="1" dirty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5" name="Picture 1" descr="F:\檢測\聯合會logo.jpg">
            <a:extLst>
              <a:ext uri="{FF2B5EF4-FFF2-40B4-BE49-F238E27FC236}">
                <a16:creationId xmlns="" xmlns:a16="http://schemas.microsoft.com/office/drawing/2014/main" id="{0F340D65-5122-4518-B57B-81E695F1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15900"/>
            <a:ext cx="5441924" cy="990600"/>
          </a:xfrm>
          <a:prstGeom prst="rect">
            <a:avLst/>
          </a:prstGeom>
          <a:noFill/>
        </p:spPr>
      </p:pic>
      <p:pic>
        <p:nvPicPr>
          <p:cNvPr id="6" name="Picture 2" descr="https://caac.jctv.ntut.edu.tw/105generalquery/image/applyLogo.gif">
            <a:extLst>
              <a:ext uri="{FF2B5EF4-FFF2-40B4-BE49-F238E27FC236}">
                <a16:creationId xmlns="" xmlns:a16="http://schemas.microsoft.com/office/drawing/2014/main" id="{A6A671ED-9A76-4277-A8FF-FEDEF5AC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2277" y="4080382"/>
            <a:ext cx="2453080" cy="2493521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E82703A-C952-4B1B-8DE8-1A883B3C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4" y="4553173"/>
            <a:ext cx="1084419" cy="1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FE289D9-AA8C-4FA0-9E7C-C0943B09A160}"/>
              </a:ext>
            </a:extLst>
          </p:cNvPr>
          <p:cNvSpPr/>
          <p:nvPr/>
        </p:nvSpPr>
        <p:spPr>
          <a:xfrm>
            <a:off x="0" y="2116515"/>
            <a:ext cx="12192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C0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 </a:t>
            </a:r>
            <a:r>
              <a:rPr lang="en-US" altLang="zh-TW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度五專優先</a:t>
            </a:r>
            <a:r>
              <a:rPr lang="zh-TW" altLang="en-US" sz="4800" b="1" dirty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免試入學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solidFill>
                  <a:srgbClr val="C0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試務宣導說明</a:t>
            </a:r>
            <a:endParaRPr lang="zh-TW" altLang="en-US" sz="4800" b="1" dirty="0">
              <a:solidFill>
                <a:srgbClr val="C0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6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75360" y="1713866"/>
            <a:ext cx="9906904" cy="2443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5359" y="4372824"/>
            <a:ext cx="9906905" cy="2408222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26212" y="6256767"/>
            <a:ext cx="2743200" cy="365125"/>
          </a:xfrm>
        </p:spPr>
        <p:txBody>
          <a:bodyPr/>
          <a:lstStyle/>
          <a:p>
            <a:fld id="{05C83C43-3175-4B50-B956-D0A00F06E388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4485"/>
            <a:ext cx="10515600" cy="823652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endParaRPr lang="zh-TW" altLang="en-US" sz="3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975360" y="1251968"/>
            <a:ext cx="10515600" cy="587393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zh-TW" altLang="en-US" sz="4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多元學習表現</a:t>
            </a:r>
            <a:r>
              <a:rPr lang="zh-TW" altLang="en-US" sz="46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（積分上限</a:t>
            </a:r>
            <a:r>
              <a:rPr lang="en-US" altLang="zh-TW" sz="46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15</a:t>
            </a:r>
            <a:r>
              <a:rPr lang="zh-TW" altLang="en-US" sz="46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4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en-US" altLang="zh-TW" sz="4600" b="1" dirty="0" smtClean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競 賽</a:t>
            </a:r>
            <a:r>
              <a:rPr lang="zh-TW" alt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（積分上限</a:t>
            </a:r>
            <a:r>
              <a:rPr lang="en-US" altLang="zh-TW" sz="3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36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</a:p>
          <a:p>
            <a:pPr marL="971550" lvl="1" indent="-514350">
              <a:lnSpc>
                <a:spcPct val="13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核分標準：招生簡章表列之「國際、全國、區域及縣市」競賽項目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區域及縣（市）競賽以縣市政府主辦者為限，獲獎證明之落款人在縣市須為縣市</a:t>
            </a:r>
            <a:endParaRPr lang="en-US" altLang="zh-TW" sz="3600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長，在直轄市須為市長或其所屬一級機關首長。</a:t>
            </a:r>
            <a:endParaRPr lang="en-US" altLang="zh-TW" sz="3600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同學年度同項競賽擇優</a:t>
            </a:r>
            <a:r>
              <a:rPr lang="en-US" altLang="zh-TW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次採計。</a:t>
            </a:r>
            <a:endParaRPr lang="en-US" altLang="zh-TW" sz="3600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71550" lvl="1" indent="-514350">
              <a:lnSpc>
                <a:spcPct val="130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採計期間：</a:t>
            </a:r>
            <a:r>
              <a:rPr lang="zh-TW" altLang="en-US" sz="36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免試生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國中就學期間至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日（含）止</a:t>
            </a:r>
            <a:endParaRPr lang="en-US" altLang="zh-TW" sz="3600" b="1" u="sng" dirty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30000"/>
              </a:lnSpc>
              <a:spcAft>
                <a:spcPts val="600"/>
              </a:spcAft>
              <a:buNone/>
            </a:pPr>
            <a:endParaRPr lang="en-US" altLang="zh-TW" sz="3200" b="1" dirty="0" smtClean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服務學習</a:t>
            </a:r>
            <a:r>
              <a:rPr lang="zh-TW" altLang="en-US" sz="3600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（積分上限</a:t>
            </a:r>
            <a:r>
              <a:rPr lang="en-US" altLang="zh-TW" sz="3600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15</a:t>
            </a:r>
            <a:r>
              <a:rPr lang="zh-TW" altLang="en-US" sz="3600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  <a:endParaRPr lang="en-US" altLang="zh-TW" sz="3600" b="1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71550" lvl="1" indent="-514350">
              <a:lnSpc>
                <a:spcPts val="18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核分標準：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87425" lvl="1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擔任</a:t>
            </a:r>
            <a:r>
              <a:rPr lang="zh-TW" altLang="en-US" sz="3600" dirty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班級幹部、小老師或社團幹部</a:t>
            </a:r>
            <a:r>
              <a:rPr lang="zh-TW" altLang="en-US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任滿一學期得</a:t>
            </a:r>
            <a:r>
              <a:rPr lang="en-US" altLang="zh-TW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600" dirty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，同一學期同時擔任班級</a:t>
            </a: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幹部 、小老師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87425" lvl="1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或社團幹部，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仍以</a:t>
            </a:r>
            <a:r>
              <a:rPr lang="en-US" altLang="zh-TW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分採</a:t>
            </a:r>
            <a:r>
              <a:rPr lang="zh-TW" altLang="en-US" sz="3600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計</a:t>
            </a:r>
            <a:r>
              <a:rPr lang="zh-TW" altLang="en-US" sz="3600" dirty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。班級幹部除副班長、副社長，其餘副級幹部皆不採</a:t>
            </a: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計。</a:t>
            </a:r>
            <a:endParaRPr lang="en-US" altLang="zh-TW" sz="36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57200" lvl="1" indent="530225">
              <a:lnSpc>
                <a:spcPts val="1800"/>
              </a:lnSpc>
              <a:spcAft>
                <a:spcPts val="600"/>
              </a:spcAft>
              <a:buNone/>
            </a:pPr>
            <a:r>
              <a:rPr lang="zh-TW" altLang="en-US" sz="36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參加校內服務學習課程及活動，或於校外參加志工服務或社區服務服務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每滿</a:t>
            </a:r>
            <a:r>
              <a:rPr lang="en-US" altLang="zh-TW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小時得</a:t>
            </a:r>
            <a:r>
              <a:rPr lang="en-US" altLang="zh-TW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0.25</a:t>
            </a:r>
            <a:r>
              <a:rPr lang="zh-TW" altLang="en-US" sz="3600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6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600" b="1" u="sng" dirty="0" smtClean="0">
              <a:solidFill>
                <a:srgbClr val="C0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987425" lvl="1" indent="-530225">
              <a:lnSpc>
                <a:spcPts val="18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zh-TW" altLang="en-US" sz="3600" dirty="0" smtClean="0">
                <a:solidFill>
                  <a:schemeClr val="dk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採計期間：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國中就學期間至</a:t>
            </a:r>
            <a:r>
              <a:rPr lang="en-US" altLang="zh-TW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36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日（含）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止</a:t>
            </a:r>
            <a:endParaRPr lang="en-US" altLang="zh-TW" sz="3600" b="1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30000"/>
              </a:lnSpc>
              <a:spcAft>
                <a:spcPts val="600"/>
              </a:spcAft>
              <a:buNone/>
            </a:pPr>
            <a:endParaRPr lang="en-US" altLang="zh-TW" sz="3400" b="1" dirty="0" smtClean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712788" lvl="1" indent="0" defTabSz="1611313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3400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dk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Book Antiqua" panose="02040602050305030304" pitchFamily="18" charset="0"/>
            </a:endParaRPr>
          </a:p>
          <a:p>
            <a:endParaRPr lang="zh-TW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004" y="1868368"/>
            <a:ext cx="10910549" cy="13487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積分上限為</a:t>
            </a:r>
            <a:r>
              <a:rPr lang="en-US" altLang="zh-TW" sz="3000" dirty="0">
                <a:latin typeface="Book Antiqua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分，採計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「技藝教育」課程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平均總成績。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單修一學期者以一學期成績計算，不須平均計算分數。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076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技藝優良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46066"/>
              </p:ext>
            </p:extLst>
          </p:nvPr>
        </p:nvGraphicFramePr>
        <p:xfrm>
          <a:off x="1594929" y="3037392"/>
          <a:ext cx="9151620" cy="196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24"/>
                <a:gridCol w="1830324"/>
                <a:gridCol w="1830324"/>
                <a:gridCol w="1830324"/>
                <a:gridCol w="1830324"/>
              </a:tblGrid>
              <a:tr h="981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平均成績</a:t>
                      </a:r>
                      <a:endParaRPr lang="zh-TW" altLang="en-US" sz="2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100~90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~80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itchFamily="65" charset="-120"/>
                          <a:cs typeface="+mn-cs"/>
                        </a:rPr>
                        <a:t>79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itchFamily="65" charset="-120"/>
                          <a:cs typeface="+mn-cs"/>
                        </a:rPr>
                        <a:t>69</a:t>
                      </a:r>
                      <a:r>
                        <a:rPr lang="en-US" altLang="zh-TW" sz="2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200" b="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60</a:t>
                      </a:r>
                      <a:endParaRPr lang="zh-TW" altLang="en-US" sz="3200" b="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13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  分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2.5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1.5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1.0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副標題 2"/>
          <p:cNvSpPr txBox="1">
            <a:spLocks/>
          </p:cNvSpPr>
          <p:nvPr/>
        </p:nvSpPr>
        <p:spPr>
          <a:xfrm>
            <a:off x="0" y="5860166"/>
            <a:ext cx="12192000" cy="49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714004" y="5578969"/>
            <a:ext cx="1548554" cy="8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800512" y="5018872"/>
            <a:ext cx="8757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>
              <a:tabLst>
                <a:tab pos="631825" algn="l"/>
              </a:tabLst>
            </a:pPr>
            <a:r>
              <a:rPr lang="zh-TW" altLang="en-US" sz="2200" b="1" dirty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註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：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	89</a:t>
            </a:r>
            <a:r>
              <a:rPr lang="en-US" altLang="zh-TW" sz="2200" b="1" baseline="30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+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~80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80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90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分，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 79</a:t>
            </a:r>
            <a:r>
              <a:rPr lang="en-US" altLang="zh-TW" sz="2200" b="1" baseline="30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+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~70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70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80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分，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 69</a:t>
            </a:r>
            <a:r>
              <a:rPr lang="en-US" altLang="zh-TW" sz="2200" b="1" baseline="30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+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~60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係指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60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分以上未滿</a:t>
            </a:r>
            <a:r>
              <a:rPr lang="en-US" altLang="zh-TW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70</a:t>
            </a:r>
            <a:r>
              <a:rPr lang="zh-TW" altLang="en-US" sz="2200" b="1" dirty="0" smtClean="0">
                <a:solidFill>
                  <a:schemeClr val="dk1"/>
                </a:solidFill>
                <a:latin typeface="Book Antiqua" pitchFamily="18" charset="0"/>
                <a:ea typeface="標楷體" pitchFamily="65" charset="-120"/>
              </a:rPr>
              <a:t>分。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99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34" y="249971"/>
            <a:ext cx="10515600" cy="1004898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弱勢身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10" name="矩形 9"/>
          <p:cNvSpPr/>
          <p:nvPr/>
        </p:nvSpPr>
        <p:spPr>
          <a:xfrm>
            <a:off x="1419848" y="2559929"/>
            <a:ext cx="1728000" cy="1080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中低收入戶</a:t>
            </a:r>
            <a:endParaRPr lang="en-US" altLang="zh-TW" sz="2400" b="1" dirty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419848" y="1277342"/>
            <a:ext cx="1728000" cy="1080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低收入戶</a:t>
            </a:r>
            <a:endParaRPr lang="en-US" altLang="zh-TW" sz="24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en-US" altLang="zh-TW" sz="1400" b="1" dirty="0" smtClean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9848" y="3820900"/>
            <a:ext cx="1728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失業戶子女</a:t>
            </a:r>
            <a:endParaRPr lang="en-US" altLang="zh-TW" sz="24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4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分）</a:t>
            </a:r>
            <a:endParaRPr lang="zh-TW" altLang="en-US" sz="1100" b="1" dirty="0" smtClean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85223" y="1282302"/>
            <a:ext cx="8278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凡屬縣市政府所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界定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低收入戶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低收入戶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者報名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繳交由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縣市政府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包含鄉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、鎮、市、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區公所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開具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低收入戶或中低收入戶證明文件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影印本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（報名期間內有效之證明文件，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清寒證明）及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戶口名簿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影印本。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85222" y="3903549"/>
            <a:ext cx="8278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直系血親尊親屬支領失業給付之子女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，須檢附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公立就業服務機構核發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就業保險失業</a:t>
            </a:r>
            <a:r>
              <a:rPr lang="en-US" altLang="zh-TW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en-US" altLang="zh-TW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認定、</a:t>
            </a:r>
            <a:r>
              <a:rPr lang="zh-TW" altLang="en-US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失業給付申請書暨給付收據」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認定收執</a:t>
            </a:r>
            <a:r>
              <a:rPr lang="zh-TW" altLang="en-US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</a:t>
            </a:r>
            <a:r>
              <a:rPr lang="zh-TW" altLang="en-US" sz="2400" b="1" u="sng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有效日期須於簡章報名期間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戶口名簿影印本。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6734" y="1277342"/>
            <a:ext cx="723930" cy="48788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符合其一身分者得</a:t>
            </a:r>
            <a:endParaRPr lang="en-US" altLang="zh-TW" sz="2400" b="1" dirty="0" smtClean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標楷體" pitchFamily="65" charset="-120"/>
                <a:cs typeface="Times New Roman" panose="02020603050405020304" pitchFamily="18" charset="0"/>
              </a:rPr>
              <a:t>分</a:t>
            </a:r>
            <a:endParaRPr lang="en-US" altLang="zh-TW" sz="2400" b="1" dirty="0" smtClean="0">
              <a:solidFill>
                <a:schemeClr val="bg1"/>
              </a:solidFill>
              <a:latin typeface="Book Antiqua" panose="0204060205030503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或</a:t>
            </a:r>
            <a:endParaRPr lang="en-US" altLang="zh-TW" sz="2400" b="1" dirty="0" smtClean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1.5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rPr>
              <a:t>分</a:t>
            </a:r>
            <a:endParaRPr lang="en-US" altLang="zh-TW" sz="2400" b="1" dirty="0" smtClean="0">
              <a:solidFill>
                <a:schemeClr val="bg1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9848" y="5070318"/>
            <a:ext cx="1728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特殊境遇</a:t>
            </a:r>
            <a:endParaRPr lang="en-US" altLang="zh-TW" sz="20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家庭子女</a:t>
            </a:r>
            <a:endParaRPr lang="en-US" altLang="zh-TW" sz="2000" b="1" dirty="0" smtClean="0">
              <a:solidFill>
                <a:srgbClr val="7030A0"/>
              </a:solidFill>
              <a:latin typeface="Book Antiqua" pitchFamily="18" charset="0"/>
              <a:ea typeface="標楷體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（</a:t>
            </a:r>
            <a:r>
              <a:rPr lang="en-US" altLang="zh-TW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1.5</a:t>
            </a:r>
            <a:r>
              <a:rPr lang="zh-TW" altLang="en-US" sz="2000" b="1" dirty="0" smtClean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分</a:t>
            </a:r>
            <a:r>
              <a:rPr lang="zh-TW" altLang="en-US" sz="2000" b="1" dirty="0">
                <a:solidFill>
                  <a:srgbClr val="7030A0"/>
                </a:solidFill>
                <a:latin typeface="Book Antiqua" pitchFamily="18" charset="0"/>
                <a:ea typeface="標楷體" pitchFamily="65" charset="-120"/>
              </a:rPr>
              <a:t>）</a:t>
            </a:r>
            <a:endParaRPr lang="zh-TW" altLang="en-US" sz="1050" b="1" dirty="0" smtClean="0">
              <a:solidFill>
                <a:srgbClr val="0033CC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7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/>
          <p:cNvSpPr txBox="1">
            <a:spLocks/>
          </p:cNvSpPr>
          <p:nvPr/>
        </p:nvSpPr>
        <p:spPr>
          <a:xfrm>
            <a:off x="0" y="5816098"/>
            <a:ext cx="12192000" cy="49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1285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均衡</a:t>
            </a:r>
            <a:r>
              <a:rPr lang="zh-TW" altLang="zh-TW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學習</a:t>
            </a:r>
            <a:r>
              <a:rPr lang="zh-TW" altLang="en-US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上限</a:t>
            </a:r>
            <a:r>
              <a:rPr lang="en-US" altLang="zh-TW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r>
              <a:rPr lang="zh-TW" altLang="en-US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40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en-US" altLang="zh-TW" sz="4000" b="1" dirty="0">
              <a:solidFill>
                <a:srgbClr val="FF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lvl="0" indent="-4445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核分標準：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採計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健康與體育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藝術與人文</a:t>
            </a:r>
            <a:r>
              <a:rPr lang="zh-TW" altLang="en-US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綜合活動</a:t>
            </a:r>
            <a:r>
              <a:rPr lang="en-US" altLang="zh-TW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zh-TW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三大學習領域</a:t>
            </a:r>
            <a:r>
              <a:rPr lang="zh-TW" altLang="en-US" sz="3200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五學期平均</a:t>
            </a:r>
            <a:r>
              <a:rPr lang="zh-TW" alt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成績，每領域及格者得</a:t>
            </a:r>
            <a:r>
              <a:rPr lang="en-US" altLang="zh-TW" sz="32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32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</a:t>
            </a:r>
            <a:r>
              <a:rPr lang="zh-TW" alt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lvl="0" indent="-4445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採計期間</a:t>
            </a:r>
            <a:r>
              <a:rPr lang="zh-TW" altLang="en-US" sz="3200" dirty="0">
                <a:latin typeface="Book Antiqua" panose="02040602050305030304" pitchFamily="18" charset="0"/>
                <a:ea typeface="標楷體" panose="03000509000000000000" pitchFamily="65" charset="-120"/>
              </a:rPr>
              <a:t>：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七</a:t>
            </a:r>
            <a:r>
              <a:rPr lang="zh-TW" altLang="zh-TW" sz="3200" b="1" u="sng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年級上、下學期、八年級上、下學期</a:t>
            </a: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及</a:t>
            </a:r>
            <a:r>
              <a:rPr lang="en-US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zh-TW" sz="3200" b="1" u="sng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九</a:t>
            </a:r>
            <a:r>
              <a:rPr lang="zh-TW" altLang="zh-TW" sz="3200" b="1" u="sng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年級上學期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等</a:t>
            </a:r>
            <a:r>
              <a:rPr lang="en-US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學期</a:t>
            </a:r>
            <a:r>
              <a:rPr lang="zh-TW" altLang="zh-TW" sz="3200" dirty="0">
                <a:latin typeface="Book Antiqua" panose="02040602050305030304" pitchFamily="18" charset="0"/>
                <a:ea typeface="標楷體" panose="03000509000000000000" pitchFamily="65" charset="-120"/>
              </a:rPr>
              <a:t>成績</a:t>
            </a:r>
            <a:r>
              <a:rPr lang="zh-TW" altLang="en-US" sz="32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34" y="50260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均衝學習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504827"/>
            <a:ext cx="11312165" cy="94519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國中教育會考（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66734" y="1371245"/>
            <a:ext cx="10896600" cy="4708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國中教育會考</a:t>
            </a: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（上限</a:t>
            </a:r>
            <a:r>
              <a:rPr lang="en-US" altLang="zh-TW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32</a:t>
            </a:r>
            <a:r>
              <a:rPr lang="zh-TW" altLang="en-US" sz="40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分）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分項目為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「國文」、「數學</a:t>
            </a:r>
            <a:r>
              <a:rPr lang="zh-TW" altLang="zh-TW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」 、 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英語」 、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「自然」及「社會</a:t>
            </a:r>
            <a:r>
              <a:rPr lang="zh-TW" altLang="zh-TW" b="1" dirty="0" smtClean="0">
                <a:solidFill>
                  <a:srgbClr val="FF0000"/>
                </a:solidFill>
                <a:latin typeface="Book Antiqua" panose="02040602050305030304" pitchFamily="18" charset="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FF0000"/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2060"/>
              </a:solidFill>
              <a:latin typeface="Book Antiqua" panose="02040602050305030304" pitchFamily="18" charset="0"/>
              <a:ea typeface="微軟正黑體" panose="020B0604030504040204" pitchFamily="34" charset="-120"/>
            </a:endParaRPr>
          </a:p>
          <a:p>
            <a:pPr lvl="0" indent="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國中教育會考成績採計以</a:t>
            </a:r>
            <a:r>
              <a:rPr lang="en-US" altLang="zh-TW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b="1" u="sng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年度</a:t>
            </a:r>
            <a:r>
              <a:rPr lang="zh-TW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取得之成績為準。</a:t>
            </a:r>
            <a:endParaRPr lang="zh-TW" altLang="en-US" b="1" dirty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7662"/>
              </p:ext>
            </p:extLst>
          </p:nvPr>
        </p:nvGraphicFramePr>
        <p:xfrm>
          <a:off x="1070042" y="2927828"/>
          <a:ext cx="10428053" cy="249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03"/>
                <a:gridCol w="1301450"/>
                <a:gridCol w="1301450"/>
                <a:gridCol w="1301450"/>
                <a:gridCol w="1301450"/>
                <a:gridCol w="1301450"/>
                <a:gridCol w="1301450"/>
                <a:gridCol w="1301450"/>
              </a:tblGrid>
              <a:tr h="807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</a:t>
                      </a:r>
                      <a:endParaRPr lang="en-US" altLang="zh-TW" sz="3300" b="1" dirty="0" smtClean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</a:t>
                      </a:r>
                      <a:endParaRPr lang="zh-TW" altLang="en-US" sz="3300" b="1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精  熟</a:t>
                      </a:r>
                      <a:endParaRPr lang="zh-TW" altLang="en-US" sz="30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基   礎</a:t>
                      </a:r>
                      <a:endParaRPr lang="zh-TW" altLang="en-US" sz="3000" b="1" kern="12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 smtClean="0">
                          <a:solidFill>
                            <a:srgbClr val="0000FF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待加強</a:t>
                      </a:r>
                      <a:endParaRPr lang="zh-TW" altLang="en-US" sz="2600" b="1" kern="1200" dirty="0">
                        <a:solidFill>
                          <a:srgbClr val="0000FF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10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i="0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en-US" altLang="zh-TW" sz="3000" b="1" kern="12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B</a:t>
                      </a:r>
                      <a:endParaRPr lang="zh-TW" altLang="en-US" sz="30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C</a:t>
                      </a:r>
                      <a:endParaRPr lang="zh-TW" altLang="en-US" sz="30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9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核分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6.4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5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445925"/>
            <a:ext cx="11566688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國中教育會考（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4000" b="1" dirty="0">
                <a:solidFill>
                  <a:srgbClr val="7030A0"/>
                </a:solidFill>
                <a:latin typeface="Book Antiqua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8418" y="1850695"/>
            <a:ext cx="1052628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護理科及國立招生學校之各</a:t>
            </a: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總積分計算項目</a:t>
            </a:r>
            <a:r>
              <a:rPr lang="zh-TW" altLang="en-US" sz="4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須採計國中教育會考成績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護理科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私立招生學校各科組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總積分計算項目由各校</a:t>
            </a:r>
            <a:r>
              <a:rPr lang="zh-TW" altLang="en-US" sz="4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自行決定是否採計國中教育</a:t>
            </a:r>
            <a:r>
              <a:rPr lang="zh-TW" altLang="en-US" sz="4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會考成績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8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790123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各項比序積分採計說明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寫作測驗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63314" y="2035639"/>
            <a:ext cx="10515600" cy="960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寫作測驗（上限</a:t>
            </a:r>
            <a:r>
              <a:rPr lang="en-US" altLang="zh-TW" sz="36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12706"/>
              </p:ext>
            </p:extLst>
          </p:nvPr>
        </p:nvGraphicFramePr>
        <p:xfrm>
          <a:off x="744591" y="2789007"/>
          <a:ext cx="10590485" cy="202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43"/>
                <a:gridCol w="1439057"/>
                <a:gridCol w="1439057"/>
                <a:gridCol w="1439057"/>
                <a:gridCol w="1439057"/>
                <a:gridCol w="1439057"/>
                <a:gridCol w="1439057"/>
              </a:tblGrid>
              <a:tr h="1013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3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寫作成績</a:t>
                      </a:r>
                      <a:endParaRPr lang="zh-TW" altLang="en-US" sz="33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3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級分</a:t>
                      </a:r>
                      <a:endParaRPr lang="zh-TW" altLang="en-US" sz="33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33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級分</a:t>
                      </a:r>
                      <a:endParaRPr lang="zh-TW" altLang="en-US" sz="3300" b="1" kern="1200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132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  分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0.8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0.6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0.4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0.2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0.1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箭號: 五邊形 12">
            <a:extLst>
              <a:ext uri="{FF2B5EF4-FFF2-40B4-BE49-F238E27FC236}">
                <a16:creationId xmlns="" xmlns:a16="http://schemas.microsoft.com/office/drawing/2014/main" id="{EDA39746-9DFE-4E41-8FFC-C3ADB70C9624}"/>
              </a:ext>
            </a:extLst>
          </p:cNvPr>
          <p:cNvSpPr/>
          <p:nvPr/>
        </p:nvSpPr>
        <p:spPr>
          <a:xfrm>
            <a:off x="10404139" y="2039708"/>
            <a:ext cx="1727308" cy="1227584"/>
          </a:xfrm>
          <a:prstGeom prst="homePlate">
            <a:avLst/>
          </a:prstGeom>
          <a:solidFill>
            <a:srgbClr val="EEB500"/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14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DACF80-F17B-4524-B907-B5FD3C0E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超額同分比序項目順序</a:t>
            </a:r>
          </a:p>
        </p:txBody>
      </p:sp>
      <p:sp>
        <p:nvSpPr>
          <p:cNvPr id="13" name="箭號: 五邊形 12">
            <a:extLst>
              <a:ext uri="{FF2B5EF4-FFF2-40B4-BE49-F238E27FC236}">
                <a16:creationId xmlns="" xmlns:a16="http://schemas.microsoft.com/office/drawing/2014/main" id="{EDA39746-9DFE-4E41-8FFC-C3ADB70C9624}"/>
              </a:ext>
            </a:extLst>
          </p:cNvPr>
          <p:cNvSpPr/>
          <p:nvPr/>
        </p:nvSpPr>
        <p:spPr>
          <a:xfrm>
            <a:off x="9113689" y="1530118"/>
            <a:ext cx="1727308" cy="1227584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14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="" xmlns:a16="http://schemas.microsoft.com/office/drawing/2014/main" id="{E65FB60C-6221-4EFE-B7C0-B8924CDA03D1}"/>
              </a:ext>
            </a:extLst>
          </p:cNvPr>
          <p:cNvSpPr/>
          <p:nvPr/>
        </p:nvSpPr>
        <p:spPr>
          <a:xfrm>
            <a:off x="7703114" y="1982429"/>
            <a:ext cx="1744006" cy="123945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="" xmlns:a16="http://schemas.microsoft.com/office/drawing/2014/main" id="{3C08076A-691A-4899-A39C-8BF5D0A3BFEE}"/>
              </a:ext>
            </a:extLst>
          </p:cNvPr>
          <p:cNvSpPr/>
          <p:nvPr/>
        </p:nvSpPr>
        <p:spPr>
          <a:xfrm>
            <a:off x="6182370" y="1545685"/>
            <a:ext cx="1741362" cy="12375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箭號: 五邊形 8">
            <a:extLst>
              <a:ext uri="{FF2B5EF4-FFF2-40B4-BE49-F238E27FC236}">
                <a16:creationId xmlns="" xmlns:a16="http://schemas.microsoft.com/office/drawing/2014/main" id="{E2DD453B-3EB2-409C-B283-C4ADCB0B4F4F}"/>
              </a:ext>
            </a:extLst>
          </p:cNvPr>
          <p:cNvSpPr/>
          <p:nvPr/>
        </p:nvSpPr>
        <p:spPr>
          <a:xfrm>
            <a:off x="4685380" y="1990907"/>
            <a:ext cx="1720151" cy="122249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16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箭號: 五邊形 9">
            <a:extLst>
              <a:ext uri="{FF2B5EF4-FFF2-40B4-BE49-F238E27FC236}">
                <a16:creationId xmlns="" xmlns:a16="http://schemas.microsoft.com/office/drawing/2014/main" id="{75C45864-2892-4581-8FC1-D8452E64CDFB}"/>
              </a:ext>
            </a:extLst>
          </p:cNvPr>
          <p:cNvSpPr/>
          <p:nvPr/>
        </p:nvSpPr>
        <p:spPr>
          <a:xfrm>
            <a:off x="3102932" y="1552299"/>
            <a:ext cx="1744006" cy="124814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6300"/>
              </a:lnSpc>
            </a:pPr>
            <a:endParaRPr lang="zh-TW" altLang="en-US" sz="16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箭號: 五邊形 7">
            <a:extLst>
              <a:ext uri="{FF2B5EF4-FFF2-40B4-BE49-F238E27FC236}">
                <a16:creationId xmlns="" xmlns:a16="http://schemas.microsoft.com/office/drawing/2014/main" id="{0ADDE330-E604-4CF2-BF89-64CFA9139E6F}"/>
              </a:ext>
            </a:extLst>
          </p:cNvPr>
          <p:cNvSpPr/>
          <p:nvPr/>
        </p:nvSpPr>
        <p:spPr>
          <a:xfrm>
            <a:off x="1664848" y="2039708"/>
            <a:ext cx="1706319" cy="11933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63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	</a:t>
            </a:r>
          </a:p>
        </p:txBody>
      </p:sp>
      <p:sp>
        <p:nvSpPr>
          <p:cNvPr id="7" name="箭號: 五邊形 6">
            <a:extLst>
              <a:ext uri="{FF2B5EF4-FFF2-40B4-BE49-F238E27FC236}">
                <a16:creationId xmlns="" xmlns:a16="http://schemas.microsoft.com/office/drawing/2014/main" id="{96E77FB4-F856-4B57-A3A9-824D34D2A98F}"/>
              </a:ext>
            </a:extLst>
          </p:cNvPr>
          <p:cNvSpPr/>
          <p:nvPr/>
        </p:nvSpPr>
        <p:spPr>
          <a:xfrm>
            <a:off x="307977" y="1552299"/>
            <a:ext cx="1614424" cy="114735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endParaRPr lang="zh-TW" altLang="en-US" sz="1600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="" xmlns:a16="http://schemas.microsoft.com/office/drawing/2014/main" id="{FC66796C-3D68-4BB0-AE31-5F627D7D322F}"/>
              </a:ext>
            </a:extLst>
          </p:cNvPr>
          <p:cNvSpPr/>
          <p:nvPr/>
        </p:nvSpPr>
        <p:spPr>
          <a:xfrm>
            <a:off x="10122794" y="3795856"/>
            <a:ext cx="1972165" cy="14351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4000"/>
              </a:lnSpc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寫作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測驗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indent="84138" algn="ctr"/>
            <a:r>
              <a:rPr lang="en-US" altLang="zh-TW" sz="12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6&gt;5&gt;4&gt;</a:t>
            </a:r>
          </a:p>
          <a:p>
            <a:pPr indent="84138" algn="ctr"/>
            <a:r>
              <a:rPr lang="en-US" altLang="zh-TW" sz="12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3&gt;2&gt;1&gt;</a:t>
            </a:r>
            <a:r>
              <a:rPr lang="zh-TW" altLang="en-US" sz="12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solidFill>
                <a:schemeClr val="tx1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6" name="箭號: 五邊形 15">
            <a:extLst>
              <a:ext uri="{FF2B5EF4-FFF2-40B4-BE49-F238E27FC236}">
                <a16:creationId xmlns="" xmlns:a16="http://schemas.microsoft.com/office/drawing/2014/main" id="{8C492F68-C312-4884-92D6-4601F7D71734}"/>
              </a:ext>
            </a:extLst>
          </p:cNvPr>
          <p:cNvSpPr/>
          <p:nvPr/>
        </p:nvSpPr>
        <p:spPr>
          <a:xfrm>
            <a:off x="8435189" y="4305446"/>
            <a:ext cx="2023862" cy="14351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5500"/>
              </a:lnSpc>
            </a:pP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13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社會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pt-BR" altLang="zh-TW" sz="12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</a:p>
          <a:p>
            <a:pPr algn="ctr"/>
            <a:r>
              <a:rPr lang="zh-TW" altLang="pt-BR" sz="12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="" xmlns:a16="http://schemas.microsoft.com/office/drawing/2014/main" id="{10B252E7-89F5-4AFB-A7E7-EF49DB2F077B}"/>
              </a:ext>
            </a:extLst>
          </p:cNvPr>
          <p:cNvSpPr/>
          <p:nvPr/>
        </p:nvSpPr>
        <p:spPr>
          <a:xfrm>
            <a:off x="6750544" y="3803277"/>
            <a:ext cx="1857376" cy="14351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12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自然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="" xmlns:a16="http://schemas.microsoft.com/office/drawing/2014/main" id="{186DF997-1270-45E7-8448-FF165D0807AE}"/>
              </a:ext>
            </a:extLst>
          </p:cNvPr>
          <p:cNvSpPr/>
          <p:nvPr/>
        </p:nvSpPr>
        <p:spPr>
          <a:xfrm>
            <a:off x="5176739" y="4256460"/>
            <a:ext cx="1857375" cy="14351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英語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84138" algn="ctr"/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sp>
        <p:nvSpPr>
          <p:cNvPr id="19" name="箭號: 五邊形 18">
            <a:extLst>
              <a:ext uri="{FF2B5EF4-FFF2-40B4-BE49-F238E27FC236}">
                <a16:creationId xmlns="" xmlns:a16="http://schemas.microsoft.com/office/drawing/2014/main" id="{3EFE61F3-9B49-4512-B922-2B40DEC1C8F5}"/>
              </a:ext>
            </a:extLst>
          </p:cNvPr>
          <p:cNvSpPr/>
          <p:nvPr/>
        </p:nvSpPr>
        <p:spPr>
          <a:xfrm>
            <a:off x="3569101" y="3794791"/>
            <a:ext cx="1835150" cy="14351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數學</a:t>
            </a:r>
            <a:endParaRPr lang="en-US" altLang="zh-TW" sz="3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pt-BR" altLang="zh-TW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solidFill>
                  <a:schemeClr val="tx1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20" name="箭號: 五邊形 19">
            <a:extLst>
              <a:ext uri="{FF2B5EF4-FFF2-40B4-BE49-F238E27FC236}">
                <a16:creationId xmlns="" xmlns:a16="http://schemas.microsoft.com/office/drawing/2014/main" id="{982DF71A-9862-4BD2-9287-63D1C1952CA2}"/>
              </a:ext>
            </a:extLst>
          </p:cNvPr>
          <p:cNvSpPr/>
          <p:nvPr/>
        </p:nvSpPr>
        <p:spPr>
          <a:xfrm>
            <a:off x="2015527" y="4252422"/>
            <a:ext cx="1835150" cy="14351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algn="r"/>
            <a:endParaRPr lang="zh-TW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21" name="箭號: 五邊形 20">
            <a:extLst>
              <a:ext uri="{FF2B5EF4-FFF2-40B4-BE49-F238E27FC236}">
                <a16:creationId xmlns="" xmlns:a16="http://schemas.microsoft.com/office/drawing/2014/main" id="{54B6600D-359F-44F1-BEF0-765092B6B59D}"/>
              </a:ext>
            </a:extLst>
          </p:cNvPr>
          <p:cNvSpPr/>
          <p:nvPr/>
        </p:nvSpPr>
        <p:spPr>
          <a:xfrm>
            <a:off x="330116" y="3798330"/>
            <a:ext cx="1930400" cy="14351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8</a:t>
            </a:r>
            <a:r>
              <a:rPr lang="zh-TW" altLang="en-US" sz="3000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競賽</a:t>
            </a:r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200" b="1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0116" y="5869227"/>
            <a:ext cx="11315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此為同分之參酌比序之分發順位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積分採計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無論是否採計會考成績，但同分比序項目皆為一致標準，且均包含會考相關科目之比序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127777" y="1666659"/>
            <a:ext cx="222143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2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總積分</a:t>
            </a:r>
            <a:endParaRPr lang="en-US" altLang="zh-TW" sz="2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ts val="3300"/>
              </a:lnSpc>
            </a:pP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101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endParaRPr lang="zh-TW" altLang="en-US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09550" y="2066323"/>
            <a:ext cx="16172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均衡學習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02932" y="1531344"/>
            <a:ext cx="15065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</a:p>
          <a:p>
            <a:pPr algn="ct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技藝優良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indent="84138" algn="ctr"/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2.5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endParaRPr lang="en-US" altLang="zh-TW" sz="1400" b="1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indent="84138" algn="ctr"/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1.5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542078" y="2039708"/>
            <a:ext cx="1623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</a:p>
          <a:p>
            <a:pPr algn="ct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志願序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26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endParaRPr lang="zh-TW" altLang="en-US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198778" y="1593779"/>
            <a:ext cx="1432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</a:p>
          <a:p>
            <a:pPr algn="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弱勢身分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1.5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b="1" dirty="0">
              <a:latin typeface="Book Antiqua" panose="02040602050305030304" pitchFamily="18" charset="0"/>
            </a:endParaRPr>
          </a:p>
          <a:p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43672" y="2003557"/>
            <a:ext cx="1677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</a:p>
          <a:p>
            <a:pPr algn="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會考</a:t>
            </a:r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+</a:t>
            </a: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寫作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33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endParaRPr lang="zh-TW" altLang="en-US" sz="1400" b="1" dirty="0" smtClean="0">
              <a:latin typeface="Book Antiqua" panose="02040602050305030304" pitchFamily="18" charset="0"/>
            </a:endParaRPr>
          </a:p>
          <a:p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9064872" y="1608499"/>
            <a:ext cx="14815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多元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algn="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學習表現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84138" algn="ctr"/>
            <a:r>
              <a:rPr lang="en-US" altLang="zh-TW" sz="1400" b="1" i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15~0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0331859" y="2028038"/>
            <a:ext cx="1489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</a:p>
          <a:p>
            <a:pPr algn="r"/>
            <a:r>
              <a:rPr lang="zh-TW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服務學習</a:t>
            </a:r>
            <a:endParaRPr lang="en-US" altLang="zh-TW" sz="2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84138" algn="ctr"/>
            <a:r>
              <a:rPr lang="en-US" altLang="zh-TW" sz="1400" b="1" i="1" dirty="0">
                <a:latin typeface="Book Antiqua" panose="02040602050305030304" pitchFamily="18" charset="0"/>
                <a:ea typeface="標楷體" panose="03000509000000000000" pitchFamily="65" charset="-120"/>
              </a:rPr>
              <a:t>15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 ～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</a:t>
            </a:r>
            <a:b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級距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0.25)</a:t>
            </a:r>
            <a:endParaRPr lang="zh-TW" altLang="en-US" sz="14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endParaRPr lang="zh-TW" altLang="en-US" sz="1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987118" y="4496003"/>
            <a:ext cx="159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9</a:t>
            </a:r>
            <a:r>
              <a:rPr lang="zh-TW" altLang="en-US" sz="30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國文</a:t>
            </a:r>
            <a:r>
              <a:rPr lang="en-US" altLang="zh-TW" sz="2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pt-BR" altLang="zh-TW" sz="12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A++&gt; A+&gt; A&gt; B++&gt; B+&gt; B&gt; C&gt;</a:t>
            </a:r>
            <a:r>
              <a:rPr lang="zh-TW" altLang="pt-BR" sz="12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缺考</a:t>
            </a:r>
            <a:endParaRPr lang="zh-TW" altLang="en-US" sz="1200" b="1" dirty="0">
              <a:latin typeface="Book Antiqua" panose="0204060205030503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7036" y="1475715"/>
            <a:ext cx="8827122" cy="4701248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360"/>
              </a:lnSpc>
              <a:buNone/>
            </a:pPr>
            <a:r>
              <a:rPr lang="zh-TW" altLang="zh-TW" dirty="0">
                <a:latin typeface="Book Antiqua" panose="02040602050305030304" pitchFamily="18" charset="0"/>
                <a:ea typeface="標楷體" panose="03000509000000000000" pitchFamily="65" charset="-120"/>
              </a:rPr>
              <a:t>依照免試生分發順位之順序，再按免試生選填登記之志願序進行統一分發。</a:t>
            </a:r>
            <a:endParaRPr lang="zh-TW" altLang="zh-TW" sz="24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1" algn="just">
              <a:lnSpc>
                <a:spcPts val="3360"/>
              </a:lnSpc>
              <a:buFont typeface="Wingdings" panose="05000000000000000000" pitchFamily="2" charset="2"/>
              <a:buChar char="u"/>
            </a:pPr>
            <a:r>
              <a:rPr lang="zh-TW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當分發順位相同時且招生名額不足分配時，以下列方式增額錄取：</a:t>
            </a:r>
            <a:endParaRPr lang="zh-TW" altLang="zh-TW" sz="2000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2" algn="just">
              <a:lnSpc>
                <a:spcPts val="3360"/>
              </a:lnSpc>
            </a:pPr>
            <a:r>
              <a:rPr lang="zh-TW" altLang="zh-TW" sz="24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增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額人數以不超過該校科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招生名額之</a:t>
            </a:r>
            <a:r>
              <a:rPr lang="en-US" altLang="zh-TW" sz="24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5%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為原則；惟如增額人數逾該校科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en-US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之招生名額</a:t>
            </a:r>
            <a:r>
              <a:rPr lang="en-US" altLang="zh-TW" sz="24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5%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2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增額部分依免試生選填之志願序，於招生名額</a:t>
            </a:r>
            <a:r>
              <a:rPr lang="en-US" altLang="zh-TW" sz="2400" b="1" dirty="0">
                <a:solidFill>
                  <a:srgbClr val="FF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5%</a:t>
            </a:r>
            <a:r>
              <a:rPr lang="zh-TW" altLang="zh-TW" sz="2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以內依序錄取。</a:t>
            </a:r>
            <a:endParaRPr lang="zh-TW" altLang="zh-TW" b="1" dirty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2" algn="just">
              <a:lnSpc>
                <a:spcPts val="3360"/>
              </a:lnSpc>
            </a:pP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如經上述適當之處理後仍有超額情形，以增加名額錄取</a:t>
            </a:r>
            <a:r>
              <a:rPr lang="zh-TW" altLang="zh-TW" sz="24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lvl="2" algn="just">
              <a:lnSpc>
                <a:spcPts val="3360"/>
              </a:lnSpc>
            </a:pPr>
            <a:r>
              <a:rPr lang="zh-TW" altLang="zh-TW" sz="24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增</a:t>
            </a:r>
            <a:r>
              <a:rPr lang="zh-TW" altLang="zh-TW" sz="2400" dirty="0">
                <a:latin typeface="Book Antiqua" panose="02040602050305030304" pitchFamily="18" charset="0"/>
                <a:ea typeface="標楷體" panose="03000509000000000000" pitchFamily="65" charset="-120"/>
              </a:rPr>
              <a:t>額錄取之名額，報請教育部核准</a:t>
            </a:r>
            <a:r>
              <a:rPr lang="zh-TW" altLang="zh-TW" sz="2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增額錄取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72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38" y="5770291"/>
            <a:ext cx="3621951" cy="9967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180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原則（</a:t>
            </a:r>
            <a:r>
              <a:rPr lang="en-US" altLang="zh-TW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1/3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4597" y="999908"/>
            <a:ext cx="2865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信義國民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endParaRPr lang="en-US" altLang="zh-TW" sz="2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TW" sz="3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</a:t>
            </a:r>
            <a:endParaRPr lang="en-US" altLang="zh-TW" sz="3200" b="1" u="sng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lang="en-US" altLang="zh-TW" sz="2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積分證明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38" y="954643"/>
            <a:ext cx="6522366" cy="49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圖: 文件 7"/>
          <p:cNvSpPr>
            <a:spLocks noChangeArrowheads="1"/>
          </p:cNvSpPr>
          <p:nvPr/>
        </p:nvSpPr>
        <p:spPr bwMode="auto">
          <a:xfrm flipV="1">
            <a:off x="0" y="5638799"/>
            <a:ext cx="12192000" cy="1219200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  <a:extLst/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                                                   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5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8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en-US" sz="3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學年度優先免試入學招生規劃簡報</a:t>
            </a:r>
            <a:r>
              <a:rPr lang="zh-TW" altLang="en-US" sz="3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2321" y="1374768"/>
            <a:ext cx="7577847" cy="5877058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一、緣起 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                                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二、招生學校                          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endParaRPr lang="en-US" altLang="zh-TW" b="1" dirty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三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、五專優先免</a:t>
            </a: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試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入學招生試務辦理方式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四、免試生比</a:t>
            </a: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序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積分採計項目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7</a:t>
            </a:r>
            <a:endParaRPr lang="en-US" altLang="zh-TW" b="1" dirty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五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、各項</a:t>
            </a: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比序積分採計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說明  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六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超額同分比序項目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順序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17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七、增額錄取方式                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18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原則                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19</a:t>
            </a: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九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學年度辦理</a:t>
            </a:r>
            <a:r>
              <a:rPr lang="zh-TW" altLang="en-US" b="1" dirty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期</a:t>
            </a:r>
            <a:r>
              <a:rPr lang="zh-TW" altLang="en-US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程                               </a:t>
            </a:r>
            <a:r>
              <a:rPr lang="en-US" altLang="zh-TW" b="1" dirty="0" smtClean="0">
                <a:solidFill>
                  <a:srgbClr val="00206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21</a:t>
            </a:r>
            <a:endParaRPr lang="en-US" altLang="zh-TW" b="1" dirty="0">
              <a:solidFill>
                <a:srgbClr val="00206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zh-TW" altLang="en-US" dirty="0">
                <a:solidFill>
                  <a:srgbClr val="002060"/>
                </a:solidFill>
              </a:rPr>
              <a:t>                                                                              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D657-0696-4089-A3CD-D66BEDDAF89D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9506" y="4719305"/>
            <a:ext cx="1483773" cy="150823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3" y="5100638"/>
            <a:ext cx="720432" cy="11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870057" y="3516362"/>
            <a:ext cx="8265617" cy="26172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1003" y="3241253"/>
            <a:ext cx="1002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：陳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同學以</a:t>
            </a:r>
            <a:r>
              <a:rPr lang="zh-TW" altLang="en-US" sz="1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1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400" b="1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志願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選填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登記○○科技大學○○科（組）之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超額比序項目積分採計表 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180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原則（</a:t>
            </a:r>
            <a:r>
              <a:rPr lang="en-US" altLang="zh-TW" b="1" dirty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/3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3844" y="841736"/>
            <a:ext cx="585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免試生超額比序總積分計算範例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1561" y="4952248"/>
            <a:ext cx="8130009" cy="542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50615" y="5547697"/>
            <a:ext cx="8120956" cy="5431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94440" y="6090857"/>
            <a:ext cx="1072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註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：志願序積分以級別方式計算，並於免試生完成選填登記志願後，納入超額比序總積分之主項目採計。</a:t>
            </a:r>
          </a:p>
          <a:p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註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：陳同學未持有原住民文化及語言能力證明，加分比率以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10%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計算。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162" y="1585668"/>
            <a:ext cx="7004215" cy="154785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870055" y="1323678"/>
            <a:ext cx="371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陳同學國中教育會考成績與採計積分表</a:t>
            </a:r>
          </a:p>
        </p:txBody>
      </p:sp>
    </p:spTree>
    <p:extLst>
      <p:ext uri="{BB962C8B-B14F-4D97-AF65-F5344CB8AC3E}">
        <p14:creationId xmlns:p14="http://schemas.microsoft.com/office/powerpoint/2010/main" val="40890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t="1543"/>
          <a:stretch/>
        </p:blipFill>
        <p:spPr>
          <a:xfrm>
            <a:off x="1155307" y="4220570"/>
            <a:ext cx="8137427" cy="240275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t="1274"/>
          <a:stretch/>
        </p:blipFill>
        <p:spPr>
          <a:xfrm>
            <a:off x="1212042" y="1679782"/>
            <a:ext cx="8071639" cy="204187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180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原則（</a:t>
            </a:r>
            <a:r>
              <a:rPr lang="en-US" altLang="zh-TW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3/3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16437" y="1383070"/>
            <a:ext cx="10125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：陳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同學選填登記○○科技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大學○○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科（組）之一般生同分比序項目積分順序採計表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16437" y="980788"/>
            <a:ext cx="585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免試生超額比序總積分計算範例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16437" y="3871827"/>
            <a:ext cx="828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：陳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同學選填登記○○科技</a:t>
            </a:r>
            <a:r>
              <a:rPr lang="zh-TW" altLang="en-US" sz="14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大學○○</a:t>
            </a:r>
            <a:r>
              <a:rPr lang="zh-TW" altLang="en-US" sz="14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科（組）特種身分生之同分比序項目積分順序採計表 </a:t>
            </a:r>
          </a:p>
        </p:txBody>
      </p:sp>
      <p:sp>
        <p:nvSpPr>
          <p:cNvPr id="11" name="矩形 10"/>
          <p:cNvSpPr/>
          <p:nvPr/>
        </p:nvSpPr>
        <p:spPr>
          <a:xfrm>
            <a:off x="1262054" y="3064846"/>
            <a:ext cx="7976362" cy="6046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53001" y="5613144"/>
            <a:ext cx="7985416" cy="62834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2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64FD5D-44E4-4F14-88DE-FE20855B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5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C30FD52B-4544-40BD-87ED-D7002337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99779"/>
              </p:ext>
            </p:extLst>
          </p:nvPr>
        </p:nvGraphicFramePr>
        <p:xfrm>
          <a:off x="1770435" y="1157592"/>
          <a:ext cx="8832715" cy="4854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2299">
                  <a:extLst>
                    <a:ext uri="{9D8B030D-6E8A-4147-A177-3AD203B41FA5}">
                      <a16:colId xmlns="" xmlns:a16="http://schemas.microsoft.com/office/drawing/2014/main" val="523262653"/>
                    </a:ext>
                  </a:extLst>
                </a:gridCol>
                <a:gridCol w="5890416">
                  <a:extLst>
                    <a:ext uri="{9D8B030D-6E8A-4147-A177-3AD203B41FA5}">
                      <a16:colId xmlns="" xmlns:a16="http://schemas.microsoft.com/office/drawing/2014/main" val="755961293"/>
                    </a:ext>
                  </a:extLst>
                </a:gridCol>
              </a:tblGrid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招生校科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數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共計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46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校、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218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組</a:t>
                      </a:r>
                      <a:r>
                        <a:rPr lang="en-US" altLang="zh-TW" sz="3000" b="1" kern="1200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3000" b="1" kern="12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22892227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招 生 名 額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計</a:t>
                      </a:r>
                      <a:r>
                        <a:rPr lang="en-US" altLang="zh-TW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5,318</a:t>
                      </a: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名（一般生）</a:t>
                      </a:r>
                      <a:endParaRPr lang="zh-TW" altLang="en-US" sz="3000" b="1" kern="120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3660571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簡章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公告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60575712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集體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日～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13530181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選填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~6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17:00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1673713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錄取公告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報到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92533207"/>
                  </a:ext>
                </a:extLst>
              </a:tr>
              <a:tr h="6067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放棄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日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3540232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F:\檢測\聯合會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146" y="4358544"/>
            <a:ext cx="6623529" cy="1205689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1593"/>
            <a:ext cx="12192000" cy="3069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8800" b="1" spc="2000" dirty="0">
                <a:solidFill>
                  <a:schemeClr val="bg1"/>
                </a:solidFill>
                <a:effectLst>
                  <a:glow rad="127000">
                    <a:srgbClr val="0000FF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簡報完畢　</a:t>
            </a:r>
            <a:endParaRPr lang="en-US" altLang="zh-TW" sz="8800" b="1" spc="2000" dirty="0">
              <a:solidFill>
                <a:schemeClr val="bg1"/>
              </a:solidFill>
              <a:effectLst>
                <a:glow rad="127000">
                  <a:srgbClr val="0000FF">
                    <a:alpha val="9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8800" b="1" spc="2000" dirty="0">
                <a:solidFill>
                  <a:schemeClr val="bg1"/>
                </a:solidFill>
                <a:effectLst>
                  <a:glow rad="127000">
                    <a:srgbClr val="0000FF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F22-C2B7-443F-A245-4D60D20D161B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7548" y="5885231"/>
            <a:ext cx="1527242" cy="894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182912" y="25939"/>
            <a:ext cx="2970176" cy="894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6273" y="1670021"/>
            <a:ext cx="2048674" cy="2082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>
            <a:extLst>
              <a:ext uri="{FF2B5EF4-FFF2-40B4-BE49-F238E27FC236}">
                <a16:creationId xmlns="" xmlns:a16="http://schemas.microsoft.com/office/drawing/2014/main" id="{F04BFE0E-A110-4F6C-AE32-867CDBDB4A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638799"/>
            <a:ext cx="12192000" cy="1219200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  <a:extLst/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                                                   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2" descr="https://caac.jctv.ntut.edu.tw/105generalquery/image/applyLogo.gif">
            <a:extLst>
              <a:ext uri="{FF2B5EF4-FFF2-40B4-BE49-F238E27FC236}">
                <a16:creationId xmlns="" xmlns:a16="http://schemas.microsoft.com/office/drawing/2014/main" id="{3668DC03-71D7-4752-95D7-6F6F75F2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1617" y="5236978"/>
            <a:ext cx="1280392" cy="1301500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95DF4431-9A08-49D8-A126-F1F85C49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2" y="5154964"/>
            <a:ext cx="730156" cy="11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D315612-03D6-46BA-A1DE-7CD73A90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79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緣起</a:t>
            </a:r>
            <a:r>
              <a:rPr lang="zh-TW" altLang="en-US" sz="30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30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1/2</a:t>
            </a:r>
            <a:r>
              <a:rPr lang="zh-TW" altLang="en-US" sz="30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zh-TW" altLang="en-US" sz="3000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1D58F76-A4A7-472B-A8EF-060A6CB7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47" y="1223592"/>
            <a:ext cx="9795754" cy="4779963"/>
          </a:xfrm>
        </p:spPr>
        <p:txBody>
          <a:bodyPr>
            <a:normAutofit fontScale="85000" lnSpcReduction="20000"/>
          </a:bodyPr>
          <a:lstStyle/>
          <a:p>
            <a:pPr marL="444500" indent="-4445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為使具職業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性向</a:t>
            </a:r>
            <a:r>
              <a:rPr lang="zh-TW" altLang="en-US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明確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之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國中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畢業生</a:t>
            </a:r>
            <a:r>
              <a:rPr lang="zh-TW" altLang="en-US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升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五專學制及多元選擇科組入學機會，幫助學生提早升學定位及適性入學</a:t>
            </a:r>
            <a:r>
              <a:rPr lang="zh-TW" altLang="en-US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0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4500" indent="-4445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教育部於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106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日召開「五專招生入學制度工作圈第</a:t>
            </a:r>
            <a:r>
              <a:rPr lang="en-US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次會議」決議，自</a:t>
            </a:r>
            <a:r>
              <a:rPr lang="en-US" altLang="zh-TW" sz="3000" dirty="0">
                <a:latin typeface="Book Antiqua" pitchFamily="18" charset="0"/>
                <a:ea typeface="標楷體" panose="03000509000000000000" pitchFamily="65" charset="-120"/>
              </a:rPr>
              <a:t>107</a:t>
            </a:r>
            <a:r>
              <a:rPr lang="zh-TW" altLang="zh-TW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學年度</a:t>
            </a:r>
            <a:r>
              <a:rPr lang="zh-TW" altLang="zh-TW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起</a:t>
            </a:r>
            <a:r>
              <a:rPr lang="zh-TW" altLang="en-US" sz="30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辦理</a:t>
            </a:r>
            <a:r>
              <a:rPr lang="zh-TW" altLang="zh-TW" sz="3200" b="1" spc="-15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「五專優先免試</a:t>
            </a:r>
            <a:r>
              <a:rPr lang="zh-TW" altLang="zh-TW" sz="3200" b="1" spc="-1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入學</a:t>
            </a:r>
            <a:r>
              <a:rPr lang="zh-TW" altLang="en-US" sz="3200" b="1" spc="-1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招生</a:t>
            </a:r>
            <a:r>
              <a:rPr lang="zh-TW" altLang="zh-TW" sz="3200" b="1" spc="-15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000" dirty="0">
                <a:latin typeface="Book Antiqua" panose="02040602050305030304" pitchFamily="18" charset="0"/>
                <a:ea typeface="標楷體" panose="03000509000000000000" pitchFamily="65" charset="-120"/>
              </a:rPr>
              <a:t>。</a:t>
            </a:r>
            <a:endParaRPr lang="en-US" altLang="zh-TW" sz="3000" dirty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447675" indent="-447675" algn="just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u"/>
            </a:pPr>
            <a:r>
              <a:rPr lang="zh-TW" altLang="en-US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依據</a:t>
            </a:r>
            <a:r>
              <a:rPr lang="zh-TW" altLang="zh-TW" sz="3200" b="1" spc="-150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教育部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日「五專招生入學制度工作圈第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次會議」決議，自</a:t>
            </a:r>
            <a:r>
              <a:rPr lang="en-US" altLang="zh-TW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zh-TW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學年度起</a:t>
            </a:r>
            <a:r>
              <a:rPr lang="zh-TW" altLang="en-US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辦理全國</a:t>
            </a:r>
            <a:r>
              <a:rPr lang="zh-TW" altLang="zh-TW" sz="3200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200" b="1" spc="-15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五專優先免試</a:t>
            </a:r>
            <a:r>
              <a:rPr lang="zh-TW" altLang="zh-TW" sz="3200" b="1" spc="-15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入學</a:t>
            </a:r>
            <a:r>
              <a:rPr lang="zh-TW" altLang="en-US" sz="3200" b="1" spc="-15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招生</a:t>
            </a:r>
            <a:r>
              <a:rPr lang="zh-TW" altLang="zh-TW" sz="3200" spc="-15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3200" spc="-150" dirty="0">
                <a:solidFill>
                  <a:srgbClr val="C00000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經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22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</a:t>
            </a:r>
            <a:r>
              <a:rPr lang="zh-TW" altLang="en-US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日技專校院</a:t>
            </a:r>
            <a:r>
              <a:rPr lang="zh-TW" altLang="zh-TW" sz="3200" b="1" spc="-150" dirty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招生策進總會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年度第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次常務會議</a:t>
            </a:r>
            <a:r>
              <a:rPr lang="zh-TW" altLang="en-US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次委員會議決議通過，嗣奉教育部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日臺教技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字第</a:t>
            </a:r>
            <a:r>
              <a:rPr lang="en-US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1060099170</a:t>
            </a:r>
            <a:r>
              <a:rPr lang="zh-TW" altLang="zh-TW" sz="3200" spc="-150" dirty="0"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號函核定，</a:t>
            </a:r>
            <a:r>
              <a:rPr lang="zh-TW" altLang="zh-TW" sz="3200" spc="-1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並委由</a:t>
            </a:r>
            <a:r>
              <a:rPr lang="zh-TW" altLang="zh-TW" sz="3200" b="1" spc="-15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技專校院招生委員會聯合會</a:t>
            </a:r>
            <a:r>
              <a:rPr lang="zh-TW" altLang="zh-TW" sz="3200" spc="-15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辦理</a:t>
            </a:r>
            <a:r>
              <a:rPr lang="zh-TW" altLang="zh-TW" sz="3200" b="1" spc="-150" dirty="0">
                <a:latin typeface="Book Antiqua" panose="02040602050305030304" pitchFamily="18" charset="0"/>
                <a:ea typeface="華康儷楷書" panose="03000509000000000000" pitchFamily="65" charset="-120"/>
              </a:rPr>
              <a:t>。</a:t>
            </a:r>
            <a:endParaRPr lang="en-US" altLang="zh-TW" sz="3200" b="1" spc="-15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8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408307"/>
            <a:ext cx="10515600" cy="63881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一、緣 起</a:t>
            </a:r>
            <a:r>
              <a:rPr lang="zh-TW" altLang="en-US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2/2</a:t>
            </a:r>
            <a:r>
              <a:rPr lang="zh-TW" altLang="en-US" sz="3300" dirty="0" smtClean="0">
                <a:solidFill>
                  <a:srgbClr val="7030A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）</a:t>
            </a:r>
            <a:endParaRPr lang="zh-TW" altLang="en-US" sz="3300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61281" y="948307"/>
            <a:ext cx="667512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106.7.31</a:t>
            </a:r>
            <a:r>
              <a:rPr lang="zh-TW" altLang="en-US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教育部公告</a:t>
            </a:r>
            <a:r>
              <a:rPr lang="en-US" altLang="zh-TW" sz="28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年度辦理</a:t>
            </a:r>
            <a:r>
              <a:rPr lang="en-US" altLang="zh-TW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「五專優先免試入學招生」</a:t>
            </a:r>
            <a:endParaRPr lang="en-US" altLang="zh-TW" sz="2800" b="1" dirty="0" smtClean="0">
              <a:solidFill>
                <a:srgbClr val="FF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並由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技專校院招生委員會聯合會</a:t>
            </a:r>
            <a:r>
              <a:rPr lang="zh-TW" altLang="en-US" sz="2800" dirty="0" smtClean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承辦</a:t>
            </a:r>
            <a:endParaRPr lang="zh-TW" altLang="en-US" sz="28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l="2286" r="5717" b="1606"/>
          <a:stretch/>
        </p:blipFill>
        <p:spPr>
          <a:xfrm>
            <a:off x="513798" y="1421676"/>
            <a:ext cx="4179945" cy="478258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/>
          <a:srcRect b="13721"/>
          <a:stretch/>
        </p:blipFill>
        <p:spPr>
          <a:xfrm>
            <a:off x="4175125" y="2664054"/>
            <a:ext cx="7661275" cy="351955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5023" y="199664"/>
            <a:ext cx="10515600" cy="75828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、招生學校</a:t>
            </a:r>
            <a:endParaRPr lang="zh-TW" altLang="en-US" sz="3300" dirty="0">
              <a:solidFill>
                <a:srgbClr val="7030A0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26060"/>
              </p:ext>
            </p:extLst>
          </p:nvPr>
        </p:nvGraphicFramePr>
        <p:xfrm>
          <a:off x="426721" y="1553698"/>
          <a:ext cx="11373397" cy="484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11"/>
                <a:gridCol w="2010964"/>
                <a:gridCol w="696685"/>
                <a:gridCol w="1699073"/>
                <a:gridCol w="785602"/>
                <a:gridCol w="2087325"/>
                <a:gridCol w="687977"/>
                <a:gridCol w="26996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代碼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altLang="zh-TW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104</a:t>
                      </a:r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國立臺北科技大學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211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正修科技大學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245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致理科技大學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603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仁德醫護管理專科學校</a:t>
                      </a:r>
                    </a:p>
                  </a:txBody>
                  <a:tcPr marL="68580" marR="68580" marT="3810" marB="381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國立高雄應用科技大學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217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聖約翰科技大學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宏國德霖科技大學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樹人醫護管理專科學校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國立虎尾科技大學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225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中華醫事科技大學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東方設計大學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慈惠醫護管理專科學校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國立高雄海洋科技大學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228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台北海洋科技大學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耕莘健康管理專科學校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國立澎湖科技大學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美和科技大學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南亞技術學院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敏惠醫護管理專科學校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國立高雄餐旅大學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大華科技大學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蘭陽技術學院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育英醫護管理專科學校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國立臺中科技大學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239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臺北城市科技大學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415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黎明技術學院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崇仁醫護管理專科學校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114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國立臺北商業大學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240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醒吾科技大學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經國管理暨健康學院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聖母醫護管理專科學校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南臺科技大學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文藻外語大學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419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大同技術學院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612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新生醫護管理專科學校</a:t>
                      </a:r>
                      <a:endParaRPr lang="zh-TW" altLang="en-US" sz="1400" b="1" kern="1200" dirty="0" smtClean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龍華科技大學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南榮科技大學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國立臺南護理專科學校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832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康寧大學</a:t>
                      </a: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（康寧醫護暨管理專科學校）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輔英科技大學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華夏科技大學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503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國立臺東專科學校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209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弘光科技大學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244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zh-TW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慈濟科技大學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3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602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>
                            <a:glow rad="127000">
                              <a:schemeClr val="bg1">
                                <a:alpha val="91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馬偕醫護管理專科學校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>
                          <a:glow rad="127000">
                            <a:schemeClr val="bg1">
                              <a:alpha val="91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8235" y="1055766"/>
            <a:ext cx="1123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2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學年度五專優先免試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入學各</a:t>
            </a:r>
            <a:r>
              <a:rPr lang="zh-TW" altLang="en-US" sz="2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招生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學校（計</a:t>
            </a:r>
            <a:r>
              <a:rPr lang="en-US" altLang="zh-TW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46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校，其中</a:t>
            </a:r>
            <a:r>
              <a:rPr lang="en-US" altLang="zh-TW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校為國立校院，</a:t>
            </a:r>
            <a:r>
              <a:rPr lang="en-US" altLang="zh-TW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36</a:t>
            </a:r>
            <a:r>
              <a:rPr lang="zh-TW" altLang="en-US" sz="2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校為私立校院）</a:t>
            </a:r>
            <a:endParaRPr lang="zh-TW" altLang="en-US" sz="20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056918" y="6374618"/>
            <a:ext cx="2743200" cy="365125"/>
          </a:xfrm>
        </p:spPr>
        <p:txBody>
          <a:bodyPr/>
          <a:lstStyle/>
          <a:p>
            <a:fld id="{05C83C43-3175-4B50-B956-D0A00F06E388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44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11221" y="1944230"/>
            <a:ext cx="10871685" cy="3407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E7D8DEA-F04C-4722-B732-5554DEA9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99" y="228491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三、五專優先免入學招生試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56590" y="2129937"/>
            <a:ext cx="11277646" cy="44578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spcBef>
                <a:spcPts val="1600"/>
              </a:spcBef>
              <a:buNone/>
            </a:pPr>
            <a:r>
              <a:rPr lang="zh-TW" altLang="en-US" sz="2400" spc="-150" dirty="0" smtClean="0">
                <a:latin typeface="華康儷楷書" panose="03000509000000000000" pitchFamily="65" charset="-120"/>
                <a:ea typeface="華康儷楷書" panose="03000509000000000000" pitchFamily="65" charset="-120"/>
              </a:rPr>
              <a:t>    </a:t>
            </a:r>
            <a:r>
              <a:rPr lang="zh-TW" altLang="en-US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 </a:t>
            </a:r>
            <a:r>
              <a:rPr lang="en-US" altLang="zh-TW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“</a:t>
            </a:r>
            <a:r>
              <a:rPr lang="en-US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107</a:t>
            </a:r>
            <a:r>
              <a:rPr lang="zh-TW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學年度五專優先免試入學</a:t>
            </a:r>
            <a:r>
              <a:rPr lang="zh-TW" altLang="en-US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”</a:t>
            </a:r>
            <a:r>
              <a:rPr lang="zh-TW" altLang="en-US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基本規範</a:t>
            </a:r>
            <a:r>
              <a:rPr lang="en-US" altLang="zh-TW" sz="2400" b="1" spc="-150" dirty="0" smtClean="0">
                <a:solidFill>
                  <a:srgbClr val="0000FF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/>
            </a:r>
            <a:br>
              <a:rPr lang="en-US" altLang="zh-TW" sz="2400" b="1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1.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招生名額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為教育部核定五專招生總員額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30%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為限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約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5,000~5,500</a:t>
            </a:r>
            <a:r>
              <a:rPr lang="zh-TW" altLang="en-US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名</a:t>
            </a:r>
            <a: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2.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限定為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國中應屆畢業生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始具有報名資 格</a:t>
            </a:r>
            <a:endParaRPr lang="en-US" altLang="zh-TW" spc="-150" dirty="0">
              <a:effectLst>
                <a:glow rad="127000">
                  <a:schemeClr val="bg1">
                    <a:alpha val="91000"/>
                  </a:schemeClr>
                </a:glow>
              </a:effectLst>
              <a:latin typeface="Book Antiqua" pitchFamily="18" charset="0"/>
              <a:ea typeface="標楷體" pitchFamily="65" charset="-120"/>
            </a:endParaRP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      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3.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  報名方式</a:t>
            </a:r>
            <a:r>
              <a:rPr lang="zh-TW" altLang="en-US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僅限國中學校「集體報名」</a:t>
            </a:r>
            <a:r>
              <a:rPr lang="en-US" altLang="zh-TW" b="1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/>
            </a:r>
            <a:br>
              <a:rPr lang="en-US" altLang="zh-TW" b="1" spc="-15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4.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免試生報名時可選填至多 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個 科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組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志願</a:t>
            </a: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/>
            </a:r>
            <a:b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5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.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採用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全國一區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依免試生分發順位與志願序由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電腦統一分發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</a:br>
            <a:r>
              <a:rPr lang="en-US" altLang="zh-TW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6.</a:t>
            </a:r>
            <a:r>
              <a:rPr lang="zh-TW" altLang="en-US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anose="02040602050305030304" pitchFamily="18" charset="0"/>
                <a:ea typeface="華康儷楷書" panose="03000509000000000000" pitchFamily="65" charset="-120"/>
              </a:rPr>
              <a:t> 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共計</a:t>
            </a:r>
            <a:r>
              <a:rPr lang="en-US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46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所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學校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參與招生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，提供國中應屆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畢業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生</a:t>
            </a:r>
            <a:r>
              <a:rPr lang="zh-TW" altLang="en-US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選擇</a:t>
            </a:r>
            <a:r>
              <a:rPr lang="zh-TW" altLang="zh-TW" spc="-150" dirty="0" smtClean="0">
                <a:effectLst>
                  <a:glow rad="127000">
                    <a:schemeClr val="bg1">
                      <a:alpha val="91000"/>
                    </a:schemeClr>
                  </a:glow>
                </a:effectLst>
                <a:latin typeface="Book Antiqua" pitchFamily="18" charset="0"/>
                <a:ea typeface="標楷體" pitchFamily="65" charset="-120"/>
              </a:rPr>
              <a:t>入學五專機會</a:t>
            </a:r>
            <a:endParaRPr lang="en-US" altLang="zh-TW" sz="3600" b="1" dirty="0" smtClean="0">
              <a:solidFill>
                <a:srgbClr val="FF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  <a:p>
            <a:pPr marL="536575" indent="-536575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en-US" altLang="zh-TW" sz="2600" b="1" dirty="0" smtClean="0">
              <a:solidFill>
                <a:srgbClr val="FF0000"/>
              </a:solidFill>
              <a:effectLst>
                <a:glow rad="127000">
                  <a:schemeClr val="bg1">
                    <a:alpha val="91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  <a:p>
            <a:pPr marL="877887" indent="-342900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endParaRPr lang="en-US" altLang="zh-TW" sz="2400" spc="-150" dirty="0" smtClean="0"/>
          </a:p>
          <a:p>
            <a:pPr marL="536575" indent="-536575" algn="just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zh-TW" altLang="en-US" sz="2200" spc="-150" dirty="0">
              <a:solidFill>
                <a:srgbClr val="0000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3AE9D1-68B6-41C2-8D07-DBD5349A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388817"/>
            <a:ext cx="10629900" cy="765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（一）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起五專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優先免試入學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="" xmlns:a16="http://schemas.microsoft.com/office/drawing/2014/main" id="{B23AE9D1-68B6-41C2-8D07-DBD5349AE7A7}"/>
              </a:ext>
            </a:extLst>
          </p:cNvPr>
          <p:cNvSpPr txBox="1">
            <a:spLocks/>
          </p:cNvSpPr>
          <p:nvPr/>
        </p:nvSpPr>
        <p:spPr>
          <a:xfrm>
            <a:off x="970961" y="5499138"/>
            <a:ext cx="10558020" cy="101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indent="-1254125">
              <a:buFont typeface="Arial" panose="020B0604020202020204" pitchFamily="34" charset="0"/>
              <a:buNone/>
            </a:pP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（二）本招生規定業經教育部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23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日臺教技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字</a:t>
            </a:r>
            <a:endParaRPr lang="en-US" altLang="zh-TW" dirty="0" smtClean="0"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1254125" indent="-1254125">
              <a:buFont typeface="Arial" panose="020B0604020202020204" pitchFamily="34" charset="0"/>
              <a:buNone/>
            </a:pPr>
            <a:r>
              <a:rPr lang="zh-TW" altLang="en-US" dirty="0">
                <a:latin typeface="Book Antiqua" panose="0204060205030503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           第</a:t>
            </a:r>
            <a:r>
              <a:rPr lang="en-US" altLang="zh-TW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1060165728</a:t>
            </a:r>
            <a:r>
              <a:rPr lang="zh-TW" altLang="en-US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號函核定。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2" y="3466011"/>
            <a:ext cx="3927564" cy="444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06C6C4A-A8F4-4FAD-BA0B-9646A286A340}"/>
              </a:ext>
            </a:extLst>
          </p:cNvPr>
          <p:cNvSpPr/>
          <p:nvPr/>
        </p:nvSpPr>
        <p:spPr>
          <a:xfrm>
            <a:off x="1089498" y="1236438"/>
            <a:ext cx="10264301" cy="50035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免試生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比序積分採計項目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940909A-AE94-40E7-A729-D584957B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98" y="1349649"/>
            <a:ext cx="9598118" cy="4767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五專優先免試入學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比序積分採計項目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806450" indent="-363538">
              <a:lnSpc>
                <a:spcPts val="2800"/>
              </a:lnSpc>
              <a:buNone/>
            </a:pP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超額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比序總積分之計算，採計免試生於國中就學期間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且至</a:t>
            </a:r>
            <a:r>
              <a:rPr lang="en-US" altLang="zh-TW" sz="18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800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14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（星期一）（含）前取得之積分為限，其中「均衡學習」項目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採計國中在學期間七年級上、下學期、八年級上、下學期及九年級上學期等五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取得之積分。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應屆畢業生在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含競賽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學習）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技藝優良</a:t>
            </a:r>
            <a:endParaRPr lang="en-US" altLang="zh-TW" sz="1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弱勢身分</a:t>
            </a:r>
            <a:endParaRPr lang="en-US" altLang="zh-TW" sz="1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zh-TW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</a:t>
            </a:r>
            <a:r>
              <a:rPr lang="zh-TW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包括健康與體育、藝術與人文及綜合活動五學期平均成績）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zh-TW" sz="1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endParaRPr lang="en-US" altLang="zh-TW" sz="1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二、國中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（含寫作測驗）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6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507E7E64-AA15-47F5-BC4B-C9A9C964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60545"/>
              </p:ext>
            </p:extLst>
          </p:nvPr>
        </p:nvGraphicFramePr>
        <p:xfrm>
          <a:off x="127256" y="798153"/>
          <a:ext cx="11938000" cy="592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620">
                  <a:extLst>
                    <a:ext uri="{9D8B030D-6E8A-4147-A177-3AD203B41FA5}">
                      <a16:colId xmlns="" xmlns:a16="http://schemas.microsoft.com/office/drawing/2014/main" val="534659036"/>
                    </a:ext>
                  </a:extLst>
                </a:gridCol>
                <a:gridCol w="1321713">
                  <a:extLst>
                    <a:ext uri="{9D8B030D-6E8A-4147-A177-3AD203B41FA5}">
                      <a16:colId xmlns="" xmlns:a16="http://schemas.microsoft.com/office/drawing/2014/main" val="3338494645"/>
                    </a:ext>
                  </a:extLst>
                </a:gridCol>
                <a:gridCol w="787765">
                  <a:extLst>
                    <a:ext uri="{9D8B030D-6E8A-4147-A177-3AD203B41FA5}">
                      <a16:colId xmlns="" xmlns:a16="http://schemas.microsoft.com/office/drawing/2014/main" val="3464380139"/>
                    </a:ext>
                  </a:extLst>
                </a:gridCol>
                <a:gridCol w="542759">
                  <a:extLst>
                    <a:ext uri="{9D8B030D-6E8A-4147-A177-3AD203B41FA5}">
                      <a16:colId xmlns="" xmlns:a16="http://schemas.microsoft.com/office/drawing/2014/main" val="1635924890"/>
                    </a:ext>
                  </a:extLst>
                </a:gridCol>
                <a:gridCol w="7983143">
                  <a:extLst>
                    <a:ext uri="{9D8B030D-6E8A-4147-A177-3AD203B41FA5}">
                      <a16:colId xmlns="" xmlns:a16="http://schemas.microsoft.com/office/drawing/2014/main" val="477924826"/>
                    </a:ext>
                  </a:extLst>
                </a:gridCol>
              </a:tblGrid>
              <a:tr h="38558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採計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項目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積分上限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採計項目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說明</a:t>
                      </a:r>
                      <a:endParaRPr lang="zh-TW" altLang="en-US" sz="1800" b="0" i="0" u="none" strike="noStrike" kern="1200" baseline="0" dirty="0">
                        <a:solidFill>
                          <a:schemeClr val="dk1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6439952"/>
                  </a:ext>
                </a:extLst>
              </a:tr>
              <a:tr h="68305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序 </a:t>
                      </a:r>
                      <a:r>
                        <a:rPr lang="en-US" altLang="zh-TW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(1~30)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26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每五志願為一群： 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21-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26-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志願：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551228"/>
                  </a:ext>
                </a:extLst>
              </a:tr>
              <a:tr h="766792">
                <a:tc rowSpan="2">
                  <a:txBody>
                    <a:bodyPr/>
                    <a:lstStyle/>
                    <a:p>
                      <a:pPr marL="0" indent="0" algn="l"/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多元學  </a:t>
                      </a:r>
                      <a: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習表現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競 賽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7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15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簡章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“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國際、全國、區域及縣市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"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競賽項目：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7-1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en-US" altLang="zh-TW" sz="1800" b="0" i="0" u="none" strike="noStrike" kern="12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採計日期：國中就學期間至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107.5.14(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含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前為限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3629787"/>
                  </a:ext>
                </a:extLst>
              </a:tr>
              <a:tr h="9553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77913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服務學習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	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 smtClean="0">
                          <a:solidFill>
                            <a:srgbClr val="0000FF"/>
                          </a:solidFill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15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擔任班級幹部、小老師或社團幹部任滿一學期得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分，同一學期同時擔任班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級幹部、小老師或社團幹部，仍以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分採計。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參加校內服務學習課程及活動，或於校外參加志工服務或社區服務 滿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小時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得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0.25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技藝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優良 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採計技藝教育課程平均總成績：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90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80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分以上未滿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1.0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931879"/>
                  </a:ext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弱勢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身分 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低收入戶：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；中低收入戶、支領失業給付、特殊境遇家庭：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1.5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en-US" altLang="zh-TW" sz="1800" b="0" i="0" u="none" strike="noStrike" kern="12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符合一項即可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903771"/>
                  </a:ext>
                </a:extLst>
              </a:tr>
              <a:tr h="41675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均衡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學習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21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三領域學習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健體、藝文、綜合：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7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領域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五學期平均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成績及格</a:t>
                      </a:r>
                      <a:r>
                        <a:rPr lang="en-US" altLang="zh-TW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3036681"/>
                  </a:ext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國中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教育會考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 smtClean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32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國文、數學、英語、自然、社會：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、 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kumimoji="0" lang="en-US" altLang="zh-TW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kumimoji="0" lang="en-US" altLang="zh-TW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B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                                                     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6.4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88298"/>
                  </a:ext>
                </a:extLst>
              </a:tr>
              <a:tr h="48429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寫作</a:t>
                      </a:r>
                      <a:r>
                        <a:rPr lang="zh-TW" altLang="en-US" sz="2100" b="1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測驗</a:t>
                      </a:r>
                      <a:endParaRPr lang="zh-TW" altLang="en-US" sz="2100" b="1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100" b="1" kern="1200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  <a:cs typeface="+mn-cs"/>
                        </a:rPr>
                        <a:t>1</a:t>
                      </a:r>
                      <a:endParaRPr lang="zh-TW" altLang="en-US" sz="2100" b="1" kern="1200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寫作測驗分六級分：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級分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                                   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0.8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0.6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0.4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0.2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 、 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	</a:t>
                      </a:r>
                      <a:endParaRPr lang="zh-TW" altLang="en-US" sz="18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439581"/>
                  </a:ext>
                </a:extLst>
              </a:tr>
              <a:tr h="45274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 總積分</a:t>
                      </a:r>
                      <a:r>
                        <a:rPr lang="en-US" altLang="zh-TW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上限</a:t>
                      </a:r>
                      <a:r>
                        <a:rPr lang="en-US" altLang="zh-TW" sz="2100" b="0" i="0" u="none" strike="noStrike" kern="1200" baseline="0" dirty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】</a:t>
                      </a:r>
                      <a:endParaRPr lang="zh-TW" altLang="en-US" sz="2100" dirty="0"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100" b="1" dirty="0">
                          <a:solidFill>
                            <a:srgbClr val="C00000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華康儷楷書" panose="03000509000000000000" pitchFamily="65" charset="-120"/>
                        </a:rPr>
                        <a:t>101</a:t>
                      </a:r>
                      <a:endParaRPr lang="zh-TW" altLang="en-US" sz="2100" b="1" dirty="0">
                        <a:solidFill>
                          <a:srgbClr val="C00000"/>
                        </a:solidFill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會考科目違規每扣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點，則扣該科積分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0.15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glow rad="127000">
                              <a:schemeClr val="bg1">
                                <a:alpha val="95000"/>
                              </a:schemeClr>
                            </a:glow>
                          </a:effectLst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分， 至該科積分零分為止。</a:t>
                      </a:r>
                      <a:endParaRPr lang="zh-TW" altLang="en-US" sz="1800" dirty="0">
                        <a:effectLst>
                          <a:glow rad="127000">
                            <a:schemeClr val="bg1">
                              <a:alpha val="95000"/>
                            </a:schemeClr>
                          </a:glow>
                        </a:effectLst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634550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0CD9744-8BBF-4DAD-968C-2377D9B2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19587"/>
            <a:ext cx="10515600" cy="48008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、各項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比序積分採計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3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9029" y="1473852"/>
            <a:ext cx="11138169" cy="477742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zh-TW" sz="3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生可依志向網路選填</a:t>
            </a:r>
            <a:r>
              <a:rPr lang="en-US" altLang="zh-TW" sz="34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30</a:t>
            </a:r>
            <a:r>
              <a:rPr lang="zh-TW" altLang="zh-TW" sz="3400" b="1" u="sng" dirty="0">
                <a:solidFill>
                  <a:srgbClr val="C00000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個</a:t>
            </a:r>
            <a:r>
              <a:rPr lang="zh-TW" altLang="zh-TW" sz="34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校科（組）</a:t>
            </a:r>
            <a:r>
              <a:rPr lang="zh-TW" altLang="zh-TW" sz="34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每</a:t>
            </a:r>
            <a:r>
              <a:rPr lang="en-US" altLang="zh-TW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志願為一組共</a:t>
            </a:r>
            <a:r>
              <a:rPr lang="en-US" altLang="zh-TW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3400" b="1" dirty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組</a:t>
            </a:r>
            <a:r>
              <a:rPr lang="zh-TW" altLang="en-US" sz="3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，積分核分準則如下：</a:t>
            </a:r>
            <a:endParaRPr lang="en-US" altLang="zh-TW" sz="3400" b="1" dirty="0">
              <a:solidFill>
                <a:srgbClr val="0000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070DF50B-8AA4-47B2-8D5E-F3945A5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0" y="23971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各項比序積分採計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en-US" altLang="zh-TW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endParaRPr lang="zh-TW" altLang="en-US" sz="3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29502"/>
              </p:ext>
            </p:extLst>
          </p:nvPr>
        </p:nvGraphicFramePr>
        <p:xfrm>
          <a:off x="1147865" y="2848309"/>
          <a:ext cx="10165407" cy="249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201"/>
                <a:gridCol w="1452201"/>
                <a:gridCol w="1452201"/>
                <a:gridCol w="1452201"/>
                <a:gridCol w="1452201"/>
                <a:gridCol w="1452201"/>
                <a:gridCol w="1452201"/>
              </a:tblGrid>
              <a:tr h="7002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 別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600" dirty="0" smtClean="0"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altLang="en-US" sz="2600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895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2800" b="1" dirty="0" smtClean="0">
                          <a:solidFill>
                            <a:schemeClr val="dk1"/>
                          </a:solidFill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2800" b="1" dirty="0"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53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300" b="1" kern="1200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核 分</a:t>
                      </a:r>
                      <a:endParaRPr lang="zh-TW" altLang="en-US" sz="3300" b="1" kern="1200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24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23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300" b="1" dirty="0" smtClean="0">
                          <a:solidFill>
                            <a:srgbClr val="FF0000"/>
                          </a:solidFill>
                          <a:effectLst>
                            <a:glow rad="127000">
                              <a:schemeClr val="bg1">
                                <a:alpha val="90000"/>
                              </a:schemeClr>
                            </a:glow>
                          </a:effectLst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3300" b="1" dirty="0">
                        <a:solidFill>
                          <a:srgbClr val="FF0000"/>
                        </a:solidFill>
                        <a:effectLst>
                          <a:glow rad="127000">
                            <a:schemeClr val="bg1">
                              <a:alpha val="90000"/>
                            </a:schemeClr>
                          </a:glow>
                        </a:effectLst>
                        <a:latin typeface="Book Antiqua" panose="0204060205030503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副標題 2"/>
          <p:cNvSpPr txBox="1">
            <a:spLocks/>
          </p:cNvSpPr>
          <p:nvPr/>
        </p:nvSpPr>
        <p:spPr>
          <a:xfrm>
            <a:off x="0" y="5860166"/>
            <a:ext cx="12192000" cy="49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10579" b="5344"/>
          <a:stretch>
            <a:fillRect/>
          </a:stretch>
        </p:blipFill>
        <p:spPr bwMode="auto">
          <a:xfrm>
            <a:off x="8960634" y="5626836"/>
            <a:ext cx="1703409" cy="9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3C43-3175-4B50-B956-D0A00F06E388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43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10341</TotalTime>
  <Words>2688</Words>
  <Application>Microsoft Office PowerPoint</Application>
  <PresentationFormat>寬螢幕</PresentationFormat>
  <Paragraphs>414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Times New Roman</vt:lpstr>
      <vt:lpstr>Wingdings</vt:lpstr>
      <vt:lpstr>新細明體</vt:lpstr>
      <vt:lpstr>Arial</vt:lpstr>
      <vt:lpstr>華康儷楷書</vt:lpstr>
      <vt:lpstr>Calibri Light</vt:lpstr>
      <vt:lpstr>Dotum</vt:lpstr>
      <vt:lpstr>微軟正黑體</vt:lpstr>
      <vt:lpstr>Book Antiqua</vt:lpstr>
      <vt:lpstr>Calibri</vt:lpstr>
      <vt:lpstr>標楷體</vt:lpstr>
      <vt:lpstr>Office 佈景主題</vt:lpstr>
      <vt:lpstr>PowerPoint 簡報</vt:lpstr>
      <vt:lpstr>107學年度優先免試入學招生規劃簡報大綱</vt:lpstr>
      <vt:lpstr>一、緣起（1/2）</vt:lpstr>
      <vt:lpstr>一、緣 起（2/2）</vt:lpstr>
      <vt:lpstr>二、招生學校</vt:lpstr>
      <vt:lpstr>三、五專優先免入學招生試務辦理方式</vt:lpstr>
      <vt:lpstr>四、免試生比序積分採計項目</vt:lpstr>
      <vt:lpstr>五、各項比序積分採計說明</vt:lpstr>
      <vt:lpstr>五、各項比序積分採計說明-志願序</vt:lpstr>
      <vt:lpstr>五、各項比序積分採計說明-多元學習表現</vt:lpstr>
      <vt:lpstr>五、各項比序積分採計說明-技藝優良</vt:lpstr>
      <vt:lpstr>五、各項比序積分採計說明-弱勢身分</vt:lpstr>
      <vt:lpstr>五、各項比序積分採計說明-均衝學習</vt:lpstr>
      <vt:lpstr>五、各項比序積分採計說明-國中教育會考（1/2）</vt:lpstr>
      <vt:lpstr>五、各項比序積分採計說明-國中教育會考（2/2）</vt:lpstr>
      <vt:lpstr>五、各項比序積分採計說明-寫作測驗</vt:lpstr>
      <vt:lpstr>六、超額同分比序項目順序</vt:lpstr>
      <vt:lpstr>七、增額錄取方式</vt:lpstr>
      <vt:lpstr>八、分發比序原則（1/3）</vt:lpstr>
      <vt:lpstr>八、分發比序原則（2/3）</vt:lpstr>
      <vt:lpstr>八、分發比序原則（3/3）</vt:lpstr>
      <vt:lpstr>九、107學年度辦理期程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GeraldChou</dc:creator>
  <cp:lastModifiedBy>楊蓀薇</cp:lastModifiedBy>
  <cp:revision>185</cp:revision>
  <cp:lastPrinted>2017-12-29T06:18:59Z</cp:lastPrinted>
  <dcterms:created xsi:type="dcterms:W3CDTF">2017-08-13T16:06:33Z</dcterms:created>
  <dcterms:modified xsi:type="dcterms:W3CDTF">2018-01-03T04:09:51Z</dcterms:modified>
</cp:coreProperties>
</file>