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8842" r:id="rId1"/>
    <p:sldMasterId id="2147489914" r:id="rId2"/>
    <p:sldMasterId id="2147491040" r:id="rId3"/>
    <p:sldMasterId id="2147491236" r:id="rId4"/>
  </p:sldMasterIdLst>
  <p:notesMasterIdLst>
    <p:notesMasterId r:id="rId41"/>
  </p:notesMasterIdLst>
  <p:handoutMasterIdLst>
    <p:handoutMasterId r:id="rId42"/>
  </p:handoutMasterIdLst>
  <p:sldIdLst>
    <p:sldId id="1115" r:id="rId5"/>
    <p:sldId id="1173" r:id="rId6"/>
    <p:sldId id="1213" r:id="rId7"/>
    <p:sldId id="1214" r:id="rId8"/>
    <p:sldId id="1235" r:id="rId9"/>
    <p:sldId id="1304" r:id="rId10"/>
    <p:sldId id="1305" r:id="rId11"/>
    <p:sldId id="1306" r:id="rId12"/>
    <p:sldId id="1307" r:id="rId13"/>
    <p:sldId id="1308" r:id="rId14"/>
    <p:sldId id="1309" r:id="rId15"/>
    <p:sldId id="1310" r:id="rId16"/>
    <p:sldId id="1311" r:id="rId17"/>
    <p:sldId id="1312" r:id="rId18"/>
    <p:sldId id="1313" r:id="rId19"/>
    <p:sldId id="1314" r:id="rId20"/>
    <p:sldId id="1315" r:id="rId21"/>
    <p:sldId id="1316" r:id="rId22"/>
    <p:sldId id="1317" r:id="rId23"/>
    <p:sldId id="1318" r:id="rId24"/>
    <p:sldId id="1319" r:id="rId25"/>
    <p:sldId id="1320" r:id="rId26"/>
    <p:sldId id="1321" r:id="rId27"/>
    <p:sldId id="1324" r:id="rId28"/>
    <p:sldId id="1326" r:id="rId29"/>
    <p:sldId id="1327" r:id="rId30"/>
    <p:sldId id="1261" r:id="rId31"/>
    <p:sldId id="1127" r:id="rId32"/>
    <p:sldId id="1273" r:id="rId33"/>
    <p:sldId id="1166" r:id="rId34"/>
    <p:sldId id="1165" r:id="rId35"/>
    <p:sldId id="1171" r:id="rId36"/>
    <p:sldId id="1277" r:id="rId37"/>
    <p:sldId id="1280" r:id="rId38"/>
    <p:sldId id="1302" r:id="rId39"/>
    <p:sldId id="1298" r:id="rId40"/>
  </p:sldIdLst>
  <p:sldSz cx="9144000" cy="6858000" type="screen4x3"/>
  <p:notesSz cx="6797675" cy="9926638"/>
  <p:embeddedFontLst>
    <p:embeddedFont>
      <p:font typeface="華康流隸體" panose="03000709000000000000" pitchFamily="65" charset="-120"/>
      <p:regular r:id="rId43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Microsoft JhengHei UI" panose="020B0604030504040204" pitchFamily="34" charset="-120"/>
      <p:regular r:id="rId46"/>
      <p:bold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標楷體" panose="03000509000000000000" pitchFamily="65" charset="-12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6600CC"/>
    <a:srgbClr val="000000"/>
    <a:srgbClr val="FF3300"/>
    <a:srgbClr val="006600"/>
    <a:srgbClr val="3333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977" autoAdjust="0"/>
  </p:normalViewPr>
  <p:slideViewPr>
    <p:cSldViewPr>
      <p:cViewPr varScale="1">
        <p:scale>
          <a:sx n="92" d="100"/>
          <a:sy n="92" d="100"/>
        </p:scale>
        <p:origin x="4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91564-8C8C-45E8-AD5A-2EB350E8046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13EDBC7-562F-4973-9917-ABA0104B141C}">
      <dgm:prSet phldrT="[文字]" custT="1"/>
      <dgm:spPr>
        <a:solidFill>
          <a:schemeClr val="accent5"/>
        </a:solidFill>
      </dgm:spPr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國中生申請、選填志願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E81DB0-0B90-4A43-ACDF-67FD8B929E75}" type="parTrans" cxnId="{65AE4D67-6445-4C1E-9FBA-B7E9E46CE692}">
      <dgm:prSet/>
      <dgm:spPr/>
      <dgm:t>
        <a:bodyPr/>
        <a:lstStyle/>
        <a:p>
          <a:endParaRPr lang="zh-TW" altLang="en-US"/>
        </a:p>
      </dgm:t>
    </dgm:pt>
    <dgm:pt modelId="{F8093BCF-00EB-4DB0-8D81-907631EC8113}" type="sibTrans" cxnId="{65AE4D67-6445-4C1E-9FBA-B7E9E46CE692}">
      <dgm:prSet/>
      <dgm:spPr/>
      <dgm:t>
        <a:bodyPr/>
        <a:lstStyle/>
        <a:p>
          <a:endParaRPr lang="zh-TW" altLang="en-US"/>
        </a:p>
      </dgm:t>
    </dgm:pt>
    <dgm:pt modelId="{E019C4BF-1942-4740-82D3-06E1EBFDDC3E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申請人數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未超過招生名額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全額錄取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每人限錄取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所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CAA038-85B2-477E-BABB-A8533C421F1B}" type="parTrans" cxnId="{8DAEC605-59C5-498D-A055-E4DED35B36F1}">
      <dgm:prSet/>
      <dgm:spPr/>
      <dgm:t>
        <a:bodyPr/>
        <a:lstStyle/>
        <a:p>
          <a:endParaRPr lang="zh-TW" altLang="en-US"/>
        </a:p>
      </dgm:t>
    </dgm:pt>
    <dgm:pt modelId="{3DC1CCF6-A507-4E58-8BAA-646E28344C64}" type="sibTrans" cxnId="{8DAEC605-59C5-498D-A055-E4DED35B36F1}">
      <dgm:prSet/>
      <dgm:spPr/>
      <dgm:t>
        <a:bodyPr/>
        <a:lstStyle/>
        <a:p>
          <a:endParaRPr lang="zh-TW" altLang="en-US"/>
        </a:p>
      </dgm:t>
    </dgm:pt>
    <dgm:pt modelId="{5E1AFED7-69E8-42D9-A475-D673FCDFB683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申請人數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超過志願學校招生名額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3B6309-AC00-4680-960C-7D6A290F7FCF}" type="parTrans" cxnId="{8BAD61D1-971D-46DF-AC6A-69C478EECB59}">
      <dgm:prSet/>
      <dgm:spPr/>
      <dgm:t>
        <a:bodyPr/>
        <a:lstStyle/>
        <a:p>
          <a:endParaRPr lang="zh-TW" altLang="en-US"/>
        </a:p>
      </dgm:t>
    </dgm:pt>
    <dgm:pt modelId="{FCCFC18B-6FFF-41BF-A612-415F003E2F5D}" type="sibTrans" cxnId="{8BAD61D1-971D-46DF-AC6A-69C478EECB59}">
      <dgm:prSet/>
      <dgm:spPr/>
      <dgm:t>
        <a:bodyPr/>
        <a:lstStyle/>
        <a:p>
          <a:endParaRPr lang="zh-TW" altLang="en-US"/>
        </a:p>
      </dgm:t>
    </dgm:pt>
    <dgm:pt modelId="{636F35C6-8D2B-4442-9C98-0E4EE289B403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依總積分錄取</a:t>
          </a:r>
          <a: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錄取名額內</a:t>
          </a:r>
          <a:r>
            <a: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均不比序</a:t>
          </a:r>
          <a:endParaRPr lang="zh-TW" altLang="en-US" sz="24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DBC6A6-C25C-4154-8AF6-F2EC239D110A}" type="parTrans" cxnId="{CC58FA4E-497C-4CF5-B3F8-29E27F70EFD4}">
      <dgm:prSet/>
      <dgm:spPr/>
      <dgm:t>
        <a:bodyPr/>
        <a:lstStyle/>
        <a:p>
          <a:endParaRPr lang="zh-TW" altLang="en-US"/>
        </a:p>
      </dgm:t>
    </dgm:pt>
    <dgm:pt modelId="{66903EA1-4A2F-4736-A0C9-E14E69AF8BAC}" type="sibTrans" cxnId="{CC58FA4E-497C-4CF5-B3F8-29E27F70EFD4}">
      <dgm:prSet/>
      <dgm:spPr/>
      <dgm:t>
        <a:bodyPr/>
        <a:lstStyle/>
        <a:p>
          <a:endParaRPr lang="zh-TW" altLang="en-US"/>
        </a:p>
      </dgm:t>
    </dgm:pt>
    <dgm:pt modelId="{A4ED293C-049F-4B13-9304-D2AE5CFB0387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最低錄取</a:t>
          </a:r>
          <a: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總積分相同</a:t>
          </a:r>
          <a: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進行</a:t>
          </a:r>
          <a:r>
            <a: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超額比序</a:t>
          </a:r>
          <a:endParaRPr lang="zh-TW" altLang="en-US" sz="24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F99B0C-2BAD-41F8-93FF-E0DC7BB10920}" type="parTrans" cxnId="{8F0ADE82-1360-44F1-9066-D3DEC33BBC6D}">
      <dgm:prSet/>
      <dgm:spPr/>
      <dgm:t>
        <a:bodyPr/>
        <a:lstStyle/>
        <a:p>
          <a:endParaRPr lang="zh-TW" altLang="en-US"/>
        </a:p>
      </dgm:t>
    </dgm:pt>
    <dgm:pt modelId="{493BF1C3-EA08-4EEB-8CC3-BB00B8EFDB1D}" type="sibTrans" cxnId="{8F0ADE82-1360-44F1-9066-D3DEC33BBC6D}">
      <dgm:prSet/>
      <dgm:spPr/>
      <dgm:t>
        <a:bodyPr/>
        <a:lstStyle/>
        <a:p>
          <a:endParaRPr lang="zh-TW" altLang="en-US"/>
        </a:p>
      </dgm:t>
    </dgm:pt>
    <dgm:pt modelId="{356EB7D9-597C-4EDA-B458-1A0F1571B39C}" type="pres">
      <dgm:prSet presAssocID="{E9691564-8C8C-45E8-AD5A-2EB350E804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44B361-9A72-4BC1-A7E4-5F4174E69258}" type="pres">
      <dgm:prSet presAssocID="{F13EDBC7-562F-4973-9917-ABA0104B141C}" presName="vertOne" presStyleCnt="0"/>
      <dgm:spPr/>
    </dgm:pt>
    <dgm:pt modelId="{AE1DE969-E4ED-4707-A93F-28214D03F6F2}" type="pres">
      <dgm:prSet presAssocID="{F13EDBC7-562F-4973-9917-ABA0104B141C}" presName="txOne" presStyleLbl="node0" presStyleIdx="0" presStyleCnt="1" custScaleY="141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0F91AB-33F6-4757-8EF1-9760496444E9}" type="pres">
      <dgm:prSet presAssocID="{F13EDBC7-562F-4973-9917-ABA0104B141C}" presName="parTransOne" presStyleCnt="0"/>
      <dgm:spPr/>
    </dgm:pt>
    <dgm:pt modelId="{73A0BCFD-3EF6-48EC-B593-F3D4A64E33AD}" type="pres">
      <dgm:prSet presAssocID="{F13EDBC7-562F-4973-9917-ABA0104B141C}" presName="horzOne" presStyleCnt="0"/>
      <dgm:spPr/>
    </dgm:pt>
    <dgm:pt modelId="{29F16B48-10A1-40A8-9708-1EE615F5FDB4}" type="pres">
      <dgm:prSet presAssocID="{E019C4BF-1942-4740-82D3-06E1EBFDDC3E}" presName="vertTwo" presStyleCnt="0"/>
      <dgm:spPr/>
    </dgm:pt>
    <dgm:pt modelId="{2E109CF9-D5F5-4E5F-BC0F-5C485B2416FA}" type="pres">
      <dgm:prSet presAssocID="{E019C4BF-1942-4740-82D3-06E1EBFDDC3E}" presName="txTwo" presStyleLbl="node2" presStyleIdx="0" presStyleCnt="2" custScaleY="69092" custLinFactNeighborX="-36" custLinFactNeighborY="46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66D438-4B52-47E6-BB2B-2F7459C752B8}" type="pres">
      <dgm:prSet presAssocID="{E019C4BF-1942-4740-82D3-06E1EBFDDC3E}" presName="horzTwo" presStyleCnt="0"/>
      <dgm:spPr/>
    </dgm:pt>
    <dgm:pt modelId="{B2DA3F99-2379-4541-A733-D03D11FB5734}" type="pres">
      <dgm:prSet presAssocID="{3DC1CCF6-A507-4E58-8BAA-646E28344C64}" presName="sibSpaceTwo" presStyleCnt="0"/>
      <dgm:spPr/>
    </dgm:pt>
    <dgm:pt modelId="{44C71B48-2D9E-4C3C-864C-96183338D340}" type="pres">
      <dgm:prSet presAssocID="{5E1AFED7-69E8-42D9-A475-D673FCDFB683}" presName="vertTwo" presStyleCnt="0"/>
      <dgm:spPr/>
    </dgm:pt>
    <dgm:pt modelId="{BC985131-BA50-4A76-AA65-D591FC8D4E65}" type="pres">
      <dgm:prSet presAssocID="{5E1AFED7-69E8-42D9-A475-D673FCDFB683}" presName="txTwo" presStyleLbl="node2" presStyleIdx="1" presStyleCnt="2" custScaleY="26807" custLinFactNeighborY="440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E0E7F6-056E-4880-B5EE-87EB7B29D72A}" type="pres">
      <dgm:prSet presAssocID="{5E1AFED7-69E8-42D9-A475-D673FCDFB683}" presName="parTransTwo" presStyleCnt="0"/>
      <dgm:spPr/>
    </dgm:pt>
    <dgm:pt modelId="{1F723329-C723-4C54-A097-4CECCE2E6011}" type="pres">
      <dgm:prSet presAssocID="{5E1AFED7-69E8-42D9-A475-D673FCDFB683}" presName="horzTwo" presStyleCnt="0"/>
      <dgm:spPr/>
    </dgm:pt>
    <dgm:pt modelId="{24133D74-873B-438E-8F9B-88A06655848B}" type="pres">
      <dgm:prSet presAssocID="{636F35C6-8D2B-4442-9C98-0E4EE289B403}" presName="vertThree" presStyleCnt="0"/>
      <dgm:spPr/>
    </dgm:pt>
    <dgm:pt modelId="{FD09ADB4-3E43-4238-BF9C-C4E6E0D2CFC9}" type="pres">
      <dgm:prSet presAssocID="{636F35C6-8D2B-4442-9C98-0E4EE289B403}" presName="txThree" presStyleLbl="node3" presStyleIdx="0" presStyleCnt="2" custScaleY="33140" custLinFactNeighborY="37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00879F-820B-401E-A606-80C7F4859985}" type="pres">
      <dgm:prSet presAssocID="{636F35C6-8D2B-4442-9C98-0E4EE289B403}" presName="horzThree" presStyleCnt="0"/>
      <dgm:spPr/>
    </dgm:pt>
    <dgm:pt modelId="{1B636AF1-3D07-496F-A4E6-41F89BE3D706}" type="pres">
      <dgm:prSet presAssocID="{66903EA1-4A2F-4736-A0C9-E14E69AF8BAC}" presName="sibSpaceThree" presStyleCnt="0"/>
      <dgm:spPr/>
    </dgm:pt>
    <dgm:pt modelId="{816BCD11-F969-47D4-8692-0C0D8CC84897}" type="pres">
      <dgm:prSet presAssocID="{A4ED293C-049F-4B13-9304-D2AE5CFB0387}" presName="vertThree" presStyleCnt="0"/>
      <dgm:spPr/>
    </dgm:pt>
    <dgm:pt modelId="{D5161A5D-345D-4645-AAA4-15A28B4984C4}" type="pres">
      <dgm:prSet presAssocID="{A4ED293C-049F-4B13-9304-D2AE5CFB0387}" presName="txThree" presStyleLbl="node3" presStyleIdx="1" presStyleCnt="2" custScaleY="33285" custLinFactNeighborY="37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9C489E-74E5-4FB8-AB46-02AA9C5AA048}" type="pres">
      <dgm:prSet presAssocID="{A4ED293C-049F-4B13-9304-D2AE5CFB0387}" presName="horzThree" presStyleCnt="0"/>
      <dgm:spPr/>
    </dgm:pt>
  </dgm:ptLst>
  <dgm:cxnLst>
    <dgm:cxn modelId="{8F0ADE82-1360-44F1-9066-D3DEC33BBC6D}" srcId="{5E1AFED7-69E8-42D9-A475-D673FCDFB683}" destId="{A4ED293C-049F-4B13-9304-D2AE5CFB0387}" srcOrd="1" destOrd="0" parTransId="{2AF99B0C-2BAD-41F8-93FF-E0DC7BB10920}" sibTransId="{493BF1C3-EA08-4EEB-8CC3-BB00B8EFDB1D}"/>
    <dgm:cxn modelId="{C5BFB6ED-E9E9-406D-8EBF-13FA3ACE3AF3}" type="presOf" srcId="{5E1AFED7-69E8-42D9-A475-D673FCDFB683}" destId="{BC985131-BA50-4A76-AA65-D591FC8D4E65}" srcOrd="0" destOrd="0" presId="urn:microsoft.com/office/officeart/2005/8/layout/hierarchy4"/>
    <dgm:cxn modelId="{EB2601E9-93C0-49E2-9741-683D61A07460}" type="presOf" srcId="{E019C4BF-1942-4740-82D3-06E1EBFDDC3E}" destId="{2E109CF9-D5F5-4E5F-BC0F-5C485B2416FA}" srcOrd="0" destOrd="0" presId="urn:microsoft.com/office/officeart/2005/8/layout/hierarchy4"/>
    <dgm:cxn modelId="{65AE4D67-6445-4C1E-9FBA-B7E9E46CE692}" srcId="{E9691564-8C8C-45E8-AD5A-2EB350E8046C}" destId="{F13EDBC7-562F-4973-9917-ABA0104B141C}" srcOrd="0" destOrd="0" parTransId="{06E81DB0-0B90-4A43-ACDF-67FD8B929E75}" sibTransId="{F8093BCF-00EB-4DB0-8D81-907631EC8113}"/>
    <dgm:cxn modelId="{FD3559C7-1327-453A-8EF1-C33DFA1F4DBC}" type="presOf" srcId="{A4ED293C-049F-4B13-9304-D2AE5CFB0387}" destId="{D5161A5D-345D-4645-AAA4-15A28B4984C4}" srcOrd="0" destOrd="0" presId="urn:microsoft.com/office/officeart/2005/8/layout/hierarchy4"/>
    <dgm:cxn modelId="{A1AA3EE7-8A0D-43B8-A76D-DFBF39967EBB}" type="presOf" srcId="{E9691564-8C8C-45E8-AD5A-2EB350E8046C}" destId="{356EB7D9-597C-4EDA-B458-1A0F1571B39C}" srcOrd="0" destOrd="0" presId="urn:microsoft.com/office/officeart/2005/8/layout/hierarchy4"/>
    <dgm:cxn modelId="{CC58FA4E-497C-4CF5-B3F8-29E27F70EFD4}" srcId="{5E1AFED7-69E8-42D9-A475-D673FCDFB683}" destId="{636F35C6-8D2B-4442-9C98-0E4EE289B403}" srcOrd="0" destOrd="0" parTransId="{BFDBC6A6-C25C-4154-8AF6-F2EC239D110A}" sibTransId="{66903EA1-4A2F-4736-A0C9-E14E69AF8BAC}"/>
    <dgm:cxn modelId="{8BAD61D1-971D-46DF-AC6A-69C478EECB59}" srcId="{F13EDBC7-562F-4973-9917-ABA0104B141C}" destId="{5E1AFED7-69E8-42D9-A475-D673FCDFB683}" srcOrd="1" destOrd="0" parTransId="{E53B6309-AC00-4680-960C-7D6A290F7FCF}" sibTransId="{FCCFC18B-6FFF-41BF-A612-415F003E2F5D}"/>
    <dgm:cxn modelId="{F7CC3B15-B69F-41B9-B241-24FEBAFBCE0D}" type="presOf" srcId="{636F35C6-8D2B-4442-9C98-0E4EE289B403}" destId="{FD09ADB4-3E43-4238-BF9C-C4E6E0D2CFC9}" srcOrd="0" destOrd="0" presId="urn:microsoft.com/office/officeart/2005/8/layout/hierarchy4"/>
    <dgm:cxn modelId="{56BBAC92-BBD9-4F68-8691-EBF41EA32BCE}" type="presOf" srcId="{F13EDBC7-562F-4973-9917-ABA0104B141C}" destId="{AE1DE969-E4ED-4707-A93F-28214D03F6F2}" srcOrd="0" destOrd="0" presId="urn:microsoft.com/office/officeart/2005/8/layout/hierarchy4"/>
    <dgm:cxn modelId="{8DAEC605-59C5-498D-A055-E4DED35B36F1}" srcId="{F13EDBC7-562F-4973-9917-ABA0104B141C}" destId="{E019C4BF-1942-4740-82D3-06E1EBFDDC3E}" srcOrd="0" destOrd="0" parTransId="{88CAA038-85B2-477E-BABB-A8533C421F1B}" sibTransId="{3DC1CCF6-A507-4E58-8BAA-646E28344C64}"/>
    <dgm:cxn modelId="{52131C13-6934-401D-AD70-8A6F37E91796}" type="presParOf" srcId="{356EB7D9-597C-4EDA-B458-1A0F1571B39C}" destId="{1744B361-9A72-4BC1-A7E4-5F4174E69258}" srcOrd="0" destOrd="0" presId="urn:microsoft.com/office/officeart/2005/8/layout/hierarchy4"/>
    <dgm:cxn modelId="{74ECAF53-5CB9-4365-B1F9-E8F1ACD13B6C}" type="presParOf" srcId="{1744B361-9A72-4BC1-A7E4-5F4174E69258}" destId="{AE1DE969-E4ED-4707-A93F-28214D03F6F2}" srcOrd="0" destOrd="0" presId="urn:microsoft.com/office/officeart/2005/8/layout/hierarchy4"/>
    <dgm:cxn modelId="{3C96A5A7-BFA6-44F0-A420-E2B709F73819}" type="presParOf" srcId="{1744B361-9A72-4BC1-A7E4-5F4174E69258}" destId="{C80F91AB-33F6-4757-8EF1-9760496444E9}" srcOrd="1" destOrd="0" presId="urn:microsoft.com/office/officeart/2005/8/layout/hierarchy4"/>
    <dgm:cxn modelId="{81A3D97C-4F2E-4AED-8A0E-E4EE9FFB3A35}" type="presParOf" srcId="{1744B361-9A72-4BC1-A7E4-5F4174E69258}" destId="{73A0BCFD-3EF6-48EC-B593-F3D4A64E33AD}" srcOrd="2" destOrd="0" presId="urn:microsoft.com/office/officeart/2005/8/layout/hierarchy4"/>
    <dgm:cxn modelId="{D03C220B-6D17-4593-8FD7-F92DE732B509}" type="presParOf" srcId="{73A0BCFD-3EF6-48EC-B593-F3D4A64E33AD}" destId="{29F16B48-10A1-40A8-9708-1EE615F5FDB4}" srcOrd="0" destOrd="0" presId="urn:microsoft.com/office/officeart/2005/8/layout/hierarchy4"/>
    <dgm:cxn modelId="{758ECD73-2CB6-4D08-90DC-8DEAFE5F3007}" type="presParOf" srcId="{29F16B48-10A1-40A8-9708-1EE615F5FDB4}" destId="{2E109CF9-D5F5-4E5F-BC0F-5C485B2416FA}" srcOrd="0" destOrd="0" presId="urn:microsoft.com/office/officeart/2005/8/layout/hierarchy4"/>
    <dgm:cxn modelId="{C2C7F7A4-875F-43E2-95C0-21EFF7AAB030}" type="presParOf" srcId="{29F16B48-10A1-40A8-9708-1EE615F5FDB4}" destId="{0C66D438-4B52-47E6-BB2B-2F7459C752B8}" srcOrd="1" destOrd="0" presId="urn:microsoft.com/office/officeart/2005/8/layout/hierarchy4"/>
    <dgm:cxn modelId="{8E1BA37F-8810-4787-A6B7-8193C3886FB7}" type="presParOf" srcId="{73A0BCFD-3EF6-48EC-B593-F3D4A64E33AD}" destId="{B2DA3F99-2379-4541-A733-D03D11FB5734}" srcOrd="1" destOrd="0" presId="urn:microsoft.com/office/officeart/2005/8/layout/hierarchy4"/>
    <dgm:cxn modelId="{C570553A-9957-4C8D-ADC6-1AF36B281602}" type="presParOf" srcId="{73A0BCFD-3EF6-48EC-B593-F3D4A64E33AD}" destId="{44C71B48-2D9E-4C3C-864C-96183338D340}" srcOrd="2" destOrd="0" presId="urn:microsoft.com/office/officeart/2005/8/layout/hierarchy4"/>
    <dgm:cxn modelId="{2F186BEE-05F9-4C40-B8A8-B5E0CFE3AFD7}" type="presParOf" srcId="{44C71B48-2D9E-4C3C-864C-96183338D340}" destId="{BC985131-BA50-4A76-AA65-D591FC8D4E65}" srcOrd="0" destOrd="0" presId="urn:microsoft.com/office/officeart/2005/8/layout/hierarchy4"/>
    <dgm:cxn modelId="{A4001252-7569-4A30-9A08-93131212A75F}" type="presParOf" srcId="{44C71B48-2D9E-4C3C-864C-96183338D340}" destId="{14E0E7F6-056E-4880-B5EE-87EB7B29D72A}" srcOrd="1" destOrd="0" presId="urn:microsoft.com/office/officeart/2005/8/layout/hierarchy4"/>
    <dgm:cxn modelId="{671735B1-9EB4-4804-BA9C-68D03E57C36C}" type="presParOf" srcId="{44C71B48-2D9E-4C3C-864C-96183338D340}" destId="{1F723329-C723-4C54-A097-4CECCE2E6011}" srcOrd="2" destOrd="0" presId="urn:microsoft.com/office/officeart/2005/8/layout/hierarchy4"/>
    <dgm:cxn modelId="{3B99F414-D00B-45E7-8CCF-5FD5BA811349}" type="presParOf" srcId="{1F723329-C723-4C54-A097-4CECCE2E6011}" destId="{24133D74-873B-438E-8F9B-88A06655848B}" srcOrd="0" destOrd="0" presId="urn:microsoft.com/office/officeart/2005/8/layout/hierarchy4"/>
    <dgm:cxn modelId="{402748BA-944D-4D49-8824-6EC9143C4FF3}" type="presParOf" srcId="{24133D74-873B-438E-8F9B-88A06655848B}" destId="{FD09ADB4-3E43-4238-BF9C-C4E6E0D2CFC9}" srcOrd="0" destOrd="0" presId="urn:microsoft.com/office/officeart/2005/8/layout/hierarchy4"/>
    <dgm:cxn modelId="{A372E824-8079-474D-8F12-8CC38D56635D}" type="presParOf" srcId="{24133D74-873B-438E-8F9B-88A06655848B}" destId="{F500879F-820B-401E-A606-80C7F4859985}" srcOrd="1" destOrd="0" presId="urn:microsoft.com/office/officeart/2005/8/layout/hierarchy4"/>
    <dgm:cxn modelId="{77AAEA4F-558C-48B9-8552-0BD137EDF510}" type="presParOf" srcId="{1F723329-C723-4C54-A097-4CECCE2E6011}" destId="{1B636AF1-3D07-496F-A4E6-41F89BE3D706}" srcOrd="1" destOrd="0" presId="urn:microsoft.com/office/officeart/2005/8/layout/hierarchy4"/>
    <dgm:cxn modelId="{FD643CA6-AB4C-4A8C-903E-B3537C326595}" type="presParOf" srcId="{1F723329-C723-4C54-A097-4CECCE2E6011}" destId="{816BCD11-F969-47D4-8692-0C0D8CC84897}" srcOrd="2" destOrd="0" presId="urn:microsoft.com/office/officeart/2005/8/layout/hierarchy4"/>
    <dgm:cxn modelId="{19F40D3C-ED1B-49B5-95BB-C2182C32C83C}" type="presParOf" srcId="{816BCD11-F969-47D4-8692-0C0D8CC84897}" destId="{D5161A5D-345D-4645-AAA4-15A28B4984C4}" srcOrd="0" destOrd="0" presId="urn:microsoft.com/office/officeart/2005/8/layout/hierarchy4"/>
    <dgm:cxn modelId="{2DC3EA1E-FC8F-425A-BD4D-C77F2C6EA36A}" type="presParOf" srcId="{816BCD11-F969-47D4-8692-0C0D8CC84897}" destId="{C29C489E-74E5-4FB8-AB46-02AA9C5AA0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E3CA9-C0BB-4C64-8B0F-DC8878A667A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2DAEB99-7DCB-44EC-9F08-05D244A26B90}">
      <dgm:prSet phldrT="[文字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rPr>
            <a:t>志願序</a:t>
          </a:r>
          <a:endParaRPr lang="en-US" altLang="zh-TW" sz="3200" b="1" dirty="0" smtClean="0">
            <a:solidFill>
              <a:srgbClr val="800000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2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rPr>
            <a:t>36</a:t>
          </a:r>
          <a:r>
            <a:rPr lang="zh-TW" altLang="en-US" sz="32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3200" dirty="0"/>
        </a:p>
      </dgm:t>
    </dgm:pt>
    <dgm:pt modelId="{A7C00AED-C15A-487E-9C58-73282AC4DCCD}" type="parTrans" cxnId="{0606D67D-6469-442C-8F9A-584E46108C1E}">
      <dgm:prSet/>
      <dgm:spPr/>
      <dgm:t>
        <a:bodyPr/>
        <a:lstStyle/>
        <a:p>
          <a:endParaRPr lang="zh-TW" altLang="en-US"/>
        </a:p>
      </dgm:t>
    </dgm:pt>
    <dgm:pt modelId="{F28C4F8F-98E6-4BE2-9994-BDCCEB3A083C}" type="sibTrans" cxnId="{0606D67D-6469-442C-8F9A-584E46108C1E}">
      <dgm:prSet/>
      <dgm:spPr/>
      <dgm:t>
        <a:bodyPr/>
        <a:lstStyle/>
        <a:p>
          <a:endParaRPr lang="zh-TW" altLang="en-US"/>
        </a:p>
      </dgm:t>
    </dgm:pt>
    <dgm:pt modelId="{90359E69-6903-40ED-8CCB-C658C570032A}">
      <dgm:prSet phldrT="[文字]" custT="1"/>
      <dgm:spPr>
        <a:solidFill>
          <a:srgbClr val="B46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en-US" altLang="zh-TW" sz="24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36</a:t>
          </a:r>
          <a:r>
            <a:rPr lang="zh-TW" altLang="en-US" sz="24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分</a:t>
          </a:r>
          <a:endParaRPr lang="en-US" altLang="zh-TW" sz="2400" b="1" dirty="0" smtClean="0">
            <a:solidFill>
              <a:srgbClr val="000066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21</a:t>
          </a: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分、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服務學習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分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8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9E9ACE9-6056-4F5D-8B6C-1B90E1A6DCB4}" type="parTrans" cxnId="{A1381A05-CC98-4D44-9A0F-6F3783619060}">
      <dgm:prSet/>
      <dgm:spPr/>
      <dgm:t>
        <a:bodyPr/>
        <a:lstStyle/>
        <a:p>
          <a:endParaRPr lang="zh-TW" altLang="en-US"/>
        </a:p>
      </dgm:t>
    </dgm:pt>
    <dgm:pt modelId="{F550D091-EBD4-4E37-9F6B-1EADA47A8F79}" type="sibTrans" cxnId="{A1381A05-CC98-4D44-9A0F-6F3783619060}">
      <dgm:prSet/>
      <dgm:spPr/>
      <dgm:t>
        <a:bodyPr/>
        <a:lstStyle/>
        <a:p>
          <a:endParaRPr lang="zh-TW" altLang="en-US"/>
        </a:p>
      </dgm:t>
    </dgm:pt>
    <dgm:pt modelId="{320B41D1-B7DB-455C-854D-EEA0F93E2BED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會考</a:t>
          </a:r>
          <a:endParaRPr lang="en-US" altLang="zh-TW" sz="3200" b="1" dirty="0" smtClean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2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36</a:t>
          </a:r>
          <a:r>
            <a:rPr lang="zh-TW" altLang="en-US" sz="32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32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A8B831E-4349-4D12-88CD-33F20B338802}" type="parTrans" cxnId="{B61F81AB-8176-46BB-A1CF-04C9A857CD1F}">
      <dgm:prSet/>
      <dgm:spPr/>
      <dgm:t>
        <a:bodyPr/>
        <a:lstStyle/>
        <a:p>
          <a:endParaRPr lang="zh-TW" altLang="en-US"/>
        </a:p>
      </dgm:t>
    </dgm:pt>
    <dgm:pt modelId="{8A260C7C-FD4D-4DAF-AB97-90AA8FDFE849}" type="sibTrans" cxnId="{B61F81AB-8176-46BB-A1CF-04C9A857CD1F}">
      <dgm:prSet/>
      <dgm:spPr/>
      <dgm:t>
        <a:bodyPr/>
        <a:lstStyle/>
        <a:p>
          <a:endParaRPr lang="zh-TW" altLang="en-US"/>
        </a:p>
      </dgm:t>
    </dgm:pt>
    <dgm:pt modelId="{C92E9EB5-9EE3-4A84-892A-6313EED3D01C}" type="pres">
      <dgm:prSet presAssocID="{8B6E3CA9-C0BB-4C64-8B0F-DC8878A667A7}" presName="compositeShape" presStyleCnt="0">
        <dgm:presLayoutVars>
          <dgm:chMax val="7"/>
          <dgm:dir/>
          <dgm:resizeHandles val="exact"/>
        </dgm:presLayoutVars>
      </dgm:prSet>
      <dgm:spPr/>
    </dgm:pt>
    <dgm:pt modelId="{ECB698C3-219E-4085-8C1F-D2D282C4EC1E}" type="pres">
      <dgm:prSet presAssocID="{8B6E3CA9-C0BB-4C64-8B0F-DC8878A667A7}" presName="wedge1" presStyleLbl="node1" presStyleIdx="0" presStyleCnt="3" custScaleX="103899" custScaleY="103544" custLinFactNeighborX="-3524" custLinFactNeighborY="2075"/>
      <dgm:spPr/>
      <dgm:t>
        <a:bodyPr/>
        <a:lstStyle/>
        <a:p>
          <a:endParaRPr lang="zh-TW" altLang="en-US"/>
        </a:p>
      </dgm:t>
    </dgm:pt>
    <dgm:pt modelId="{19B10674-C13C-4A59-A671-7145CAA501FE}" type="pres">
      <dgm:prSet presAssocID="{8B6E3CA9-C0BB-4C64-8B0F-DC8878A667A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566FC-72B1-4688-840B-7A3F0FAEFC30}" type="pres">
      <dgm:prSet presAssocID="{8B6E3CA9-C0BB-4C64-8B0F-DC8878A667A7}" presName="wedge2" presStyleLbl="node1" presStyleIdx="1" presStyleCnt="3" custScaleX="107916" custScaleY="109920" custLinFactNeighborX="461" custLinFactNeighborY="436"/>
      <dgm:spPr/>
      <dgm:t>
        <a:bodyPr/>
        <a:lstStyle/>
        <a:p>
          <a:endParaRPr lang="zh-TW" altLang="en-US"/>
        </a:p>
      </dgm:t>
    </dgm:pt>
    <dgm:pt modelId="{0B610FAD-5F36-4F4A-8566-FDE74BC3F4D0}" type="pres">
      <dgm:prSet presAssocID="{8B6E3CA9-C0BB-4C64-8B0F-DC8878A667A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35F0B6-2145-4405-B65A-2EC93247AA51}" type="pres">
      <dgm:prSet presAssocID="{8B6E3CA9-C0BB-4C64-8B0F-DC8878A667A7}" presName="wedge3" presStyleLbl="node1" presStyleIdx="2" presStyleCnt="3" custScaleX="107916" custScaleY="103069" custLinFactNeighborX="461" custLinFactNeighborY="-965"/>
      <dgm:spPr/>
      <dgm:t>
        <a:bodyPr/>
        <a:lstStyle/>
        <a:p>
          <a:endParaRPr lang="zh-TW" altLang="en-US"/>
        </a:p>
      </dgm:t>
    </dgm:pt>
    <dgm:pt modelId="{C0001106-4215-4AAF-9B02-F1D1D6CC3D02}" type="pres">
      <dgm:prSet presAssocID="{8B6E3CA9-C0BB-4C64-8B0F-DC8878A667A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381A05-CC98-4D44-9A0F-6F3783619060}" srcId="{8B6E3CA9-C0BB-4C64-8B0F-DC8878A667A7}" destId="{90359E69-6903-40ED-8CCB-C658C570032A}" srcOrd="1" destOrd="0" parTransId="{B9E9ACE9-6056-4F5D-8B6C-1B90E1A6DCB4}" sibTransId="{F550D091-EBD4-4E37-9F6B-1EADA47A8F79}"/>
    <dgm:cxn modelId="{52CF829D-A3FB-4074-888A-A1CDAAA38BC1}" type="presOf" srcId="{90359E69-6903-40ED-8CCB-C658C570032A}" destId="{15F566FC-72B1-4688-840B-7A3F0FAEFC30}" srcOrd="0" destOrd="0" presId="urn:microsoft.com/office/officeart/2005/8/layout/chart3"/>
    <dgm:cxn modelId="{3279C57E-5756-47F4-B7EE-10387F052101}" type="presOf" srcId="{8B6E3CA9-C0BB-4C64-8B0F-DC8878A667A7}" destId="{C92E9EB5-9EE3-4A84-892A-6313EED3D01C}" srcOrd="0" destOrd="0" presId="urn:microsoft.com/office/officeart/2005/8/layout/chart3"/>
    <dgm:cxn modelId="{3732BBC0-7134-4CAC-AC03-41B88D5AA026}" type="presOf" srcId="{D2DAEB99-7DCB-44EC-9F08-05D244A26B90}" destId="{19B10674-C13C-4A59-A671-7145CAA501FE}" srcOrd="1" destOrd="0" presId="urn:microsoft.com/office/officeart/2005/8/layout/chart3"/>
    <dgm:cxn modelId="{5FCB2DC3-504C-411C-82B3-3C92231BE00C}" type="presOf" srcId="{320B41D1-B7DB-455C-854D-EEA0F93E2BED}" destId="{C0001106-4215-4AAF-9B02-F1D1D6CC3D02}" srcOrd="1" destOrd="0" presId="urn:microsoft.com/office/officeart/2005/8/layout/chart3"/>
    <dgm:cxn modelId="{CB699227-3AA3-47FE-90FA-DFF4A3C3C2E2}" type="presOf" srcId="{90359E69-6903-40ED-8CCB-C658C570032A}" destId="{0B610FAD-5F36-4F4A-8566-FDE74BC3F4D0}" srcOrd="1" destOrd="0" presId="urn:microsoft.com/office/officeart/2005/8/layout/chart3"/>
    <dgm:cxn modelId="{0606D67D-6469-442C-8F9A-584E46108C1E}" srcId="{8B6E3CA9-C0BB-4C64-8B0F-DC8878A667A7}" destId="{D2DAEB99-7DCB-44EC-9F08-05D244A26B90}" srcOrd="0" destOrd="0" parTransId="{A7C00AED-C15A-487E-9C58-73282AC4DCCD}" sibTransId="{F28C4F8F-98E6-4BE2-9994-BDCCEB3A083C}"/>
    <dgm:cxn modelId="{B61F81AB-8176-46BB-A1CF-04C9A857CD1F}" srcId="{8B6E3CA9-C0BB-4C64-8B0F-DC8878A667A7}" destId="{320B41D1-B7DB-455C-854D-EEA0F93E2BED}" srcOrd="2" destOrd="0" parTransId="{3A8B831E-4349-4D12-88CD-33F20B338802}" sibTransId="{8A260C7C-FD4D-4DAF-AB97-90AA8FDFE849}"/>
    <dgm:cxn modelId="{55A94ECE-6450-4B30-8EFF-F41596CAC533}" type="presOf" srcId="{320B41D1-B7DB-455C-854D-EEA0F93E2BED}" destId="{5B35F0B6-2145-4405-B65A-2EC93247AA51}" srcOrd="0" destOrd="0" presId="urn:microsoft.com/office/officeart/2005/8/layout/chart3"/>
    <dgm:cxn modelId="{9A57813A-E3FD-41CB-9E16-9CDE7F8D5BD8}" type="presOf" srcId="{D2DAEB99-7DCB-44EC-9F08-05D244A26B90}" destId="{ECB698C3-219E-4085-8C1F-D2D282C4EC1E}" srcOrd="0" destOrd="0" presId="urn:microsoft.com/office/officeart/2005/8/layout/chart3"/>
    <dgm:cxn modelId="{4A927653-F625-4B13-99E6-025C0AB8B641}" type="presParOf" srcId="{C92E9EB5-9EE3-4A84-892A-6313EED3D01C}" destId="{ECB698C3-219E-4085-8C1F-D2D282C4EC1E}" srcOrd="0" destOrd="0" presId="urn:microsoft.com/office/officeart/2005/8/layout/chart3"/>
    <dgm:cxn modelId="{2C270B6C-8953-450B-89E8-4C0A2D78C80A}" type="presParOf" srcId="{C92E9EB5-9EE3-4A84-892A-6313EED3D01C}" destId="{19B10674-C13C-4A59-A671-7145CAA501FE}" srcOrd="1" destOrd="0" presId="urn:microsoft.com/office/officeart/2005/8/layout/chart3"/>
    <dgm:cxn modelId="{A4E6BD8B-FF44-4231-8EEC-78954C9E6A7F}" type="presParOf" srcId="{C92E9EB5-9EE3-4A84-892A-6313EED3D01C}" destId="{15F566FC-72B1-4688-840B-7A3F0FAEFC30}" srcOrd="2" destOrd="0" presId="urn:microsoft.com/office/officeart/2005/8/layout/chart3"/>
    <dgm:cxn modelId="{11761D28-15F9-468B-A0B5-D3921B62F698}" type="presParOf" srcId="{C92E9EB5-9EE3-4A84-892A-6313EED3D01C}" destId="{0B610FAD-5F36-4F4A-8566-FDE74BC3F4D0}" srcOrd="3" destOrd="0" presId="urn:microsoft.com/office/officeart/2005/8/layout/chart3"/>
    <dgm:cxn modelId="{2295AC5B-63F0-4223-B335-054CA9E5F358}" type="presParOf" srcId="{C92E9EB5-9EE3-4A84-892A-6313EED3D01C}" destId="{5B35F0B6-2145-4405-B65A-2EC93247AA51}" srcOrd="4" destOrd="0" presId="urn:microsoft.com/office/officeart/2005/8/layout/chart3"/>
    <dgm:cxn modelId="{241FC52E-02D3-425B-9469-7EE734BCA5E0}" type="presParOf" srcId="{C92E9EB5-9EE3-4A84-892A-6313EED3D01C}" destId="{C0001106-4215-4AAF-9B02-F1D1D6CC3D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650C7F7-962C-45E1-9449-7FFC44D45D82}" type="datetimeFigureOut">
              <a:rPr lang="zh-TW" altLang="en-US"/>
              <a:pPr>
                <a:defRPr/>
              </a:pPr>
              <a:t>2016/4/8</a:t>
            </a:fld>
            <a:endParaRPr lang="en-US" altLang="zh-TW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491AC1-DE15-4204-BC1A-407C184A286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961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2E7387C-D8D0-45A4-8077-200C70455EA2}" type="datetimeFigureOut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6" tIns="45363" rIns="90726" bIns="4536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5951"/>
            <a:ext cx="5440363" cy="4466987"/>
          </a:xfrm>
          <a:prstGeom prst="rect">
            <a:avLst/>
          </a:prstGeom>
        </p:spPr>
        <p:txBody>
          <a:bodyPr vert="horz" lIns="90726" tIns="45363" rIns="90726" bIns="45363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B24249-417C-472C-9F64-ED7A367AAE4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253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</a:t>
            </a:r>
          </a:p>
        </p:txBody>
      </p:sp>
      <p:sp>
        <p:nvSpPr>
          <p:cNvPr id="146436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C4C270A-F512-4012-B8AB-8A25C5FFF51D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643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6438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26695C-E764-44F3-8F80-3F127EEBCFB7}" type="slidenum">
              <a:rPr lang="en-US" altLang="zh-TW">
                <a:solidFill>
                  <a:srgbClr val="000000"/>
                </a:solidFill>
              </a:rPr>
              <a:pPr/>
              <a:t>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hape 18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6675" name="Shape 185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如果八、九年級的家長尚未看過這本手冊，可詢問導師或學校輔導處。</a:t>
            </a:r>
          </a:p>
          <a:p>
            <a:endParaRPr lang="zh-TW" altLang="zh-TW" smtClean="0"/>
          </a:p>
        </p:txBody>
      </p:sp>
      <p:sp>
        <p:nvSpPr>
          <p:cNvPr id="156676" name="Shape 18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82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hape 219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57699" name="Shape 22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7047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hape 228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8723" name="Shape 229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鼓勵家長讓孩子知道自己工作的甘苦，或自己所知的職業多給孩子一些概念。</a:t>
            </a:r>
          </a:p>
        </p:txBody>
      </p:sp>
      <p:sp>
        <p:nvSpPr>
          <p:cNvPr id="158724" name="Shape 230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7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24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9747" name="Shape 241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引導家長從孩子各項的測驗結果，讓孩子比較自己在哪些部份的優勢能力比較好。（不只是和別人比較）</a:t>
            </a:r>
          </a:p>
        </p:txBody>
      </p:sp>
      <p:sp>
        <p:nvSpPr>
          <p:cNvPr id="159748" name="Shape 24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40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hape 26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60771" name="Shape 263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0772" name="Shape 26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23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hape 28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61795" name="Shape 283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1796" name="Shape 28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230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hape 296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62819" name="Shape 297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zh-TW" altLang="en-US" sz="1600" smtClean="0"/>
              <a:t>均衡學習</a:t>
            </a:r>
            <a:r>
              <a:rPr lang="en-US" altLang="zh-TW" sz="1600" smtClean="0"/>
              <a:t>(18</a:t>
            </a:r>
            <a:r>
              <a:rPr lang="zh-TW" altLang="en-US" sz="1600" smtClean="0"/>
              <a:t>分</a:t>
            </a:r>
            <a:r>
              <a:rPr lang="en-US" altLang="zh-TW" sz="1600" smtClean="0"/>
              <a:t>):</a:t>
            </a:r>
            <a:r>
              <a:rPr lang="zh-TW" altLang="en-US" sz="1600" smtClean="0"/>
              <a:t>今年九年級學生，</a:t>
            </a:r>
            <a:r>
              <a:rPr lang="en-US" altLang="zh-TW" sz="1600" smtClean="0"/>
              <a:t>103</a:t>
            </a:r>
            <a:r>
              <a:rPr lang="zh-TW" altLang="en-US" sz="1600" smtClean="0"/>
              <a:t>學年度只</a:t>
            </a:r>
            <a:r>
              <a:rPr lang="zh-TW" altLang="en-US" sz="1600" b="1" smtClean="0"/>
              <a:t>採計八上、八下、九上三學期</a:t>
            </a:r>
            <a:r>
              <a:rPr lang="zh-TW" altLang="en-US" sz="1600" smtClean="0"/>
              <a:t>。</a:t>
            </a:r>
          </a:p>
          <a:p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教育會考</a:t>
            </a:r>
            <a:r>
              <a:rPr lang="en-US" altLang="zh-TW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(30</a:t>
            </a:r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分</a:t>
            </a:r>
            <a:r>
              <a:rPr lang="en-US" altLang="zh-TW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):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en-US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三級四標示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精熟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A(A++</a:t>
            </a:r>
            <a:r>
              <a:rPr lang="zh-TW" altLang="en-US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A+</a:t>
            </a:r>
            <a:r>
              <a:rPr lang="en-US" altLang="zh-TW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、基礎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B(</a:t>
            </a:r>
            <a:r>
              <a:rPr lang="en-US" altLang="zh-TW" sz="1700" b="1" smtClean="0">
                <a:sym typeface="Calibri" panose="020F0502020204030204" pitchFamily="34" charset="0"/>
              </a:rPr>
              <a:t>B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++</a:t>
            </a:r>
            <a:r>
              <a:rPr lang="zh-TW" altLang="en-US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en-US" altLang="zh-TW" sz="1700" b="1" smtClean="0">
                <a:sym typeface="Calibri" panose="020F0502020204030204" pitchFamily="34" charset="0"/>
              </a:rPr>
              <a:t>B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zh-TW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、待加強</a:t>
            </a:r>
            <a:r>
              <a:rPr lang="en-US" altLang="zh-TW" sz="17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endParaRPr lang="zh-TW" altLang="zh-TW" smtClean="0"/>
          </a:p>
        </p:txBody>
      </p:sp>
      <p:sp>
        <p:nvSpPr>
          <p:cNvPr id="162820" name="Shape 29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0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hape 308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3843" name="Shape 30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89676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hape 319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4867" name="Shape 32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4407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hape 328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5891" name="Shape 32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1935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</a:t>
            </a:r>
          </a:p>
        </p:txBody>
      </p:sp>
      <p:sp>
        <p:nvSpPr>
          <p:cNvPr id="148484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3F0A389-9E99-47ED-862F-94EFE4F03634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8485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8486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FB42226-BF72-442D-B129-B72CC1FD3D1B}" type="slidenum">
              <a:rPr lang="en-US" altLang="zh-TW">
                <a:solidFill>
                  <a:srgbClr val="000000"/>
                </a:solidFill>
              </a:rPr>
              <a:pPr/>
              <a:t>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9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hape 34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Shape 341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zh-TW" altLang="en-US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服務學習</a:t>
            </a:r>
            <a:r>
              <a:rPr lang="en-US" altLang="zh-TW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(12</a:t>
            </a:r>
            <a:r>
              <a:rPr lang="zh-TW" altLang="en-US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分</a:t>
            </a:r>
            <a:r>
              <a:rPr lang="en-US" altLang="zh-TW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):</a:t>
            </a:r>
            <a:r>
              <a:rPr lang="zh-TW" altLang="en-US" smtClean="0"/>
              <a:t>由國中學校認證。今年</a:t>
            </a:r>
            <a:r>
              <a:rPr lang="zh-TW" altLang="en-US" b="1" smtClean="0"/>
              <a:t>九年級學生</a:t>
            </a:r>
            <a:r>
              <a:rPr lang="zh-TW" altLang="en-US" smtClean="0"/>
              <a:t>，</a:t>
            </a:r>
            <a:r>
              <a:rPr lang="en-US" altLang="zh-TW" smtClean="0"/>
              <a:t>103</a:t>
            </a:r>
            <a:r>
              <a:rPr lang="zh-TW" altLang="en-US" smtClean="0"/>
              <a:t>學年度由</a:t>
            </a:r>
            <a:r>
              <a:rPr lang="zh-TW" altLang="en-US" b="1" smtClean="0"/>
              <a:t>國中五學期採計三學期。</a:t>
            </a:r>
          </a:p>
        </p:txBody>
      </p:sp>
      <p:sp>
        <p:nvSpPr>
          <p:cNvPr id="166916" name="Shape 34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422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hape 35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67939" name="Shape 354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即使念普通高中的孩子，也可透過試探活動，提早思考自己的未來方向。</a:t>
            </a:r>
          </a:p>
        </p:txBody>
      </p:sp>
      <p:sp>
        <p:nvSpPr>
          <p:cNvPr id="167940" name="Shape 35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88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hape 43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68963" name="Shape 431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8964" name="Shape 43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415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hape 514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69987" name="Shape 51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44546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hape 548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73059" name="Shape 54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69140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hape 55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Shape 560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700" smtClean="0"/>
              <a:t>加入志願序比序條件</a:t>
            </a:r>
          </a:p>
        </p:txBody>
      </p:sp>
      <p:sp>
        <p:nvSpPr>
          <p:cNvPr id="175108" name="Shape 56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918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hape 573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27" tIns="87527" rIns="87527" bIns="87527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76131" name="Shape 57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49531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</a:t>
            </a:r>
          </a:p>
        </p:txBody>
      </p:sp>
      <p:sp>
        <p:nvSpPr>
          <p:cNvPr id="178180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FCEA114-FE34-483C-A48B-B681C7F57F39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8181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78182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5BD9F71-BD91-4B56-BB94-83D605336A23}" type="slidenum">
              <a:rPr lang="en-US" altLang="zh-TW">
                <a:solidFill>
                  <a:srgbClr val="000000"/>
                </a:solidFill>
              </a:rPr>
              <a:pPr/>
              <a:t>27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2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最下方更改為</a:t>
            </a:r>
          </a:p>
        </p:txBody>
      </p:sp>
      <p:sp>
        <p:nvSpPr>
          <p:cNvPr id="179204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2783EC0-CAEF-409B-8F17-E5B713F9A7DF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9205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79206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D35C78-BBBE-4424-83C5-2D1907259A0A}" type="slidenum">
              <a:rPr lang="en-US" altLang="zh-TW">
                <a:solidFill>
                  <a:srgbClr val="000000"/>
                </a:solidFill>
              </a:rPr>
              <a:pPr/>
              <a:t>28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</a:t>
            </a:r>
          </a:p>
        </p:txBody>
      </p:sp>
      <p:sp>
        <p:nvSpPr>
          <p:cNvPr id="183300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4D3D099-D978-454A-BED0-0C0379EE756C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29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3301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83302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08A6B7E-E1E2-426F-AF37-776D4D521A57}" type="slidenum">
              <a:rPr lang="en-US" altLang="zh-TW">
                <a:solidFill>
                  <a:srgbClr val="000000"/>
                </a:solidFill>
              </a:rPr>
              <a:pPr/>
              <a:t>29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1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</a:t>
            </a:r>
          </a:p>
        </p:txBody>
      </p:sp>
      <p:sp>
        <p:nvSpPr>
          <p:cNvPr id="149508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4D230FF-DE7B-47B6-85B9-090E905DC7A3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9509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9510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627C161-5146-454A-B284-C9D7DA3AD0AF}" type="slidenum">
              <a:rPr lang="en-US" altLang="zh-TW">
                <a:solidFill>
                  <a:srgbClr val="000000"/>
                </a:solidFill>
              </a:rPr>
              <a:pPr/>
              <a:t>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29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有動畫，由上而下講述！</a:t>
            </a:r>
          </a:p>
        </p:txBody>
      </p:sp>
      <p:sp>
        <p:nvSpPr>
          <p:cNvPr id="187396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3D3584F8-1DBF-4E3E-A3E2-9CFB78C9B20D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739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87398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FAA442-29AB-4F42-A071-621D72225E1C}" type="slidenum">
              <a:rPr lang="en-US" altLang="zh-TW">
                <a:solidFill>
                  <a:srgbClr val="000000"/>
                </a:solidFill>
              </a:rPr>
              <a:pPr/>
              <a:t>30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4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會考比例最高只能</a:t>
            </a:r>
            <a:r>
              <a:rPr lang="en-US" altLang="zh-TW" smtClean="0"/>
              <a:t>1/3</a:t>
            </a:r>
            <a:endParaRPr lang="zh-TW" altLang="en-US" smtClean="0"/>
          </a:p>
        </p:txBody>
      </p:sp>
      <p:sp>
        <p:nvSpPr>
          <p:cNvPr id="188420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15698ECA-9C31-48B9-80F6-82401F02948A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8421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88422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B56ABA-661C-4E8E-ACBE-00E3987D7256}" type="slidenum">
              <a:rPr lang="en-US" altLang="zh-TW">
                <a:solidFill>
                  <a:srgbClr val="000000"/>
                </a:solidFill>
              </a:rPr>
              <a:pPr/>
              <a:t>31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6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紅字字體為異動部分</a:t>
            </a:r>
          </a:p>
        </p:txBody>
      </p:sp>
      <p:sp>
        <p:nvSpPr>
          <p:cNvPr id="189444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FB64777-57DF-45B2-B8AE-337886664973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5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89446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476D092-1AA1-408D-8558-341517FCC5A7}" type="slidenum">
              <a:rPr lang="en-US" altLang="zh-TW">
                <a:solidFill>
                  <a:srgbClr val="000000"/>
                </a:solidFill>
              </a:rPr>
              <a:pPr/>
              <a:t>32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86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2438"/>
            <a:r>
              <a:rPr lang="zh-TW" altLang="en-US" smtClean="0"/>
              <a:t> </a:t>
            </a:r>
          </a:p>
        </p:txBody>
      </p:sp>
      <p:sp>
        <p:nvSpPr>
          <p:cNvPr id="207876" name="投影片編號版面配置區 3"/>
          <p:cNvSpPr txBox="1">
            <a:spLocks noGrp="1"/>
          </p:cNvSpPr>
          <p:nvPr/>
        </p:nvSpPr>
        <p:spPr bwMode="auto">
          <a:xfrm>
            <a:off x="3848100" y="9428711"/>
            <a:ext cx="294798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6" tIns="45363" rIns="90726" bIns="45363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2880B227-0092-4DA1-A69A-2FDABDCFB184}" type="slidenum">
              <a:rPr lang="zh-TW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33</a:t>
            </a:fld>
            <a:endParaRPr lang="zh-TW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71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9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9F854A-381F-4A37-8830-6B1A6B47E247}" type="slidenum">
              <a:rPr lang="zh-TW" altLang="en-US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809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4F4981-429C-4727-A6C3-575D46C1B9FC}" type="slidenum">
              <a:rPr lang="zh-TW" altLang="en-US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925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更改今年度的學校及電話</a:t>
            </a:r>
          </a:p>
        </p:txBody>
      </p:sp>
      <p:sp>
        <p:nvSpPr>
          <p:cNvPr id="226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B36688-1768-4352-8C6A-CF0A3F59E6F8}" type="slidenum">
              <a:rPr lang="zh-TW" altLang="en-US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9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將高中改為「普通型高中」、高職改為「技術型高中」</a:t>
            </a:r>
          </a:p>
        </p:txBody>
      </p:sp>
      <p:sp>
        <p:nvSpPr>
          <p:cNvPr id="150532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17A08D90-A569-476B-907A-BD483B5D6283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0533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0534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385EE21-5391-4D83-B84C-1BAFB9EDC81C}" type="slidenum">
              <a:rPr lang="en-US" altLang="zh-TW">
                <a:solidFill>
                  <a:srgbClr val="000000"/>
                </a:solidFill>
              </a:rPr>
              <a:pPr/>
              <a:t>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1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40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950"/>
            <a:r>
              <a:rPr lang="zh-TW" altLang="en-US" smtClean="0"/>
              <a:t> </a:t>
            </a:r>
          </a:p>
        </p:txBody>
      </p:sp>
      <p:sp>
        <p:nvSpPr>
          <p:cNvPr id="151556" name="投影片編號版面配置區 3"/>
          <p:cNvSpPr txBox="1">
            <a:spLocks noGrp="1"/>
          </p:cNvSpPr>
          <p:nvPr/>
        </p:nvSpPr>
        <p:spPr bwMode="auto">
          <a:xfrm>
            <a:off x="3814763" y="10234652"/>
            <a:ext cx="2921000" cy="5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9146" rIns="98293" bIns="4914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A9414DF-795F-4DC8-841C-20313DD53389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155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1558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0761FB4-5B10-42F2-83F1-85297C98A197}" type="slidenum">
              <a:rPr lang="en-US" altLang="zh-TW">
                <a:solidFill>
                  <a:srgbClr val="000000"/>
                </a:solidFill>
              </a:rPr>
              <a:pPr/>
              <a:t>5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3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BC99E4E-956D-48BD-A6E8-5DE45AA64CF4}" type="slidenum">
              <a:rPr lang="zh-TW" altLang="en-US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93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hape 11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3603" name="Shape 111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53604" name="Shape 1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44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hape 12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4627" name="Shape 125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</a:t>
            </a:r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性向指學習潛能、潛在的優勢能力。</a:t>
            </a:r>
          </a:p>
          <a:p>
            <a:r>
              <a:rPr lang="en-US" altLang="zh-TW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zh-TW" altLang="en-US" sz="17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瞭解社會變動的趨勢，可提醒家長職業世界的變動，協助培養孩子面對未來挑戰的能力與信心。</a:t>
            </a:r>
          </a:p>
        </p:txBody>
      </p:sp>
      <p:sp>
        <p:nvSpPr>
          <p:cNvPr id="154628" name="Shape 12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01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hape 62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5651" name="Shape 625"/>
          <p:cNvSpPr>
            <a:spLocks noGrp="1"/>
          </p:cNvSpPr>
          <p:nvPr>
            <p:ph type="body" idx="1"/>
          </p:nvPr>
        </p:nvSpPr>
        <p:spPr bwMode="auto">
          <a:xfrm>
            <a:off x="676275" y="4714355"/>
            <a:ext cx="544512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  <p:sp>
        <p:nvSpPr>
          <p:cNvPr id="155652" name="Shape 62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SzPct val="25000"/>
            </a:pPr>
            <a:r>
              <a:rPr lang="zh-TW" altLang="zh-TW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92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27026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 rot="16200000" flipV="1">
            <a:off x="-425972" y="1653794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1875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991875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93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93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910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5" name="日期版面配置區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E92B1B6-ABC9-48F5-A165-971DFC11C020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6" name="頁尾版面配置區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7" name="投影片編號版面配置區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2CA96907-75FC-49F7-B034-79042575825B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6534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40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54ADA30-63AA-422D-A891-F83AB59384F1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7DFDF264-D822-44C9-8B5A-1C797C17E042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937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手繪多邊形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7" name="手繪多邊形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grpSp>
          <p:nvGrpSpPr>
            <p:cNvPr id="8" name="群組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Microsoft JhengHei UI"/>
                </a:endParaRPr>
              </a:p>
            </p:txBody>
          </p:sp>
          <p:sp>
            <p:nvSpPr>
              <p:cNvPr id="18" name="手繪多邊形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Microsoft JhengHei UI"/>
                </a:endParaRPr>
              </a:p>
            </p:txBody>
          </p:sp>
        </p:grpSp>
        <p:sp>
          <p:nvSpPr>
            <p:cNvPr id="9" name="手繪多邊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38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1C300C1-D2C3-4228-8C38-C900B75D3C8A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2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C75E4258-34E2-4180-BD88-E1ED7A5A1AA9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1524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37ACED3-F2B7-4F2A-A3CE-7AAA74DB6F0F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886A03C4-F36D-4E75-8450-C7882AAEEC5A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593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8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02D19B1-FF59-4D3C-B0CA-AF84C027ABBA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88A775BB-0230-495A-9F6E-C58E6C85DD44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3405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B6A30EA-EAA5-4927-BA6A-D387BE846423}" type="datetime1">
              <a:rPr lang="ja-JP" altLang="en-US"/>
              <a:pPr>
                <a:defRPr/>
              </a:pPr>
              <a:t>2016/4/8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2B581DB7-216F-4C57-AF62-13E15D7984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47529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8553177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26EC5D6-A165-4907-A568-84D3D57B6BEA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BF1BED59-674D-4891-8611-5A9C95F6DC2C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45747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7978924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8" y="1825625"/>
            <a:ext cx="371356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518DF18-0B3C-47DB-9FF0-F230D6833FD6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30682553-5FD6-412A-ABAD-654948C8A536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6835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B4AAB28-1EFB-47DE-B96E-E8B57F803207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18209C7B-F184-4F14-BB71-DD543168366F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14883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930A455-BF21-4136-9B2E-94AF41025BA7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A175E43F-23E6-469A-9E0C-E1CCAA3870D6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27733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8223A43-7056-4F8F-9C8A-4B64C94CC9DC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3AB87C32-EB25-4D01-BCB7-75ADA033A1AB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506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F751058-808D-4070-85D3-28BA65028769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D50C2A85-74E9-4ED2-9BA7-BAFEBF5BF77E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16623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30825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713841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23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40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日期版面配置區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786875E-6A05-4A6E-90AD-AD4832507470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33" name="頁尾版面配置區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34" name="投影片編號版面配置區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10D227ED-EBA5-4336-84D3-B7C182786A7B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337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 rot="5400000">
            <a:off x="-317047" y="1550451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2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3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34" name="群組 33"/>
          <p:cNvGrpSpPr>
            <a:grpSpLocks noChangeAspect="1"/>
          </p:cNvGrpSpPr>
          <p:nvPr/>
        </p:nvGrpSpPr>
        <p:grpSpPr>
          <a:xfrm rot="5400000">
            <a:off x="5338579" y="1550448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" name="日期版面配置區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A31149-B1CA-4265-B05E-48C72F7254CC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8" name="頁尾版面配置區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9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EA239EE5-1FDA-4684-8721-984424B7A8D3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65575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 rot="16200000" flipV="1">
            <a:off x="-425972" y="1653794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1875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991875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93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93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910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5" name="日期版面配置區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C45619E0-E57E-4CE0-835E-CFEBC73B5EBF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6" name="頁尾版面配置區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7" name="投影片編號版面配置區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6A33ED33-952E-4910-95B3-0ACADF2A4548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45560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40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BE7DCCC-4F5C-4FF1-AD7A-4724E6FCD5CE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5BB50F72-020B-4153-8BD0-014F497BAF16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57919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手繪多邊形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7" name="手繪多邊形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grpSp>
          <p:nvGrpSpPr>
            <p:cNvPr id="8" name="群組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Microsoft JhengHei UI"/>
                </a:endParaRPr>
              </a:p>
            </p:txBody>
          </p:sp>
          <p:sp>
            <p:nvSpPr>
              <p:cNvPr id="18" name="手繪多邊形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Microsoft JhengHei UI"/>
                </a:endParaRPr>
              </a:p>
            </p:txBody>
          </p:sp>
        </p:grpSp>
        <p:sp>
          <p:nvSpPr>
            <p:cNvPr id="9" name="手繪多邊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38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176816A-8DF5-483C-8EB2-1CA0CC4E7913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2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7059CD66-37F7-4097-8F38-DF1D10D84B80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53642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E767C9F-BA89-46B8-ACB2-02995E135E57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1FC65DD4-7D1D-42E5-8829-FADFCA914CBC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951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8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DF762EE-8BDB-43BC-AB9E-3348870B048D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06D92D5F-7B6C-439A-8923-E24EFA5605C8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2502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6685675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E8B44F9-4AA5-45F3-8CCC-59CD05E84CD8}" type="datetime1">
              <a:rPr lang="ja-JP" altLang="en-US"/>
              <a:pPr>
                <a:defRPr/>
              </a:pPr>
              <a:t>2016/4/8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72B60AF1-FE94-40CF-A7B0-6094AF0F6F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8792096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9709597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BF8A8CD-1156-4148-B675-9241DBD1C387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82F95682-A7CE-453C-93F3-916BEC4EC74C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29781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5724783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8" y="1825625"/>
            <a:ext cx="371356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0E6CFA9-4391-4700-9763-99A3B4002ED8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47BD4C40-69AE-4B5D-9F37-B65E4AF5AFF5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23450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CB563C44-C8E0-4E11-902C-80C178420D51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D02E2836-391B-4D2C-B637-6C7D2B70DEDF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1491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3A15DF1-73AE-42AD-9E31-AF0CF20A30E3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F48F8085-FB07-41D2-BBDF-16E336C551D3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15101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1C12688-A203-4BCB-9488-2454D49BEC32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C57C4F16-3D97-42A0-8CCE-79A60BBBC2D8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78520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30825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713841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23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40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日期版面配置區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B314A9D-6F83-4E0F-9188-47FAD6A54FC5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33" name="頁尾版面配置區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34" name="投影片編號版面配置區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439794BF-87ED-4EA3-BC58-17043354210B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53371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 rot="5400000">
            <a:off x="-317047" y="1550451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2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3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34" name="群組 33"/>
          <p:cNvGrpSpPr>
            <a:grpSpLocks noChangeAspect="1"/>
          </p:cNvGrpSpPr>
          <p:nvPr/>
        </p:nvGrpSpPr>
        <p:grpSpPr>
          <a:xfrm rot="5400000">
            <a:off x="5338579" y="1550448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" name="日期版面配置區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F795344-88E2-43D6-970A-150940A5D2DB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8" name="頁尾版面配置區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9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CAE5334E-434F-4737-B137-DBB4A4CD3EBB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2415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8" y="1825625"/>
            <a:ext cx="371356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D2B16DE5-D5B6-4311-B4CE-CAFC148AA258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F063B0BC-6414-4D06-AF24-B081CC978CC0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33306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 rot="16200000" flipV="1">
            <a:off x="-425972" y="1653794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1875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991875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93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93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910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5" name="日期版面配置區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F2297BD-8259-43B8-B40F-2994562EC79A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6" name="頁尾版面配置區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7" name="投影片編號版面配置區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FD4133CD-1FC5-436F-BF64-1BD0A8A0546C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12429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40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DBD3AF-2A6A-41CB-BDE4-D2819C1BC327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CCD018E2-E45C-4CD1-9EB3-3C0531D3705F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4559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手繪多邊形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7" name="手繪多邊形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grpSp>
          <p:nvGrpSpPr>
            <p:cNvPr id="8" name="群組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Microsoft JhengHei UI"/>
                </a:endParaRPr>
              </a:p>
            </p:txBody>
          </p:sp>
          <p:sp>
            <p:nvSpPr>
              <p:cNvPr id="18" name="手繪多邊形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Microsoft JhengHei UI"/>
                </a:endParaRPr>
              </a:p>
            </p:txBody>
          </p:sp>
        </p:grpSp>
        <p:sp>
          <p:nvSpPr>
            <p:cNvPr id="9" name="手繪多邊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38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00E2FA6-5B7B-4CFE-A57A-FD930ADE0B23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2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DF8BF4B9-0CC0-48B5-8967-030B6AF27739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2127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11D5C76-F65C-44F0-9781-0C96A4D93BCE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1E4A629E-D7D3-405E-9183-6151A2FA512F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43141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8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BD0833A-9229-4DB7-8CCA-3CFBA05BB513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B9FDE14E-D281-4B48-A0B0-3F5B32759FB8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94092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C58EF230-1E4D-4B44-9038-F573826D3C8E}" type="datetime1">
              <a:rPr lang="ja-JP" altLang="en-US"/>
              <a:pPr>
                <a:defRPr/>
              </a:pPr>
              <a:t>2016/4/8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6928A212-DB37-4399-86A6-D72ED3B58F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8434174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4C2B05-09E4-47CB-8860-C3E853E1376E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A40A2-65A1-4421-B962-11B484A9A8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93924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506720-C980-44EE-B62A-359F76861F89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6D22E-5F85-4304-836A-4A960EC6B46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07622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A3B5E9-7DF7-40BC-8610-EBEBD28D90D4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3837-8A28-4992-9355-BF9201B92C1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54094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D6AB2D-FFEB-47EA-8BC7-44AF28C3D3F0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2DB8-E5A7-4A74-B939-DF239B7BEC3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9412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7814E98-719C-4938-B401-3B96B1063235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EFA0129E-5C30-4F26-BD03-9C635DB31BCD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05600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A8AE44-8F2E-4F87-AD56-27FFB3622081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38ED4-AB16-44DA-A914-ADB404B5CD6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0111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38D23BA-2CFC-4651-9E35-76643743D051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BC79F-FC9A-429A-873E-829DEB8AA88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820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A48830-123A-4AB5-97AD-642370BD9A83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32787-1353-4231-9D5C-D24FE68A428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009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027EF9-E9B9-43A6-9D60-121C95BB184C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691C5F-F7EE-48E6-A0C2-43D3E1852D4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76665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6580AE-8796-48A0-B522-6951A7E5E11E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FD8369-82C5-4533-B965-D64756992F23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246174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021866-8804-4C9E-B67F-DAE479FCB0FE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E0E9D-6080-4146-94C9-6ED36BB5526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38668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646FEB-7547-46D8-A9E6-F26565DD87B9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EEC3-2071-48A2-9C84-69019218A03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4646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3972916-F794-4B97-B7DE-3D32ABF26B17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173E36E4-3894-4C27-9487-7D3646068E83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0079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334AED0-85A2-4A47-A9BA-CECAFFF5FE7A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BF00369B-1C1D-4E1F-A326-95EE2C750E78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13909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30825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713841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23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40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日期版面配置區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22BDDB16-2635-40C4-A380-2B4BC3E9F0EB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33" name="頁尾版面配置區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34" name="投影片編號版面配置區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3C25F396-1C42-4829-B18E-153B45727E11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3655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1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 rot="5400000">
            <a:off x="-317047" y="1550451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3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4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5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6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7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8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29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0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1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2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3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grpSp>
        <p:nvGrpSpPr>
          <p:cNvPr id="34" name="群組 33"/>
          <p:cNvGrpSpPr>
            <a:grpSpLocks noChangeAspect="1"/>
          </p:cNvGrpSpPr>
          <p:nvPr/>
        </p:nvGrpSpPr>
        <p:grpSpPr>
          <a:xfrm rot="5400000">
            <a:off x="5338579" y="1550448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3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  <p:sp>
          <p:nvSpPr>
            <p:cNvPr id="4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Microsoft JhengHei UI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" name="日期版面配置區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518D0CB-F6D9-4E6C-B4D7-D7D24354DC69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48" name="頁尾版面配置區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9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fld id="{5B795CBD-B74C-4338-9F91-601F1666EA6C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407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fld id="{12E06DD9-30B7-4BE0-9141-88850DA2D6F3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9A5315"/>
                </a:solidFill>
                <a:latin typeface="Microsoft JhengHei UI" panose="020B0604030504040204" pitchFamily="34" charset="-120"/>
              </a:defRPr>
            </a:lvl1pPr>
          </a:lstStyle>
          <a:p>
            <a:fld id="{A5444CB6-EA28-4E8C-A4AF-456536F7914A}" type="slidenum">
              <a:rPr lang="en-US" altLang="zh-TW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28" r:id="rId1"/>
    <p:sldLayoutId id="2147494329" r:id="rId2"/>
    <p:sldLayoutId id="2147494330" r:id="rId3"/>
    <p:sldLayoutId id="2147494331" r:id="rId4"/>
    <p:sldLayoutId id="2147494332" r:id="rId5"/>
    <p:sldLayoutId id="2147494333" r:id="rId6"/>
    <p:sldLayoutId id="2147494334" r:id="rId7"/>
    <p:sldLayoutId id="2147494335" r:id="rId8"/>
    <p:sldLayoutId id="2147494336" r:id="rId9"/>
    <p:sldLayoutId id="2147494337" r:id="rId10"/>
    <p:sldLayoutId id="2147494338" r:id="rId11"/>
    <p:sldLayoutId id="2147494339" r:id="rId12"/>
    <p:sldLayoutId id="2147494340" r:id="rId13"/>
    <p:sldLayoutId id="2147494341" r:id="rId14"/>
    <p:sldLayoutId id="214749434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4D290B"/>
          </a:solidFill>
          <a:latin typeface="+mj-lt"/>
          <a:ea typeface="+mj-ea"/>
          <a:cs typeface="Microsoft JhengHei U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Microsoft JhengHei UI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Microsoft JhengHei UI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Microsoft JhengHei UI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fld id="{FB8ECDC2-5AA5-4637-B541-64A4D12F657D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9A5315"/>
                </a:solidFill>
                <a:latin typeface="Microsoft JhengHei UI" panose="020B0604030504040204" pitchFamily="34" charset="-120"/>
              </a:defRPr>
            </a:lvl1pPr>
          </a:lstStyle>
          <a:p>
            <a:fld id="{E2AD5B43-2A9B-47EB-A5CC-CCE22D50C84C}" type="slidenum">
              <a:rPr lang="en-US" altLang="zh-TW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43" r:id="rId1"/>
    <p:sldLayoutId id="2147494344" r:id="rId2"/>
    <p:sldLayoutId id="2147494345" r:id="rId3"/>
    <p:sldLayoutId id="2147494346" r:id="rId4"/>
    <p:sldLayoutId id="2147494347" r:id="rId5"/>
    <p:sldLayoutId id="2147494348" r:id="rId6"/>
    <p:sldLayoutId id="2147494349" r:id="rId7"/>
    <p:sldLayoutId id="2147494350" r:id="rId8"/>
    <p:sldLayoutId id="2147494351" r:id="rId9"/>
    <p:sldLayoutId id="2147494352" r:id="rId10"/>
    <p:sldLayoutId id="2147494353" r:id="rId11"/>
    <p:sldLayoutId id="2147494354" r:id="rId12"/>
    <p:sldLayoutId id="2147494355" r:id="rId13"/>
    <p:sldLayoutId id="2147494356" r:id="rId14"/>
    <p:sldLayoutId id="2147494357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4D290B"/>
          </a:solidFill>
          <a:latin typeface="+mj-lt"/>
          <a:ea typeface="+mj-ea"/>
          <a:cs typeface="Microsoft JhengHei U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Microsoft JhengHei UI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Microsoft JhengHei UI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Microsoft JhengHei UI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fld id="{36B6BABE-D73E-4E55-A09D-8CBF697EC169}" type="datetime1">
              <a:rPr lang="ja-JP" altLang="en-US"/>
              <a:pPr>
                <a:defRPr/>
              </a:pPr>
              <a:t>2016/4/8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9A5315"/>
                </a:solidFill>
                <a:latin typeface="Microsoft JhengHei UI" panose="020B0604030504040204" pitchFamily="34" charset="-120"/>
              </a:defRPr>
            </a:lvl1pPr>
          </a:lstStyle>
          <a:p>
            <a:fld id="{1BBC5BD1-B575-4CC9-9D0E-76ADD822F584}" type="slidenum">
              <a:rPr lang="en-US" altLang="zh-TW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58" r:id="rId1"/>
    <p:sldLayoutId id="2147494359" r:id="rId2"/>
    <p:sldLayoutId id="2147494360" r:id="rId3"/>
    <p:sldLayoutId id="2147494361" r:id="rId4"/>
    <p:sldLayoutId id="2147494362" r:id="rId5"/>
    <p:sldLayoutId id="2147494363" r:id="rId6"/>
    <p:sldLayoutId id="2147494364" r:id="rId7"/>
    <p:sldLayoutId id="2147494365" r:id="rId8"/>
    <p:sldLayoutId id="2147494366" r:id="rId9"/>
    <p:sldLayoutId id="2147494367" r:id="rId10"/>
    <p:sldLayoutId id="2147494368" r:id="rId11"/>
    <p:sldLayoutId id="2147494369" r:id="rId12"/>
    <p:sldLayoutId id="2147494370" r:id="rId13"/>
    <p:sldLayoutId id="2147494371" r:id="rId14"/>
    <p:sldLayoutId id="214749437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4D290B"/>
          </a:solidFill>
          <a:latin typeface="+mj-lt"/>
          <a:ea typeface="+mj-ea"/>
          <a:cs typeface="Microsoft JhengHei U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Microsoft JhengHei UI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Microsoft JhengHei UI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Microsoft JhengHei UI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192CE40-98A0-46F0-B083-BAD3B8BE4F63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DCB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DCB7"/>
                </a:solidFill>
                <a:latin typeface="Arial" charset="0"/>
              </a:defRPr>
            </a:lvl1pPr>
          </a:lstStyle>
          <a:p>
            <a:pPr>
              <a:defRPr/>
            </a:pPr>
            <a:fld id="{BAF9BE76-7C22-4384-ACEB-9374F927F559}" type="datetime1">
              <a:rPr lang="zh-TW" altLang="en-US"/>
              <a:pPr>
                <a:defRPr/>
              </a:pPr>
              <a:t>2016/4/8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73" r:id="rId1"/>
    <p:sldLayoutId id="2147494374" r:id="rId2"/>
    <p:sldLayoutId id="2147494375" r:id="rId3"/>
    <p:sldLayoutId id="2147494376" r:id="rId4"/>
    <p:sldLayoutId id="2147494377" r:id="rId5"/>
    <p:sldLayoutId id="2147494378" r:id="rId6"/>
    <p:sldLayoutId id="2147494379" r:id="rId7"/>
    <p:sldLayoutId id="2147494380" r:id="rId8"/>
    <p:sldLayoutId id="2147494381" r:id="rId9"/>
    <p:sldLayoutId id="2147494382" r:id="rId10"/>
    <p:sldLayoutId id="21474943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新細明體" pitchFamily="18" charset="-12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6899;&#32080;&#27284;&#26696;/&#22283;&#20013;&#23416;&#29983;&#29983;&#28079;&#36628;&#23566;&#32000;&#37636;&#25163;&#20874;/102&#23416;&#24180;&#24230;&#22283;&#20013;&#23416;&#29983;&#29983;&#28079;&#36628;&#23566;&#32000;&#37636;&#25163;&#20874;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&#36899;&#32080;&#27284;&#26696;/&#22283;&#20013;&#23416;&#29983;&#29983;&#28079;&#36628;&#23566;&#32000;&#37636;&#25163;&#20874;/102&#23416;&#24180;&#24230;&#22283;&#20013;&#23416;&#29983;&#29983;&#28079;&#36628;&#23566;&#32000;&#37636;&#25163;&#20874;.pdf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png"/><Relationship Id="rId5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crispin.chou@msa.hinet.net" TargetMode="External"/><Relationship Id="rId3" Type="http://schemas.openxmlformats.org/officeDocument/2006/relationships/hyperlink" Target="mailto:ah7977@ntpc.edu.tw" TargetMode="External"/><Relationship Id="rId7" Type="http://schemas.openxmlformats.org/officeDocument/2006/relationships/hyperlink" Target="mailto:singto3399@gmail.com" TargetMode="External"/><Relationship Id="rId12" Type="http://schemas.openxmlformats.org/officeDocument/2006/relationships/hyperlink" Target="mailto:t0361@slsh.ntpc.edu.tw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0939093872@gmail.com" TargetMode="External"/><Relationship Id="rId11" Type="http://schemas.openxmlformats.org/officeDocument/2006/relationships/hyperlink" Target="mailto:kuodavin@akhs.ntpc.edu.tw" TargetMode="External"/><Relationship Id="rId5" Type="http://schemas.openxmlformats.org/officeDocument/2006/relationships/hyperlink" Target="mailto:yang920728@gmail.com" TargetMode="External"/><Relationship Id="rId10" Type="http://schemas.openxmlformats.org/officeDocument/2006/relationships/hyperlink" Target="mailto:leoyang@jhsh.ntpc.edu.tw" TargetMode="External"/><Relationship Id="rId4" Type="http://schemas.openxmlformats.org/officeDocument/2006/relationships/hyperlink" Target="mailto:yihsiang@ntpc.edu.tw" TargetMode="External"/><Relationship Id="rId9" Type="http://schemas.openxmlformats.org/officeDocument/2006/relationships/hyperlink" Target="mailto:002@cshs.ntpc.edu.t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內容版面配置區 2"/>
          <p:cNvSpPr txBox="1">
            <a:spLocks/>
          </p:cNvSpPr>
          <p:nvPr/>
        </p:nvSpPr>
        <p:spPr bwMode="auto">
          <a:xfrm>
            <a:off x="179388" y="1341438"/>
            <a:ext cx="87852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endParaRPr kumimoji="0" lang="zh-TW" altLang="en-US" sz="16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193675"/>
            <a:ext cx="7543800" cy="1219200"/>
          </a:xfrm>
          <a:extLst/>
        </p:spPr>
        <p:txBody>
          <a:bodyPr/>
          <a:lstStyle/>
          <a:p>
            <a:pPr>
              <a:defRPr/>
            </a:pPr>
            <a:r>
              <a:rPr altLang="en-US" sz="5400" cap="all" dirty="0" smtClean="0">
                <a:ln w="0"/>
                <a:gradFill flip="none">
                  <a:gsLst>
                    <a:gs pos="0">
                      <a:srgbClr val="F3771A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3771A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3771A">
                        <a:shade val="65000"/>
                        <a:satMod val="130000"/>
                      </a:srgbClr>
                    </a:gs>
                    <a:gs pos="92000">
                      <a:srgbClr val="F3771A">
                        <a:shade val="50000"/>
                        <a:satMod val="120000"/>
                      </a:srgbClr>
                    </a:gs>
                    <a:gs pos="100000">
                      <a:srgbClr val="F3771A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en-US" sz="4400" cap="all" dirty="0" smtClean="0">
                <a:ln w="0"/>
                <a:gradFill flip="none">
                  <a:gsLst>
                    <a:gs pos="0">
                      <a:srgbClr val="F3771A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3771A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3771A">
                        <a:shade val="65000"/>
                        <a:satMod val="130000"/>
                      </a:srgbClr>
                    </a:gs>
                    <a:gs pos="92000">
                      <a:srgbClr val="F3771A">
                        <a:shade val="50000"/>
                        <a:satMod val="120000"/>
                      </a:srgbClr>
                    </a:gs>
                    <a:gs pos="100000">
                      <a:srgbClr val="F3771A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400" cap="all" dirty="0" smtClean="0">
                <a:ln w="0"/>
                <a:gradFill flip="none">
                  <a:gsLst>
                    <a:gs pos="0">
                      <a:srgbClr val="F3771A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3771A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3771A">
                        <a:shade val="65000"/>
                        <a:satMod val="130000"/>
                      </a:srgbClr>
                    </a:gs>
                    <a:gs pos="92000">
                      <a:srgbClr val="F3771A">
                        <a:shade val="50000"/>
                        <a:satMod val="120000"/>
                      </a:srgbClr>
                    </a:gs>
                    <a:gs pos="100000">
                      <a:srgbClr val="F3771A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學年度第二學期</a:t>
            </a:r>
            <a:endParaRPr altLang="en-US" sz="44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7" y="1555750"/>
            <a:ext cx="8280920" cy="3721100"/>
          </a:xfrm>
        </p:spPr>
        <p:txBody>
          <a:bodyPr/>
          <a:lstStyle/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altLang="en-US" sz="4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聖心女中</a:t>
            </a:r>
            <a:r>
              <a:rPr lang="en-US" altLang="zh-TW" sz="4800" dirty="0" smtClean="0">
                <a:solidFill>
                  <a:schemeClr val="accent6">
                    <a:lumMod val="50000"/>
                  </a:schemeClr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12</a:t>
            </a:r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年國教適性輔導</a:t>
            </a:r>
            <a:endParaRPr lang="en-US" altLang="en-US" sz="4800" dirty="0" smtClean="0">
              <a:solidFill>
                <a:schemeClr val="accent6">
                  <a:lumMod val="50000"/>
                </a:schemeClr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2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主講人：劉姮邑（國一輔導教師）</a:t>
            </a:r>
            <a:endParaRPr lang="en-US" altLang="zh-TW" sz="28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＊宣導內容取自</a:t>
            </a:r>
            <a:r>
              <a:rPr altLang="en-US" sz="2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十二年國民基本教育</a:t>
            </a:r>
            <a:r>
              <a:rPr lang="en-US" altLang="zh-TW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學年度國中生適性入學</a:t>
            </a:r>
            <a:r>
              <a:rPr altLang="en-US" sz="2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宣導講綱</a:t>
            </a:r>
            <a:endParaRPr lang="en-US" altLang="zh-TW" sz="2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4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BF12C3-D992-482A-ABC8-17C4B8EAD419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24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15233" r="28389" b="46558"/>
          <a:stretch>
            <a:fillRect/>
          </a:stretch>
        </p:blipFill>
        <p:spPr bwMode="auto">
          <a:xfrm>
            <a:off x="827088" y="493713"/>
            <a:ext cx="6889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7777" r="33879" b="14215"/>
          <a:stretch>
            <a:fillRect/>
          </a:stretch>
        </p:blipFill>
        <p:spPr bwMode="auto">
          <a:xfrm>
            <a:off x="107950" y="1531938"/>
            <a:ext cx="3024188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圖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t="8545" r="29128" b="12009"/>
          <a:stretch>
            <a:fillRect/>
          </a:stretch>
        </p:blipFill>
        <p:spPr bwMode="auto">
          <a:xfrm>
            <a:off x="611188" y="2039938"/>
            <a:ext cx="2822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Shape 178"/>
          <p:cNvSpPr>
            <a:spLocks noChangeArrowheads="1"/>
          </p:cNvSpPr>
          <p:nvPr/>
        </p:nvSpPr>
        <p:spPr bwMode="auto">
          <a:xfrm>
            <a:off x="3995738" y="1557338"/>
            <a:ext cx="5148262" cy="5184775"/>
          </a:xfrm>
          <a:prstGeom prst="roundRect">
            <a:avLst>
              <a:gd name="adj" fmla="val 303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5700" rIns="46800" bIns="45700"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➢"/>
            </a:pPr>
            <a:r>
              <a:rPr lang="zh-TW" altLang="zh-TW" sz="320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100學年度起，新生每人一冊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➢"/>
            </a:pPr>
            <a:r>
              <a:rPr lang="zh-TW" altLang="zh-TW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手冊可幫助學生澄清個人的性向、興趣、價值觀，瞭解家人的期待，及自己的學習表現（會考、學習成就、社團、幹部、獎懲、職業試探結果等）比較適合哪一類學校及科別，做為升學選校參考</a:t>
            </a:r>
          </a:p>
        </p:txBody>
      </p:sp>
      <p:sp>
        <p:nvSpPr>
          <p:cNvPr id="72709" name="Shape 18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>
            <a:solidFill>
              <a:srgbClr val="FF33CC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99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國中學生生涯輔導紀錄手冊</a:t>
            </a:r>
            <a:endParaRPr lang="zh-TW" altLang="zh-TW" sz="2800" b="1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309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pic>
        <p:nvPicPr>
          <p:cNvPr id="727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565400"/>
            <a:ext cx="28702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06525"/>
            <a:ext cx="371792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493838"/>
            <a:ext cx="3617912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Shape 212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一、我的成長故事▬自我認識</a:t>
            </a:r>
          </a:p>
        </p:txBody>
      </p:sp>
      <p:sp>
        <p:nvSpPr>
          <p:cNvPr id="73733" name="Shape 213"/>
          <p:cNvSpPr>
            <a:spLocks noChangeArrowheads="1"/>
          </p:cNvSpPr>
          <p:nvPr/>
        </p:nvSpPr>
        <p:spPr bwMode="auto">
          <a:xfrm>
            <a:off x="7667625" y="5105400"/>
            <a:ext cx="1320800" cy="1670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3734" name="Shape 214"/>
          <p:cNvSpPr>
            <a:spLocks noChangeArrowheads="1"/>
          </p:cNvSpPr>
          <p:nvPr/>
        </p:nvSpPr>
        <p:spPr bwMode="auto">
          <a:xfrm>
            <a:off x="179388" y="5157788"/>
            <a:ext cx="1289050" cy="15525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15" name="Shape 215"/>
          <p:cNvSpPr>
            <a:spLocks noChangeArrowheads="1"/>
          </p:cNvSpPr>
          <p:nvPr/>
        </p:nvSpPr>
        <p:spPr bwMode="auto">
          <a:xfrm>
            <a:off x="179388" y="3308350"/>
            <a:ext cx="3384550" cy="1622425"/>
          </a:xfrm>
          <a:prstGeom prst="wedgeEllipseCallout">
            <a:avLst>
              <a:gd name="adj1" fmla="val -17440"/>
              <a:gd name="adj2" fmla="val 67389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幫助學生釐清自己的人格特質、興趣、專長。</a:t>
            </a:r>
          </a:p>
        </p:txBody>
      </p:sp>
      <p:sp>
        <p:nvSpPr>
          <p:cNvPr id="216" name="Shape 216"/>
          <p:cNvSpPr>
            <a:spLocks noChangeArrowheads="1"/>
          </p:cNvSpPr>
          <p:nvPr/>
        </p:nvSpPr>
        <p:spPr bwMode="auto">
          <a:xfrm>
            <a:off x="5554663" y="2851150"/>
            <a:ext cx="3455987" cy="2138363"/>
          </a:xfrm>
          <a:prstGeom prst="wedgeEllipseCallout">
            <a:avLst>
              <a:gd name="adj1" fmla="val 17648"/>
              <a:gd name="adj2" fmla="val 69671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可以透過課程及活動，進行自我探索後再做填寫。</a:t>
            </a:r>
          </a:p>
        </p:txBody>
      </p:sp>
      <p:sp>
        <p:nvSpPr>
          <p:cNvPr id="10" name="Shape 182"/>
          <p:cNvSpPr>
            <a:spLocks noChangeArrowheads="1"/>
          </p:cNvSpPr>
          <p:nvPr/>
        </p:nvSpPr>
        <p:spPr bwMode="auto">
          <a:xfrm flipH="1">
            <a:off x="2268538" y="115888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60463"/>
            <a:ext cx="384175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Shape 222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一、我的成長故事▬職業與我</a:t>
            </a:r>
          </a:p>
        </p:txBody>
      </p:sp>
      <p:sp>
        <p:nvSpPr>
          <p:cNvPr id="74756" name="Shape 223"/>
          <p:cNvSpPr>
            <a:spLocks noChangeArrowheads="1"/>
          </p:cNvSpPr>
          <p:nvPr/>
        </p:nvSpPr>
        <p:spPr bwMode="auto">
          <a:xfrm>
            <a:off x="250825" y="4652963"/>
            <a:ext cx="1063625" cy="19192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25" name="Shape 225"/>
          <p:cNvSpPr>
            <a:spLocks noChangeArrowheads="1"/>
          </p:cNvSpPr>
          <p:nvPr/>
        </p:nvSpPr>
        <p:spPr bwMode="auto">
          <a:xfrm>
            <a:off x="611188" y="1512888"/>
            <a:ext cx="4105275" cy="3171825"/>
          </a:xfrm>
          <a:prstGeom prst="wedgeEllipseCallout">
            <a:avLst>
              <a:gd name="adj1" fmla="val -35287"/>
              <a:gd name="adj2" fmla="val 60032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透過與師長、家人、親友的溝通與分享，有助於學生對未來職業的瞭解、更能審慎規劃自己未來的進路。</a:t>
            </a:r>
          </a:p>
        </p:txBody>
      </p:sp>
      <p:sp>
        <p:nvSpPr>
          <p:cNvPr id="7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093788"/>
            <a:ext cx="39878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Shape 233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二、各項心理測驗▬性向測驗</a:t>
            </a:r>
          </a:p>
        </p:txBody>
      </p:sp>
      <p:sp>
        <p:nvSpPr>
          <p:cNvPr id="234" name="Shape 234"/>
          <p:cNvSpPr>
            <a:spLocks noChangeArrowheads="1"/>
          </p:cNvSpPr>
          <p:nvPr/>
        </p:nvSpPr>
        <p:spPr bwMode="auto">
          <a:xfrm>
            <a:off x="109538" y="2058988"/>
            <a:ext cx="2806700" cy="3171825"/>
          </a:xfrm>
          <a:prstGeom prst="wedgeEllipseCallout">
            <a:avLst>
              <a:gd name="adj1" fmla="val -9162"/>
              <a:gd name="adj2" fmla="val 58079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性向測驗結果，可以了解語文、數學、機械、空間關係等方面的優勢能力。</a:t>
            </a:r>
          </a:p>
        </p:txBody>
      </p:sp>
      <p:sp>
        <p:nvSpPr>
          <p:cNvPr id="75781" name="Shape 235"/>
          <p:cNvSpPr>
            <a:spLocks noChangeArrowheads="1"/>
          </p:cNvSpPr>
          <p:nvPr/>
        </p:nvSpPr>
        <p:spPr bwMode="auto">
          <a:xfrm>
            <a:off x="323850" y="5327650"/>
            <a:ext cx="1060450" cy="1225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5782" name="Shape 236"/>
          <p:cNvSpPr>
            <a:spLocks noChangeArrowheads="1"/>
          </p:cNvSpPr>
          <p:nvPr/>
        </p:nvSpPr>
        <p:spPr bwMode="auto">
          <a:xfrm>
            <a:off x="7991475" y="1489075"/>
            <a:ext cx="1152525" cy="142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7" name="Shape 237"/>
          <p:cNvSpPr>
            <a:spLocks noChangeArrowheads="1"/>
          </p:cNvSpPr>
          <p:nvPr/>
        </p:nvSpPr>
        <p:spPr bwMode="auto">
          <a:xfrm>
            <a:off x="4787900" y="2200275"/>
            <a:ext cx="3354388" cy="3687763"/>
          </a:xfrm>
          <a:prstGeom prst="wedgeEllipseCallout">
            <a:avLst>
              <a:gd name="adj1" fmla="val 51037"/>
              <a:gd name="adj2" fmla="val -44255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性向測驗測量個人學習潛能，透過測驗可瞭解自己的優勢能力，幫助自己在進路選擇時，往優勢能力方向發展。</a:t>
            </a:r>
          </a:p>
        </p:txBody>
      </p:sp>
      <p:sp>
        <p:nvSpPr>
          <p:cNvPr id="9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38213"/>
            <a:ext cx="411797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Shape 255"/>
          <p:cNvSpPr>
            <a:spLocks noChangeArrowheads="1"/>
          </p:cNvSpPr>
          <p:nvPr/>
        </p:nvSpPr>
        <p:spPr bwMode="auto">
          <a:xfrm>
            <a:off x="7667625" y="5105400"/>
            <a:ext cx="1320800" cy="1670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6804" name="Shape 256"/>
          <p:cNvSpPr>
            <a:spLocks noChangeArrowheads="1"/>
          </p:cNvSpPr>
          <p:nvPr/>
        </p:nvSpPr>
        <p:spPr bwMode="auto">
          <a:xfrm>
            <a:off x="179388" y="5300663"/>
            <a:ext cx="1289050" cy="1552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57" name="Shape 257"/>
          <p:cNvSpPr>
            <a:spLocks noChangeArrowheads="1"/>
          </p:cNvSpPr>
          <p:nvPr/>
        </p:nvSpPr>
        <p:spPr bwMode="auto">
          <a:xfrm>
            <a:off x="4754563" y="1425575"/>
            <a:ext cx="4281487" cy="3686175"/>
          </a:xfrm>
          <a:prstGeom prst="wedgeEllipseCallout">
            <a:avLst>
              <a:gd name="adj1" fmla="val 18431"/>
              <a:gd name="adj2" fmla="val 54616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心理測驗結果並非進路選擇的唯一指標，要併同其他因素一起來看（如學習表現）才有參考價值。對測驗有不清楚的地方，可以詢問輔導教師。</a:t>
            </a:r>
          </a:p>
        </p:txBody>
      </p:sp>
      <p:sp>
        <p:nvSpPr>
          <p:cNvPr id="76806" name="Shape 258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二、各項心理測驗▬興趣測驗</a:t>
            </a:r>
          </a:p>
        </p:txBody>
      </p:sp>
      <p:sp>
        <p:nvSpPr>
          <p:cNvPr id="259" name="Shape 259"/>
          <p:cNvSpPr>
            <a:spLocks noChangeArrowheads="1"/>
          </p:cNvSpPr>
          <p:nvPr/>
        </p:nvSpPr>
        <p:spPr bwMode="auto">
          <a:xfrm>
            <a:off x="190500" y="1463675"/>
            <a:ext cx="4381500" cy="4203700"/>
          </a:xfrm>
          <a:prstGeom prst="wedgeEllipseCallout">
            <a:avLst>
              <a:gd name="adj1" fmla="val -19278"/>
              <a:gd name="adj2" fmla="val 52755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興趣指個人對人事物的喜愛程度，當課程、活動、職業等產生興趣時，會較投入並得到滿足。興趣測驗即在測量對某種事務或活動喜歡或不喜歡的程度。</a:t>
            </a:r>
          </a:p>
        </p:txBody>
      </p:sp>
      <p:sp>
        <p:nvSpPr>
          <p:cNvPr id="9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235220"/>
            <a:ext cx="395446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" name="Shape 277"/>
          <p:cNvSpPr>
            <a:spLocks noChangeArrowheads="1"/>
          </p:cNvSpPr>
          <p:nvPr/>
        </p:nvSpPr>
        <p:spPr bwMode="auto">
          <a:xfrm>
            <a:off x="3779838" y="1801813"/>
            <a:ext cx="4176712" cy="3167062"/>
          </a:xfrm>
          <a:prstGeom prst="wedgeEllipseCallout">
            <a:avLst>
              <a:gd name="adj1" fmla="val 40130"/>
              <a:gd name="adj2" fmla="val 50088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學生做過其他測驗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也可將測驗名稱及結果填寫在手冊上。參考資訊愈豐富，更容易找到未來選擇的方向。</a:t>
            </a:r>
          </a:p>
        </p:txBody>
      </p:sp>
      <p:sp>
        <p:nvSpPr>
          <p:cNvPr id="77828" name="Shape 278"/>
          <p:cNvSpPr>
            <a:spLocks noChangeArrowheads="1"/>
          </p:cNvSpPr>
          <p:nvPr/>
        </p:nvSpPr>
        <p:spPr bwMode="auto">
          <a:xfrm>
            <a:off x="7596188" y="4797425"/>
            <a:ext cx="1368425" cy="19256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7829" name="Shape 279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二、各項心理測驗▬其他測驗</a:t>
            </a:r>
          </a:p>
        </p:txBody>
      </p:sp>
      <p:sp>
        <p:nvSpPr>
          <p:cNvPr id="7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12875"/>
            <a:ext cx="322897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47775"/>
            <a:ext cx="356393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557338"/>
            <a:ext cx="32861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Shape 28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三、學習成果及特殊表現▬我的學習表現</a:t>
            </a:r>
          </a:p>
        </p:txBody>
      </p:sp>
      <p:sp>
        <p:nvSpPr>
          <p:cNvPr id="78854" name="Shape 289"/>
          <p:cNvSpPr>
            <a:spLocks noChangeArrowheads="1"/>
          </p:cNvSpPr>
          <p:nvPr/>
        </p:nvSpPr>
        <p:spPr bwMode="auto">
          <a:xfrm>
            <a:off x="-106363" y="5300663"/>
            <a:ext cx="1060451" cy="1225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49600" y="3068638"/>
            <a:ext cx="5807075" cy="3673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25000"/>
              <a:defRPr/>
            </a:pPr>
            <a:r>
              <a:rPr lang="zh-TW" altLang="zh-TW" sz="2400" b="1" dirty="0">
                <a:solidFill>
                  <a:srgbClr val="FF0000"/>
                </a:solidFill>
                <a:sym typeface="Calibri" pitchFamily="34" charset="0"/>
              </a:rPr>
              <a:t>比序項目</a:t>
            </a:r>
          </a:p>
          <a:p>
            <a:pPr marL="285750" indent="-285750" eaLnBrk="1" hangingPunct="1">
              <a:buSzPct val="25000"/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基北區</a:t>
            </a:r>
            <a:r>
              <a:rPr lang="zh-TW" altLang="zh-TW" sz="24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均衡學習</a:t>
            </a:r>
            <a:r>
              <a:rPr lang="zh-TW" altLang="en-US" sz="24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：</a:t>
            </a:r>
            <a:r>
              <a:rPr lang="zh-TW" altLang="zh-TW" sz="2400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健體、藝文、綜合3領域，5學期平均成績及格者。</a:t>
            </a:r>
            <a:endParaRPr lang="en-US" altLang="zh-TW" sz="24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marL="285750" indent="-285750" eaLnBrk="1" hangingPunct="1">
              <a:buSzPct val="25000"/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基北區</a:t>
            </a:r>
            <a:r>
              <a:rPr lang="zh-TW" altLang="zh-TW" sz="24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教育會考</a:t>
            </a:r>
            <a:r>
              <a:rPr lang="zh-TW" altLang="zh-TW" sz="2400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。</a:t>
            </a:r>
          </a:p>
          <a:p>
            <a:pPr marL="285750" indent="-285750" eaLnBrk="1" hangingPunct="1">
              <a:buSzPct val="25000"/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rgbClr val="2F2B20"/>
                </a:solidFill>
              </a:rPr>
              <a:t>五專超額比序需採計體適能項目分數。</a:t>
            </a:r>
          </a:p>
        </p:txBody>
      </p:sp>
      <p:sp>
        <p:nvSpPr>
          <p:cNvPr id="288" name="Shape 288"/>
          <p:cNvSpPr>
            <a:spLocks noChangeArrowheads="1"/>
          </p:cNvSpPr>
          <p:nvPr/>
        </p:nvSpPr>
        <p:spPr bwMode="auto">
          <a:xfrm>
            <a:off x="107950" y="2492375"/>
            <a:ext cx="3240088" cy="3022600"/>
          </a:xfrm>
          <a:prstGeom prst="wedgeEllipseCallout">
            <a:avLst>
              <a:gd name="adj1" fmla="val -40037"/>
              <a:gd name="adj2" fmla="val 42463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不要忙著跟別人比較，要在意孩子自己的優勢表現。別忘記給孩子適時的鼓勵！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3650"/>
            <a:ext cx="3883025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Shape 300"/>
          <p:cNvSpPr>
            <a:spLocks noChangeArrowheads="1"/>
          </p:cNvSpPr>
          <p:nvPr/>
        </p:nvSpPr>
        <p:spPr bwMode="auto">
          <a:xfrm>
            <a:off x="7650163" y="5092700"/>
            <a:ext cx="1320800" cy="1670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9876" name="Shape 301"/>
          <p:cNvSpPr>
            <a:spLocks noChangeArrowheads="1"/>
          </p:cNvSpPr>
          <p:nvPr/>
        </p:nvSpPr>
        <p:spPr bwMode="auto">
          <a:xfrm>
            <a:off x="179388" y="5157788"/>
            <a:ext cx="1289050" cy="1552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9877" name="Shape 302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</a:t>
            </a:r>
            <a:r>
              <a:rPr lang="zh-TW" altLang="zh-TW" sz="2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▬</a:t>
            </a:r>
            <a:r>
              <a:rPr lang="zh-TW" altLang="zh-TW" sz="2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我的經歷</a:t>
            </a:r>
            <a:r>
              <a:rPr lang="en-US" altLang="zh-TW" sz="2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zh-TW" sz="2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幹部、社團</a:t>
            </a:r>
            <a:r>
              <a:rPr lang="en-US" altLang="zh-TW" sz="2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zh-TW" altLang="zh-TW" sz="2600" b="1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4" name="Shape 304"/>
          <p:cNvSpPr>
            <a:spLocks noChangeArrowheads="1"/>
          </p:cNvSpPr>
          <p:nvPr/>
        </p:nvSpPr>
        <p:spPr bwMode="auto">
          <a:xfrm>
            <a:off x="33338" y="1987550"/>
            <a:ext cx="2711450" cy="2654300"/>
          </a:xfrm>
          <a:prstGeom prst="wedgeEllipseCallout">
            <a:avLst>
              <a:gd name="adj1" fmla="val -12903"/>
              <a:gd name="adj2" fmla="val 67912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擔任班級幹部及參加社團活動，也是自我能力探索的方法。</a:t>
            </a:r>
          </a:p>
        </p:txBody>
      </p:sp>
      <p:sp>
        <p:nvSpPr>
          <p:cNvPr id="305" name="Shape 305"/>
          <p:cNvSpPr>
            <a:spLocks noChangeArrowheads="1"/>
          </p:cNvSpPr>
          <p:nvPr/>
        </p:nvSpPr>
        <p:spPr bwMode="auto">
          <a:xfrm>
            <a:off x="6321425" y="2660650"/>
            <a:ext cx="2689225" cy="2138363"/>
          </a:xfrm>
          <a:prstGeom prst="wedgeEllipseCallout">
            <a:avLst>
              <a:gd name="adj1" fmla="val 16417"/>
              <a:gd name="adj2" fmla="val 76245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多多參與活動，也是發掘興趣、能力的好方法。</a:t>
            </a:r>
          </a:p>
        </p:txBody>
      </p:sp>
      <p:sp>
        <p:nvSpPr>
          <p:cNvPr id="9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79881" name="文字方塊 1"/>
          <p:cNvSpPr txBox="1">
            <a:spLocks noChangeArrowheads="1"/>
          </p:cNvSpPr>
          <p:nvPr/>
        </p:nvSpPr>
        <p:spPr bwMode="auto">
          <a:xfrm>
            <a:off x="6310313" y="1412875"/>
            <a:ext cx="2300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100">
                <a:solidFill>
                  <a:srgbClr val="0000FF"/>
                </a:solidFill>
              </a:rPr>
              <a:t>基北免雖不比，但部分五專會採計</a:t>
            </a:r>
          </a:p>
        </p:txBody>
      </p:sp>
      <p:sp>
        <p:nvSpPr>
          <p:cNvPr id="10" name="矩形 9"/>
          <p:cNvSpPr/>
          <p:nvPr/>
        </p:nvSpPr>
        <p:spPr>
          <a:xfrm>
            <a:off x="1535113" y="5665788"/>
            <a:ext cx="6181725" cy="104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基北區免試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未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採計；但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五專服務學習採計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積分</a:t>
            </a:r>
            <a:r>
              <a:rPr lang="zh-TW" altLang="en-US" sz="2000">
                <a:solidFill>
                  <a:srgbClr val="00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擔任班級幹部、小老師或社團幹部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任滿一學期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得 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分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047750"/>
            <a:ext cx="3962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" name="Shape 312"/>
          <p:cNvSpPr>
            <a:spLocks noChangeArrowheads="1"/>
          </p:cNvSpPr>
          <p:nvPr/>
        </p:nvSpPr>
        <p:spPr bwMode="auto">
          <a:xfrm>
            <a:off x="0" y="1774825"/>
            <a:ext cx="2700338" cy="2654300"/>
          </a:xfrm>
          <a:prstGeom prst="wedgeEllipseCallout">
            <a:avLst>
              <a:gd name="adj1" fmla="val -10074"/>
              <a:gd name="adj2" fmla="val 59444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從學生參與競賽的項目及表現，也可以瞭解他的專長及興趣。</a:t>
            </a:r>
          </a:p>
        </p:txBody>
      </p:sp>
      <p:sp>
        <p:nvSpPr>
          <p:cNvPr id="80900" name="Shape 313"/>
          <p:cNvSpPr>
            <a:spLocks noChangeArrowheads="1"/>
          </p:cNvSpPr>
          <p:nvPr/>
        </p:nvSpPr>
        <p:spPr bwMode="auto">
          <a:xfrm>
            <a:off x="250825" y="4724400"/>
            <a:ext cx="1063625" cy="1919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0901" name="Shape 314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三、學習成果及特殊表現▬參與各項競賽成果</a:t>
            </a:r>
          </a:p>
        </p:txBody>
      </p:sp>
      <p:sp>
        <p:nvSpPr>
          <p:cNvPr id="315" name="Shape 315"/>
          <p:cNvSpPr>
            <a:spLocks noChangeArrowheads="1"/>
          </p:cNvSpPr>
          <p:nvPr/>
        </p:nvSpPr>
        <p:spPr bwMode="auto">
          <a:xfrm>
            <a:off x="6083300" y="1643063"/>
            <a:ext cx="2952750" cy="2654300"/>
          </a:xfrm>
          <a:prstGeom prst="wedgeEllipseCallout">
            <a:avLst>
              <a:gd name="adj1" fmla="val 15111"/>
              <a:gd name="adj2" fmla="val 64755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參加競賽是學習成果的展現，即使沒得獎也是一種學習成長經驗。</a:t>
            </a:r>
          </a:p>
        </p:txBody>
      </p:sp>
      <p:sp>
        <p:nvSpPr>
          <p:cNvPr id="80903" name="Shape 316"/>
          <p:cNvSpPr>
            <a:spLocks noChangeArrowheads="1"/>
          </p:cNvSpPr>
          <p:nvPr/>
        </p:nvSpPr>
        <p:spPr bwMode="auto">
          <a:xfrm>
            <a:off x="7596188" y="4797425"/>
            <a:ext cx="1368425" cy="19256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80905" name="文字方塊 9"/>
          <p:cNvSpPr txBox="1">
            <a:spLocks noChangeArrowheads="1"/>
          </p:cNvSpPr>
          <p:nvPr/>
        </p:nvSpPr>
        <p:spPr bwMode="auto">
          <a:xfrm>
            <a:off x="6310313" y="1412875"/>
            <a:ext cx="2300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100">
                <a:solidFill>
                  <a:srgbClr val="0000FF"/>
                </a:solidFill>
              </a:rPr>
              <a:t>基北免雖不比，但部分五專會採計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227138"/>
            <a:ext cx="38862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Shape 323"/>
          <p:cNvSpPr>
            <a:spLocks noChangeArrowheads="1"/>
          </p:cNvSpPr>
          <p:nvPr/>
        </p:nvSpPr>
        <p:spPr bwMode="auto">
          <a:xfrm>
            <a:off x="684213" y="1701800"/>
            <a:ext cx="3744912" cy="3167063"/>
          </a:xfrm>
          <a:prstGeom prst="wedgeEllipseCallout">
            <a:avLst>
              <a:gd name="adj1" fmla="val -26037"/>
              <a:gd name="adj2" fmla="val 61106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提醒學生遵守校規，如果因犯錯而被記過，可以利用學校銷過辦法，鼓勵孩子為自己的行為負責。</a:t>
            </a:r>
          </a:p>
        </p:txBody>
      </p:sp>
      <p:sp>
        <p:nvSpPr>
          <p:cNvPr id="81924" name="Shape 324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三、學習成果及特殊表現▬行為表現獎懲紀錄</a:t>
            </a:r>
          </a:p>
        </p:txBody>
      </p:sp>
      <p:sp>
        <p:nvSpPr>
          <p:cNvPr id="81925" name="Shape 325"/>
          <p:cNvSpPr>
            <a:spLocks noChangeArrowheads="1"/>
          </p:cNvSpPr>
          <p:nvPr/>
        </p:nvSpPr>
        <p:spPr bwMode="auto">
          <a:xfrm>
            <a:off x="395288" y="4724400"/>
            <a:ext cx="1163637" cy="2011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81927" name="文字方塊 7"/>
          <p:cNvSpPr txBox="1">
            <a:spLocks noChangeArrowheads="1"/>
          </p:cNvSpPr>
          <p:nvPr/>
        </p:nvSpPr>
        <p:spPr bwMode="auto">
          <a:xfrm>
            <a:off x="6310313" y="1412875"/>
            <a:ext cx="2300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100">
                <a:solidFill>
                  <a:srgbClr val="0000FF"/>
                </a:solidFill>
              </a:rPr>
              <a:t>基北免雖不比，但部分五專會採計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942C8-7816-4AD9-B79B-458795B3A529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64515" name="群組 6"/>
          <p:cNvGrpSpPr>
            <a:grpSpLocks/>
          </p:cNvGrpSpPr>
          <p:nvPr/>
        </p:nvGrpSpPr>
        <p:grpSpPr bwMode="auto">
          <a:xfrm>
            <a:off x="1012825" y="2424113"/>
            <a:ext cx="7159625" cy="1495425"/>
            <a:chOff x="135731" y="-842318"/>
            <a:chExt cx="8511432" cy="1368838"/>
          </a:xfrm>
        </p:grpSpPr>
        <p:sp>
          <p:nvSpPr>
            <p:cNvPr id="5" name="圓角矩形 4"/>
            <p:cNvSpPr/>
            <p:nvPr/>
          </p:nvSpPr>
          <p:spPr>
            <a:xfrm>
              <a:off x="135731" y="-842318"/>
              <a:ext cx="8511432" cy="136883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zh-TW" altLang="en-US" dirty="0"/>
            </a:p>
          </p:txBody>
        </p:sp>
        <p:sp>
          <p:nvSpPr>
            <p:cNvPr id="6" name="圓角矩形 4"/>
            <p:cNvSpPr/>
            <p:nvPr/>
          </p:nvSpPr>
          <p:spPr>
            <a:xfrm>
              <a:off x="135731" y="-592382"/>
              <a:ext cx="8511432" cy="8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壹、十二年國民基本教育概述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58888"/>
            <a:ext cx="381635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Shape 332"/>
          <p:cNvSpPr>
            <a:spLocks noChangeArrowheads="1"/>
          </p:cNvSpPr>
          <p:nvPr/>
        </p:nvSpPr>
        <p:spPr bwMode="auto">
          <a:xfrm>
            <a:off x="7667625" y="5105400"/>
            <a:ext cx="1320800" cy="1670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2948" name="Shape 333"/>
          <p:cNvSpPr>
            <a:spLocks noChangeArrowheads="1"/>
          </p:cNvSpPr>
          <p:nvPr/>
        </p:nvSpPr>
        <p:spPr bwMode="auto">
          <a:xfrm>
            <a:off x="179388" y="5157788"/>
            <a:ext cx="1289050" cy="1552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34" name="Shape 334"/>
          <p:cNvSpPr>
            <a:spLocks noChangeArrowheads="1"/>
          </p:cNvSpPr>
          <p:nvPr/>
        </p:nvSpPr>
        <p:spPr bwMode="auto">
          <a:xfrm>
            <a:off x="179388" y="1728788"/>
            <a:ext cx="2879725" cy="3171825"/>
          </a:xfrm>
          <a:prstGeom prst="wedgeEllipseCallout">
            <a:avLst>
              <a:gd name="adj1" fmla="val -8083"/>
              <a:gd name="adj2" fmla="val 78269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服務的過程可以運用所學知識，可以瞭解人際互動，也可以學會助人。</a:t>
            </a:r>
          </a:p>
        </p:txBody>
      </p:sp>
      <p:sp>
        <p:nvSpPr>
          <p:cNvPr id="335" name="Shape 335"/>
          <p:cNvSpPr>
            <a:spLocks noChangeArrowheads="1"/>
          </p:cNvSpPr>
          <p:nvPr/>
        </p:nvSpPr>
        <p:spPr bwMode="auto">
          <a:xfrm>
            <a:off x="6443663" y="2347913"/>
            <a:ext cx="2544762" cy="2138362"/>
          </a:xfrm>
          <a:prstGeom prst="wedgeEllipseCallout">
            <a:avLst>
              <a:gd name="adj1" fmla="val 17204"/>
              <a:gd name="adj2" fmla="val 76181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家長也可以和孩子一起來參與服務。</a:t>
            </a:r>
          </a:p>
        </p:txBody>
      </p:sp>
      <p:sp>
        <p:nvSpPr>
          <p:cNvPr id="82951" name="Shape 33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三、學習成果及特殊表現▬服務學習紀錄</a:t>
            </a:r>
          </a:p>
        </p:txBody>
      </p:sp>
      <p:sp>
        <p:nvSpPr>
          <p:cNvPr id="10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35113" y="5589588"/>
            <a:ext cx="6181725" cy="1154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25000"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Calibri" pitchFamily="34" charset="0"/>
              </a:rPr>
              <a:t>服務學習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Calibri" pitchFamily="34" charset="0"/>
              </a:rPr>
              <a:t>比序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Calibri" pitchFamily="34" charset="0"/>
              </a:rPr>
              <a:t>積分</a:t>
            </a:r>
            <a:endParaRPr lang="zh-TW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Calibri" pitchFamily="34" charset="0"/>
            </a:endParaRPr>
          </a:p>
          <a:p>
            <a:pPr eaLnBrk="1" hangingPunct="1">
              <a:buSzPct val="25000"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基北區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：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每學期服務滿6小時以上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得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5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分，上限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15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分。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  <a:sym typeface="Arial" pitchFamily="34" charset="0"/>
            </a:endParaRPr>
          </a:p>
          <a:p>
            <a:pPr eaLnBrk="1" hangingPunct="1">
              <a:buSzPct val="25000"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五專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不分學期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累積每滿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8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小時得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1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分</a:t>
            </a:r>
            <a:r>
              <a:rPr lang="zh-TW" altLang="en-US" dirty="0">
                <a:solidFill>
                  <a:srgbClr val="000000"/>
                </a:solidFill>
                <a:latin typeface="新細明體"/>
                <a:cs typeface="Arial" pitchFamily="34" charset="0"/>
                <a:sym typeface="Arial" pitchFamily="34" charset="0"/>
              </a:rPr>
              <a:t>，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上限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7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分。</a:t>
            </a:r>
          </a:p>
          <a:p>
            <a:pPr eaLnBrk="1" hangingPunct="1">
              <a:buSzPct val="25000"/>
              <a:defRPr/>
            </a:pP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另其他縣市請參閱相關簡章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Arial" pitchFamily="34" charset="0"/>
              </a:rPr>
              <a:t>。</a:t>
            </a:r>
            <a:endParaRPr lang="zh-TW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244600"/>
            <a:ext cx="3836987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201738"/>
            <a:ext cx="38592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" name="Shape 346"/>
          <p:cNvSpPr>
            <a:spLocks noChangeArrowheads="1"/>
          </p:cNvSpPr>
          <p:nvPr/>
        </p:nvSpPr>
        <p:spPr bwMode="auto">
          <a:xfrm>
            <a:off x="6372225" y="1974850"/>
            <a:ext cx="2598738" cy="2654300"/>
          </a:xfrm>
          <a:prstGeom prst="wedgeEllipseCallout">
            <a:avLst>
              <a:gd name="adj1" fmla="val 23639"/>
              <a:gd name="adj2" fmla="val 64991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更重要的是，可以瞭解自己對</a:t>
            </a:r>
            <a:r>
              <a:rPr lang="zh-TW" altLang="en-US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相關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群科的興趣。</a:t>
            </a:r>
          </a:p>
        </p:txBody>
      </p:sp>
      <p:sp>
        <p:nvSpPr>
          <p:cNvPr id="347" name="Shape 347"/>
          <p:cNvSpPr>
            <a:spLocks noChangeArrowheads="1"/>
          </p:cNvSpPr>
          <p:nvPr/>
        </p:nvSpPr>
        <p:spPr bwMode="auto">
          <a:xfrm>
            <a:off x="1063625" y="1911350"/>
            <a:ext cx="3081338" cy="2654300"/>
          </a:xfrm>
          <a:prstGeom prst="wedgeEllipseCallout">
            <a:avLst>
              <a:gd name="adj1" fmla="val -43370"/>
              <a:gd name="adj2" fmla="val 65634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透過生涯試探，可以認識</a:t>
            </a:r>
            <a:r>
              <a:rPr lang="zh-TW" altLang="en-US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不同類型高級中等學校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及五專</a:t>
            </a:r>
            <a:r>
              <a:rPr lang="zh-TW" altLang="en-US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各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群科學習內容。</a:t>
            </a:r>
          </a:p>
        </p:txBody>
      </p:sp>
      <p:sp>
        <p:nvSpPr>
          <p:cNvPr id="83974" name="Shape 348"/>
          <p:cNvSpPr>
            <a:spLocks noChangeArrowheads="1"/>
          </p:cNvSpPr>
          <p:nvPr/>
        </p:nvSpPr>
        <p:spPr bwMode="auto">
          <a:xfrm>
            <a:off x="250825" y="4868863"/>
            <a:ext cx="1063625" cy="19192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3975" name="Shape 349"/>
          <p:cNvSpPr>
            <a:spLocks noChangeArrowheads="1"/>
          </p:cNvSpPr>
          <p:nvPr/>
        </p:nvSpPr>
        <p:spPr bwMode="auto">
          <a:xfrm>
            <a:off x="7596188" y="4941888"/>
            <a:ext cx="1368425" cy="19256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3976" name="Shape 350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三、學習成果及特殊表現▬生涯試探活動</a:t>
            </a:r>
          </a:p>
        </p:txBody>
      </p:sp>
      <p:sp>
        <p:nvSpPr>
          <p:cNvPr id="10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Shape 383"/>
          <p:cNvGrpSpPr>
            <a:grpSpLocks/>
          </p:cNvGrpSpPr>
          <p:nvPr/>
        </p:nvGrpSpPr>
        <p:grpSpPr bwMode="auto">
          <a:xfrm>
            <a:off x="644525" y="620713"/>
            <a:ext cx="8394700" cy="5816600"/>
            <a:chOff x="34545" y="77640"/>
            <a:chExt cx="9384749" cy="6569222"/>
          </a:xfrm>
        </p:grpSpPr>
        <p:grpSp>
          <p:nvGrpSpPr>
            <p:cNvPr id="84998" name="Shape 384"/>
            <p:cNvGrpSpPr>
              <a:grpSpLocks/>
            </p:cNvGrpSpPr>
            <p:nvPr/>
          </p:nvGrpSpPr>
          <p:grpSpPr bwMode="auto">
            <a:xfrm>
              <a:off x="34545" y="77640"/>
              <a:ext cx="9384749" cy="6569222"/>
              <a:chOff x="-441127" y="-1090609"/>
              <a:chExt cx="10274338" cy="7498507"/>
            </a:xfrm>
          </p:grpSpPr>
          <p:sp>
            <p:nvSpPr>
              <p:cNvPr id="85003" name="Shape 385"/>
              <p:cNvSpPr>
                <a:spLocks noChangeArrowheads="1"/>
              </p:cNvSpPr>
              <p:nvPr/>
            </p:nvSpPr>
            <p:spPr bwMode="auto">
              <a:xfrm>
                <a:off x="2644611" y="3953801"/>
                <a:ext cx="3763591" cy="1888153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4" name="Shape 386"/>
              <p:cNvSpPr>
                <a:spLocks noChangeArrowheads="1"/>
              </p:cNvSpPr>
              <p:nvPr/>
            </p:nvSpPr>
            <p:spPr bwMode="auto">
              <a:xfrm>
                <a:off x="35700" y="5904501"/>
                <a:ext cx="4464457" cy="50339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進高中</a:t>
                </a:r>
              </a:p>
            </p:txBody>
          </p:sp>
          <p:sp>
            <p:nvSpPr>
              <p:cNvPr id="85005" name="Shape 387"/>
              <p:cNvSpPr>
                <a:spLocks noChangeArrowheads="1"/>
              </p:cNvSpPr>
              <p:nvPr/>
            </p:nvSpPr>
            <p:spPr bwMode="auto">
              <a:xfrm>
                <a:off x="4500157" y="5904501"/>
                <a:ext cx="4536338" cy="503396"/>
              </a:xfrm>
              <a:prstGeom prst="rect">
                <a:avLst/>
              </a:prstGeom>
              <a:gradFill rotWithShape="0">
                <a:gsLst>
                  <a:gs pos="0">
                    <a:srgbClr val="538CD5"/>
                  </a:gs>
                  <a:gs pos="50000">
                    <a:srgbClr val="CEE0F6"/>
                  </a:gs>
                  <a:gs pos="100000">
                    <a:srgbClr val="B7CCE4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選技職</a:t>
                </a:r>
              </a:p>
            </p:txBody>
          </p:sp>
          <p:sp>
            <p:nvSpPr>
              <p:cNvPr id="85006" name="Shape 388"/>
              <p:cNvSpPr>
                <a:spLocks/>
              </p:cNvSpPr>
              <p:nvPr/>
            </p:nvSpPr>
            <p:spPr bwMode="auto">
              <a:xfrm>
                <a:off x="3363644" y="1484432"/>
                <a:ext cx="2271084" cy="4393466"/>
              </a:xfrm>
              <a:custGeom>
                <a:avLst/>
                <a:gdLst>
                  <a:gd name="T0" fmla="*/ 0 w 2271012"/>
                  <a:gd name="T1" fmla="*/ 0 h 4392488"/>
                  <a:gd name="T2" fmla="*/ 2271012 w 2271012"/>
                  <a:gd name="T3" fmla="*/ 4392488 h 4392488"/>
                </a:gdLst>
                <a:ahLst/>
                <a:cxnLst/>
                <a:rect l="T0" t="T1" r="T2" b="T3"/>
                <a:pathLst>
                  <a:path w="2271012" h="4392488" extrusionOk="0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
</a:t>
                </a:r>
              </a:p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（博士班）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（碩士班）</a:t>
                </a:r>
              </a:p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科技大學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技術學院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一般大學</a:t>
                </a:r>
              </a:p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7" name="Shape 389"/>
              <p:cNvSpPr>
                <a:spLocks noChangeArrowheads="1"/>
              </p:cNvSpPr>
              <p:nvPr/>
            </p:nvSpPr>
            <p:spPr bwMode="auto">
              <a:xfrm>
                <a:off x="2627783" y="3573016"/>
                <a:ext cx="1184494" cy="2304256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buSzPct val="25000"/>
                </a:pPr>
                <a:r>
                  <a:rPr lang="zh-TW" altLang="zh-TW" sz="16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
</a:t>
                </a: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-一般大學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-科技大學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-技術學院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-軍警學校</a:t>
                </a:r>
              </a:p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8" name="Shape 390"/>
              <p:cNvSpPr>
                <a:spLocks noChangeArrowheads="1"/>
              </p:cNvSpPr>
              <p:nvPr/>
            </p:nvSpPr>
            <p:spPr bwMode="auto">
              <a:xfrm>
                <a:off x="5184067" y="3573017"/>
                <a:ext cx="1224135" cy="2330821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
-科技大學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-技術學院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-二專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-一般大學</a:t>
                </a:r>
              </a:p>
              <a:p>
                <a:pPr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-軍警校院</a:t>
                </a:r>
              </a:p>
            </p:txBody>
          </p:sp>
          <p:sp>
            <p:nvSpPr>
              <p:cNvPr id="85009" name="Shape 391"/>
              <p:cNvSpPr>
                <a:spLocks noChangeArrowheads="1"/>
              </p:cNvSpPr>
              <p:nvPr/>
            </p:nvSpPr>
            <p:spPr bwMode="auto">
              <a:xfrm>
                <a:off x="1403401" y="4365662"/>
                <a:ext cx="1225879" cy="1512236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-普通高中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-綜合高中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（學術學程）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-單科高中</a:t>
                </a:r>
              </a:p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-實驗高中</a:t>
                </a:r>
              </a:p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0" name="Shape 392"/>
              <p:cNvSpPr>
                <a:spLocks noChangeArrowheads="1"/>
              </p:cNvSpPr>
              <p:nvPr/>
            </p:nvSpPr>
            <p:spPr bwMode="auto">
              <a:xfrm>
                <a:off x="179464" y="5229212"/>
                <a:ext cx="1223937" cy="648685"/>
              </a:xfrm>
              <a:prstGeom prst="rect">
                <a:avLst/>
              </a:prstGeom>
              <a:solidFill>
                <a:srgbClr val="C5D8F1"/>
              </a:solidFill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-國中畢業</a:t>
                </a:r>
              </a:p>
            </p:txBody>
          </p:sp>
          <p:sp>
            <p:nvSpPr>
              <p:cNvPr id="85011" name="Shape 393"/>
              <p:cNvSpPr>
                <a:spLocks noChangeArrowheads="1"/>
              </p:cNvSpPr>
              <p:nvPr/>
            </p:nvSpPr>
            <p:spPr bwMode="auto">
              <a:xfrm>
                <a:off x="6442914" y="4365662"/>
                <a:ext cx="1225879" cy="1512236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buSzPct val="25000"/>
                </a:pPr>
                <a:r>
                  <a:rPr lang="zh-TW" altLang="zh-TW" sz="11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-高職</a:t>
                </a:r>
              </a:p>
              <a:p>
                <a:pPr eaLnBrk="1" hangingPunct="1">
                  <a:buSzPct val="25000"/>
                </a:pPr>
                <a:r>
                  <a:rPr lang="zh-TW" altLang="zh-TW" sz="11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-五專</a:t>
                </a:r>
              </a:p>
              <a:p>
                <a:pPr eaLnBrk="1" hangingPunct="1">
                  <a:buSzPct val="25000"/>
                </a:pPr>
                <a:r>
                  <a:rPr lang="zh-TW" altLang="zh-TW" sz="11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-綜合高中</a:t>
                </a:r>
              </a:p>
              <a:p>
                <a:pPr eaLnBrk="1" hangingPunct="1">
                  <a:buSzPct val="25000"/>
                </a:pPr>
                <a:r>
                  <a:rPr lang="zh-TW" altLang="zh-TW" sz="11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（專門學程）</a:t>
                </a:r>
              </a:p>
              <a:p>
                <a:pPr eaLnBrk="1" hangingPunct="1">
                  <a:buSzPct val="25000"/>
                </a:pPr>
                <a:r>
                  <a:rPr lang="zh-TW" altLang="zh-TW" sz="11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-實用技能學程</a:t>
                </a:r>
              </a:p>
              <a:p>
                <a:pPr eaLnBrk="1" hangingPunct="1">
                  <a:buSzPct val="25000"/>
                </a:pPr>
                <a:r>
                  <a:rPr lang="zh-TW" altLang="zh-TW" sz="11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-建教合作班</a:t>
                </a:r>
              </a:p>
            </p:txBody>
          </p:sp>
          <p:sp>
            <p:nvSpPr>
              <p:cNvPr id="85012" name="Shape 394"/>
              <p:cNvSpPr>
                <a:spLocks noChangeArrowheads="1"/>
              </p:cNvSpPr>
              <p:nvPr/>
            </p:nvSpPr>
            <p:spPr bwMode="auto">
              <a:xfrm>
                <a:off x="7668795" y="5229212"/>
                <a:ext cx="1223937" cy="648685"/>
              </a:xfrm>
              <a:prstGeom prst="rect">
                <a:avLst/>
              </a:prstGeom>
              <a:solidFill>
                <a:srgbClr val="C5D8F1"/>
              </a:solidFill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12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-國中畢業</a:t>
                </a:r>
              </a:p>
            </p:txBody>
          </p:sp>
          <p:sp>
            <p:nvSpPr>
              <p:cNvPr id="85013" name="Shape 395"/>
              <p:cNvSpPr>
                <a:spLocks noChangeArrowheads="1"/>
              </p:cNvSpPr>
              <p:nvPr/>
            </p:nvSpPr>
            <p:spPr bwMode="auto">
              <a:xfrm>
                <a:off x="179511" y="4351710"/>
                <a:ext cx="864095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國中</a:t>
                </a:r>
              </a:p>
            </p:txBody>
          </p:sp>
          <p:grpSp>
            <p:nvGrpSpPr>
              <p:cNvPr id="85014" name="Shape 396"/>
              <p:cNvGrpSpPr>
                <a:grpSpLocks/>
              </p:cNvGrpSpPr>
              <p:nvPr/>
            </p:nvGrpSpPr>
            <p:grpSpPr bwMode="auto">
              <a:xfrm>
                <a:off x="33757" y="3476426"/>
                <a:ext cx="3780085" cy="2438008"/>
                <a:chOff x="33757" y="3476426"/>
                <a:chExt cx="3780085" cy="2438008"/>
              </a:xfrm>
            </p:grpSpPr>
            <p:sp>
              <p:nvSpPr>
                <p:cNvPr id="85036" name="Shape 397"/>
                <p:cNvSpPr>
                  <a:spLocks noChangeArrowheads="1"/>
                </p:cNvSpPr>
                <p:nvPr/>
              </p:nvSpPr>
              <p:spPr bwMode="auto">
                <a:xfrm>
                  <a:off x="34925" y="5131783"/>
                  <a:ext cx="140004" cy="7826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7" name="Shape 398"/>
                <p:cNvSpPr>
                  <a:spLocks noChangeArrowheads="1"/>
                </p:cNvSpPr>
                <p:nvPr/>
              </p:nvSpPr>
              <p:spPr bwMode="auto">
                <a:xfrm>
                  <a:off x="33757" y="5096787"/>
                  <a:ext cx="1256183" cy="13090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8" name="Shape 399"/>
                <p:cNvSpPr>
                  <a:spLocks noChangeArrowheads="1"/>
                </p:cNvSpPr>
                <p:nvPr/>
              </p:nvSpPr>
              <p:spPr bwMode="auto">
                <a:xfrm>
                  <a:off x="1291679" y="4273319"/>
                  <a:ext cx="111967" cy="92256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9" name="Shape 400"/>
                <p:cNvSpPr>
                  <a:spLocks noChangeArrowheads="1"/>
                </p:cNvSpPr>
                <p:nvPr/>
              </p:nvSpPr>
              <p:spPr bwMode="auto">
                <a:xfrm>
                  <a:off x="1291679" y="4250257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40" name="Shape 401"/>
                <p:cNvSpPr>
                  <a:spLocks noChangeArrowheads="1"/>
                </p:cNvSpPr>
                <p:nvPr/>
              </p:nvSpPr>
              <p:spPr bwMode="auto">
                <a:xfrm>
                  <a:off x="2496766" y="3490912"/>
                  <a:ext cx="127372" cy="86201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41" name="Shape 402"/>
                <p:cNvSpPr>
                  <a:spLocks noChangeArrowheads="1"/>
                </p:cNvSpPr>
                <p:nvPr/>
              </p:nvSpPr>
              <p:spPr bwMode="auto">
                <a:xfrm>
                  <a:off x="2490788" y="3476426"/>
                  <a:ext cx="1323053" cy="9658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5015" name="Shape 403"/>
              <p:cNvGrpSpPr>
                <a:grpSpLocks/>
              </p:cNvGrpSpPr>
              <p:nvPr/>
            </p:nvGrpSpPr>
            <p:grpSpPr bwMode="auto">
              <a:xfrm flipH="1">
                <a:off x="5184066" y="3476426"/>
                <a:ext cx="3812043" cy="2438008"/>
                <a:chOff x="33757" y="3476426"/>
                <a:chExt cx="3780085" cy="2438008"/>
              </a:xfrm>
            </p:grpSpPr>
            <p:sp>
              <p:nvSpPr>
                <p:cNvPr id="85030" name="Shape 404"/>
                <p:cNvSpPr>
                  <a:spLocks noChangeArrowheads="1"/>
                </p:cNvSpPr>
                <p:nvPr/>
              </p:nvSpPr>
              <p:spPr bwMode="auto">
                <a:xfrm>
                  <a:off x="34925" y="5131783"/>
                  <a:ext cx="140004" cy="7826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1" name="Shape 405"/>
                <p:cNvSpPr>
                  <a:spLocks noChangeArrowheads="1"/>
                </p:cNvSpPr>
                <p:nvPr/>
              </p:nvSpPr>
              <p:spPr bwMode="auto">
                <a:xfrm>
                  <a:off x="33757" y="5096787"/>
                  <a:ext cx="1256183" cy="13090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2" name="Shape 406"/>
                <p:cNvSpPr>
                  <a:spLocks noChangeArrowheads="1"/>
                </p:cNvSpPr>
                <p:nvPr/>
              </p:nvSpPr>
              <p:spPr bwMode="auto">
                <a:xfrm>
                  <a:off x="1291679" y="4273319"/>
                  <a:ext cx="111967" cy="92256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3" name="Shape 407"/>
                <p:cNvSpPr>
                  <a:spLocks noChangeArrowheads="1"/>
                </p:cNvSpPr>
                <p:nvPr/>
              </p:nvSpPr>
              <p:spPr bwMode="auto">
                <a:xfrm>
                  <a:off x="1291679" y="4250257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4" name="Shape 408"/>
                <p:cNvSpPr>
                  <a:spLocks noChangeArrowheads="1"/>
                </p:cNvSpPr>
                <p:nvPr/>
              </p:nvSpPr>
              <p:spPr bwMode="auto">
                <a:xfrm>
                  <a:off x="2496766" y="3490912"/>
                  <a:ext cx="127372" cy="86201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35" name="Shape 409"/>
                <p:cNvSpPr>
                  <a:spLocks noChangeArrowheads="1"/>
                </p:cNvSpPr>
                <p:nvPr/>
              </p:nvSpPr>
              <p:spPr bwMode="auto">
                <a:xfrm>
                  <a:off x="2490788" y="3476426"/>
                  <a:ext cx="1323053" cy="9658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5016" name="Shape 410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7" name="Shape 411"/>
              <p:cNvSpPr>
                <a:spLocks noChangeArrowheads="1"/>
              </p:cNvSpPr>
              <p:nvPr/>
            </p:nvSpPr>
            <p:spPr bwMode="auto">
              <a:xfrm flipH="1">
                <a:off x="2195734" y="3922132"/>
                <a:ext cx="218292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8" name="Shape 412"/>
              <p:cNvSpPr>
                <a:spLocks noChangeArrowheads="1"/>
              </p:cNvSpPr>
              <p:nvPr/>
            </p:nvSpPr>
            <p:spPr bwMode="auto">
              <a:xfrm flipH="1">
                <a:off x="988461" y="4766296"/>
                <a:ext cx="218292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9" name="Shape 413"/>
              <p:cNvSpPr>
                <a:spLocks noChangeArrowheads="1"/>
              </p:cNvSpPr>
              <p:nvPr/>
            </p:nvSpPr>
            <p:spPr bwMode="auto">
              <a:xfrm>
                <a:off x="7812359" y="4769873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0" name="Shape 414"/>
              <p:cNvSpPr>
                <a:spLocks noChangeArrowheads="1"/>
              </p:cNvSpPr>
              <p:nvPr/>
            </p:nvSpPr>
            <p:spPr bwMode="auto">
              <a:xfrm>
                <a:off x="1331638" y="3429000"/>
                <a:ext cx="864095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高中</a:t>
                </a:r>
              </a:p>
            </p:txBody>
          </p:sp>
          <p:sp>
            <p:nvSpPr>
              <p:cNvPr id="85021" name="Shape 415"/>
              <p:cNvSpPr>
                <a:spLocks noChangeArrowheads="1"/>
              </p:cNvSpPr>
              <p:nvPr/>
            </p:nvSpPr>
            <p:spPr bwMode="auto">
              <a:xfrm>
                <a:off x="2509909" y="2759944"/>
                <a:ext cx="864095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大學</a:t>
                </a:r>
              </a:p>
            </p:txBody>
          </p:sp>
          <p:sp>
            <p:nvSpPr>
              <p:cNvPr id="85022" name="Shape 416"/>
              <p:cNvSpPr>
                <a:spLocks noChangeArrowheads="1"/>
              </p:cNvSpPr>
              <p:nvPr/>
            </p:nvSpPr>
            <p:spPr bwMode="auto">
              <a:xfrm>
                <a:off x="7956375" y="4365103"/>
                <a:ext cx="864095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國中</a:t>
                </a:r>
              </a:p>
            </p:txBody>
          </p:sp>
          <p:sp>
            <p:nvSpPr>
              <p:cNvPr id="85023" name="Shape 417"/>
              <p:cNvSpPr>
                <a:spLocks noChangeArrowheads="1"/>
              </p:cNvSpPr>
              <p:nvPr/>
            </p:nvSpPr>
            <p:spPr bwMode="auto">
              <a:xfrm>
                <a:off x="6804247" y="3442392"/>
                <a:ext cx="864095" cy="63467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16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高職/五專</a:t>
                </a:r>
              </a:p>
            </p:txBody>
          </p:sp>
          <p:sp>
            <p:nvSpPr>
              <p:cNvPr id="85024" name="Shape 418"/>
              <p:cNvSpPr>
                <a:spLocks noChangeArrowheads="1"/>
              </p:cNvSpPr>
              <p:nvPr/>
            </p:nvSpPr>
            <p:spPr bwMode="auto">
              <a:xfrm>
                <a:off x="5652119" y="2773338"/>
                <a:ext cx="864095" cy="65566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16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大學/二專</a:t>
                </a:r>
              </a:p>
            </p:txBody>
          </p:sp>
          <p:sp>
            <p:nvSpPr>
              <p:cNvPr id="85025" name="Shape 419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zh-TW" altLang="zh-TW" sz="20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研究所</a:t>
                </a:r>
              </a:p>
            </p:txBody>
          </p:sp>
          <p:grpSp>
            <p:nvGrpSpPr>
              <p:cNvPr id="85026" name="Shape 420"/>
              <p:cNvGrpSpPr>
                <a:grpSpLocks/>
              </p:cNvGrpSpPr>
              <p:nvPr/>
            </p:nvGrpSpPr>
            <p:grpSpPr bwMode="auto">
              <a:xfrm rot="-1116728">
                <a:off x="63174" y="265675"/>
                <a:ext cx="9265733" cy="4678513"/>
                <a:chOff x="-1243170" y="991653"/>
                <a:chExt cx="6752699" cy="4770013"/>
              </a:xfrm>
            </p:grpSpPr>
            <p:sp>
              <p:nvSpPr>
                <p:cNvPr id="85027" name="Shape 421"/>
                <p:cNvSpPr>
                  <a:spLocks/>
                </p:cNvSpPr>
                <p:nvPr/>
              </p:nvSpPr>
              <p:spPr bwMode="auto">
                <a:xfrm rot="474396">
                  <a:off x="-1097646" y="1150811"/>
                  <a:ext cx="2472067" cy="2286638"/>
                </a:xfrm>
                <a:custGeom>
                  <a:avLst/>
                  <a:gdLst>
                    <a:gd name="T0" fmla="*/ 0 w 120000"/>
                    <a:gd name="T1" fmla="*/ 2147483647 h 120000"/>
                    <a:gd name="T2" fmla="*/ 2147483647 w 120000"/>
                    <a:gd name="T3" fmla="*/ 2147483647 h 120000"/>
                    <a:gd name="T4" fmla="*/ 2147483647 w 120000"/>
                    <a:gd name="T5" fmla="*/ 0 h 120000"/>
                    <a:gd name="T6" fmla="*/ 2147483647 w 120000"/>
                    <a:gd name="T7" fmla="*/ 2147483647 h 120000"/>
                    <a:gd name="T8" fmla="*/ 2147483647 w 120000"/>
                    <a:gd name="T9" fmla="*/ 2147483647 h 120000"/>
                    <a:gd name="T10" fmla="*/ 2147483647 w 120000"/>
                    <a:gd name="T11" fmla="*/ 2147483647 h 120000"/>
                    <a:gd name="T12" fmla="*/ 2147483647 w 120000"/>
                    <a:gd name="T13" fmla="*/ 2147483647 h 120000"/>
                    <a:gd name="T14" fmla="*/ 0 w 120000"/>
                    <a:gd name="T15" fmla="*/ 2147483647 h 1200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0000"/>
                    <a:gd name="T25" fmla="*/ 0 h 120000"/>
                    <a:gd name="T26" fmla="*/ 120000 w 120000"/>
                    <a:gd name="T27" fmla="*/ 120000 h 1200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0000" h="120000" extrusionOk="0">
                      <a:moveTo>
                        <a:pt x="0" y="120000"/>
                      </a:moveTo>
                      <a:cubicBezTo>
                        <a:pt x="13333" y="66667"/>
                        <a:pt x="45321" y="31667"/>
                        <a:pt x="95963" y="15000"/>
                      </a:cubicBezTo>
                      <a:lnTo>
                        <a:pt x="94884" y="0"/>
                      </a:lnTo>
                      <a:lnTo>
                        <a:pt x="120000" y="18786"/>
                      </a:lnTo>
                      <a:lnTo>
                        <a:pt x="98450" y="49572"/>
                      </a:lnTo>
                      <a:lnTo>
                        <a:pt x="97371" y="34572"/>
                      </a:lnTo>
                      <a:cubicBezTo>
                        <a:pt x="52457" y="41239"/>
                        <a:pt x="20000" y="69715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/>
                <a:lstStyle/>
                <a:p>
                  <a:endParaRPr lang="zh-TW" altLang="en-US"/>
                </a:p>
              </p:txBody>
            </p:sp>
            <p:sp>
              <p:nvSpPr>
                <p:cNvPr id="85028" name="Shape 422"/>
                <p:cNvSpPr>
                  <a:spLocks/>
                </p:cNvSpPr>
                <p:nvPr/>
              </p:nvSpPr>
              <p:spPr bwMode="auto">
                <a:xfrm>
                  <a:off x="-513652" y="1268779"/>
                  <a:ext cx="1650876" cy="650941"/>
                </a:xfrm>
                <a:custGeom>
                  <a:avLst/>
                  <a:gdLst>
                    <a:gd name="T0" fmla="*/ 0 w 1654048"/>
                    <a:gd name="T1" fmla="*/ 0 h 650240"/>
                    <a:gd name="T2" fmla="*/ 1413148 w 1654048"/>
                    <a:gd name="T3" fmla="*/ 0 h 650240"/>
                    <a:gd name="T4" fmla="*/ 1413148 w 1654048"/>
                    <a:gd name="T5" fmla="*/ 710305 h 650240"/>
                    <a:gd name="T6" fmla="*/ 0 w 1654048"/>
                    <a:gd name="T7" fmla="*/ 710305 h 650240"/>
                    <a:gd name="T8" fmla="*/ 0 w 1654048"/>
                    <a:gd name="T9" fmla="*/ 0 h 650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54048"/>
                    <a:gd name="T16" fmla="*/ 0 h 650240"/>
                    <a:gd name="T17" fmla="*/ 1654048 w 1654048"/>
                    <a:gd name="T18" fmla="*/ 650240 h 650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54048" h="650240" extrusionOk="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00" tIns="45700" rIns="45700" bIns="45700" anchor="b"/>
                <a:lstStyle/>
                <a:p>
                  <a:endParaRPr lang="zh-TW" altLang="en-US"/>
                </a:p>
              </p:txBody>
            </p:sp>
            <p:sp>
              <p:nvSpPr>
                <p:cNvPr id="85029" name="Shape 423"/>
                <p:cNvSpPr>
                  <a:spLocks/>
                </p:cNvSpPr>
                <p:nvPr/>
              </p:nvSpPr>
              <p:spPr bwMode="auto">
                <a:xfrm rot="1561975" flipH="1">
                  <a:off x="2650932" y="2905600"/>
                  <a:ext cx="2446583" cy="2443115"/>
                </a:xfrm>
                <a:custGeom>
                  <a:avLst/>
                  <a:gdLst>
                    <a:gd name="T0" fmla="*/ 0 w 120000"/>
                    <a:gd name="T1" fmla="*/ 2147483647 h 120000"/>
                    <a:gd name="T2" fmla="*/ 2147483647 w 120000"/>
                    <a:gd name="T3" fmla="*/ 2147483647 h 120000"/>
                    <a:gd name="T4" fmla="*/ 2147483647 w 120000"/>
                    <a:gd name="T5" fmla="*/ 0 h 120000"/>
                    <a:gd name="T6" fmla="*/ 2147483647 w 120000"/>
                    <a:gd name="T7" fmla="*/ 2147483647 h 120000"/>
                    <a:gd name="T8" fmla="*/ 2147483647 w 120000"/>
                    <a:gd name="T9" fmla="*/ 2147483647 h 120000"/>
                    <a:gd name="T10" fmla="*/ 2147483647 w 120000"/>
                    <a:gd name="T11" fmla="*/ 2147483647 h 120000"/>
                    <a:gd name="T12" fmla="*/ 2147483647 w 120000"/>
                    <a:gd name="T13" fmla="*/ 2147483647 h 120000"/>
                    <a:gd name="T14" fmla="*/ 0 w 120000"/>
                    <a:gd name="T15" fmla="*/ 2147483647 h 1200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0000"/>
                    <a:gd name="T25" fmla="*/ 0 h 120000"/>
                    <a:gd name="T26" fmla="*/ 120000 w 120000"/>
                    <a:gd name="T27" fmla="*/ 120000 h 1200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0000" h="120000" extrusionOk="0">
                      <a:moveTo>
                        <a:pt x="0" y="120000"/>
                      </a:moveTo>
                      <a:cubicBezTo>
                        <a:pt x="13333" y="66667"/>
                        <a:pt x="43571" y="31667"/>
                        <a:pt x="90712" y="15000"/>
                      </a:cubicBezTo>
                      <a:lnTo>
                        <a:pt x="89397" y="0"/>
                      </a:lnTo>
                      <a:lnTo>
                        <a:pt x="120000" y="18786"/>
                      </a:lnTo>
                      <a:lnTo>
                        <a:pt x="93743" y="49572"/>
                      </a:lnTo>
                      <a:lnTo>
                        <a:pt x="92428" y="34572"/>
                      </a:lnTo>
                      <a:cubicBezTo>
                        <a:pt x="50809" y="41239"/>
                        <a:pt x="20000" y="69715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4999" name="Shape 424"/>
            <p:cNvSpPr>
              <a:spLocks noChangeArrowheads="1"/>
            </p:cNvSpPr>
            <p:nvPr/>
          </p:nvSpPr>
          <p:spPr bwMode="auto">
            <a:xfrm>
              <a:off x="470087" y="6247083"/>
              <a:ext cx="523490" cy="3603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5000" name="Shape 425"/>
            <p:cNvSpPr>
              <a:spLocks noChangeArrowheads="1"/>
            </p:cNvSpPr>
            <p:nvPr/>
          </p:nvSpPr>
          <p:spPr bwMode="auto">
            <a:xfrm flipH="1">
              <a:off x="8223083" y="6257839"/>
              <a:ext cx="468479" cy="35854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2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5001" name="Shape 426"/>
            <p:cNvSpPr>
              <a:spLocks/>
            </p:cNvSpPr>
            <p:nvPr/>
          </p:nvSpPr>
          <p:spPr bwMode="auto">
            <a:xfrm>
              <a:off x="3143388" y="2268714"/>
              <a:ext cx="3734926" cy="1441192"/>
            </a:xfrm>
            <a:custGeom>
              <a:avLst/>
              <a:gdLst>
                <a:gd name="T0" fmla="*/ 247650 w 3734927"/>
                <a:gd name="T1" fmla="*/ 189 h 1590035"/>
                <a:gd name="T2" fmla="*/ 1628533 w 3734927"/>
                <a:gd name="T3" fmla="*/ 5 h 1590035"/>
                <a:gd name="T4" fmla="*/ 3010945 w 3734927"/>
                <a:gd name="T5" fmla="*/ 235 h 1590035"/>
                <a:gd name="T6" fmla="*/ 1685132 w 3734927"/>
                <a:gd name="T7" fmla="*/ 202 h 1590035"/>
                <a:gd name="T8" fmla="*/ 247650 w 3734927"/>
                <a:gd name="T9" fmla="*/ 189 h 1590035"/>
                <a:gd name="T10" fmla="*/ 0 w 3734927"/>
                <a:gd name="T11" fmla="*/ 356 h 1590035"/>
                <a:gd name="T12" fmla="*/ 1495183 w 3734927"/>
                <a:gd name="T13" fmla="*/ 5 h 1590035"/>
                <a:gd name="T14" fmla="*/ 3102418 w 3734927"/>
                <a:gd name="T15" fmla="*/ 298 h 1590035"/>
                <a:gd name="T16" fmla="*/ 3734845 w 3734927"/>
                <a:gd name="T17" fmla="*/ 502 h 15900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34927"/>
                <a:gd name="T28" fmla="*/ 0 h 1590035"/>
                <a:gd name="T29" fmla="*/ 3734927 w 3734927"/>
                <a:gd name="T30" fmla="*/ 1590035 h 15900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34927" h="1590035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 extrusionOk="0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>
              <a:solidFill>
                <a:srgbClr val="8CB3E3"/>
              </a:solidFill>
              <a:prstDash val="solid"/>
              <a:bevel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endParaRPr lang="zh-TW" altLang="en-US"/>
            </a:p>
          </p:txBody>
        </p:sp>
        <p:sp>
          <p:nvSpPr>
            <p:cNvPr id="85002" name="Shape 427"/>
            <p:cNvSpPr>
              <a:spLocks/>
            </p:cNvSpPr>
            <p:nvPr/>
          </p:nvSpPr>
          <p:spPr bwMode="auto">
            <a:xfrm flipH="1">
              <a:off x="2268538" y="2276872"/>
              <a:ext cx="3665859" cy="1441192"/>
            </a:xfrm>
            <a:custGeom>
              <a:avLst/>
              <a:gdLst>
                <a:gd name="T0" fmla="*/ 53940 w 3734570"/>
                <a:gd name="T1" fmla="*/ 189 h 1590035"/>
                <a:gd name="T2" fmla="*/ 355127 w 3734570"/>
                <a:gd name="T3" fmla="*/ 5 h 1590035"/>
                <a:gd name="T4" fmla="*/ 656667 w 3734570"/>
                <a:gd name="T5" fmla="*/ 235 h 1590035"/>
                <a:gd name="T6" fmla="*/ 367471 w 3734570"/>
                <a:gd name="T7" fmla="*/ 202 h 1590035"/>
                <a:gd name="T8" fmla="*/ 53940 w 3734570"/>
                <a:gd name="T9" fmla="*/ 189 h 1590035"/>
                <a:gd name="T10" fmla="*/ 0 w 3734570"/>
                <a:gd name="T11" fmla="*/ 343 h 1590035"/>
                <a:gd name="T12" fmla="*/ 326041 w 3734570"/>
                <a:gd name="T13" fmla="*/ 5 h 1590035"/>
                <a:gd name="T14" fmla="*/ 676620 w 3734570"/>
                <a:gd name="T15" fmla="*/ 298 h 1590035"/>
                <a:gd name="T16" fmla="*/ 814564 w 3734570"/>
                <a:gd name="T17" fmla="*/ 502 h 15900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34570"/>
                <a:gd name="T28" fmla="*/ 0 h 1590035"/>
                <a:gd name="T29" fmla="*/ 3734570 w 3734570"/>
                <a:gd name="T30" fmla="*/ 1590035 h 15900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34570" h="1590035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 extrusionOk="0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endParaRPr lang="zh-TW" altLang="en-US"/>
            </a:p>
          </p:txBody>
        </p:sp>
      </p:grpSp>
      <p:sp>
        <p:nvSpPr>
          <p:cNvPr id="52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84997" name="Shape 350"/>
          <p:cNvSpPr>
            <a:spLocks noChangeArrowheads="1"/>
          </p:cNvSpPr>
          <p:nvPr/>
        </p:nvSpPr>
        <p:spPr bwMode="auto">
          <a:xfrm>
            <a:off x="-1588" y="908050"/>
            <a:ext cx="9144001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三、學習成果及特殊表現▬生涯試探活動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471"/>
          <p:cNvSpPr>
            <a:spLocks noChangeArrowheads="1"/>
          </p:cNvSpPr>
          <p:nvPr/>
        </p:nvSpPr>
        <p:spPr bwMode="auto">
          <a:xfrm>
            <a:off x="874713" y="3865563"/>
            <a:ext cx="7431087" cy="81915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3735388" y="3884613"/>
            <a:ext cx="1592262" cy="781050"/>
          </a:xfrm>
          <a:prstGeom prst="ellipse">
            <a:avLst/>
          </a:prstGeom>
          <a:gradFill>
            <a:gsLst>
              <a:gs pos="0">
                <a:srgbClr val="0000C2"/>
              </a:gs>
              <a:gs pos="50000">
                <a:schemeClr val="hlink"/>
              </a:gs>
              <a:gs pos="100000">
                <a:srgbClr val="0000C2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eaLnBrk="1" hangingPunct="1"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86020" name="Shape 473"/>
          <p:cNvSpPr>
            <a:spLocks noChangeArrowheads="1"/>
          </p:cNvSpPr>
          <p:nvPr/>
        </p:nvSpPr>
        <p:spPr bwMode="auto">
          <a:xfrm>
            <a:off x="3813175" y="3886200"/>
            <a:ext cx="1435100" cy="78105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1307212" y="2494107"/>
            <a:ext cx="1141412" cy="1101725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藝術群</a:t>
            </a:r>
          </a:p>
        </p:txBody>
      </p:sp>
      <p:sp>
        <p:nvSpPr>
          <p:cNvPr id="475" name="Shape 475"/>
          <p:cNvSpPr/>
          <p:nvPr/>
        </p:nvSpPr>
        <p:spPr>
          <a:xfrm>
            <a:off x="524574" y="3430732"/>
            <a:ext cx="1143000" cy="1101725"/>
          </a:xfrm>
          <a:prstGeom prst="ellipse">
            <a:avLst/>
          </a:prstGeom>
          <a:gradFill>
            <a:gsLst>
              <a:gs pos="0">
                <a:srgbClr val="DAE5F1"/>
              </a:gs>
              <a:gs pos="100000">
                <a:srgbClr val="0099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水產群</a:t>
            </a:r>
          </a:p>
        </p:txBody>
      </p:sp>
      <p:sp>
        <p:nvSpPr>
          <p:cNvPr id="476" name="Shape 476"/>
          <p:cNvSpPr/>
          <p:nvPr/>
        </p:nvSpPr>
        <p:spPr>
          <a:xfrm>
            <a:off x="453137" y="4561032"/>
            <a:ext cx="1143000" cy="11017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99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海事群</a:t>
            </a:r>
          </a:p>
        </p:txBody>
      </p:sp>
      <p:sp>
        <p:nvSpPr>
          <p:cNvPr id="477" name="Shape 477"/>
          <p:cNvSpPr/>
          <p:nvPr/>
        </p:nvSpPr>
        <p:spPr>
          <a:xfrm>
            <a:off x="1262762" y="5351607"/>
            <a:ext cx="1079500" cy="1103313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9389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餐旅群</a:t>
            </a:r>
          </a:p>
        </p:txBody>
      </p:sp>
      <p:sp>
        <p:nvSpPr>
          <p:cNvPr id="478" name="Shape 478"/>
          <p:cNvSpPr/>
          <p:nvPr/>
        </p:nvSpPr>
        <p:spPr>
          <a:xfrm>
            <a:off x="2358137" y="5713557"/>
            <a:ext cx="1143000" cy="1101725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家政群</a:t>
            </a:r>
          </a:p>
        </p:txBody>
      </p:sp>
      <p:sp>
        <p:nvSpPr>
          <p:cNvPr id="479" name="Shape 479"/>
          <p:cNvSpPr/>
          <p:nvPr/>
        </p:nvSpPr>
        <p:spPr>
          <a:xfrm>
            <a:off x="3631312" y="5858020"/>
            <a:ext cx="1143000" cy="11017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9933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食品群</a:t>
            </a:r>
          </a:p>
        </p:txBody>
      </p:sp>
      <p:sp>
        <p:nvSpPr>
          <p:cNvPr id="480" name="Shape 480"/>
          <p:cNvSpPr/>
          <p:nvPr/>
        </p:nvSpPr>
        <p:spPr>
          <a:xfrm>
            <a:off x="7293674" y="4510232"/>
            <a:ext cx="1143000" cy="11017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外語群</a:t>
            </a:r>
          </a:p>
        </p:txBody>
      </p:sp>
      <p:sp>
        <p:nvSpPr>
          <p:cNvPr id="86042" name="Shape 481"/>
          <p:cNvSpPr>
            <a:spLocks noChangeArrowheads="1"/>
          </p:cNvSpPr>
          <p:nvPr/>
        </p:nvSpPr>
        <p:spPr bwMode="auto">
          <a:xfrm>
            <a:off x="28575" y="1125538"/>
            <a:ext cx="4065588" cy="503237"/>
          </a:xfrm>
          <a:prstGeom prst="rect">
            <a:avLst/>
          </a:prstGeom>
          <a:solidFill>
            <a:srgbClr val="CCECFF"/>
          </a:solidFill>
          <a:ln w="25400">
            <a:solidFill>
              <a:srgbClr val="00B0F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en-US" sz="2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協助學生</a:t>
            </a:r>
            <a:r>
              <a:rPr lang="zh-TW" altLang="zh-TW" sz="2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認識職業學校群別</a:t>
            </a:r>
            <a:endParaRPr lang="zh-TW" altLang="zh-TW" sz="2400" b="1">
              <a:solidFill>
                <a:srgbClr val="FF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6043" name="Shape 482"/>
          <p:cNvGrpSpPr>
            <a:grpSpLocks/>
          </p:cNvGrpSpPr>
          <p:nvPr/>
        </p:nvGrpSpPr>
        <p:grpSpPr bwMode="auto">
          <a:xfrm>
            <a:off x="1522413" y="2616200"/>
            <a:ext cx="6372225" cy="3278188"/>
            <a:chOff x="1259618" y="2614356"/>
            <a:chExt cx="6370831" cy="3278398"/>
          </a:xfrm>
        </p:grpSpPr>
        <p:sp>
          <p:nvSpPr>
            <p:cNvPr id="86071" name="Shape 483"/>
            <p:cNvSpPr>
              <a:spLocks noChangeArrowheads="1"/>
            </p:cNvSpPr>
            <p:nvPr/>
          </p:nvSpPr>
          <p:spPr bwMode="auto">
            <a:xfrm rot="-9207705">
              <a:off x="2047620" y="3669884"/>
              <a:ext cx="1245520" cy="216331"/>
            </a:xfrm>
            <a:prstGeom prst="rightArrow">
              <a:avLst>
                <a:gd name="adj1" fmla="val 35167"/>
                <a:gd name="adj2" fmla="val 111018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72" name="Shape 484"/>
            <p:cNvSpPr>
              <a:spLocks noChangeArrowheads="1"/>
            </p:cNvSpPr>
            <p:nvPr/>
          </p:nvSpPr>
          <p:spPr bwMode="auto">
            <a:xfrm>
              <a:off x="3484610" y="3853717"/>
              <a:ext cx="1593577" cy="7810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grpSp>
          <p:nvGrpSpPr>
            <p:cNvPr id="86073" name="Shape 485"/>
            <p:cNvGrpSpPr>
              <a:grpSpLocks/>
            </p:cNvGrpSpPr>
            <p:nvPr/>
          </p:nvGrpSpPr>
          <p:grpSpPr bwMode="auto">
            <a:xfrm>
              <a:off x="3574119" y="3431789"/>
              <a:ext cx="1387420" cy="1684076"/>
              <a:chOff x="4166" y="1705"/>
              <a:chExt cx="1251" cy="1251"/>
            </a:xfrm>
          </p:grpSpPr>
          <p:sp>
            <p:nvSpPr>
              <p:cNvPr id="86089" name="Shape 486"/>
              <p:cNvSpPr>
                <a:spLocks noChangeArrowheads="1"/>
              </p:cNvSpPr>
              <p:nvPr/>
            </p:nvSpPr>
            <p:spPr bwMode="auto">
              <a:xfrm rot="5400000">
                <a:off x="4166" y="1705"/>
                <a:ext cx="1251" cy="1251"/>
              </a:xfrm>
              <a:prstGeom prst="ellipse">
                <a:avLst/>
              </a:prstGeom>
              <a:gradFill rotWithShape="0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6090" name="Shape 487"/>
              <p:cNvSpPr>
                <a:spLocks noChangeArrowheads="1"/>
              </p:cNvSpPr>
              <p:nvPr/>
            </p:nvSpPr>
            <p:spPr bwMode="auto">
              <a:xfrm rot="5400000">
                <a:off x="4182" y="1712"/>
                <a:ext cx="1221" cy="1222"/>
              </a:xfrm>
              <a:prstGeom prst="ellipse">
                <a:avLst/>
              </a:prstGeom>
              <a:gradFill rotWithShape="0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  <p:sp>
            <p:nvSpPr>
              <p:cNvPr id="86091" name="Shape 488"/>
              <p:cNvSpPr>
                <a:spLocks noChangeArrowheads="1"/>
              </p:cNvSpPr>
              <p:nvPr/>
            </p:nvSpPr>
            <p:spPr bwMode="auto">
              <a:xfrm rot="5400000">
                <a:off x="4205" y="1714"/>
                <a:ext cx="1141" cy="1162"/>
              </a:xfrm>
              <a:prstGeom prst="ellipse">
                <a:avLst/>
              </a:prstGeom>
              <a:gradFill rotWithShape="0">
                <a:gsLst>
                  <a:gs pos="0">
                    <a:srgbClr val="AAB2B3"/>
                  </a:gs>
                  <a:gs pos="100000">
                    <a:srgbClr val="D6E1E2">
                      <a:alpha val="47841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74" name="Shape 489"/>
            <p:cNvSpPr txBox="1">
              <a:spLocks noChangeArrowheads="1"/>
            </p:cNvSpPr>
            <p:nvPr/>
          </p:nvSpPr>
          <p:spPr bwMode="auto">
            <a:xfrm>
              <a:off x="3767135" y="3790214"/>
              <a:ext cx="996780" cy="10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SzPct val="25000"/>
              </a:pPr>
              <a:r>
                <a:rPr lang="zh-TW" altLang="zh-TW" sz="32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職業</a:t>
              </a:r>
            </a:p>
            <a:p>
              <a:pPr algn="ctr" eaLnBrk="1" hangingPunct="1">
                <a:buSzPct val="25000"/>
              </a:pPr>
              <a:r>
                <a:rPr lang="zh-TW" altLang="zh-TW" sz="32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學校</a:t>
              </a:r>
            </a:p>
          </p:txBody>
        </p:sp>
        <p:sp>
          <p:nvSpPr>
            <p:cNvPr id="86075" name="Shape 490"/>
            <p:cNvSpPr>
              <a:spLocks noChangeArrowheads="1"/>
            </p:cNvSpPr>
            <p:nvPr/>
          </p:nvSpPr>
          <p:spPr bwMode="auto">
            <a:xfrm rot="-10468004">
              <a:off x="1398992" y="4042636"/>
              <a:ext cx="1739601" cy="261946"/>
            </a:xfrm>
            <a:prstGeom prst="rightArrow">
              <a:avLst>
                <a:gd name="adj1" fmla="val 35167"/>
                <a:gd name="adj2" fmla="val 11102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76" name="Shape 491"/>
            <p:cNvSpPr>
              <a:spLocks noChangeArrowheads="1"/>
            </p:cNvSpPr>
            <p:nvPr/>
          </p:nvSpPr>
          <p:spPr bwMode="auto">
            <a:xfrm rot="9949799">
              <a:off x="1267252" y="4542716"/>
              <a:ext cx="1963401" cy="306398"/>
            </a:xfrm>
            <a:prstGeom prst="rightArrow">
              <a:avLst>
                <a:gd name="adj1" fmla="val 35167"/>
                <a:gd name="adj2" fmla="val 11104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77" name="Shape 492"/>
            <p:cNvSpPr>
              <a:spLocks noChangeArrowheads="1"/>
            </p:cNvSpPr>
            <p:nvPr/>
          </p:nvSpPr>
          <p:spPr bwMode="auto">
            <a:xfrm rot="8936425">
              <a:off x="1862463" y="5057086"/>
              <a:ext cx="1557070" cy="228607"/>
            </a:xfrm>
            <a:prstGeom prst="rightArrow">
              <a:avLst>
                <a:gd name="adj1" fmla="val 35167"/>
                <a:gd name="adj2" fmla="val 111028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78" name="Shape 493"/>
            <p:cNvSpPr>
              <a:spLocks noChangeArrowheads="1"/>
            </p:cNvSpPr>
            <p:nvPr/>
          </p:nvSpPr>
          <p:spPr bwMode="auto">
            <a:xfrm rot="7382279">
              <a:off x="2746456" y="5295248"/>
              <a:ext cx="885857" cy="288876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79" name="Shape 494"/>
            <p:cNvSpPr>
              <a:spLocks noChangeArrowheads="1"/>
            </p:cNvSpPr>
            <p:nvPr/>
          </p:nvSpPr>
          <p:spPr bwMode="auto">
            <a:xfrm rot="6056444">
              <a:off x="3757558" y="5436545"/>
              <a:ext cx="535006" cy="325380"/>
            </a:xfrm>
            <a:prstGeom prst="rightArrow">
              <a:avLst>
                <a:gd name="adj1" fmla="val 35167"/>
                <a:gd name="adj2" fmla="val 11103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0" name="Shape 495"/>
            <p:cNvSpPr>
              <a:spLocks noChangeArrowheads="1"/>
            </p:cNvSpPr>
            <p:nvPr/>
          </p:nvSpPr>
          <p:spPr bwMode="auto">
            <a:xfrm rot="3102180">
              <a:off x="4716250" y="5334940"/>
              <a:ext cx="473092" cy="307921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1" name="Shape 496"/>
            <p:cNvSpPr>
              <a:spLocks noChangeArrowheads="1"/>
            </p:cNvSpPr>
            <p:nvPr/>
          </p:nvSpPr>
          <p:spPr bwMode="auto">
            <a:xfrm rot="2067505">
              <a:off x="5043267" y="4984058"/>
              <a:ext cx="1211054" cy="334974"/>
            </a:xfrm>
            <a:prstGeom prst="rightArrow">
              <a:avLst>
                <a:gd name="adj1" fmla="val 35167"/>
                <a:gd name="adj2" fmla="val 11102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2" name="Shape 497"/>
            <p:cNvSpPr>
              <a:spLocks noChangeArrowheads="1"/>
            </p:cNvSpPr>
            <p:nvPr/>
          </p:nvSpPr>
          <p:spPr bwMode="auto">
            <a:xfrm rot="871502">
              <a:off x="5286114" y="4450639"/>
              <a:ext cx="1841184" cy="306398"/>
            </a:xfrm>
            <a:prstGeom prst="rightArrow">
              <a:avLst>
                <a:gd name="adj1" fmla="val 35167"/>
                <a:gd name="adj2" fmla="val 11103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3" name="Shape 498"/>
            <p:cNvSpPr>
              <a:spLocks noChangeArrowheads="1"/>
            </p:cNvSpPr>
            <p:nvPr/>
          </p:nvSpPr>
          <p:spPr bwMode="auto">
            <a:xfrm>
              <a:off x="5314683" y="3917219"/>
              <a:ext cx="2315765" cy="327037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4" name="Shape 499"/>
            <p:cNvSpPr>
              <a:spLocks noChangeArrowheads="1"/>
            </p:cNvSpPr>
            <p:nvPr/>
          </p:nvSpPr>
          <p:spPr bwMode="auto">
            <a:xfrm rot="-909171">
              <a:off x="5263892" y="3488580"/>
              <a:ext cx="1696747" cy="361963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5" name="Shape 500"/>
            <p:cNvSpPr>
              <a:spLocks noChangeArrowheads="1"/>
            </p:cNvSpPr>
            <p:nvPr/>
          </p:nvSpPr>
          <p:spPr bwMode="auto">
            <a:xfrm rot="-2102198">
              <a:off x="5071837" y="3139317"/>
              <a:ext cx="1011063" cy="301636"/>
            </a:xfrm>
            <a:prstGeom prst="rightArrow">
              <a:avLst>
                <a:gd name="adj1" fmla="val 35167"/>
                <a:gd name="adj2" fmla="val 11103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6" name="Shape 501"/>
            <p:cNvSpPr>
              <a:spLocks noChangeArrowheads="1"/>
            </p:cNvSpPr>
            <p:nvPr/>
          </p:nvSpPr>
          <p:spPr bwMode="auto">
            <a:xfrm rot="-3694955">
              <a:off x="4653541" y="2787708"/>
              <a:ext cx="598509" cy="34284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7" name="Shape 502"/>
            <p:cNvSpPr>
              <a:spLocks noChangeArrowheads="1"/>
            </p:cNvSpPr>
            <p:nvPr/>
          </p:nvSpPr>
          <p:spPr bwMode="auto">
            <a:xfrm rot="-6332387">
              <a:off x="3813107" y="2767868"/>
              <a:ext cx="563582" cy="385696"/>
            </a:xfrm>
            <a:prstGeom prst="rightArrow">
              <a:avLst>
                <a:gd name="adj1" fmla="val 35167"/>
                <a:gd name="adj2" fmla="val 111031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  <p:sp>
          <p:nvSpPr>
            <p:cNvPr id="86088" name="Shape 503"/>
            <p:cNvSpPr>
              <a:spLocks noChangeArrowheads="1"/>
            </p:cNvSpPr>
            <p:nvPr/>
          </p:nvSpPr>
          <p:spPr bwMode="auto">
            <a:xfrm rot="-7860205">
              <a:off x="2945677" y="3086171"/>
              <a:ext cx="650897" cy="350778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</a:endParaRPr>
            </a:p>
          </p:txBody>
        </p:sp>
      </p:grpSp>
      <p:sp>
        <p:nvSpPr>
          <p:cNvPr id="504" name="Shape 504"/>
          <p:cNvSpPr/>
          <p:nvPr/>
        </p:nvSpPr>
        <p:spPr>
          <a:xfrm>
            <a:off x="4909249" y="1630507"/>
            <a:ext cx="1079500" cy="1103313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pc="-150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電機與電子群</a:t>
            </a:r>
            <a:endParaRPr lang="zh-TW" altLang="en-US" sz="2400" b="1" spc="-15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6060187" y="1990870"/>
            <a:ext cx="1079500" cy="1103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pc="-150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土木與建築群</a:t>
            </a:r>
          </a:p>
        </p:txBody>
      </p:sp>
      <p:sp>
        <p:nvSpPr>
          <p:cNvPr id="506" name="Shape 506"/>
          <p:cNvSpPr/>
          <p:nvPr/>
        </p:nvSpPr>
        <p:spPr>
          <a:xfrm>
            <a:off x="7079362" y="2616345"/>
            <a:ext cx="1141412" cy="1101725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3399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化工群</a:t>
            </a:r>
          </a:p>
        </p:txBody>
      </p:sp>
      <p:sp>
        <p:nvSpPr>
          <p:cNvPr id="507" name="Shape 507"/>
          <p:cNvSpPr/>
          <p:nvPr/>
        </p:nvSpPr>
        <p:spPr>
          <a:xfrm>
            <a:off x="7860412" y="3430732"/>
            <a:ext cx="1079500" cy="1103313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pc="-160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商業與管理群</a:t>
            </a:r>
          </a:p>
        </p:txBody>
      </p:sp>
      <p:sp>
        <p:nvSpPr>
          <p:cNvPr id="508" name="Shape 508"/>
          <p:cNvSpPr/>
          <p:nvPr/>
        </p:nvSpPr>
        <p:spPr>
          <a:xfrm>
            <a:off x="5039424" y="5662757"/>
            <a:ext cx="1079500" cy="1103313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農業群</a:t>
            </a:r>
          </a:p>
        </p:txBody>
      </p:sp>
      <p:sp>
        <p:nvSpPr>
          <p:cNvPr id="509" name="Shape 509"/>
          <p:cNvSpPr/>
          <p:nvPr/>
        </p:nvSpPr>
        <p:spPr>
          <a:xfrm>
            <a:off x="6277674" y="5230957"/>
            <a:ext cx="1079500" cy="1103313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538C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設計群</a:t>
            </a:r>
          </a:p>
        </p:txBody>
      </p:sp>
      <p:sp>
        <p:nvSpPr>
          <p:cNvPr id="510" name="Shape 510"/>
          <p:cNvSpPr/>
          <p:nvPr/>
        </p:nvSpPr>
        <p:spPr>
          <a:xfrm>
            <a:off x="3623374" y="1630507"/>
            <a:ext cx="1141413" cy="11017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動力</a:t>
            </a:r>
          </a:p>
          <a:p>
            <a:pPr algn="ctr" eaLnBrk="1" hangingPunct="1">
              <a:buSzPct val="25000"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機械群</a:t>
            </a:r>
          </a:p>
        </p:txBody>
      </p:sp>
      <p:sp>
        <p:nvSpPr>
          <p:cNvPr id="511" name="Shape 511"/>
          <p:cNvSpPr/>
          <p:nvPr/>
        </p:nvSpPr>
        <p:spPr>
          <a:xfrm>
            <a:off x="2399412" y="2041670"/>
            <a:ext cx="1141412" cy="11017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6009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機械群</a:t>
            </a:r>
          </a:p>
        </p:txBody>
      </p:sp>
      <p:sp>
        <p:nvSpPr>
          <p:cNvPr id="86068" name="文字方塊 1"/>
          <p:cNvSpPr txBox="1">
            <a:spLocks noChangeArrowheads="1"/>
          </p:cNvSpPr>
          <p:nvPr/>
        </p:nvSpPr>
        <p:spPr bwMode="auto">
          <a:xfrm>
            <a:off x="5840413" y="2878138"/>
            <a:ext cx="4619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solidFill>
                <a:srgbClr val="2F2B20"/>
              </a:solidFill>
            </a:endParaRPr>
          </a:p>
        </p:txBody>
      </p:sp>
      <p:sp>
        <p:nvSpPr>
          <p:cNvPr id="48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  <p:sp>
        <p:nvSpPr>
          <p:cNvPr id="86070" name="Shape 350"/>
          <p:cNvSpPr>
            <a:spLocks noChangeArrowheads="1"/>
          </p:cNvSpPr>
          <p:nvPr/>
        </p:nvSpPr>
        <p:spPr bwMode="auto">
          <a:xfrm>
            <a:off x="-1588" y="692150"/>
            <a:ext cx="9144001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三、學習成果及特殊表現▬生涯試探活動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822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22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22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22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22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822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822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822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22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822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389255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2213"/>
            <a:ext cx="3921125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" name="Shape 543"/>
          <p:cNvSpPr>
            <a:spLocks noChangeArrowheads="1"/>
          </p:cNvSpPr>
          <p:nvPr/>
        </p:nvSpPr>
        <p:spPr bwMode="auto">
          <a:xfrm>
            <a:off x="4067175" y="2266950"/>
            <a:ext cx="4645025" cy="4176713"/>
          </a:xfrm>
          <a:prstGeom prst="wedgeEllipseCallout">
            <a:avLst>
              <a:gd name="adj1" fmla="val 30074"/>
              <a:gd name="adj2" fmla="val -62361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8000"/>
              </a:lnSpc>
              <a:buSzPct val="25000"/>
            </a:pPr>
            <a:r>
              <a:rPr lang="zh-TW" altLang="en-US" sz="2400" b="1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國三</a:t>
            </a:r>
            <a:r>
              <a:rPr lang="zh-TW" altLang="zh-TW" sz="2400" b="1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時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孩子可以把「國中學生生涯輔導紀錄手冊」內的自我認識、學習表現、心理測驗等資料進行彙整，</a:t>
            </a:r>
            <a:r>
              <a:rPr lang="zh-TW" altLang="zh-TW" sz="2400" b="1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與師長及父母深入討論，進行升學選校的初步規劃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9093" name="Shape 544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四、生涯統整面面觀</a:t>
            </a:r>
          </a:p>
        </p:txBody>
      </p:sp>
      <p:sp>
        <p:nvSpPr>
          <p:cNvPr id="89094" name="Shape 545"/>
          <p:cNvSpPr>
            <a:spLocks noChangeArrowheads="1"/>
          </p:cNvSpPr>
          <p:nvPr/>
        </p:nvSpPr>
        <p:spPr bwMode="auto">
          <a:xfrm>
            <a:off x="7812088" y="785813"/>
            <a:ext cx="1184275" cy="14636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2663"/>
            <a:ext cx="41052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19200"/>
            <a:ext cx="38989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Shape 55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五、生涯發展規劃書</a:t>
            </a:r>
          </a:p>
        </p:txBody>
      </p:sp>
      <p:sp>
        <p:nvSpPr>
          <p:cNvPr id="91141" name="Shape 553"/>
          <p:cNvSpPr>
            <a:spLocks noChangeArrowheads="1"/>
          </p:cNvSpPr>
          <p:nvPr/>
        </p:nvSpPr>
        <p:spPr bwMode="auto">
          <a:xfrm>
            <a:off x="-36513" y="5187950"/>
            <a:ext cx="1295401" cy="1670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1142" name="Shape 556"/>
          <p:cNvSpPr>
            <a:spLocks noChangeArrowheads="1"/>
          </p:cNvSpPr>
          <p:nvPr/>
        </p:nvSpPr>
        <p:spPr bwMode="auto">
          <a:xfrm>
            <a:off x="5060950" y="2809875"/>
            <a:ext cx="590550" cy="2922588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57" name="Shape 557"/>
          <p:cNvSpPr>
            <a:spLocks noChangeArrowheads="1"/>
          </p:cNvSpPr>
          <p:nvPr/>
        </p:nvSpPr>
        <p:spPr bwMode="auto">
          <a:xfrm>
            <a:off x="1331913" y="1804988"/>
            <a:ext cx="3600450" cy="3521075"/>
          </a:xfrm>
          <a:prstGeom prst="wedgeEllipseCallout">
            <a:avLst>
              <a:gd name="adj1" fmla="val -41519"/>
              <a:gd name="adj2" fmla="val 50019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參考生涯輔導紀錄手冊資料，親師生一起討論，</a:t>
            </a:r>
            <a:r>
              <a:rPr lang="zh-TW" altLang="zh-TW" sz="2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依據</a:t>
            </a:r>
            <a:r>
              <a:rPr lang="zh-TW" altLang="zh-TW" sz="2400" b="1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孩子學習表現、專長、興趣</a:t>
            </a:r>
            <a:r>
              <a:rPr lang="zh-TW" altLang="zh-TW" sz="2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等，並且考量想</a:t>
            </a:r>
            <a:r>
              <a:rPr lang="zh-TW" altLang="zh-TW" sz="2400" b="1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升讀學校的入學條件</a:t>
            </a: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，初步完成個人升學規劃。</a:t>
            </a:r>
          </a:p>
        </p:txBody>
      </p:sp>
      <p:sp>
        <p:nvSpPr>
          <p:cNvPr id="11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7777" r="33879" b="14215"/>
          <a:stretch>
            <a:fillRect/>
          </a:stretch>
        </p:blipFill>
        <p:spPr bwMode="auto">
          <a:xfrm>
            <a:off x="684213" y="1531938"/>
            <a:ext cx="3025775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14450"/>
            <a:ext cx="3833813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Shape 565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六、生涯輔導紀錄家長的話</a:t>
            </a:r>
          </a:p>
        </p:txBody>
      </p:sp>
      <p:sp>
        <p:nvSpPr>
          <p:cNvPr id="567" name="Shape 567"/>
          <p:cNvSpPr>
            <a:spLocks noChangeArrowheads="1"/>
          </p:cNvSpPr>
          <p:nvPr/>
        </p:nvSpPr>
        <p:spPr bwMode="auto">
          <a:xfrm>
            <a:off x="5707063" y="1323975"/>
            <a:ext cx="3436937" cy="3686175"/>
          </a:xfrm>
          <a:prstGeom prst="wedgeEllipseCallout">
            <a:avLst>
              <a:gd name="adj1" fmla="val 3819"/>
              <a:gd name="adj2" fmla="val 55144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請爸媽仔細看完孩子的各項紀錄，找時間與孩子聊聊、寫下自己對孩子生涯規劃的想法，</a:t>
            </a:r>
            <a:r>
              <a:rPr lang="zh-TW" altLang="zh-TW" sz="2400" b="1" u="sng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不要只有簽名喔！</a:t>
            </a:r>
          </a:p>
        </p:txBody>
      </p:sp>
      <p:sp>
        <p:nvSpPr>
          <p:cNvPr id="92166" name="Shape 568"/>
          <p:cNvSpPr>
            <a:spLocks noChangeArrowheads="1"/>
          </p:cNvSpPr>
          <p:nvPr/>
        </p:nvSpPr>
        <p:spPr bwMode="auto">
          <a:xfrm>
            <a:off x="7643813" y="5040313"/>
            <a:ext cx="1320800" cy="16700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92167" name="圖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t="8545" r="29128" b="12009"/>
          <a:stretch>
            <a:fillRect/>
          </a:stretch>
        </p:blipFill>
        <p:spPr bwMode="auto">
          <a:xfrm>
            <a:off x="1619250" y="1995488"/>
            <a:ext cx="28225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Shape 564"/>
          <p:cNvSpPr>
            <a:spLocks noChangeArrowheads="1"/>
          </p:cNvSpPr>
          <p:nvPr/>
        </p:nvSpPr>
        <p:spPr bwMode="auto">
          <a:xfrm>
            <a:off x="179388" y="5157788"/>
            <a:ext cx="1289050" cy="1552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9216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65400"/>
            <a:ext cx="2871788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" name="Shape 570"/>
          <p:cNvSpPr>
            <a:spLocks noChangeArrowheads="1"/>
          </p:cNvSpPr>
          <p:nvPr/>
        </p:nvSpPr>
        <p:spPr bwMode="auto">
          <a:xfrm>
            <a:off x="179388" y="1557338"/>
            <a:ext cx="2592387" cy="3309937"/>
          </a:xfrm>
          <a:prstGeom prst="wedgeEllipseCallout">
            <a:avLst>
              <a:gd name="adj1" fmla="val -16986"/>
              <a:gd name="adj2" fmla="val 76264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每學年結束前(大約5、6月)，學校會請孩子將生涯輔導紀錄手冊帶回請家長參閱內容。</a:t>
            </a:r>
          </a:p>
        </p:txBody>
      </p:sp>
      <p:sp>
        <p:nvSpPr>
          <p:cNvPr id="12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E0A724-E912-484E-902E-7BEF762BE444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94211" name="群組 6"/>
          <p:cNvGrpSpPr>
            <a:grpSpLocks/>
          </p:cNvGrpSpPr>
          <p:nvPr/>
        </p:nvGrpSpPr>
        <p:grpSpPr bwMode="auto">
          <a:xfrm>
            <a:off x="468313" y="1889125"/>
            <a:ext cx="8428037" cy="1528763"/>
            <a:chOff x="165215" y="-215543"/>
            <a:chExt cx="8353909" cy="964646"/>
          </a:xfrm>
        </p:grpSpPr>
        <p:sp>
          <p:nvSpPr>
            <p:cNvPr id="4" name="圓角矩形 3"/>
            <p:cNvSpPr/>
            <p:nvPr/>
          </p:nvSpPr>
          <p:spPr>
            <a:xfrm>
              <a:off x="165215" y="-215543"/>
              <a:ext cx="8229600" cy="9646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圓角矩形 4"/>
            <p:cNvSpPr/>
            <p:nvPr/>
          </p:nvSpPr>
          <p:spPr>
            <a:xfrm>
              <a:off x="481496" y="-215543"/>
              <a:ext cx="8037628" cy="869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3113" y="1849438"/>
            <a:ext cx="7543800" cy="1219200"/>
          </a:xfrm>
        </p:spPr>
        <p:txBody>
          <a:bodyPr/>
          <a:lstStyle/>
          <a:p>
            <a:pPr algn="ctr">
              <a:defRPr/>
            </a:pPr>
            <a:r>
              <a:rPr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rPr>
              <a:t>參、國中教育</a:t>
            </a:r>
            <a:r>
              <a:rPr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rPr>
              <a:t>會考</a:t>
            </a:r>
            <a:endParaRPr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群組 6"/>
          <p:cNvGrpSpPr>
            <a:grpSpLocks/>
          </p:cNvGrpSpPr>
          <p:nvPr/>
        </p:nvGrpSpPr>
        <p:grpSpPr bwMode="auto">
          <a:xfrm>
            <a:off x="395288" y="115888"/>
            <a:ext cx="8302625" cy="668337"/>
            <a:chOff x="69230" y="9576"/>
            <a:chExt cx="8229600" cy="964646"/>
          </a:xfrm>
        </p:grpSpPr>
        <p:sp>
          <p:nvSpPr>
            <p:cNvPr id="11" name="圓角矩形 10"/>
            <p:cNvSpPr/>
            <p:nvPr/>
          </p:nvSpPr>
          <p:spPr>
            <a:xfrm>
              <a:off x="69230" y="9576"/>
              <a:ext cx="8229600" cy="9646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261202" y="76024"/>
              <a:ext cx="8037628" cy="868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eaLnBrk="1" hangingPunct="1">
                <a:spcAft>
                  <a:spcPct val="35000"/>
                </a:spcAft>
                <a:defRPr/>
              </a:pPr>
              <a:r>
                <a:rPr lang="zh-TW" altLang="en-US" sz="36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國中教育會考各科考試時間及題數</a:t>
              </a:r>
            </a:p>
          </p:txBody>
        </p:sp>
      </p:grpSp>
      <p:sp>
        <p:nvSpPr>
          <p:cNvPr id="952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25003-51C7-4522-A088-E7B51EE9D5D6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5236" name="Rectangle 28"/>
          <p:cNvSpPr>
            <a:spLocks noChangeArrowheads="1"/>
          </p:cNvSpPr>
          <p:nvPr/>
        </p:nvSpPr>
        <p:spPr bwMode="auto">
          <a:xfrm>
            <a:off x="-612775" y="-649288"/>
            <a:ext cx="144462" cy="525463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prstShdw prst="shdw17" dist="35921" dir="2700000">
              <a:srgbClr val="995C1F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zh-TW" altLang="en-US" sz="28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5237" name="Rectangle 2"/>
          <p:cNvSpPr>
            <a:spLocks noChangeArrowheads="1"/>
          </p:cNvSpPr>
          <p:nvPr/>
        </p:nvSpPr>
        <p:spPr bwMode="auto">
          <a:xfrm>
            <a:off x="395288" y="6172200"/>
            <a:ext cx="8640762" cy="685800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1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英語科聽力測驗及數學科非選擇題，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年起正式採計</a:t>
            </a:r>
            <a:r>
              <a:rPr lang="zh-TW" altLang="en-US" sz="2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1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2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「寫作測驗」及「數學非選擇題」必須要用</a:t>
            </a: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黑色墨水筆</a:t>
            </a:r>
            <a:r>
              <a:rPr lang="zh-TW" altLang="en-US" sz="22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</a:t>
            </a:r>
            <a:r>
              <a:rPr lang="zh-TW" altLang="en-US" sz="2200" b="1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82600" y="931863"/>
          <a:ext cx="8280401" cy="51609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99923"/>
                <a:gridCol w="899923"/>
                <a:gridCol w="1032726"/>
                <a:gridCol w="3515735"/>
                <a:gridCol w="1932094"/>
              </a:tblGrid>
              <a:tr h="3723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考試科目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題數</a:t>
                      </a: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結果呈現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</a:tr>
              <a:tr h="5407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分為「精熟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」和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「待加強」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等級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成績計算方式可詳見教育部國中教育會考網站：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http://cap.ntnu.edu.tw/</a:t>
                      </a:r>
                      <a:endParaRPr lang="zh-TW" altLang="en-US" sz="20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/>
                </a:tc>
              </a:tr>
              <a:tr h="972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閱讀</a:t>
                      </a:r>
                      <a:endParaRPr lang="zh-TW" altLang="zh-TW" sz="2000" kern="1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閱讀</a:t>
                      </a:r>
                      <a:r>
                        <a:rPr 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80%)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2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聽力</a:t>
                      </a:r>
                      <a:endParaRPr lang="zh-TW" altLang="zh-TW" sz="2000" kern="1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20%)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73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選擇題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85%)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選擇題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15%)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10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1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1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寫作測驗 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分為一至六級分</a:t>
                      </a:r>
                    </a:p>
                  </a:txBody>
                  <a:tcPr marL="54616" marR="54616" marT="29188" marB="29188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B56C6-A0CC-441F-BC2E-D0D7614B6DFE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99331" name="群組 6"/>
          <p:cNvGrpSpPr>
            <a:grpSpLocks/>
          </p:cNvGrpSpPr>
          <p:nvPr/>
        </p:nvGrpSpPr>
        <p:grpSpPr bwMode="auto">
          <a:xfrm>
            <a:off x="468313" y="1889125"/>
            <a:ext cx="8428037" cy="2547938"/>
            <a:chOff x="165215" y="-215543"/>
            <a:chExt cx="8353909" cy="964646"/>
          </a:xfrm>
        </p:grpSpPr>
        <p:sp>
          <p:nvSpPr>
            <p:cNvPr id="4" name="圓角矩形 3"/>
            <p:cNvSpPr/>
            <p:nvPr/>
          </p:nvSpPr>
          <p:spPr>
            <a:xfrm>
              <a:off x="165215" y="-215543"/>
              <a:ext cx="8229600" cy="9646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圓角矩形 4"/>
            <p:cNvSpPr/>
            <p:nvPr/>
          </p:nvSpPr>
          <p:spPr>
            <a:xfrm>
              <a:off x="481496" y="-215543"/>
              <a:ext cx="8037628" cy="869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9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肆、</a:t>
              </a:r>
              <a:r>
                <a:rPr lang="en-US" altLang="zh-TW" sz="39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105</a:t>
              </a:r>
              <a:r>
                <a:rPr lang="zh-TW" altLang="en-US" sz="39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學年度基北區高級中等學校 </a:t>
              </a:r>
              <a:endParaRPr lang="en-US" altLang="zh-TW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endParaRPr>
            </a:p>
            <a:p>
              <a:pPr algn="ctr" defTabSz="1733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9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及五專免試入學</a:t>
              </a:r>
              <a:r>
                <a:rPr lang="zh-TW" altLang="en-US" sz="39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規劃</a:t>
              </a:r>
              <a:endParaRPr lang="en-US" altLang="zh-TW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E604C-7256-460D-AF0E-D508EFE87A65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5539" name="內容版面配置區 5" descr="1030117-A版宣導手冊-印刷檔_頁面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7475"/>
            <a:ext cx="8577263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-14288" y="533400"/>
            <a:ext cx="682626" cy="547528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十二年國民基本教育架構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19BB87-C59D-43E7-BA62-ECB11CEF2ED8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4451" name="投影片編號版面配置區 3"/>
          <p:cNvSpPr txBox="1">
            <a:spLocks/>
          </p:cNvSpPr>
          <p:nvPr/>
        </p:nvSpPr>
        <p:spPr bwMode="auto">
          <a:xfrm>
            <a:off x="6516688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58585-388D-4EED-982E-CF647729930A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 bwMode="auto">
          <a:xfrm>
            <a:off x="482280" y="462400"/>
            <a:ext cx="8604448" cy="576065"/>
          </a:xfrm>
          <a:prstGeom prst="rect">
            <a:avLst/>
          </a:prstGeom>
          <a:solidFill>
            <a:srgbClr val="FFFF99">
              <a:alpha val="44000"/>
            </a:srgb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學年度基北區免試入學</a:t>
            </a:r>
          </a:p>
        </p:txBody>
      </p:sp>
      <p:sp>
        <p:nvSpPr>
          <p:cNvPr id="5" name="圓角矩形 4"/>
          <p:cNvSpPr/>
          <p:nvPr/>
        </p:nvSpPr>
        <p:spPr bwMode="auto">
          <a:xfrm>
            <a:off x="1601788" y="1050925"/>
            <a:ext cx="6364287" cy="527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611560" y="1772816"/>
          <a:ext cx="790614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下箭號 6"/>
          <p:cNvSpPr/>
          <p:nvPr/>
        </p:nvSpPr>
        <p:spPr>
          <a:xfrm rot="1985128">
            <a:off x="2566988" y="2508250"/>
            <a:ext cx="5048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向下箭號 7"/>
          <p:cNvSpPr/>
          <p:nvPr/>
        </p:nvSpPr>
        <p:spPr>
          <a:xfrm rot="19907898">
            <a:off x="6084888" y="4432300"/>
            <a:ext cx="50323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 rot="1985128">
            <a:off x="4799013" y="4379913"/>
            <a:ext cx="504825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向下箭號 9"/>
          <p:cNvSpPr/>
          <p:nvPr/>
        </p:nvSpPr>
        <p:spPr>
          <a:xfrm rot="19907898">
            <a:off x="3560763" y="2560638"/>
            <a:ext cx="50323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388F7-4A1A-4683-99BA-E5F1007438E4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5475" name="投影片編號版面配置區 3"/>
          <p:cNvSpPr txBox="1">
            <a:spLocks/>
          </p:cNvSpPr>
          <p:nvPr/>
        </p:nvSpPr>
        <p:spPr bwMode="auto">
          <a:xfrm>
            <a:off x="6516688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58EE6-B742-417A-812C-D95848C2806E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 bwMode="auto">
          <a:xfrm>
            <a:off x="482280" y="462400"/>
            <a:ext cx="8604448" cy="576065"/>
          </a:xfrm>
          <a:prstGeom prst="rect">
            <a:avLst/>
          </a:prstGeom>
          <a:solidFill>
            <a:srgbClr val="FFFF99">
              <a:alpha val="44000"/>
            </a:srgb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學年度基北區免試入學</a:t>
            </a:r>
          </a:p>
        </p:txBody>
      </p:sp>
      <p:sp>
        <p:nvSpPr>
          <p:cNvPr id="5" name="圓角矩形 4"/>
          <p:cNvSpPr/>
          <p:nvPr/>
        </p:nvSpPr>
        <p:spPr bwMode="auto">
          <a:xfrm>
            <a:off x="1601788" y="1050925"/>
            <a:ext cx="6364287" cy="527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超額比序採計項目</a:t>
            </a:r>
            <a:r>
              <a:rPr lang="en-US" altLang="zh-TW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852488" y="2276475"/>
            <a:ext cx="2566987" cy="1944688"/>
          </a:xfrm>
          <a:prstGeom prst="wedgeRoundRectCallout">
            <a:avLst>
              <a:gd name="adj1" fmla="val 62596"/>
              <a:gd name="adj2" fmla="val 2630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教育部規定</a:t>
            </a:r>
            <a:endParaRPr lang="en-US" altLang="zh-TW" sz="28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會考</a:t>
            </a:r>
            <a:r>
              <a:rPr lang="zh-TW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採計分數</a:t>
            </a:r>
            <a:r>
              <a:rPr lang="en-US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分之</a:t>
            </a:r>
            <a:r>
              <a:rPr lang="en-US" altLang="zh-TW" sz="28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內容版面配置區 6"/>
          <p:cNvGraphicFramePr>
            <a:graphicFrameLocks/>
          </p:cNvGraphicFramePr>
          <p:nvPr/>
        </p:nvGraphicFramePr>
        <p:xfrm>
          <a:off x="3491881" y="1484784"/>
          <a:ext cx="52565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物件 9"/>
          <p:cNvGraphicFramePr>
            <a:graphicFrameLocks noChangeAspect="1"/>
          </p:cNvGraphicFramePr>
          <p:nvPr/>
        </p:nvGraphicFramePr>
        <p:xfrm>
          <a:off x="115888" y="1193800"/>
          <a:ext cx="9018587" cy="712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3" name="文件" r:id="rId5" imgW="7004214" imgH="5511799" progId="Word.Document.12">
                  <p:embed/>
                </p:oleObj>
              </mc:Choice>
              <mc:Fallback>
                <p:oleObj name="文件" r:id="rId5" imgW="7004214" imgH="5511799" progId="Word.Document.12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193800"/>
                        <a:ext cx="9018587" cy="712311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607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499" name="群組 6"/>
          <p:cNvGrpSpPr>
            <a:grpSpLocks/>
          </p:cNvGrpSpPr>
          <p:nvPr/>
        </p:nvGrpSpPr>
        <p:grpSpPr bwMode="auto">
          <a:xfrm>
            <a:off x="468313" y="168275"/>
            <a:ext cx="8302625" cy="668338"/>
            <a:chOff x="69230" y="9576"/>
            <a:chExt cx="8229600" cy="964646"/>
          </a:xfrm>
        </p:grpSpPr>
        <p:sp>
          <p:nvSpPr>
            <p:cNvPr id="16" name="圓角矩形 15"/>
            <p:cNvSpPr/>
            <p:nvPr/>
          </p:nvSpPr>
          <p:spPr>
            <a:xfrm>
              <a:off x="69230" y="9576"/>
              <a:ext cx="8229600" cy="9646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4"/>
            <p:cNvSpPr/>
            <p:nvPr/>
          </p:nvSpPr>
          <p:spPr>
            <a:xfrm>
              <a:off x="261202" y="76025"/>
              <a:ext cx="8037628" cy="868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eaLnBrk="1" hangingPunct="1">
                <a:spcAft>
                  <a:spcPct val="35000"/>
                </a:spcAft>
                <a:defRPr/>
              </a:pPr>
              <a:r>
                <a:rPr lang="en-US" altLang="zh-TW" sz="36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105</a:t>
              </a:r>
              <a:r>
                <a:rPr lang="zh-TW" altLang="en-US" sz="36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學年度超額比序項目積分對照表</a:t>
              </a:r>
            </a:p>
          </p:txBody>
        </p:sp>
      </p:grpSp>
      <p:sp>
        <p:nvSpPr>
          <p:cNvPr id="1065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9F3276-BF90-4B1E-ACC7-9386FDFABDCD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矩形 1"/>
          <p:cNvSpPr>
            <a:spLocks noChangeArrowheads="1"/>
          </p:cNvSpPr>
          <p:nvPr/>
        </p:nvSpPr>
        <p:spPr bwMode="auto">
          <a:xfrm>
            <a:off x="250825" y="1222375"/>
            <a:ext cx="871378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各五專招生學校得訂定採計之比序項目，並</a:t>
            </a: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以積分方式作  </a:t>
            </a:r>
            <a:endParaRPr lang="en-US" altLang="zh-TW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為分發依據。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參加免試入學學生</a:t>
            </a: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得同時報名北、中、南各一所五專招生</a:t>
            </a:r>
            <a:endParaRPr lang="en-US" altLang="zh-TW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學校，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惟應僅得</a:t>
            </a: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擇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所五專招生學校參加現場登記分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發報到。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其學生登記人數，未超過主管機關核定學校各科之招生名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額，則全額錄取；若超過主管機關核定學校之招生名額，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即依據各校所訂定之比序項目進行比序，積分高者優先取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得分發資格。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另如學生積分完全相同並經同分比序順序後仍同分，且名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額不足分配時，不予抽籤，逕報主管機關核准，增加名額</a:t>
            </a:r>
            <a:endParaRPr lang="en-US" altLang="zh-TW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超額比序項目詳見手冊。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32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504951" y="461963"/>
            <a:ext cx="6453188" cy="576262"/>
          </a:xfrm>
          <a:prstGeom prst="rect">
            <a:avLst/>
          </a:prstGeom>
          <a:solidFill>
            <a:srgbClr val="FFFF99">
              <a:alpha val="44000"/>
            </a:srgb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defTabSz="1244600" eaLnBrk="1" hangingPunct="1">
              <a:lnSpc>
                <a:spcPct val="90000"/>
              </a:lnSpc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五專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免試入學</a:t>
            </a:r>
          </a:p>
        </p:txBody>
      </p:sp>
      <p:sp>
        <p:nvSpPr>
          <p:cNvPr id="12493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201613" y="64865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85</a:t>
            </a:r>
            <a:endParaRPr lang="zh-TW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22250" y="645477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DD7D7-92AE-495C-96AA-D1DF51AA8875}" type="slidenum"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403225"/>
            <a:ext cx="7993063" cy="647700"/>
          </a:xfrm>
          <a:prstGeom prst="rect">
            <a:avLst/>
          </a:prstGeom>
          <a:gradFill>
            <a:gsLst>
              <a:gs pos="0">
                <a:srgbClr val="000099"/>
              </a:gs>
              <a:gs pos="95000">
                <a:srgbClr val="A7B7E3"/>
              </a:gs>
              <a:gs pos="5000">
                <a:srgbClr val="A4B3E2"/>
              </a:gs>
              <a:gs pos="55000">
                <a:srgbClr val="775F55">
                  <a:lumMod val="20000"/>
                  <a:lumOff val="80000"/>
                </a:srgbClr>
              </a:gs>
              <a:gs pos="100000">
                <a:srgbClr val="000099"/>
              </a:gs>
            </a:gsLst>
            <a:lin ang="16200000" scaled="1"/>
          </a:gradFill>
          <a:ln w="28575" algn="ctr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57200" indent="-457200" algn="ctr" eaLnBrk="1" hangingPunct="1">
              <a:defRPr/>
            </a:pPr>
            <a:r>
              <a:rPr lang="en-US" altLang="zh-TW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五專免試入學</a:t>
            </a:r>
            <a:r>
              <a:rPr lang="zh-TW" alt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超額比序</a:t>
            </a:r>
          </a:p>
        </p:txBody>
      </p:sp>
      <p:pic>
        <p:nvPicPr>
          <p:cNvPr id="126980" name="Picture 2" descr="MX-M452N_20150203_191200_001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10695" r="10075" b="21658"/>
          <a:stretch>
            <a:fillRect/>
          </a:stretch>
        </p:blipFill>
        <p:spPr>
          <a:xfrm>
            <a:off x="1370013" y="1050925"/>
            <a:ext cx="6535737" cy="5818188"/>
          </a:xfrm>
        </p:spPr>
      </p:pic>
      <p:sp>
        <p:nvSpPr>
          <p:cNvPr id="2" name="圓角矩形 1"/>
          <p:cNvSpPr/>
          <p:nvPr/>
        </p:nvSpPr>
        <p:spPr>
          <a:xfrm>
            <a:off x="12700" y="2852738"/>
            <a:ext cx="1512888" cy="11525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zh-TW" altLang="en-US" sz="1400" dirty="0">
                <a:solidFill>
                  <a:srgbClr val="FF3300"/>
                </a:solidFill>
              </a:rPr>
              <a:t>服務學習時數與基北區認定不同，此為</a:t>
            </a:r>
            <a:r>
              <a:rPr lang="zh-TW" altLang="en-US" sz="1400" b="1" dirty="0">
                <a:solidFill>
                  <a:srgbClr val="0000FF"/>
                </a:solidFill>
              </a:rPr>
              <a:t>每滿</a:t>
            </a:r>
            <a:r>
              <a:rPr lang="en-US" altLang="zh-TW" sz="1400" b="1" dirty="0">
                <a:solidFill>
                  <a:srgbClr val="0000FF"/>
                </a:solidFill>
              </a:rPr>
              <a:t>8</a:t>
            </a:r>
            <a:r>
              <a:rPr lang="zh-TW" altLang="en-US" sz="1400" b="1" dirty="0">
                <a:solidFill>
                  <a:srgbClr val="0000FF"/>
                </a:solidFill>
              </a:rPr>
              <a:t>小時為</a:t>
            </a:r>
            <a:r>
              <a:rPr lang="en-US" altLang="zh-TW" sz="1400" b="1" dirty="0">
                <a:solidFill>
                  <a:srgbClr val="0000FF"/>
                </a:solidFill>
              </a:rPr>
              <a:t>1</a:t>
            </a:r>
            <a:r>
              <a:rPr lang="zh-TW" altLang="en-US" sz="1400" b="1" dirty="0">
                <a:solidFill>
                  <a:srgbClr val="0000FF"/>
                </a:solidFill>
              </a:rPr>
              <a:t>分</a:t>
            </a:r>
            <a:r>
              <a:rPr lang="zh-TW" altLang="en-US" sz="1400" dirty="0">
                <a:solidFill>
                  <a:srgbClr val="0000FF"/>
                </a:solidFill>
              </a:rPr>
              <a:t>，</a:t>
            </a:r>
            <a:r>
              <a:rPr lang="zh-TW" altLang="en-US" sz="1400" dirty="0">
                <a:solidFill>
                  <a:srgbClr val="FF3300"/>
                </a:solidFill>
              </a:rPr>
              <a:t>上限</a:t>
            </a:r>
            <a:r>
              <a:rPr lang="en-US" altLang="zh-TW" sz="1400" dirty="0">
                <a:solidFill>
                  <a:srgbClr val="FF3300"/>
                </a:solidFill>
              </a:rPr>
              <a:t>7</a:t>
            </a:r>
            <a:r>
              <a:rPr lang="zh-TW" altLang="en-US" sz="1400" dirty="0">
                <a:solidFill>
                  <a:srgbClr val="FF3300"/>
                </a:solidFill>
              </a:rPr>
              <a:t>分。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8135937" cy="647700"/>
          </a:xfrm>
          <a:prstGeom prst="rect">
            <a:avLst/>
          </a:prstGeom>
          <a:gradFill>
            <a:gsLst>
              <a:gs pos="0">
                <a:srgbClr val="000099"/>
              </a:gs>
              <a:gs pos="95000">
                <a:srgbClr val="A7B7E3"/>
              </a:gs>
              <a:gs pos="5000">
                <a:srgbClr val="A4B3E2"/>
              </a:gs>
              <a:gs pos="55000">
                <a:srgbClr val="775F55">
                  <a:lumMod val="20000"/>
                  <a:lumOff val="80000"/>
                </a:srgbClr>
              </a:gs>
              <a:gs pos="100000">
                <a:srgbClr val="000099"/>
              </a:gs>
            </a:gsLst>
            <a:lin ang="16200000" scaled="1"/>
          </a:gradFill>
          <a:ln w="28575" algn="ctr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57200" indent="-457200" algn="ctr" eaLnBrk="1" hangingPunct="1">
              <a:defRPr/>
            </a:pPr>
            <a:r>
              <a:rPr lang="zh-TW" alt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基北區</a:t>
            </a:r>
            <a:r>
              <a:rPr lang="en-US" altLang="zh-TW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度多元入學諮詢管道</a:t>
            </a:r>
          </a:p>
        </p:txBody>
      </p:sp>
      <p:grpSp>
        <p:nvGrpSpPr>
          <p:cNvPr id="142339" name="群組 1"/>
          <p:cNvGrpSpPr>
            <a:grpSpLocks/>
          </p:cNvGrpSpPr>
          <p:nvPr/>
        </p:nvGrpSpPr>
        <p:grpSpPr bwMode="auto">
          <a:xfrm>
            <a:off x="1385888" y="1252538"/>
            <a:ext cx="6429375" cy="5445125"/>
            <a:chOff x="1847530" y="1412876"/>
            <a:chExt cx="8496944" cy="5445124"/>
          </a:xfrm>
        </p:grpSpPr>
        <p:sp>
          <p:nvSpPr>
            <p:cNvPr id="6" name="矩形 5"/>
            <p:cNvSpPr/>
            <p:nvPr/>
          </p:nvSpPr>
          <p:spPr>
            <a:xfrm>
              <a:off x="1847530" y="4149725"/>
              <a:ext cx="8496944" cy="7921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國中教育會考網站，網址</a:t>
              </a:r>
              <a:endPara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http</a:t>
              </a: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：</a:t>
              </a: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//cap.ntnu.edu.tw/</a:t>
              </a:r>
              <a:endPara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847530" y="2349501"/>
              <a:ext cx="8496944" cy="7921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教育部十二年國民基本教育資訊網</a:t>
              </a:r>
              <a:endPara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http</a:t>
              </a:r>
              <a:r>
                <a:rPr lang="zh-TW" altLang="en-US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：</a:t>
              </a:r>
              <a:r>
                <a:rPr lang="en-US" altLang="zh-TW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//12basic.edu.tw/</a:t>
              </a:r>
              <a:endPara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47530" y="1412876"/>
              <a:ext cx="8496944" cy="7921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105</a:t>
              </a:r>
              <a:r>
                <a:rPr lang="zh-TW" altLang="en-US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年</a:t>
              </a:r>
              <a:r>
                <a:rPr lang="zh-TW" altLang="en-US" sz="2800" dirty="0" smtClean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國中畢業生</a:t>
              </a:r>
              <a:r>
                <a:rPr lang="zh-TW" altLang="en-US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適性入學宣導網站</a:t>
              </a:r>
              <a:endPara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http://adapt.k12ea.gov.tw/</a:t>
              </a:r>
              <a:endPara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47530" y="5108575"/>
              <a:ext cx="8496944" cy="79057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新北市十二年國民基本教育資訊網</a:t>
              </a:r>
              <a:endPara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http</a:t>
              </a: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：</a:t>
              </a: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//12basic.ntpc.edu.tw/</a:t>
              </a:r>
              <a:endPara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847530" y="3284538"/>
              <a:ext cx="8496944" cy="79216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十二年國教五專招生資訊網</a:t>
              </a:r>
              <a:endPara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http</a:t>
              </a: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：</a:t>
              </a: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//me.moe.edu.tw/junior/</a:t>
              </a:r>
              <a:endPara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47530" y="6065837"/>
              <a:ext cx="8496944" cy="7921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新北市中等教育資源網</a:t>
              </a:r>
              <a:endPara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http://se.ntpc.edu.tw/</a:t>
              </a:r>
              <a:endPara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23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201613" y="64865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111</a:t>
            </a:r>
            <a:endParaRPr lang="zh-TW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4992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5FBB3-D732-4466-A31E-0388ED443F4E}" type="slidenum">
              <a:rPr lang="en-US" altLang="zh-TW" sz="1000" b="1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404664"/>
            <a:ext cx="23299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諮詢信箱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23850" y="1268413"/>
          <a:ext cx="8578850" cy="51292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01216"/>
                <a:gridCol w="1979061"/>
                <a:gridCol w="3898573"/>
              </a:tblGrid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新北市教育局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林奕成股長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ah7977@ntpc.edu.tw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新北市教育局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楊憶湘輔導員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yihsiang@ntpc.edu.tw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新北市教育局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楊耀焜輔導員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yang920728@gmail.com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新北市立中和高中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柯雅菱校長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6"/>
                        </a:rPr>
                        <a:t>a0939093872@gmail.com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新北市立清水高中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陳榮德主任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7"/>
                        </a:rPr>
                        <a:t>singto3399@gmail.com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新北市立中和高中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周長益主任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8"/>
                        </a:rPr>
                        <a:t>crispin.chou@msa.hinet.net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新北市立金山高中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鄭敬儀主任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9"/>
                        </a:rPr>
                        <a:t>002@cshs.ntpc.edu.tw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98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新北市立錦和高中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楊鵬耀主任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0"/>
                        </a:rPr>
                        <a:t>leoyang@jhsh.ntpc.edu.tw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新北市立安康高中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郭豐榮主任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1"/>
                        </a:rPr>
                        <a:t>kuodavin@akhs.ntpc.edu.tw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6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新北市立樹林高中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林玉鈞主任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12"/>
                        </a:rPr>
                        <a:t>t0361@slsh.ntpc.edu.tw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BFB941-8CE3-4616-84A5-814782395DD5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598613" y="476250"/>
            <a:ext cx="4773612" cy="627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4400" dirty="0">
                <a:solidFill>
                  <a:srgbClr val="0000CC"/>
                </a:solidFill>
              </a:rPr>
              <a:t>12</a:t>
            </a:r>
            <a:r>
              <a:rPr altLang="en-US" sz="4400" dirty="0">
                <a:solidFill>
                  <a:srgbClr val="0000CC"/>
                </a:solidFill>
              </a:rPr>
              <a:t>年國教免學費政策</a:t>
            </a:r>
          </a:p>
        </p:txBody>
      </p:sp>
      <p:sp>
        <p:nvSpPr>
          <p:cNvPr id="7" name="內容版面配置區 2"/>
          <p:cNvSpPr>
            <a:spLocks/>
          </p:cNvSpPr>
          <p:nvPr/>
        </p:nvSpPr>
        <p:spPr bwMode="auto">
          <a:xfrm>
            <a:off x="-4763" y="1268413"/>
            <a:ext cx="9148763" cy="4883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度起實施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技術型高中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五專前三年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全面免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學費。</a:t>
            </a:r>
            <a:r>
              <a:rPr lang="zh-TW" altLang="en-US" sz="105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：新北高工職業類科</a:t>
            </a:r>
            <a:r>
              <a:rPr lang="en-US" altLang="zh-TW" sz="1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普通型高中、技術型高中普通科：</a:t>
            </a:r>
            <a:r>
              <a:rPr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例：板橋高中、淡水商工普通科</a:t>
            </a:r>
            <a:r>
              <a:rPr lang="en-US" altLang="zh-TW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凡家戶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148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以下</a:t>
            </a:r>
            <a:r>
              <a:rPr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（台北市購買國宅標準）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免學費；   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家戶所得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148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萬元以上，就讀私校依戶籍所在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縣市補助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5000-6000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台北市</a:t>
            </a:r>
            <a:r>
              <a: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綜合型高中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高一比照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技術型高中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免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學費，高二、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三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選學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比照技術型高中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職業學程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或普通型高中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普通學程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方式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：金山高中、雙溪高中等</a:t>
            </a:r>
            <a:r>
              <a:rPr lang="en-US" altLang="zh-TW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en-US" altLang="zh-TW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66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42CEB1-CFF6-407A-918D-A4F86B50E070}" type="slidenum">
              <a:rPr lang="en-US" altLang="zh-TW" sz="1200">
                <a:solidFill>
                  <a:srgbClr val="9A531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67587" name="群組 6"/>
          <p:cNvGrpSpPr>
            <a:grpSpLocks/>
          </p:cNvGrpSpPr>
          <p:nvPr/>
        </p:nvGrpSpPr>
        <p:grpSpPr bwMode="auto">
          <a:xfrm>
            <a:off x="468313" y="1889125"/>
            <a:ext cx="8428037" cy="1528763"/>
            <a:chOff x="165215" y="-215543"/>
            <a:chExt cx="8353909" cy="964646"/>
          </a:xfrm>
        </p:grpSpPr>
        <p:sp>
          <p:nvSpPr>
            <p:cNvPr id="4" name="圓角矩形 3"/>
            <p:cNvSpPr/>
            <p:nvPr/>
          </p:nvSpPr>
          <p:spPr>
            <a:xfrm>
              <a:off x="165215" y="-215543"/>
              <a:ext cx="8229600" cy="9646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圓角矩形 4"/>
            <p:cNvSpPr/>
            <p:nvPr/>
          </p:nvSpPr>
          <p:spPr>
            <a:xfrm>
              <a:off x="481496" y="-215543"/>
              <a:ext cx="8037628" cy="869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9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貳、如何陪伴孩子進行適性選擇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森林運動會</a:t>
            </a: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>
          <a:xfrm>
            <a:off x="395288" y="1719263"/>
            <a:ext cx="8064500" cy="3455987"/>
          </a:xfrm>
        </p:spPr>
        <p:txBody>
          <a:bodyPr/>
          <a:lstStyle/>
          <a:p>
            <a:pPr marL="269875" indent="-269875" eaLnBrk="1" hangingPunct="1">
              <a:buFontTx/>
              <a:buBlip>
                <a:blip r:embed="rId3"/>
              </a:buBlip>
            </a:pPr>
            <a:r>
              <a:rPr lang="zh-TW" altLang="en-US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有一天，森林裡的動物們，想要舉辦運動會，所以聚集在一起討論要比賽哪些項目─跳遠？游泳？跑步？爬樹？飛翔？</a:t>
            </a:r>
            <a:r>
              <a:rPr lang="en-US" altLang="zh-TW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marL="269875" indent="-269875" eaLnBrk="1" hangingPunct="1">
              <a:buFontTx/>
              <a:buBlip>
                <a:blip r:embed="rId3"/>
              </a:buBlip>
            </a:pPr>
            <a:r>
              <a:rPr lang="zh-TW" altLang="en-US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從這個故事，您想到什麼？</a:t>
            </a:r>
            <a:endParaRPr lang="en-US" altLang="zh-TW" sz="2800" smtClean="0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 eaLnBrk="1" hangingPunct="1">
              <a:buFontTx/>
              <a:buBlip>
                <a:blip r:embed="rId3"/>
              </a:buBlip>
            </a:pPr>
            <a:r>
              <a:rPr lang="zh-TW" altLang="en-US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每個人都有自己的專長，您知道自己</a:t>
            </a:r>
            <a:r>
              <a:rPr lang="en-US" altLang="zh-TW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en-US" altLang="zh-TW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smtClean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最擅長的是什麼嗎？</a:t>
            </a:r>
          </a:p>
        </p:txBody>
      </p:sp>
      <p:sp>
        <p:nvSpPr>
          <p:cNvPr id="68612" name="Shape 105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2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認識適性輔導重要性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50825" y="5157788"/>
            <a:ext cx="1871663" cy="15113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948488" y="5138738"/>
            <a:ext cx="1871662" cy="15113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56201"/>
            <a:ext cx="2019782" cy="1512887"/>
          </a:xfrm>
          <a:prstGeom prst="roundRect">
            <a:avLst>
              <a:gd name="adj" fmla="val 17523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89" y="5157788"/>
            <a:ext cx="2016000" cy="1511300"/>
          </a:xfrm>
          <a:prstGeom prst="roundRect">
            <a:avLst>
              <a:gd name="adj" fmla="val 19595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Shape 99"/>
          <p:cNvGrpSpPr>
            <a:grpSpLocks/>
          </p:cNvGrpSpPr>
          <p:nvPr/>
        </p:nvGrpSpPr>
        <p:grpSpPr bwMode="auto">
          <a:xfrm>
            <a:off x="2124075" y="2249488"/>
            <a:ext cx="6634163" cy="3627437"/>
            <a:chOff x="0" y="1792"/>
            <a:chExt cx="6635079" cy="3627207"/>
          </a:xfrm>
        </p:grpSpPr>
        <p:sp>
          <p:nvSpPr>
            <p:cNvPr id="100" name="Shape 100"/>
            <p:cNvSpPr/>
            <p:nvPr/>
          </p:nvSpPr>
          <p:spPr>
            <a:xfrm>
              <a:off x="0" y="1792"/>
              <a:ext cx="6635079" cy="71433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14300" tIns="114300" rIns="114300" bIns="114300" anchor="ctr"/>
            <a:lstStyle/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SzPct val="25000"/>
                <a:defRPr/>
              </a:pPr>
              <a:r>
                <a:rPr lang="zh-TW" altLang="en-US" sz="3000" b="1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孩子表現最好的科目是哪一科</a:t>
              </a:r>
              <a:r>
                <a:rPr lang="zh-TW" altLang="zh-TW" sz="3000" b="1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?</a:t>
              </a:r>
            </a:p>
          </p:txBody>
        </p:sp>
        <p:sp>
          <p:nvSpPr>
            <p:cNvPr id="69640" name="Shape 101"/>
            <p:cNvSpPr>
              <a:spLocks noChangeArrowheads="1"/>
            </p:cNvSpPr>
            <p:nvPr/>
          </p:nvSpPr>
          <p:spPr bwMode="auto">
            <a:xfrm>
              <a:off x="0" y="729389"/>
              <a:ext cx="6635079" cy="715024"/>
            </a:xfrm>
            <a:prstGeom prst="roundRect">
              <a:avLst>
                <a:gd name="adj" fmla="val 16667"/>
              </a:avLst>
            </a:prstGeom>
            <a:solidFill>
              <a:srgbClr val="96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孩子學習什麼事情最投入?</a:t>
              </a:r>
            </a:p>
          </p:txBody>
        </p:sp>
        <p:sp>
          <p:nvSpPr>
            <p:cNvPr id="69641" name="Shape 102"/>
            <p:cNvSpPr>
              <a:spLocks noChangeArrowheads="1"/>
            </p:cNvSpPr>
            <p:nvPr/>
          </p:nvSpPr>
          <p:spPr bwMode="auto">
            <a:xfrm>
              <a:off x="0" y="1456987"/>
              <a:ext cx="6635079" cy="715024"/>
            </a:xfrm>
            <a:prstGeom prst="roundRect">
              <a:avLst>
                <a:gd name="adj" fmla="val 16667"/>
              </a:avLst>
            </a:prstGeom>
            <a:solidFill>
              <a:srgbClr val="84C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孩子平時或假日最常做什麼?</a:t>
              </a:r>
            </a:p>
          </p:txBody>
        </p:sp>
        <p:sp>
          <p:nvSpPr>
            <p:cNvPr id="69642" name="Shape 103"/>
            <p:cNvSpPr>
              <a:spLocks noChangeArrowheads="1"/>
            </p:cNvSpPr>
            <p:nvPr/>
          </p:nvSpPr>
          <p:spPr bwMode="auto">
            <a:xfrm>
              <a:off x="0" y="2199400"/>
              <a:ext cx="6635079" cy="715024"/>
            </a:xfrm>
            <a:prstGeom prst="roundRect">
              <a:avLst>
                <a:gd name="adj" fmla="val 16667"/>
              </a:avLst>
            </a:prstGeom>
            <a:solidFill>
              <a:srgbClr val="BAB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我最常和孩子一起做什麼?</a:t>
              </a:r>
            </a:p>
          </p:txBody>
        </p:sp>
        <p:sp>
          <p:nvSpPr>
            <p:cNvPr id="69643" name="Shape 104"/>
            <p:cNvSpPr>
              <a:spLocks noChangeArrowheads="1"/>
            </p:cNvSpPr>
            <p:nvPr/>
          </p:nvSpPr>
          <p:spPr bwMode="auto">
            <a:xfrm>
              <a:off x="0" y="2913974"/>
              <a:ext cx="6635079" cy="715024"/>
            </a:xfrm>
            <a:prstGeom prst="roundRect">
              <a:avLst>
                <a:gd name="adj" fmla="val 16667"/>
              </a:avLst>
            </a:prstGeom>
            <a:solidFill>
              <a:srgbClr val="AB4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SzPct val="25000"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孩子未來最想從事的工作?</a:t>
              </a:r>
            </a:p>
          </p:txBody>
        </p:sp>
      </p:grpSp>
      <p:sp>
        <p:nvSpPr>
          <p:cNvPr id="69635" name="Shape 105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2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認識適性輔導重要性</a:t>
            </a:r>
          </a:p>
        </p:txBody>
      </p:sp>
      <p:sp>
        <p:nvSpPr>
          <p:cNvPr id="69636" name="Shape 10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>
            <a:solidFill>
              <a:srgbClr val="FF33CC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您對孩子的瞭解有多少?</a:t>
            </a:r>
          </a:p>
        </p:txBody>
      </p:sp>
      <p:sp>
        <p:nvSpPr>
          <p:cNvPr id="107" name="Shape 107"/>
          <p:cNvSpPr>
            <a:spLocks noChangeArrowheads="1"/>
          </p:cNvSpPr>
          <p:nvPr/>
        </p:nvSpPr>
        <p:spPr bwMode="auto">
          <a:xfrm>
            <a:off x="612775" y="1766888"/>
            <a:ext cx="2159000" cy="2879725"/>
          </a:xfrm>
          <a:prstGeom prst="wedgeEllipseCallout">
            <a:avLst>
              <a:gd name="adj1" fmla="val -11477"/>
              <a:gd name="adj2" fmla="val 63014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26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這些可能都跟孩子未來適性的生涯選擇有關</a:t>
            </a:r>
          </a:p>
        </p:txBody>
      </p:sp>
      <p:sp>
        <p:nvSpPr>
          <p:cNvPr id="108" name="Shape 108"/>
          <p:cNvSpPr>
            <a:spLocks noChangeArrowheads="1"/>
          </p:cNvSpPr>
          <p:nvPr/>
        </p:nvSpPr>
        <p:spPr bwMode="auto">
          <a:xfrm>
            <a:off x="179388" y="4581525"/>
            <a:ext cx="1225550" cy="2132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22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Shape 114"/>
          <p:cNvGrpSpPr>
            <a:grpSpLocks/>
          </p:cNvGrpSpPr>
          <p:nvPr/>
        </p:nvGrpSpPr>
        <p:grpSpPr bwMode="auto">
          <a:xfrm>
            <a:off x="1187450" y="1990725"/>
            <a:ext cx="6778625" cy="3841750"/>
            <a:chOff x="0" y="1636"/>
            <a:chExt cx="6779095" cy="3841751"/>
          </a:xfrm>
        </p:grpSpPr>
        <p:sp>
          <p:nvSpPr>
            <p:cNvPr id="70661" name="Shape 115"/>
            <p:cNvSpPr>
              <a:spLocks noChangeArrowheads="1"/>
            </p:cNvSpPr>
            <p:nvPr/>
          </p:nvSpPr>
          <p:spPr bwMode="auto">
            <a:xfrm>
              <a:off x="0" y="1636"/>
              <a:ext cx="6779095" cy="63104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SzPct val="25000"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孩子的性向、興趣與能力如何發掘?</a:t>
              </a:r>
            </a:p>
          </p:txBody>
        </p:sp>
        <p:sp>
          <p:nvSpPr>
            <p:cNvPr id="70662" name="Shape 116"/>
            <p:cNvSpPr>
              <a:spLocks noChangeArrowheads="1"/>
            </p:cNvSpPr>
            <p:nvPr/>
          </p:nvSpPr>
          <p:spPr bwMode="auto">
            <a:xfrm>
              <a:off x="0" y="643777"/>
              <a:ext cx="6779095" cy="631045"/>
            </a:xfrm>
            <a:prstGeom prst="roundRect">
              <a:avLst>
                <a:gd name="adj" fmla="val 16667"/>
              </a:avLst>
            </a:prstGeom>
            <a:solidFill>
              <a:srgbClr val="9BD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SzPct val="25000"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性向、興趣、能力與生涯抉擇的關係?</a:t>
              </a:r>
            </a:p>
          </p:txBody>
        </p:sp>
        <p:sp>
          <p:nvSpPr>
            <p:cNvPr id="70663" name="Shape 117"/>
            <p:cNvSpPr>
              <a:spLocks noChangeArrowheads="1"/>
            </p:cNvSpPr>
            <p:nvPr/>
          </p:nvSpPr>
          <p:spPr bwMode="auto">
            <a:xfrm>
              <a:off x="0" y="1285917"/>
              <a:ext cx="6779095" cy="631045"/>
            </a:xfrm>
            <a:prstGeom prst="roundRect">
              <a:avLst>
                <a:gd name="adj" fmla="val 16667"/>
              </a:avLst>
            </a:prstGeom>
            <a:solidFill>
              <a:srgbClr val="8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SzPct val="25000"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我們可以提供孩子哪些學習資源?</a:t>
              </a:r>
            </a:p>
          </p:txBody>
        </p:sp>
        <p:sp>
          <p:nvSpPr>
            <p:cNvPr id="70664" name="Shape 118"/>
            <p:cNvSpPr>
              <a:spLocks noChangeArrowheads="1"/>
            </p:cNvSpPr>
            <p:nvPr/>
          </p:nvSpPr>
          <p:spPr bwMode="auto">
            <a:xfrm>
              <a:off x="0" y="1928058"/>
              <a:ext cx="6779095" cy="631045"/>
            </a:xfrm>
            <a:prstGeom prst="roundRect">
              <a:avLst>
                <a:gd name="adj" fmla="val 16667"/>
              </a:avLst>
            </a:prstGeom>
            <a:solidFill>
              <a:srgbClr val="99C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50"/>
                </a:spcAft>
                <a:buSzPct val="25000"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我們能提供哪些多元的試探機會?</a:t>
              </a:r>
            </a:p>
          </p:txBody>
        </p:sp>
        <p:sp>
          <p:nvSpPr>
            <p:cNvPr id="70665" name="Shape 119"/>
            <p:cNvSpPr>
              <a:spLocks noChangeArrowheads="1"/>
            </p:cNvSpPr>
            <p:nvPr/>
          </p:nvSpPr>
          <p:spPr bwMode="auto">
            <a:xfrm>
              <a:off x="0" y="2570200"/>
              <a:ext cx="6779095" cy="631045"/>
            </a:xfrm>
            <a:prstGeom prst="roundRect">
              <a:avLst>
                <a:gd name="adj" fmla="val 16667"/>
              </a:avLst>
            </a:prstGeom>
            <a:solidFill>
              <a:srgbClr val="BA9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孩子國中畢業以後可以有哪些選擇?</a:t>
              </a:r>
            </a:p>
          </p:txBody>
        </p:sp>
        <p:sp>
          <p:nvSpPr>
            <p:cNvPr id="70666" name="Shape 120"/>
            <p:cNvSpPr>
              <a:spLocks noChangeArrowheads="1"/>
            </p:cNvSpPr>
            <p:nvPr/>
          </p:nvSpPr>
          <p:spPr bwMode="auto">
            <a:xfrm>
              <a:off x="0" y="3212341"/>
              <a:ext cx="6779095" cy="631045"/>
            </a:xfrm>
            <a:prstGeom prst="roundRect">
              <a:avLst>
                <a:gd name="adj" fmla="val 16667"/>
              </a:avLst>
            </a:prstGeom>
            <a:solidFill>
              <a:srgbClr val="AB4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4300" tIns="114300" rIns="114300" bIns="1143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r>
                <a:rPr lang="zh-TW" altLang="zh-TW" sz="3000" b="1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我瞭解社會變動的趨勢?</a:t>
              </a:r>
            </a:p>
          </p:txBody>
        </p:sp>
      </p:grpSp>
      <p:sp>
        <p:nvSpPr>
          <p:cNvPr id="70659" name="Shape 121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2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認識適性輔導重要性</a:t>
            </a:r>
          </a:p>
        </p:txBody>
      </p:sp>
      <p:sp>
        <p:nvSpPr>
          <p:cNvPr id="70660" name="Shape 122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>
            <a:solidFill>
              <a:srgbClr val="FF33CC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幫助孩子適性發展༌家長</a:t>
            </a:r>
            <a:r>
              <a:rPr lang="en-US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en-US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老師</a:t>
            </a:r>
            <a:r>
              <a:rPr lang="en-US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需要知道的事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615"/>
          <p:cNvSpPr>
            <a:spLocks noGrp="1"/>
          </p:cNvSpPr>
          <p:nvPr>
            <p:ph idx="1"/>
          </p:nvPr>
        </p:nvSpPr>
        <p:spPr>
          <a:xfrm>
            <a:off x="685800" y="609600"/>
            <a:ext cx="7953375" cy="5422900"/>
          </a:xfrm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Pct val="25000"/>
            </a:pPr>
            <a:r>
              <a:rPr lang="zh-TW" altLang="zh-TW" sz="340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Clr>
                <a:srgbClr val="000000"/>
              </a:buClr>
              <a:buSzPct val="25000"/>
            </a:pPr>
            <a:r>
              <a:rPr lang="zh-TW" altLang="zh-TW" sz="2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zh-TW" smtClean="0">
              <a:solidFill>
                <a:srgbClr val="404040"/>
              </a:solidFill>
            </a:endParaRPr>
          </a:p>
        </p:txBody>
      </p:sp>
      <p:sp>
        <p:nvSpPr>
          <p:cNvPr id="71683" name="Shape 61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>
            <a:solidFill>
              <a:srgbClr val="FF33CC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SzPct val="25000"/>
            </a:pPr>
            <a:r>
              <a:rPr lang="zh-TW" altLang="zh-TW" sz="2800" b="1">
                <a:solidFill>
                  <a:srgbClr val="C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❖</a:t>
            </a:r>
            <a:r>
              <a:rPr lang="zh-TW" altLang="zh-TW" sz="2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如何進行適性生涯規劃</a:t>
            </a:r>
          </a:p>
        </p:txBody>
      </p:sp>
      <p:sp>
        <p:nvSpPr>
          <p:cNvPr id="71684" name="Shape 617"/>
          <p:cNvSpPr>
            <a:spLocks noChangeArrowheads="1"/>
          </p:cNvSpPr>
          <p:nvPr/>
        </p:nvSpPr>
        <p:spPr bwMode="auto">
          <a:xfrm>
            <a:off x="1797050" y="1431925"/>
            <a:ext cx="5513388" cy="3889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1685" name="Shape 618"/>
          <p:cNvSpPr>
            <a:spLocks noChangeArrowheads="1"/>
          </p:cNvSpPr>
          <p:nvPr/>
        </p:nvSpPr>
        <p:spPr bwMode="auto">
          <a:xfrm>
            <a:off x="1908175" y="6518275"/>
            <a:ext cx="583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SzPct val="25000"/>
            </a:pPr>
            <a:r>
              <a:rPr lang="zh-TW" altLang="zh-TW" sz="1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資料來源</a:t>
            </a:r>
            <a:r>
              <a:rPr lang="zh-TW" altLang="zh-TW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zh-TW" altLang="zh-TW" sz="1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http://hope.nyc.gov.tw/career.php?mod=15&amp;cid=1&amp;id=33&amp;ms=1</a:t>
            </a:r>
          </a:p>
        </p:txBody>
      </p:sp>
      <p:sp>
        <p:nvSpPr>
          <p:cNvPr id="619" name="Shape 619"/>
          <p:cNvSpPr txBox="1">
            <a:spLocks noChangeArrowheads="1"/>
          </p:cNvSpPr>
          <p:nvPr/>
        </p:nvSpPr>
        <p:spPr bwMode="auto">
          <a:xfrm>
            <a:off x="5584825" y="1844675"/>
            <a:ext cx="1651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2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個人特質的</a:t>
            </a:r>
          </a:p>
          <a:p>
            <a:pPr algn="ctr" eaLnBrk="1" hangingPunct="1">
              <a:buSzPct val="25000"/>
            </a:pPr>
            <a:r>
              <a:rPr lang="zh-TW" altLang="zh-TW" sz="2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澄清與了解</a:t>
            </a:r>
          </a:p>
        </p:txBody>
      </p:sp>
      <p:sp>
        <p:nvSpPr>
          <p:cNvPr id="620" name="Shape 620"/>
          <p:cNvSpPr txBox="1">
            <a:spLocks noChangeArrowheads="1"/>
          </p:cNvSpPr>
          <p:nvPr/>
        </p:nvSpPr>
        <p:spPr bwMode="auto">
          <a:xfrm>
            <a:off x="7380288" y="3770313"/>
            <a:ext cx="1619250" cy="7620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2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教育與職業</a:t>
            </a:r>
          </a:p>
          <a:p>
            <a:pPr algn="ctr" eaLnBrk="1" hangingPunct="1">
              <a:buSzPct val="25000"/>
            </a:pPr>
            <a:r>
              <a:rPr lang="zh-TW" altLang="zh-TW" sz="2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資料的提供</a:t>
            </a:r>
          </a:p>
        </p:txBody>
      </p:sp>
      <p:sp>
        <p:nvSpPr>
          <p:cNvPr id="621" name="Shape 621"/>
          <p:cNvSpPr txBox="1">
            <a:spLocks noChangeArrowheads="1"/>
          </p:cNvSpPr>
          <p:nvPr/>
        </p:nvSpPr>
        <p:spPr bwMode="auto">
          <a:xfrm>
            <a:off x="195263" y="4170363"/>
            <a:ext cx="1619250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2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個人與環境關係的協調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2713" y="5310188"/>
            <a:ext cx="891857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教師及</a:t>
            </a:r>
            <a:r>
              <a:rPr lang="zh-TW" altLang="zh-TW" sz="2400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家長可以幫助孩子多元試探並瞭解自己的性向、興趣和能力，再參考學校老師的建議、收集相關資訊，並與孩子深入討論，較能規劃適合孩子的生涯進路。</a:t>
            </a:r>
          </a:p>
        </p:txBody>
      </p:sp>
      <p:sp>
        <p:nvSpPr>
          <p:cNvPr id="11" name="Shape 182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zh-TW" altLang="en-US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學校</a:t>
            </a:r>
            <a:r>
              <a:rPr lang="zh-TW" altLang="zh-TW" sz="30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適性輔導作為</a:t>
            </a:r>
          </a:p>
          <a:p>
            <a:pPr eaLnBrk="1" hangingPunct="1">
              <a:defRPr/>
            </a:pPr>
            <a:endParaRPr lang="zh-TW" altLang="zh-TW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2_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3.xml><?xml version="1.0" encoding="utf-8"?>
<a:theme xmlns:a="http://schemas.openxmlformats.org/drawingml/2006/main" name="1_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4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18140</TotalTime>
  <Words>2527</Words>
  <Application>Microsoft Office PowerPoint</Application>
  <PresentationFormat>如螢幕大小 (4:3)</PresentationFormat>
  <Paragraphs>385</Paragraphs>
  <Slides>36</Slides>
  <Notes>36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2" baseType="lpstr">
      <vt:lpstr>華康流隸體</vt:lpstr>
      <vt:lpstr>Times New Roman</vt:lpstr>
      <vt:lpstr>微軟正黑體</vt:lpstr>
      <vt:lpstr>Wingdings</vt:lpstr>
      <vt:lpstr>Microsoft JhengHei UI</vt:lpstr>
      <vt:lpstr>新細明體</vt:lpstr>
      <vt:lpstr>BiauKai</vt:lpstr>
      <vt:lpstr>Cambria</vt:lpstr>
      <vt:lpstr>Arial</vt:lpstr>
      <vt:lpstr>標楷體</vt:lpstr>
      <vt:lpstr>Calibri</vt:lpstr>
      <vt:lpstr>Nature Illustration 16x9</vt:lpstr>
      <vt:lpstr>2_Nature Illustration 16x9</vt:lpstr>
      <vt:lpstr>1_Nature Illustration 16x9</vt:lpstr>
      <vt:lpstr>相鄰</vt:lpstr>
      <vt:lpstr>文件</vt:lpstr>
      <vt:lpstr>   104學年度第二學期</vt:lpstr>
      <vt:lpstr>PowerPoint 簡報</vt:lpstr>
      <vt:lpstr>PowerPoint 簡報</vt:lpstr>
      <vt:lpstr>12年國教免學費政策</vt:lpstr>
      <vt:lpstr>PowerPoint 簡報</vt:lpstr>
      <vt:lpstr>森林運動會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參、國中教育會考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Poweruser</dc:creator>
  <cp:lastModifiedBy>USER</cp:lastModifiedBy>
  <cp:revision>1092</cp:revision>
  <cp:lastPrinted>2016-03-31T02:40:01Z</cp:lastPrinted>
  <dcterms:created xsi:type="dcterms:W3CDTF">2012-04-26T06:41:13Z</dcterms:created>
  <dcterms:modified xsi:type="dcterms:W3CDTF">2016-04-08T00:38:16Z</dcterms:modified>
</cp:coreProperties>
</file>