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A739C-DC34-46BA-84F6-4D56278A5B0F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DE5C2-A375-4DE6-B134-0B85A98F73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15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DE5C2-A375-4DE6-B134-0B85A98F739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70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DE5C2-A375-4DE6-B134-0B85A98F739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4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DE5C2-A375-4DE6-B134-0B85A98F739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970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5626F-2233-4E3E-B1B1-726A33439F7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4527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DE5C2-A375-4DE6-B134-0B85A98F739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568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DE5C2-A375-4DE6-B134-0B85A98F739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920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DE5C2-A375-4DE6-B134-0B85A98F739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25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DE5C2-A375-4DE6-B134-0B85A98F739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517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03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357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525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</p:spPr>
        <p:txBody>
          <a:bodyPr rtlCol="0">
            <a:normAutofit/>
          </a:bodyPr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pPr lvl="0"/>
            <a:endParaRPr lang="zh-TW" altLang="en-US" noProof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4E1FF212-5CA2-4359-B6A9-F10F98A0C567}" type="datetime1">
              <a:rPr lang="ja-JP" altLang="en-US"/>
              <a:pPr>
                <a:defRPr/>
              </a:pPr>
              <a:t>2016/3/5</a:t>
            </a:fld>
            <a:endParaRPr lang="en-US" altLang="zh-TW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latin typeface="Arial" panose="020B0604020202020204" pitchFamily="34" charset="0"/>
              </a:defRPr>
            </a:lvl1pPr>
          </a:lstStyle>
          <a:p>
            <a:fld id="{313240C6-BE51-4184-83CF-2116740CCF9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1036519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06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131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30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550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886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9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177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14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1CDE7-DB58-48EE-8A49-645A7BDF87E4}" type="datetimeFigureOut">
              <a:rPr lang="zh-TW" altLang="en-US" smtClean="0"/>
              <a:t>2016/3/5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11A38-C4B2-4936-BF6B-56B658A61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115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12basic.ntpc.edu.tw/content/news/news_in.aspx?sid=4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e.moe.edu.tw/junior/show_page.php?pid=2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2271" y="996042"/>
            <a:ext cx="11767457" cy="1909763"/>
          </a:xfrm>
        </p:spPr>
        <p:txBody>
          <a:bodyPr>
            <a:normAutofit/>
          </a:bodyPr>
          <a:lstStyle/>
          <a:p>
            <a:r>
              <a:rPr lang="en-US" altLang="zh-TW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年國中畢業生多元進路宣導</a:t>
            </a:r>
            <a:endParaRPr lang="zh-TW" alt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38300" y="3625702"/>
            <a:ext cx="9144000" cy="1552354"/>
          </a:xfrm>
        </p:spPr>
        <p:txBody>
          <a:bodyPr>
            <a:noAutofit/>
          </a:bodyPr>
          <a:lstStyle/>
          <a:p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聖心女中國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家長日</a:t>
            </a: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１０</a:t>
            </a:r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／３／９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725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842544" y="-8529"/>
            <a:ext cx="5167312" cy="1325563"/>
          </a:xfrm>
        </p:spPr>
        <p:txBody>
          <a:bodyPr>
            <a:normAutofit/>
          </a:bodyPr>
          <a:lstStyle/>
          <a:p>
            <a:r>
              <a:rPr lang="zh-TW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考試與招生管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道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427831" y="999333"/>
            <a:ext cx="2126455" cy="82391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427831" y="1830390"/>
            <a:ext cx="4710111" cy="47339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國中教育會考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術科測驗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（音、　　　　美、舞、戲、體）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甄選項目測驗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3"/>
          </p:nvPr>
        </p:nvSpPr>
        <p:spPr>
          <a:xfrm>
            <a:off x="6426200" y="999333"/>
            <a:ext cx="3098800" cy="823912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入學管道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4"/>
          </p:nvPr>
        </p:nvSpPr>
        <p:spPr>
          <a:xfrm>
            <a:off x="6172200" y="1830390"/>
            <a:ext cx="5854700" cy="47339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高中職免試入學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特色招生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00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藝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術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才能班（音、美、舞、戲、體）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00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考試分發入學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師附、政附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科學班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00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專業群科（特定高職類科）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新北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優先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免試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五專免試入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 flipV="1">
            <a:off x="3423442" y="2171700"/>
            <a:ext cx="2507458" cy="64296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>
            <a:off x="3423442" y="2257119"/>
            <a:ext cx="3244058" cy="1845073"/>
          </a:xfrm>
          <a:prstGeom prst="straightConnector1">
            <a:avLst/>
          </a:prstGeom>
          <a:ln w="76200">
            <a:solidFill>
              <a:schemeClr val="accent5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>
            <a:off x="3423442" y="2243141"/>
            <a:ext cx="3117058" cy="1046159"/>
          </a:xfrm>
          <a:prstGeom prst="straightConnector1">
            <a:avLst/>
          </a:prstGeom>
          <a:ln w="76200">
            <a:solidFill>
              <a:schemeClr val="accent5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>
            <a:off x="3423442" y="2243141"/>
            <a:ext cx="2748758" cy="3903659"/>
          </a:xfrm>
          <a:prstGeom prst="straightConnector1">
            <a:avLst/>
          </a:prstGeom>
          <a:ln w="76200">
            <a:solidFill>
              <a:schemeClr val="accent5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3575842" y="2395541"/>
            <a:ext cx="2596358" cy="3126582"/>
          </a:xfrm>
          <a:prstGeom prst="straightConnector1">
            <a:avLst/>
          </a:prstGeom>
          <a:ln w="76200">
            <a:solidFill>
              <a:schemeClr val="accent5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>
            <a:off x="3588544" y="3408134"/>
            <a:ext cx="3040856" cy="33567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>
            <a:off x="3575842" y="2326146"/>
            <a:ext cx="3129758" cy="2788845"/>
          </a:xfrm>
          <a:prstGeom prst="straightConnector1">
            <a:avLst/>
          </a:prstGeom>
          <a:ln w="76200">
            <a:solidFill>
              <a:schemeClr val="accent5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>
            <a:off x="3048000" y="4600576"/>
            <a:ext cx="3581400" cy="111124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3055142" y="4628844"/>
            <a:ext cx="3612358" cy="569152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3093242" y="4273553"/>
            <a:ext cx="3536158" cy="375915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72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544286" y="205014"/>
            <a:ext cx="4991100" cy="3844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高中職免試入學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１５個免試就學區，您的孩子選哪一區？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基北區 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zh-TW" altLang="en-US" sz="3600" b="1" u="sng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桃連區</a:t>
            </a:r>
            <a:endParaRPr lang="zh-TW" altLang="en-US" sz="3600" b="1" u="sng" dirty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-35034"/>
            <a:ext cx="5458505" cy="6893034"/>
          </a:xfrm>
          <a:prstGeom prst="rect">
            <a:avLst/>
          </a:prstGeom>
        </p:spPr>
      </p:pic>
      <p:sp>
        <p:nvSpPr>
          <p:cNvPr id="4" name="向上箭號圖說文字 3"/>
          <p:cNvSpPr/>
          <p:nvPr/>
        </p:nvSpPr>
        <p:spPr>
          <a:xfrm>
            <a:off x="544286" y="3853543"/>
            <a:ext cx="2215243" cy="2759528"/>
          </a:xfrm>
          <a:prstGeom prst="upArrowCallout">
            <a:avLst>
              <a:gd name="adj1" fmla="val 15566"/>
              <a:gd name="adj2" fmla="val 18396"/>
              <a:gd name="adj3" fmla="val 25000"/>
              <a:gd name="adj4" fmla="val 72214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分方案</a:t>
            </a:r>
            <a:endParaRPr lang="en-US" altLang="zh-TW" sz="3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三大比序項目</a:t>
            </a:r>
            <a:endParaRPr lang="zh-TW" altLang="en-US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向上箭號圖說文字 8"/>
          <p:cNvSpPr/>
          <p:nvPr/>
        </p:nvSpPr>
        <p:spPr>
          <a:xfrm>
            <a:off x="3320143" y="3853543"/>
            <a:ext cx="2215243" cy="2759528"/>
          </a:xfrm>
          <a:prstGeom prst="upArrowCallout">
            <a:avLst>
              <a:gd name="adj1" fmla="val 15566"/>
              <a:gd name="adj2" fmla="val 18396"/>
              <a:gd name="adj3" fmla="val 25000"/>
              <a:gd name="adj4" fmla="val 72214"/>
            </a:avLst>
          </a:prstGeom>
          <a:ln>
            <a:solidFill>
              <a:schemeClr val="accent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32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分方案</a:t>
            </a:r>
            <a:endParaRPr lang="en-US" altLang="zh-TW" sz="3200" dirty="0" smtClean="0">
              <a:solidFill>
                <a:schemeClr val="accent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三大比序項目</a:t>
            </a:r>
            <a:endParaRPr lang="zh-TW" altLang="en-US" sz="3200" dirty="0">
              <a:solidFill>
                <a:schemeClr val="accent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855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/>
            <a:r>
              <a:rPr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年藝才班甄選入學聯合招生區</a:t>
            </a:r>
            <a:endParaRPr lang="en-US" altLang="zh-TW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673790" y="1484643"/>
            <a:ext cx="3967252" cy="4200583"/>
            <a:chOff x="673790" y="1484643"/>
            <a:chExt cx="3967252" cy="4200583"/>
          </a:xfrm>
        </p:grpSpPr>
        <p:pic>
          <p:nvPicPr>
            <p:cNvPr id="66563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1317" y="1543843"/>
              <a:ext cx="2879725" cy="3925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564" name="AutoShape 31"/>
            <p:cNvSpPr>
              <a:spLocks noChangeArrowheads="1"/>
            </p:cNvSpPr>
            <p:nvPr/>
          </p:nvSpPr>
          <p:spPr bwMode="gray">
            <a:xfrm>
              <a:off x="1761317" y="1484643"/>
              <a:ext cx="1079500" cy="580371"/>
            </a:xfrm>
            <a:prstGeom prst="wedgeRoundRectCallout">
              <a:avLst>
                <a:gd name="adj1" fmla="val 45405"/>
                <a:gd name="adj2" fmla="val 71398"/>
                <a:gd name="adj3" fmla="val 16667"/>
              </a:avLst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rgbClr val="9A5315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北區</a:t>
              </a:r>
            </a:p>
          </p:txBody>
        </p:sp>
        <p:sp>
          <p:nvSpPr>
            <p:cNvPr id="66565" name="AutoShape 32"/>
            <p:cNvSpPr>
              <a:spLocks noChangeArrowheads="1"/>
            </p:cNvSpPr>
            <p:nvPr/>
          </p:nvSpPr>
          <p:spPr bwMode="gray">
            <a:xfrm>
              <a:off x="673790" y="2712392"/>
              <a:ext cx="1079500" cy="668761"/>
            </a:xfrm>
            <a:prstGeom prst="wedgeRoundRectCallout">
              <a:avLst>
                <a:gd name="adj1" fmla="val 81190"/>
                <a:gd name="adj2" fmla="val 33331"/>
                <a:gd name="adj3" fmla="val 16667"/>
              </a:avLst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rgbClr val="9A5315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中區</a:t>
              </a:r>
            </a:p>
          </p:txBody>
        </p:sp>
        <p:sp>
          <p:nvSpPr>
            <p:cNvPr id="66566" name="AutoShape 33"/>
            <p:cNvSpPr>
              <a:spLocks noChangeArrowheads="1"/>
            </p:cNvSpPr>
            <p:nvPr/>
          </p:nvSpPr>
          <p:spPr bwMode="gray">
            <a:xfrm>
              <a:off x="1178301" y="5120186"/>
              <a:ext cx="1079500" cy="565040"/>
            </a:xfrm>
            <a:prstGeom prst="wedgeRoundRectCallout">
              <a:avLst>
                <a:gd name="adj1" fmla="val 50449"/>
                <a:gd name="adj2" fmla="val -91659"/>
                <a:gd name="adj3" fmla="val 16667"/>
              </a:avLst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南區</a:t>
              </a:r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4536190" y="1192039"/>
            <a:ext cx="3898296" cy="4670433"/>
            <a:chOff x="4536190" y="1192039"/>
            <a:chExt cx="3898296" cy="4670433"/>
          </a:xfrm>
        </p:grpSpPr>
        <p:pic>
          <p:nvPicPr>
            <p:cNvPr id="66567" name="Picture 3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4761" y="1688935"/>
              <a:ext cx="2879725" cy="4173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569" name="AutoShape 36"/>
            <p:cNvSpPr>
              <a:spLocks noChangeArrowheads="1"/>
            </p:cNvSpPr>
            <p:nvPr/>
          </p:nvSpPr>
          <p:spPr bwMode="gray">
            <a:xfrm>
              <a:off x="4923761" y="2019274"/>
              <a:ext cx="1529907" cy="714383"/>
            </a:xfrm>
            <a:prstGeom prst="wedgeRoundRectCallout">
              <a:avLst>
                <a:gd name="adj1" fmla="val 74031"/>
                <a:gd name="adj2" fmla="val -44180"/>
                <a:gd name="adj3" fmla="val 16667"/>
              </a:avLst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桃園區</a:t>
              </a:r>
            </a:p>
          </p:txBody>
        </p:sp>
        <p:sp>
          <p:nvSpPr>
            <p:cNvPr id="66570" name="AutoShape 37"/>
            <p:cNvSpPr>
              <a:spLocks noChangeArrowheads="1"/>
            </p:cNvSpPr>
            <p:nvPr/>
          </p:nvSpPr>
          <p:spPr bwMode="gray">
            <a:xfrm>
              <a:off x="5713917" y="1192039"/>
              <a:ext cx="1280706" cy="573087"/>
            </a:xfrm>
            <a:prstGeom prst="wedgeRoundRectCallout">
              <a:avLst>
                <a:gd name="adj1" fmla="val 74115"/>
                <a:gd name="adj2" fmla="val 47181"/>
                <a:gd name="adj3" fmla="val 16667"/>
              </a:avLst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rgbClr val="9A5315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北區</a:t>
              </a:r>
            </a:p>
          </p:txBody>
        </p:sp>
        <p:sp>
          <p:nvSpPr>
            <p:cNvPr id="66571" name="AutoShape 38"/>
            <p:cNvSpPr>
              <a:spLocks noChangeArrowheads="1"/>
            </p:cNvSpPr>
            <p:nvPr/>
          </p:nvSpPr>
          <p:spPr bwMode="gray">
            <a:xfrm>
              <a:off x="4609214" y="3018614"/>
              <a:ext cx="1079500" cy="652756"/>
            </a:xfrm>
            <a:prstGeom prst="wedgeRoundRectCallout">
              <a:avLst>
                <a:gd name="adj1" fmla="val 69412"/>
                <a:gd name="adj2" fmla="val 24528"/>
                <a:gd name="adj3" fmla="val 16667"/>
              </a:avLst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rgbClr val="9A5315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中區</a:t>
              </a:r>
            </a:p>
          </p:txBody>
        </p:sp>
        <p:sp>
          <p:nvSpPr>
            <p:cNvPr id="66572" name="AutoShape 39"/>
            <p:cNvSpPr>
              <a:spLocks noChangeArrowheads="1"/>
            </p:cNvSpPr>
            <p:nvPr/>
          </p:nvSpPr>
          <p:spPr bwMode="gray">
            <a:xfrm>
              <a:off x="4536190" y="5033503"/>
              <a:ext cx="1079500" cy="720225"/>
            </a:xfrm>
            <a:prstGeom prst="wedgeRoundRectCallout">
              <a:avLst>
                <a:gd name="adj1" fmla="val 65915"/>
                <a:gd name="adj2" fmla="val -80493"/>
                <a:gd name="adj3" fmla="val 16667"/>
              </a:avLst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南區</a:t>
              </a: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8017282" y="1597026"/>
            <a:ext cx="3994242" cy="4043361"/>
            <a:chOff x="8017282" y="1597026"/>
            <a:chExt cx="3994242" cy="4043361"/>
          </a:xfrm>
        </p:grpSpPr>
        <p:pic>
          <p:nvPicPr>
            <p:cNvPr id="66568" name="Picture 3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1799" y="1844675"/>
              <a:ext cx="2879725" cy="3795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573" name="AutoShape 40"/>
            <p:cNvSpPr>
              <a:spLocks noChangeArrowheads="1"/>
            </p:cNvSpPr>
            <p:nvPr/>
          </p:nvSpPr>
          <p:spPr bwMode="gray">
            <a:xfrm>
              <a:off x="8017282" y="4827181"/>
              <a:ext cx="1415053" cy="617944"/>
            </a:xfrm>
            <a:prstGeom prst="wedgeRoundRectCallout">
              <a:avLst>
                <a:gd name="adj1" fmla="val 39043"/>
                <a:gd name="adj2" fmla="val -104901"/>
                <a:gd name="adj3" fmla="val 16667"/>
              </a:avLst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南區</a:t>
              </a:r>
            </a:p>
          </p:txBody>
        </p:sp>
        <p:sp>
          <p:nvSpPr>
            <p:cNvPr id="66574" name="AutoShape 41"/>
            <p:cNvSpPr>
              <a:spLocks noChangeArrowheads="1"/>
            </p:cNvSpPr>
            <p:nvPr/>
          </p:nvSpPr>
          <p:spPr bwMode="gray">
            <a:xfrm>
              <a:off x="8735016" y="1597026"/>
              <a:ext cx="1472239" cy="535782"/>
            </a:xfrm>
            <a:prstGeom prst="wedgeRoundRectCallout">
              <a:avLst>
                <a:gd name="adj1" fmla="val 79852"/>
                <a:gd name="adj2" fmla="val 104144"/>
                <a:gd name="adj3" fmla="val 16667"/>
              </a:avLst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8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1pPr>
              <a:lvl2pPr marL="742950" indent="-285750">
                <a:spcBef>
                  <a:spcPts val="12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2pPr>
              <a:lvl3pPr marL="1143000" indent="-228600">
                <a:spcBef>
                  <a:spcPts val="8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3pPr>
              <a:lvl4pPr marL="16002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4pPr>
              <a:lvl5pPr marL="2057400" indent="-228600">
                <a:spcBef>
                  <a:spcPts val="6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200" b="1" dirty="0">
                  <a:solidFill>
                    <a:srgbClr val="9A5315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北區</a:t>
              </a:r>
            </a:p>
          </p:txBody>
        </p:sp>
      </p:grpSp>
      <p:sp>
        <p:nvSpPr>
          <p:cNvPr id="66575" name="Text Box 42"/>
          <p:cNvSpPr txBox="1">
            <a:spLocks noChangeArrowheads="1"/>
          </p:cNvSpPr>
          <p:nvPr/>
        </p:nvSpPr>
        <p:spPr bwMode="gray">
          <a:xfrm>
            <a:off x="1685389" y="5808960"/>
            <a:ext cx="20313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音樂班</a:t>
            </a:r>
          </a:p>
        </p:txBody>
      </p:sp>
      <p:sp>
        <p:nvSpPr>
          <p:cNvPr id="66576" name="Text Box 43"/>
          <p:cNvSpPr txBox="1">
            <a:spLocks noChangeArrowheads="1"/>
          </p:cNvSpPr>
          <p:nvPr/>
        </p:nvSpPr>
        <p:spPr bwMode="gray">
          <a:xfrm>
            <a:off x="5521743" y="5808960"/>
            <a:ext cx="20313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美術班</a:t>
            </a:r>
          </a:p>
        </p:txBody>
      </p:sp>
      <p:sp>
        <p:nvSpPr>
          <p:cNvPr id="66577" name="Text Box 44"/>
          <p:cNvSpPr txBox="1">
            <a:spLocks noChangeArrowheads="1"/>
          </p:cNvSpPr>
          <p:nvPr/>
        </p:nvSpPr>
        <p:spPr bwMode="gray">
          <a:xfrm>
            <a:off x="9131799" y="5862472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舞蹈班</a:t>
            </a:r>
          </a:p>
        </p:txBody>
      </p:sp>
    </p:spTree>
    <p:extLst>
      <p:ext uri="{BB962C8B-B14F-4D97-AF65-F5344CB8AC3E}">
        <p14:creationId xmlns:p14="http://schemas.microsoft.com/office/powerpoint/2010/main" val="425775973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5" grpId="0"/>
      <p:bldP spid="66576" grpId="0"/>
      <p:bldP spid="665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特色招生考試分發入學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政大附中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：英語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國際特色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>
              <a:spcBef>
                <a:spcPts val="1000"/>
              </a:spcBef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師大附中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：資訊科學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特色專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>
              <a:spcBef>
                <a:spcPts val="1000"/>
              </a:spcBef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大園國際高中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：國際交流特色班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>
              <a:spcBef>
                <a:spcPts val="1000"/>
              </a:spcBef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內壢高中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語文國際教育特色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班、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數理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科技國際教育特色班	</a:t>
            </a:r>
          </a:p>
          <a:p>
            <a:pPr marL="228600" lvl="1">
              <a:spcBef>
                <a:spcPts val="1000"/>
              </a:spcBef>
            </a:pP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>
              <a:spcBef>
                <a:spcPts val="1000"/>
              </a:spcBef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61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科學班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4945912" cy="4351338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師大附中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新竹實驗中學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科學工業園區實中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武陵高中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096000" y="233806"/>
            <a:ext cx="55998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新北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市</a:t>
            </a:r>
            <a:r>
              <a:rPr lang="zh-TW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優先免試入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96001" y="1843715"/>
            <a:ext cx="55998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公立：三民高中、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泰山高中、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林口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高中、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淡水</a:t>
            </a:r>
            <a:r>
              <a:rPr lang="zh-TW" altLang="en-US" sz="36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商工</a:t>
            </a:r>
            <a:r>
              <a:rPr lang="zh-TW" altLang="en-US" sz="36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私立：共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所。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動作按鈕: 下一項 7">
            <a:hlinkClick r:id="rId3" highlightClick="1"/>
          </p:cNvPr>
          <p:cNvSpPr/>
          <p:nvPr/>
        </p:nvSpPr>
        <p:spPr>
          <a:xfrm>
            <a:off x="9995744" y="4524913"/>
            <a:ext cx="467832" cy="44656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288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五專免試入學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分成北、中、南三大區。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每區可各選</a:t>
            </a:r>
            <a:r>
              <a:rPr lang="zh-TW" altLang="en-US" sz="3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所學校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。若重複錄取，只能擇一所進行現場登記分發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撕榜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五專比序：總分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分，共有七大比序項目。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動作按鈕: 下一項 3">
            <a:hlinkClick r:id="rId3" highlightClick="1"/>
          </p:cNvPr>
          <p:cNvSpPr/>
          <p:nvPr/>
        </p:nvSpPr>
        <p:spPr>
          <a:xfrm>
            <a:off x="10433957" y="3739243"/>
            <a:ext cx="587829" cy="5388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436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6028" y="2046968"/>
            <a:ext cx="10134600" cy="1325563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國三升學行事曆重要時程提醒</a:t>
            </a:r>
          </a:p>
        </p:txBody>
      </p:sp>
    </p:spTree>
    <p:extLst>
      <p:ext uri="{BB962C8B-B14F-4D97-AF65-F5344CB8AC3E}">
        <p14:creationId xmlns:p14="http://schemas.microsoft.com/office/powerpoint/2010/main" val="5261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282</Words>
  <Application>Microsoft Office PowerPoint</Application>
  <PresentationFormat>寬螢幕</PresentationFormat>
  <Paragraphs>66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ＭＳ Ｐゴシック</vt:lpstr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105年國中畢業生多元進路宣導</vt:lpstr>
      <vt:lpstr>考試與招生管道</vt:lpstr>
      <vt:lpstr>高中職免試入學： １５個免試就學區，您的孩子選哪一區？    基北區            桃連區</vt:lpstr>
      <vt:lpstr>105年藝才班甄選入學聯合招生區</vt:lpstr>
      <vt:lpstr>特色招生考試分發入學</vt:lpstr>
      <vt:lpstr>科學班</vt:lpstr>
      <vt:lpstr>五專免試入學</vt:lpstr>
      <vt:lpstr>國三升學行事曆重要時程提醒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105年國中畢業生多元進路宣導</dc:title>
  <dc:creator>user</dc:creator>
  <cp:lastModifiedBy>user</cp:lastModifiedBy>
  <cp:revision>26</cp:revision>
  <dcterms:created xsi:type="dcterms:W3CDTF">2016-03-01T06:41:21Z</dcterms:created>
  <dcterms:modified xsi:type="dcterms:W3CDTF">2016-03-05T03:23:36Z</dcterms:modified>
</cp:coreProperties>
</file>