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83"/>
  </p:notesMasterIdLst>
  <p:sldIdLst>
    <p:sldId id="256" r:id="rId4"/>
    <p:sldId id="400" r:id="rId5"/>
    <p:sldId id="277" r:id="rId6"/>
    <p:sldId id="363" r:id="rId7"/>
    <p:sldId id="392" r:id="rId8"/>
    <p:sldId id="288" r:id="rId9"/>
    <p:sldId id="296" r:id="rId10"/>
    <p:sldId id="276" r:id="rId11"/>
    <p:sldId id="271" r:id="rId12"/>
    <p:sldId id="278" r:id="rId13"/>
    <p:sldId id="394" r:id="rId14"/>
    <p:sldId id="282" r:id="rId15"/>
    <p:sldId id="283" r:id="rId16"/>
    <p:sldId id="286" r:id="rId17"/>
    <p:sldId id="339" r:id="rId18"/>
    <p:sldId id="289" r:id="rId19"/>
    <p:sldId id="290" r:id="rId20"/>
    <p:sldId id="284" r:id="rId21"/>
    <p:sldId id="287" r:id="rId22"/>
    <p:sldId id="291" r:id="rId23"/>
    <p:sldId id="292" r:id="rId24"/>
    <p:sldId id="293" r:id="rId25"/>
    <p:sldId id="299" r:id="rId26"/>
    <p:sldId id="297" r:id="rId27"/>
    <p:sldId id="294" r:id="rId28"/>
    <p:sldId id="300" r:id="rId29"/>
    <p:sldId id="301" r:id="rId30"/>
    <p:sldId id="302"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9" r:id="rId45"/>
    <p:sldId id="320" r:id="rId46"/>
    <p:sldId id="336" r:id="rId47"/>
    <p:sldId id="335" r:id="rId48"/>
    <p:sldId id="321" r:id="rId49"/>
    <p:sldId id="322" r:id="rId50"/>
    <p:sldId id="337" r:id="rId51"/>
    <p:sldId id="421" r:id="rId52"/>
    <p:sldId id="422" r:id="rId53"/>
    <p:sldId id="323" r:id="rId54"/>
    <p:sldId id="325" r:id="rId55"/>
    <p:sldId id="327" r:id="rId56"/>
    <p:sldId id="326" r:id="rId57"/>
    <p:sldId id="328" r:id="rId58"/>
    <p:sldId id="329" r:id="rId59"/>
    <p:sldId id="330" r:id="rId60"/>
    <p:sldId id="332" r:id="rId61"/>
    <p:sldId id="331" r:id="rId62"/>
    <p:sldId id="333" r:id="rId63"/>
    <p:sldId id="334" r:id="rId64"/>
    <p:sldId id="395" r:id="rId65"/>
    <p:sldId id="364" r:id="rId66"/>
    <p:sldId id="365" r:id="rId67"/>
    <p:sldId id="366" r:id="rId68"/>
    <p:sldId id="367" r:id="rId69"/>
    <p:sldId id="368" r:id="rId70"/>
    <p:sldId id="396" r:id="rId71"/>
    <p:sldId id="370" r:id="rId72"/>
    <p:sldId id="371" r:id="rId73"/>
    <p:sldId id="372" r:id="rId74"/>
    <p:sldId id="373" r:id="rId75"/>
    <p:sldId id="375" r:id="rId76"/>
    <p:sldId id="376" r:id="rId77"/>
    <p:sldId id="378" r:id="rId78"/>
    <p:sldId id="379" r:id="rId79"/>
    <p:sldId id="377" r:id="rId80"/>
    <p:sldId id="398" r:id="rId81"/>
    <p:sldId id="420"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guide id="3" orient="horz" pos="624" userDrawn="1">
          <p15:clr>
            <a:srgbClr val="A4A3A4"/>
          </p15:clr>
        </p15:guide>
        <p15:guide id="4" orient="horz" pos="3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6429" autoAdjust="0"/>
  </p:normalViewPr>
  <p:slideViewPr>
    <p:cSldViewPr snapToGrid="0" showGuides="1">
      <p:cViewPr varScale="1">
        <p:scale>
          <a:sx n="111" d="100"/>
          <a:sy n="111" d="100"/>
        </p:scale>
        <p:origin x="420" y="102"/>
      </p:cViewPr>
      <p:guideLst>
        <p:guide orient="horz" pos="2280"/>
        <p:guide pos="3840"/>
        <p:guide orient="horz" pos="624"/>
        <p:guide orient="horz" pos="3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9EA1F-7E76-4269-B8D5-8092E3E4C7F0}" type="datetimeFigureOut">
              <a:rPr lang="en-US" smtClean="0"/>
              <a:t>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42DF2-8739-4E5F-B9DD-32E48D476DB4}" type="slidenum">
              <a:rPr lang="en-US" smtClean="0"/>
              <a:t>‹#›</a:t>
            </a:fld>
            <a:endParaRPr lang="en-US"/>
          </a:p>
        </p:txBody>
      </p:sp>
    </p:spTree>
    <p:extLst>
      <p:ext uri="{BB962C8B-B14F-4D97-AF65-F5344CB8AC3E}">
        <p14:creationId xmlns:p14="http://schemas.microsoft.com/office/powerpoint/2010/main" val="404017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投影片圖像版面配置區 1">
            <a:extLst>
              <a:ext uri="{FF2B5EF4-FFF2-40B4-BE49-F238E27FC236}">
                <a16:creationId xmlns:a16="http://schemas.microsoft.com/office/drawing/2014/main" id="{359D4B49-73FC-884D-902C-392AF5C09C4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5" name="備忘稿版面配置區 2">
            <a:extLst>
              <a:ext uri="{FF2B5EF4-FFF2-40B4-BE49-F238E27FC236}">
                <a16:creationId xmlns:a16="http://schemas.microsoft.com/office/drawing/2014/main" id="{4BA4FA4B-9359-1746-9511-A186DEEDFC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a:t>網址已修改，</a:t>
            </a:r>
            <a:r>
              <a:rPr lang="en-US" altLang="zh-TW" dirty="0"/>
              <a:t>20191204</a:t>
            </a:r>
            <a:endParaRPr lang="zh-TW" altLang="en-US" dirty="0"/>
          </a:p>
        </p:txBody>
      </p:sp>
      <p:sp>
        <p:nvSpPr>
          <p:cNvPr id="417796" name="投影片編號版面配置區 3">
            <a:extLst>
              <a:ext uri="{FF2B5EF4-FFF2-40B4-BE49-F238E27FC236}">
                <a16:creationId xmlns:a16="http://schemas.microsoft.com/office/drawing/2014/main" id="{3D0E316F-C88E-D54B-AE13-C7018A4113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71525" indent="-296863">
              <a:defRPr kumimoji="1">
                <a:solidFill>
                  <a:schemeClr val="tx1"/>
                </a:solidFill>
                <a:latin typeface="Arial" panose="020B0604020202020204" pitchFamily="34" charset="0"/>
                <a:ea typeface="新細明體" panose="02020500000000000000" pitchFamily="18" charset="-120"/>
              </a:defRPr>
            </a:lvl2pPr>
            <a:lvl3pPr marL="1187450" indent="-236538">
              <a:defRPr kumimoji="1">
                <a:solidFill>
                  <a:schemeClr val="tx1"/>
                </a:solidFill>
                <a:latin typeface="Arial" panose="020B0604020202020204" pitchFamily="34" charset="0"/>
                <a:ea typeface="新細明體" panose="02020500000000000000" pitchFamily="18" charset="-120"/>
              </a:defRPr>
            </a:lvl3pPr>
            <a:lvl4pPr marL="1663700" indent="-236538">
              <a:defRPr kumimoji="1">
                <a:solidFill>
                  <a:schemeClr val="tx1"/>
                </a:solidFill>
                <a:latin typeface="Arial" panose="020B0604020202020204" pitchFamily="34" charset="0"/>
                <a:ea typeface="新細明體" panose="02020500000000000000" pitchFamily="18" charset="-120"/>
              </a:defRPr>
            </a:lvl4pPr>
            <a:lvl5pPr marL="2138363" indent="-236538">
              <a:defRPr kumimoji="1">
                <a:solidFill>
                  <a:schemeClr val="tx1"/>
                </a:solidFill>
                <a:latin typeface="Arial" panose="020B0604020202020204" pitchFamily="34" charset="0"/>
                <a:ea typeface="新細明體" panose="02020500000000000000" pitchFamily="18" charset="-120"/>
              </a:defRPr>
            </a:lvl5pPr>
            <a:lvl6pPr marL="25955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527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99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671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098ACF9-B3B7-5E41-91BA-16DDC926F6F0}" type="slidenum">
              <a:rPr lang="zh-TW" altLang="en-US">
                <a:solidFill>
                  <a:srgbClr val="000000"/>
                </a:solidFill>
              </a:rPr>
              <a:pPr/>
              <a:t>78</a:t>
            </a:fld>
            <a:endParaRPr lang="zh-TW" altLang="en-US">
              <a:solidFill>
                <a:srgbClr val="000000"/>
              </a:solidFill>
            </a:endParaRPr>
          </a:p>
        </p:txBody>
      </p:sp>
    </p:spTree>
    <p:extLst>
      <p:ext uri="{BB962C8B-B14F-4D97-AF65-F5344CB8AC3E}">
        <p14:creationId xmlns:p14="http://schemas.microsoft.com/office/powerpoint/2010/main" val="173301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投影片圖像版面配置區 1">
            <a:extLst>
              <a:ext uri="{FF2B5EF4-FFF2-40B4-BE49-F238E27FC236}">
                <a16:creationId xmlns:a16="http://schemas.microsoft.com/office/drawing/2014/main" id="{494D0F8A-C1E0-164B-A695-E36E0C7B06F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備忘稿版面配置區 2">
            <a:extLst>
              <a:ext uri="{FF2B5EF4-FFF2-40B4-BE49-F238E27FC236}">
                <a16:creationId xmlns:a16="http://schemas.microsoft.com/office/drawing/2014/main" id="{B970D3DA-11F8-0F45-B6D7-31588AAAB0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更改今年度的學校及電話</a:t>
            </a:r>
          </a:p>
        </p:txBody>
      </p:sp>
      <p:sp>
        <p:nvSpPr>
          <p:cNvPr id="419844" name="投影片編號版面配置區 3">
            <a:extLst>
              <a:ext uri="{FF2B5EF4-FFF2-40B4-BE49-F238E27FC236}">
                <a16:creationId xmlns:a16="http://schemas.microsoft.com/office/drawing/2014/main" id="{8B813678-D2C7-894E-869B-1AF7AB250F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71525" indent="-296863">
              <a:defRPr kumimoji="1">
                <a:solidFill>
                  <a:schemeClr val="tx1"/>
                </a:solidFill>
                <a:latin typeface="Arial" panose="020B0604020202020204" pitchFamily="34" charset="0"/>
                <a:ea typeface="新細明體" panose="02020500000000000000" pitchFamily="18" charset="-120"/>
              </a:defRPr>
            </a:lvl2pPr>
            <a:lvl3pPr marL="1187450" indent="-236538">
              <a:defRPr kumimoji="1">
                <a:solidFill>
                  <a:schemeClr val="tx1"/>
                </a:solidFill>
                <a:latin typeface="Arial" panose="020B0604020202020204" pitchFamily="34" charset="0"/>
                <a:ea typeface="新細明體" panose="02020500000000000000" pitchFamily="18" charset="-120"/>
              </a:defRPr>
            </a:lvl3pPr>
            <a:lvl4pPr marL="1663700" indent="-236538">
              <a:defRPr kumimoji="1">
                <a:solidFill>
                  <a:schemeClr val="tx1"/>
                </a:solidFill>
                <a:latin typeface="Arial" panose="020B0604020202020204" pitchFamily="34" charset="0"/>
                <a:ea typeface="新細明體" panose="02020500000000000000" pitchFamily="18" charset="-120"/>
              </a:defRPr>
            </a:lvl4pPr>
            <a:lvl5pPr marL="2138363" indent="-236538">
              <a:defRPr kumimoji="1">
                <a:solidFill>
                  <a:schemeClr val="tx1"/>
                </a:solidFill>
                <a:latin typeface="Arial" panose="020B0604020202020204" pitchFamily="34" charset="0"/>
                <a:ea typeface="新細明體" panose="02020500000000000000" pitchFamily="18" charset="-120"/>
              </a:defRPr>
            </a:lvl5pPr>
            <a:lvl6pPr marL="25955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527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99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671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F0E284-9DF7-E344-8D9B-EADCC0AF42CA}" type="slidenum">
              <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53104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3C82-2D45-4BE9-989E-2851FD0BDB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579A86-48BB-4A8A-AEA3-ADDB57161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910EBD-7A0B-4E5A-9321-F8A4D6F08E6B}"/>
              </a:ext>
            </a:extLst>
          </p:cNvPr>
          <p:cNvSpPr>
            <a:spLocks noGrp="1"/>
          </p:cNvSpPr>
          <p:nvPr>
            <p:ph type="dt" sz="half" idx="10"/>
          </p:nvPr>
        </p:nvSpPr>
        <p:spPr/>
        <p:txBody>
          <a:bodyPr/>
          <a:lstStyle/>
          <a:p>
            <a:fld id="{B0565DA3-109C-4BB0-9353-1E81ED7E1CC8}" type="datetimeFigureOut">
              <a:rPr lang="en-US" smtClean="0"/>
              <a:t>2/10/2022</a:t>
            </a:fld>
            <a:endParaRPr lang="en-US"/>
          </a:p>
        </p:txBody>
      </p:sp>
      <p:sp>
        <p:nvSpPr>
          <p:cNvPr id="5" name="Footer Placeholder 4">
            <a:extLst>
              <a:ext uri="{FF2B5EF4-FFF2-40B4-BE49-F238E27FC236}">
                <a16:creationId xmlns:a16="http://schemas.microsoft.com/office/drawing/2014/main" id="{ABA5AAE7-2748-40A6-9909-C0C064E8C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23426-E3D7-406B-A2CD-9BCAA56547C6}"/>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99160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F5AB-9113-409E-BA08-6EA93D13A3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2C4082-686F-4BB4-999C-3D33A24CF6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C6F4D-F256-4D28-861B-A26F4857207D}"/>
              </a:ext>
            </a:extLst>
          </p:cNvPr>
          <p:cNvSpPr>
            <a:spLocks noGrp="1"/>
          </p:cNvSpPr>
          <p:nvPr>
            <p:ph type="dt" sz="half" idx="10"/>
          </p:nvPr>
        </p:nvSpPr>
        <p:spPr/>
        <p:txBody>
          <a:bodyPr/>
          <a:lstStyle/>
          <a:p>
            <a:fld id="{B0565DA3-109C-4BB0-9353-1E81ED7E1CC8}" type="datetimeFigureOut">
              <a:rPr lang="en-US" smtClean="0"/>
              <a:t>2/10/2022</a:t>
            </a:fld>
            <a:endParaRPr lang="en-US"/>
          </a:p>
        </p:txBody>
      </p:sp>
      <p:sp>
        <p:nvSpPr>
          <p:cNvPr id="5" name="Footer Placeholder 4">
            <a:extLst>
              <a:ext uri="{FF2B5EF4-FFF2-40B4-BE49-F238E27FC236}">
                <a16:creationId xmlns:a16="http://schemas.microsoft.com/office/drawing/2014/main" id="{160A21EB-B233-4C24-90AE-C93B11E5F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B7108-0729-4F89-8BC5-B08F62242E4C}"/>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430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E0A063-BC0C-4DAE-BAE7-A8E9CBEB638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60F71D-9AA9-4948-A7D2-1641166FFFE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03287-B074-4CB0-B705-A19B7EB4C2F2}"/>
              </a:ext>
            </a:extLst>
          </p:cNvPr>
          <p:cNvSpPr>
            <a:spLocks noGrp="1"/>
          </p:cNvSpPr>
          <p:nvPr>
            <p:ph type="dt" sz="half" idx="10"/>
          </p:nvPr>
        </p:nvSpPr>
        <p:spPr/>
        <p:txBody>
          <a:bodyPr/>
          <a:lstStyle/>
          <a:p>
            <a:fld id="{B0565DA3-109C-4BB0-9353-1E81ED7E1CC8}" type="datetimeFigureOut">
              <a:rPr lang="en-US" smtClean="0"/>
              <a:t>2/10/2022</a:t>
            </a:fld>
            <a:endParaRPr lang="en-US"/>
          </a:p>
        </p:txBody>
      </p:sp>
      <p:sp>
        <p:nvSpPr>
          <p:cNvPr id="5" name="Footer Placeholder 4">
            <a:extLst>
              <a:ext uri="{FF2B5EF4-FFF2-40B4-BE49-F238E27FC236}">
                <a16:creationId xmlns:a16="http://schemas.microsoft.com/office/drawing/2014/main" id="{C359BEE4-CE6F-4B67-BF5C-68FFDE636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BCDD6-0F29-47AB-808E-2A09852F0ADB}"/>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82794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atin typeface="標楷體" pitchFamily="65" charset="-120"/>
                <a:ea typeface="標楷體" pitchFamily="65" charset="-120"/>
              </a:defRPr>
            </a:lvl1pPr>
          </a:lstStyle>
          <a:p>
            <a:r>
              <a:rPr lang="zh-TW" altLang="en-US"/>
              <a:t>按一下以編輯母片標題樣式</a:t>
            </a:r>
          </a:p>
        </p:txBody>
      </p:sp>
      <p:sp>
        <p:nvSpPr>
          <p:cNvPr id="3" name="表格版面配置區 2"/>
          <p:cNvSpPr>
            <a:spLocks noGrp="1"/>
          </p:cNvSpPr>
          <p:nvPr>
            <p:ph type="tbl" idx="1"/>
          </p:nvPr>
        </p:nvSpPr>
        <p:spPr>
          <a:xfrm>
            <a:off x="609600" y="1600206"/>
            <a:ext cx="10972800" cy="4525963"/>
          </a:xfrm>
        </p:spPr>
        <p:txBody>
          <a:bodyPr rtlCol="0">
            <a:normAutofit/>
          </a:bodyPr>
          <a:lstStyle>
            <a:lvl1pPr>
              <a:defRPr>
                <a:latin typeface="標楷體" pitchFamily="65" charset="-120"/>
                <a:ea typeface="標楷體" pitchFamily="65" charset="-120"/>
              </a:defRPr>
            </a:lvl1pPr>
          </a:lstStyle>
          <a:p>
            <a:pPr lvl="0"/>
            <a:endParaRPr lang="zh-TW" altLang="en-US" noProof="0"/>
          </a:p>
        </p:txBody>
      </p:sp>
      <p:sp>
        <p:nvSpPr>
          <p:cNvPr id="4" name="Date Placeholder 4">
            <a:extLst>
              <a:ext uri="{FF2B5EF4-FFF2-40B4-BE49-F238E27FC236}">
                <a16:creationId xmlns:a16="http://schemas.microsoft.com/office/drawing/2014/main" id="{C479ED50-BEA6-A941-A56F-AFF24FA256D1}"/>
              </a:ext>
            </a:extLst>
          </p:cNvPr>
          <p:cNvSpPr>
            <a:spLocks noGrp="1"/>
          </p:cNvSpPr>
          <p:nvPr>
            <p:ph type="dt" sz="half" idx="10"/>
          </p:nvPr>
        </p:nvSpPr>
        <p:spPr/>
        <p:txBody>
          <a:bodyPr/>
          <a:lstStyle>
            <a:lvl1pPr eaLnBrk="0" fontAlgn="base" hangingPunct="0">
              <a:spcBef>
                <a:spcPct val="0"/>
              </a:spcBef>
              <a:spcAft>
                <a:spcPct val="0"/>
              </a:spcAft>
              <a:defRPr kumimoji="1">
                <a:latin typeface="Arial" pitchFamily="34" charset="0"/>
              </a:defRPr>
            </a:lvl1pPr>
          </a:lstStyle>
          <a:p>
            <a:pPr>
              <a:defRPr/>
            </a:pPr>
            <a:fld id="{FD1F614F-C957-AA46-9CB5-923C26EF0DDB}" type="datetime1">
              <a:rPr lang="ja-JP" altLang="en-US"/>
              <a:pPr>
                <a:defRPr/>
              </a:pPr>
              <a:t>2022/2/10</a:t>
            </a:fld>
            <a:endParaRPr lang="en-US" altLang="zh-TW" dirty="0"/>
          </a:p>
        </p:txBody>
      </p:sp>
      <p:sp>
        <p:nvSpPr>
          <p:cNvPr id="5" name="Footer Placeholder 5">
            <a:extLst>
              <a:ext uri="{FF2B5EF4-FFF2-40B4-BE49-F238E27FC236}">
                <a16:creationId xmlns:a16="http://schemas.microsoft.com/office/drawing/2014/main" id="{CCA946FF-A085-D645-A0F1-A7743B336B0C}"/>
              </a:ext>
            </a:extLst>
          </p:cNvPr>
          <p:cNvSpPr>
            <a:spLocks noGrp="1"/>
          </p:cNvSpPr>
          <p:nvPr>
            <p:ph type="ftr" sz="quarter" idx="11"/>
          </p:nvPr>
        </p:nvSpPr>
        <p:spPr/>
        <p:txBody>
          <a:bodyPr/>
          <a:lstStyle>
            <a:lvl1pPr eaLnBrk="0" fontAlgn="base" hangingPunct="0">
              <a:spcBef>
                <a:spcPct val="0"/>
              </a:spcBef>
              <a:spcAft>
                <a:spcPct val="0"/>
              </a:spcAft>
              <a:defRPr kumimoji="1">
                <a:latin typeface="Arial" pitchFamily="34" charset="0"/>
              </a:defRPr>
            </a:lvl1pPr>
          </a:lstStyle>
          <a:p>
            <a:pPr>
              <a:defRPr/>
            </a:pPr>
            <a:endParaRPr lang="en-US" altLang="zh-TW"/>
          </a:p>
        </p:txBody>
      </p:sp>
      <p:sp>
        <p:nvSpPr>
          <p:cNvPr id="6" name="Slide Number Placeholder 6">
            <a:extLst>
              <a:ext uri="{FF2B5EF4-FFF2-40B4-BE49-F238E27FC236}">
                <a16:creationId xmlns:a16="http://schemas.microsoft.com/office/drawing/2014/main" id="{AD3E8695-5A33-814F-9358-B19BAB475E48}"/>
              </a:ext>
            </a:extLst>
          </p:cNvPr>
          <p:cNvSpPr>
            <a:spLocks noGrp="1"/>
          </p:cNvSpPr>
          <p:nvPr>
            <p:ph type="sldNum" sz="quarter" idx="12"/>
          </p:nvPr>
        </p:nvSpPr>
        <p:spPr/>
        <p:txBody>
          <a:bodyPr/>
          <a:lstStyle>
            <a:lvl1pPr eaLnBrk="0" hangingPunct="0">
              <a:defRPr kumimoji="1" smtClean="0">
                <a:latin typeface="Arial" panose="020B0604020202020204" pitchFamily="34" charset="0"/>
              </a:defRPr>
            </a:lvl1pPr>
          </a:lstStyle>
          <a:p>
            <a:pPr>
              <a:defRPr/>
            </a:pPr>
            <a:fld id="{ECBE1AD5-8E88-6944-A514-FF71762F4597}" type="slidenum">
              <a:rPr lang="en-US" altLang="zh-TW"/>
              <a:pPr>
                <a:defRPr/>
              </a:pPr>
              <a:t>‹#›</a:t>
            </a:fld>
            <a:endParaRPr lang="en-US" altLang="zh-TW"/>
          </a:p>
        </p:txBody>
      </p:sp>
    </p:spTree>
    <p:extLst>
      <p:ext uri="{BB962C8B-B14F-4D97-AF65-F5344CB8AC3E}">
        <p14:creationId xmlns:p14="http://schemas.microsoft.com/office/powerpoint/2010/main" val="2658618269"/>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2022/2/10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54777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2022/2/10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625442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746"/>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2022/2/10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782513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2022/2/10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164710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9"/>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9"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3"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04B399D7-7D94-4864-AA70-09CB640FFDEE}" type="datetimeFigureOut">
              <a:rPr lang="zh-TW" altLang="en-US" smtClean="0"/>
              <a:t>2022/2/10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20766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4B399D7-7D94-4864-AA70-09CB640FFDEE}" type="datetimeFigureOut">
              <a:rPr lang="zh-TW" altLang="en-US" smtClean="0"/>
              <a:t>2022/2/10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3513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4B399D7-7D94-4864-AA70-09CB640FFDEE}" type="datetimeFigureOut">
              <a:rPr lang="zh-TW" altLang="en-US" smtClean="0"/>
              <a:t>2022/2/10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128729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A32E-E979-4230-8498-E27F14B69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29AE8-2F2B-4006-8E55-989727C247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AE313-45CF-42C4-8D67-2729CDAC4290}"/>
              </a:ext>
            </a:extLst>
          </p:cNvPr>
          <p:cNvSpPr>
            <a:spLocks noGrp="1"/>
          </p:cNvSpPr>
          <p:nvPr>
            <p:ph type="dt" sz="half" idx="10"/>
          </p:nvPr>
        </p:nvSpPr>
        <p:spPr/>
        <p:txBody>
          <a:bodyPr/>
          <a:lstStyle/>
          <a:p>
            <a:fld id="{B0565DA3-109C-4BB0-9353-1E81ED7E1CC8}" type="datetimeFigureOut">
              <a:rPr lang="en-US" smtClean="0"/>
              <a:t>2/10/2022</a:t>
            </a:fld>
            <a:endParaRPr lang="en-US"/>
          </a:p>
        </p:txBody>
      </p:sp>
      <p:sp>
        <p:nvSpPr>
          <p:cNvPr id="5" name="Footer Placeholder 4">
            <a:extLst>
              <a:ext uri="{FF2B5EF4-FFF2-40B4-BE49-F238E27FC236}">
                <a16:creationId xmlns:a16="http://schemas.microsoft.com/office/drawing/2014/main" id="{3E97C648-53E2-46AB-BF90-D935CA14E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628C8-BA17-4575-902D-91B5D5C671CA}"/>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191743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2022/2/10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80154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2022/2/10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80181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2022/2/10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320156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2"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3"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2022/2/10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467554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5"/>
            <a:ext cx="103632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2022/2/10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198229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2022/2/10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873686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613" y="4406900"/>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2022/2/10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827954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2022/2/10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05803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941A197-56FF-4922-BF88-63F69509060F}" type="datetimeFigureOut">
              <a:rPr lang="zh-TW" altLang="en-US" smtClean="0"/>
              <a:pPr/>
              <a:t>2022/2/10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923294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941A197-56FF-4922-BF88-63F69509060F}" type="datetimeFigureOut">
              <a:rPr lang="zh-TW" altLang="en-US" smtClean="0"/>
              <a:pPr/>
              <a:t>2022/2/10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59803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0B08-4BA9-4F9C-B076-B2936FCA0C74}"/>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0F9993-9A15-4042-9AAE-AA45D785C652}"/>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E0F267-EB12-452F-9137-36B00DC4C1FF}"/>
              </a:ext>
            </a:extLst>
          </p:cNvPr>
          <p:cNvSpPr>
            <a:spLocks noGrp="1"/>
          </p:cNvSpPr>
          <p:nvPr>
            <p:ph type="dt" sz="half" idx="10"/>
          </p:nvPr>
        </p:nvSpPr>
        <p:spPr/>
        <p:txBody>
          <a:bodyPr/>
          <a:lstStyle/>
          <a:p>
            <a:fld id="{B0565DA3-109C-4BB0-9353-1E81ED7E1CC8}" type="datetimeFigureOut">
              <a:rPr lang="en-US" smtClean="0"/>
              <a:t>2/10/2022</a:t>
            </a:fld>
            <a:endParaRPr lang="en-US"/>
          </a:p>
        </p:txBody>
      </p:sp>
      <p:sp>
        <p:nvSpPr>
          <p:cNvPr id="5" name="Footer Placeholder 4">
            <a:extLst>
              <a:ext uri="{FF2B5EF4-FFF2-40B4-BE49-F238E27FC236}">
                <a16:creationId xmlns:a16="http://schemas.microsoft.com/office/drawing/2014/main" id="{44F60797-DE91-41EB-9432-FED3A584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CAE71-833B-45CD-996E-C094B0E4DAE5}"/>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2492839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941A197-56FF-4922-BF88-63F69509060F}" type="datetimeFigureOut">
              <a:rPr lang="zh-TW" altLang="en-US" smtClean="0"/>
              <a:pPr/>
              <a:t>2022/2/10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320709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40116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2022/2/10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402538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188"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2022/2/10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3056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2022/2/10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784154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8"/>
            <a:ext cx="27432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9600" y="274638"/>
            <a:ext cx="80772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2022/2/10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65410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845E-D460-43EF-B040-B45603D26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3EB151-5569-4D0C-A63D-E6ED8B7CEB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53DB4E-8F10-4709-935C-E382F60626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D58F09-1D5E-488E-A795-CA440BE43A7B}"/>
              </a:ext>
            </a:extLst>
          </p:cNvPr>
          <p:cNvSpPr>
            <a:spLocks noGrp="1"/>
          </p:cNvSpPr>
          <p:nvPr>
            <p:ph type="dt" sz="half" idx="10"/>
          </p:nvPr>
        </p:nvSpPr>
        <p:spPr/>
        <p:txBody>
          <a:bodyPr/>
          <a:lstStyle/>
          <a:p>
            <a:fld id="{B0565DA3-109C-4BB0-9353-1E81ED7E1CC8}" type="datetimeFigureOut">
              <a:rPr lang="en-US" smtClean="0"/>
              <a:t>2/10/2022</a:t>
            </a:fld>
            <a:endParaRPr lang="en-US"/>
          </a:p>
        </p:txBody>
      </p:sp>
      <p:sp>
        <p:nvSpPr>
          <p:cNvPr id="6" name="Footer Placeholder 5">
            <a:extLst>
              <a:ext uri="{FF2B5EF4-FFF2-40B4-BE49-F238E27FC236}">
                <a16:creationId xmlns:a16="http://schemas.microsoft.com/office/drawing/2014/main" id="{CA7556D5-ACF5-4A7A-AF48-EB5E4326C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527A8-8F10-431A-9DDB-9953679EC2A1}"/>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99141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8526-A104-4111-90A9-6E4DA441410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0ED51C-6728-49EA-80A6-26BBCE8DC0C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86F391-0EBC-4F88-A011-12D1E373DD0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879A4D-6353-4B56-A7AA-5068B41B115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126543-B6F0-4C86-BBC1-7392698BDEAA}"/>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386C6A-9A7C-45BC-AA84-CAFA86DE1AD3}"/>
              </a:ext>
            </a:extLst>
          </p:cNvPr>
          <p:cNvSpPr>
            <a:spLocks noGrp="1"/>
          </p:cNvSpPr>
          <p:nvPr>
            <p:ph type="dt" sz="half" idx="10"/>
          </p:nvPr>
        </p:nvSpPr>
        <p:spPr/>
        <p:txBody>
          <a:bodyPr/>
          <a:lstStyle/>
          <a:p>
            <a:fld id="{B0565DA3-109C-4BB0-9353-1E81ED7E1CC8}" type="datetimeFigureOut">
              <a:rPr lang="en-US" smtClean="0"/>
              <a:t>2/10/2022</a:t>
            </a:fld>
            <a:endParaRPr lang="en-US"/>
          </a:p>
        </p:txBody>
      </p:sp>
      <p:sp>
        <p:nvSpPr>
          <p:cNvPr id="8" name="Footer Placeholder 7">
            <a:extLst>
              <a:ext uri="{FF2B5EF4-FFF2-40B4-BE49-F238E27FC236}">
                <a16:creationId xmlns:a16="http://schemas.microsoft.com/office/drawing/2014/main" id="{BF9EE31C-6DC0-4952-9925-77B13A4857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561655-9C08-4882-A894-A066B428C522}"/>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08422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1F34-6A2A-49A8-B489-DFEBF4490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A4183-950B-4BE3-822C-937EC9DD46A9}"/>
              </a:ext>
            </a:extLst>
          </p:cNvPr>
          <p:cNvSpPr>
            <a:spLocks noGrp="1"/>
          </p:cNvSpPr>
          <p:nvPr>
            <p:ph type="dt" sz="half" idx="10"/>
          </p:nvPr>
        </p:nvSpPr>
        <p:spPr/>
        <p:txBody>
          <a:bodyPr/>
          <a:lstStyle/>
          <a:p>
            <a:fld id="{B0565DA3-109C-4BB0-9353-1E81ED7E1CC8}" type="datetimeFigureOut">
              <a:rPr lang="en-US" smtClean="0"/>
              <a:t>2/10/2022</a:t>
            </a:fld>
            <a:endParaRPr lang="en-US"/>
          </a:p>
        </p:txBody>
      </p:sp>
      <p:sp>
        <p:nvSpPr>
          <p:cNvPr id="4" name="Footer Placeholder 3">
            <a:extLst>
              <a:ext uri="{FF2B5EF4-FFF2-40B4-BE49-F238E27FC236}">
                <a16:creationId xmlns:a16="http://schemas.microsoft.com/office/drawing/2014/main" id="{41E5B6EA-4AA8-4C06-BDF9-6C127A3E45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7F7E91-0957-4971-A049-BC583B4D2E9C}"/>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87258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6B50F-5389-4DFC-B26D-AAB89BE8626A}"/>
              </a:ext>
            </a:extLst>
          </p:cNvPr>
          <p:cNvSpPr>
            <a:spLocks noGrp="1"/>
          </p:cNvSpPr>
          <p:nvPr>
            <p:ph type="dt" sz="half" idx="10"/>
          </p:nvPr>
        </p:nvSpPr>
        <p:spPr/>
        <p:txBody>
          <a:bodyPr/>
          <a:lstStyle/>
          <a:p>
            <a:fld id="{B0565DA3-109C-4BB0-9353-1E81ED7E1CC8}" type="datetimeFigureOut">
              <a:rPr lang="en-US" smtClean="0"/>
              <a:t>2/10/2022</a:t>
            </a:fld>
            <a:endParaRPr lang="en-US"/>
          </a:p>
        </p:txBody>
      </p:sp>
      <p:sp>
        <p:nvSpPr>
          <p:cNvPr id="3" name="Footer Placeholder 2">
            <a:extLst>
              <a:ext uri="{FF2B5EF4-FFF2-40B4-BE49-F238E27FC236}">
                <a16:creationId xmlns:a16="http://schemas.microsoft.com/office/drawing/2014/main" id="{AD990199-ACFA-48DB-A5E8-496391B8D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F9BF2-34BD-4537-999E-75A2A0F5AC88}"/>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429316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B9C5-31F6-4C78-9848-265AFA47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EA5A4-38EE-40DF-A90E-FE3320082C09}"/>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4F7B0-9B0D-4B7B-BEE8-E02F8364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0C0C1D-88E4-4212-B999-DA643DAC54D0}"/>
              </a:ext>
            </a:extLst>
          </p:cNvPr>
          <p:cNvSpPr>
            <a:spLocks noGrp="1"/>
          </p:cNvSpPr>
          <p:nvPr>
            <p:ph type="dt" sz="half" idx="10"/>
          </p:nvPr>
        </p:nvSpPr>
        <p:spPr/>
        <p:txBody>
          <a:bodyPr/>
          <a:lstStyle/>
          <a:p>
            <a:fld id="{B0565DA3-109C-4BB0-9353-1E81ED7E1CC8}" type="datetimeFigureOut">
              <a:rPr lang="en-US" smtClean="0"/>
              <a:t>2/10/2022</a:t>
            </a:fld>
            <a:endParaRPr lang="en-US"/>
          </a:p>
        </p:txBody>
      </p:sp>
      <p:sp>
        <p:nvSpPr>
          <p:cNvPr id="6" name="Footer Placeholder 5">
            <a:extLst>
              <a:ext uri="{FF2B5EF4-FFF2-40B4-BE49-F238E27FC236}">
                <a16:creationId xmlns:a16="http://schemas.microsoft.com/office/drawing/2014/main" id="{AE5B0CBE-000F-4BEF-95BD-2F684D97C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8762A-1F40-4043-9F3C-79ED3CE1B12B}"/>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19332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F321-FD1D-4033-8104-7AEAA9C9B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57D41C-18BD-4AC6-AE8F-2AE8F880B80C}"/>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A2F1C1-E1B6-4E17-8927-F3BB2087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F23FB4-E4B0-46EC-950F-016C7AA76AD1}"/>
              </a:ext>
            </a:extLst>
          </p:cNvPr>
          <p:cNvSpPr>
            <a:spLocks noGrp="1"/>
          </p:cNvSpPr>
          <p:nvPr>
            <p:ph type="dt" sz="half" idx="10"/>
          </p:nvPr>
        </p:nvSpPr>
        <p:spPr/>
        <p:txBody>
          <a:bodyPr/>
          <a:lstStyle/>
          <a:p>
            <a:fld id="{B0565DA3-109C-4BB0-9353-1E81ED7E1CC8}" type="datetimeFigureOut">
              <a:rPr lang="en-US" smtClean="0"/>
              <a:t>2/10/2022</a:t>
            </a:fld>
            <a:endParaRPr lang="en-US"/>
          </a:p>
        </p:txBody>
      </p:sp>
      <p:sp>
        <p:nvSpPr>
          <p:cNvPr id="6" name="Footer Placeholder 5">
            <a:extLst>
              <a:ext uri="{FF2B5EF4-FFF2-40B4-BE49-F238E27FC236}">
                <a16:creationId xmlns:a16="http://schemas.microsoft.com/office/drawing/2014/main" id="{9931F0B3-74D5-481B-AEF8-33E1B9979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E9F9F-6D8C-47A0-8590-A3F108F51B5F}"/>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26130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AD1E4-21B0-4EDD-AEC7-C25FDF6AD3A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817E53-9E91-4890-AD18-67D2E8DC8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8DCF6-184F-4CF0-8DE6-8C839C72DA2F}"/>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65DA3-109C-4BB0-9353-1E81ED7E1CC8}" type="datetimeFigureOut">
              <a:rPr lang="en-US" smtClean="0"/>
              <a:t>2/10/2022</a:t>
            </a:fld>
            <a:endParaRPr lang="en-US"/>
          </a:p>
        </p:txBody>
      </p:sp>
      <p:sp>
        <p:nvSpPr>
          <p:cNvPr id="5" name="Footer Placeholder 4">
            <a:extLst>
              <a:ext uri="{FF2B5EF4-FFF2-40B4-BE49-F238E27FC236}">
                <a16:creationId xmlns:a16="http://schemas.microsoft.com/office/drawing/2014/main" id="{B0F9484E-F94F-4FC9-AA78-422814FEA801}"/>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C230FB-2EF3-4D87-9C1E-271083981C30}"/>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6B996-B622-4B67-A455-51FC79324563}" type="slidenum">
              <a:rPr lang="en-US" smtClean="0"/>
              <a:t>‹#›</a:t>
            </a:fld>
            <a:endParaRPr lang="en-US"/>
          </a:p>
        </p:txBody>
      </p:sp>
    </p:spTree>
    <p:extLst>
      <p:ext uri="{BB962C8B-B14F-4D97-AF65-F5344CB8AC3E}">
        <p14:creationId xmlns:p14="http://schemas.microsoft.com/office/powerpoint/2010/main" val="43428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399D7-7D94-4864-AA70-09CB640FFDEE}" type="datetimeFigureOut">
              <a:rPr lang="zh-TW" altLang="en-US" smtClean="0"/>
              <a:t>2022/2/10</a:t>
            </a:fld>
            <a:endParaRPr lang="zh-TW" altLang="en-US"/>
          </a:p>
        </p:txBody>
      </p:sp>
      <p:sp>
        <p:nvSpPr>
          <p:cNvPr id="5" name="頁尾版面配置區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1337117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1A197-56FF-4922-BF88-63F69509060F}" type="datetimeFigureOut">
              <a:rPr lang="zh-TW" altLang="en-US" smtClean="0"/>
              <a:pPr/>
              <a:t>2022/2/10</a:t>
            </a:fld>
            <a:endParaRPr lang="zh-TW" altLang="en-US"/>
          </a:p>
        </p:txBody>
      </p:sp>
      <p:sp>
        <p:nvSpPr>
          <p:cNvPr id="5" name="頁尾版面配置區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0815691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ahs.nccu.edu.tw/specialadmissions"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ttk.entry.edu.tw/"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ttk.entry.edu.tw/"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23436;&#25972;CF/1219_&#22312;&#22320;&#23601;&#23416;_&#26126;&#26143;&#31687;_30secTVC_SD_ok.mp4"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7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18" Type="http://schemas.openxmlformats.org/officeDocument/2006/relationships/slide" Target="slide13.xml"/><Relationship Id="rId3" Type="http://schemas.openxmlformats.org/officeDocument/2006/relationships/slide" Target="slide14.xml"/><Relationship Id="rId7" Type="http://schemas.openxmlformats.org/officeDocument/2006/relationships/image" Target="../media/image31.png"/><Relationship Id="rId12" Type="http://schemas.openxmlformats.org/officeDocument/2006/relationships/slide" Target="slide33.xml"/><Relationship Id="rId17" Type="http://schemas.openxmlformats.org/officeDocument/2006/relationships/image" Target="../media/image38.png"/><Relationship Id="rId2" Type="http://schemas.openxmlformats.org/officeDocument/2006/relationships/image" Target="../media/image28.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slide" Target="slide17.xml"/><Relationship Id="rId10" Type="http://schemas.openxmlformats.org/officeDocument/2006/relationships/image" Target="../media/image33.png"/><Relationship Id="rId19"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slide" Target="slide9.xml"/><Relationship Id="rId14" Type="http://schemas.openxmlformats.org/officeDocument/2006/relationships/image" Target="../media/image36.png"/></Relationships>
</file>

<file path=ppt/slides/_rels/slide77.xml.rels><?xml version="1.0" encoding="UTF-8" standalone="yes"?>
<Relationships xmlns="http://schemas.openxmlformats.org/package/2006/relationships"><Relationship Id="rId2" Type="http://schemas.openxmlformats.org/officeDocument/2006/relationships/hyperlink" Target="107&#26032;&#21271;&#24066;&#31435;&#39640;&#32026;&#20013;&#31561;&#23416;&#26657;&#36774;&#29702;&#23416;&#29983;&#29518;&#21161;&#23416;&#37329;&#23526;&#26045;&#35336;&#30059;(&#26680;&#23450;).doc"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2263E0-DD2A-418D-BEFC-0645BB6813CF}"/>
              </a:ext>
            </a:extLst>
          </p:cNvPr>
          <p:cNvSpPr/>
          <p:nvPr/>
        </p:nvSpPr>
        <p:spPr>
          <a:xfrm>
            <a:off x="0" y="0"/>
            <a:ext cx="9169400" cy="685800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Font typeface="Arial" panose="020B0604020202020204" pitchFamily="34" charset="0"/>
              <a:buNone/>
              <a:defRPr/>
            </a:pPr>
            <a:r>
              <a:rPr lang="zh-TW" altLang="en-US" sz="4000" dirty="0">
                <a:solidFill>
                  <a:schemeClr val="bg1"/>
                </a:solidFill>
                <a:latin typeface="+mn-ea"/>
              </a:rPr>
              <a:t>  </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959" y="930587"/>
            <a:ext cx="4276884" cy="4996826"/>
          </a:xfrm>
          <a:prstGeom prst="rect">
            <a:avLst/>
          </a:prstGeom>
        </p:spPr>
      </p:pic>
      <p:sp>
        <p:nvSpPr>
          <p:cNvPr id="3" name="矩形 2"/>
          <p:cNvSpPr/>
          <p:nvPr/>
        </p:nvSpPr>
        <p:spPr>
          <a:xfrm>
            <a:off x="74146" y="449898"/>
            <a:ext cx="7100175" cy="1523494"/>
          </a:xfrm>
          <a:prstGeom prst="rect">
            <a:avLst/>
          </a:prstGeom>
        </p:spPr>
        <p:txBody>
          <a:bodyPr wrap="square">
            <a:spAutoFit/>
          </a:bodyPr>
          <a:lstStyle/>
          <a:p>
            <a:pPr algn="ctr">
              <a:spcBef>
                <a:spcPts val="600"/>
              </a:spcBef>
              <a:buFont typeface="Arial" panose="020B0604020202020204" pitchFamily="34" charset="0"/>
              <a:buNone/>
              <a:defRPr/>
            </a:pPr>
            <a:r>
              <a:rPr lang="en-US" altLang="zh-TW" sz="4400" dirty="0">
                <a:solidFill>
                  <a:schemeClr val="bg1"/>
                </a:solidFill>
                <a:latin typeface="+mn-ea"/>
              </a:rPr>
              <a:t>111</a:t>
            </a:r>
            <a:r>
              <a:rPr lang="zh-TW" altLang="en-US" sz="4400" dirty="0">
                <a:solidFill>
                  <a:schemeClr val="bg1"/>
                </a:solidFill>
                <a:latin typeface="+mn-ea"/>
              </a:rPr>
              <a:t>學年度國中生適性入學</a:t>
            </a:r>
          </a:p>
          <a:p>
            <a:pPr algn="ctr">
              <a:spcBef>
                <a:spcPts val="600"/>
              </a:spcBef>
              <a:buFont typeface="Arial" panose="020B0604020202020204" pitchFamily="34" charset="0"/>
              <a:buNone/>
              <a:defRPr/>
            </a:pPr>
            <a:r>
              <a:rPr lang="zh-TW" altLang="en-US" sz="4400" dirty="0">
                <a:solidFill>
                  <a:schemeClr val="bg1"/>
                </a:solidFill>
                <a:latin typeface="+mn-ea"/>
              </a:rPr>
              <a:t>宣導講</a:t>
            </a:r>
            <a:r>
              <a:rPr lang="zh-TW" altLang="en-US" sz="4400" dirty="0" smtClean="0">
                <a:solidFill>
                  <a:schemeClr val="bg1"/>
                </a:solidFill>
                <a:latin typeface="+mn-ea"/>
              </a:rPr>
              <a:t>綱</a:t>
            </a:r>
            <a:endParaRPr lang="zh-TW" altLang="en-US" sz="4400" dirty="0">
              <a:solidFill>
                <a:schemeClr val="bg1"/>
              </a:solidFill>
              <a:latin typeface="+mn-ea"/>
            </a:endParaRPr>
          </a:p>
        </p:txBody>
      </p:sp>
      <p:sp>
        <p:nvSpPr>
          <p:cNvPr id="5" name="文字方塊 4"/>
          <p:cNvSpPr txBox="1"/>
          <p:nvPr/>
        </p:nvSpPr>
        <p:spPr>
          <a:xfrm>
            <a:off x="10436869" y="6293708"/>
            <a:ext cx="1741952" cy="630942"/>
          </a:xfrm>
          <a:prstGeom prst="rect">
            <a:avLst/>
          </a:prstGeom>
          <a:noFill/>
        </p:spPr>
        <p:txBody>
          <a:bodyPr wrap="none" rtlCol="0">
            <a:spAutoFit/>
          </a:bodyPr>
          <a:lstStyle/>
          <a:p>
            <a:pPr algn="ctr">
              <a:spcBef>
                <a:spcPts val="600"/>
              </a:spcBef>
              <a:buFont typeface="Arial" panose="020B0604020202020204" pitchFamily="34" charset="0"/>
              <a:buNone/>
              <a:defRPr/>
            </a:pPr>
            <a:r>
              <a:rPr lang="zh-TW" altLang="en-US" sz="1000" dirty="0">
                <a:latin typeface="+mn-ea"/>
              </a:rPr>
              <a:t>新北市十二年國教宣導團</a:t>
            </a:r>
          </a:p>
          <a:p>
            <a:pPr algn="ctr">
              <a:spcBef>
                <a:spcPts val="600"/>
              </a:spcBef>
              <a:buFont typeface="Arial" panose="020B0604020202020204" pitchFamily="34" charset="0"/>
              <a:buNone/>
              <a:defRPr/>
            </a:pPr>
            <a:r>
              <a:rPr lang="en-US" altLang="zh-TW" sz="1000" dirty="0" smtClean="0">
                <a:latin typeface="+mn-ea"/>
              </a:rPr>
              <a:t>111</a:t>
            </a:r>
            <a:r>
              <a:rPr lang="zh-TW" altLang="en-US" sz="1000" dirty="0" smtClean="0">
                <a:latin typeface="+mn-ea"/>
              </a:rPr>
              <a:t>年</a:t>
            </a:r>
            <a:r>
              <a:rPr lang="en-US" altLang="zh-TW" sz="1000" dirty="0" smtClean="0">
                <a:latin typeface="+mn-ea"/>
              </a:rPr>
              <a:t>2</a:t>
            </a:r>
            <a:r>
              <a:rPr lang="zh-TW" altLang="en-US" sz="1000" dirty="0" smtClean="0">
                <a:latin typeface="+mn-ea"/>
              </a:rPr>
              <a:t>月</a:t>
            </a:r>
            <a:r>
              <a:rPr lang="zh-TW" altLang="en-US" sz="1000" dirty="0">
                <a:latin typeface="+mn-ea"/>
              </a:rPr>
              <a:t>版  </a:t>
            </a:r>
          </a:p>
          <a:p>
            <a:endParaRPr lang="zh-TW" altLang="en-US" sz="1000" dirty="0"/>
          </a:p>
        </p:txBody>
      </p:sp>
      <p:pic>
        <p:nvPicPr>
          <p:cNvPr id="2052" name="Picture 4" descr="C:\Users\USER\Desktop\封面.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536" y="2308281"/>
            <a:ext cx="3953389" cy="411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4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4349579" cy="17017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10</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66642" y="80725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8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超額比序流程</a:t>
            </a:r>
            <a:endParaRPr lang="en-US" sz="4400" b="1" dirty="0">
              <a:solidFill>
                <a:prstClr val="black"/>
              </a:solidFill>
            </a:endParaRPr>
          </a:p>
        </p:txBody>
      </p:sp>
      <p:sp>
        <p:nvSpPr>
          <p:cNvPr id="183" name="Block Arc 9">
            <a:extLst>
              <a:ext uri="{FF2B5EF4-FFF2-40B4-BE49-F238E27FC236}">
                <a16:creationId xmlns:a16="http://schemas.microsoft.com/office/drawing/2014/main" id="{91A5B050-E265-48E9-9385-3C72C8597428}"/>
              </a:ext>
            </a:extLst>
          </p:cNvPr>
          <p:cNvSpPr/>
          <p:nvPr/>
        </p:nvSpPr>
        <p:spPr>
          <a:xfrm rot="5400000">
            <a:off x="7816483" y="1857695"/>
            <a:ext cx="3495733" cy="3183496"/>
          </a:xfrm>
          <a:prstGeom prst="blockArc">
            <a:avLst>
              <a:gd name="adj1" fmla="val 10800000"/>
              <a:gd name="adj2" fmla="val 41499"/>
              <a:gd name="adj3" fmla="val 122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Arrow: Chevron 3">
            <a:extLst>
              <a:ext uri="{FF2B5EF4-FFF2-40B4-BE49-F238E27FC236}">
                <a16:creationId xmlns:a16="http://schemas.microsoft.com/office/drawing/2014/main" id="{B74DCDE5-F6FF-490A-B8D2-396498CA034B}"/>
              </a:ext>
            </a:extLst>
          </p:cNvPr>
          <p:cNvSpPr/>
          <p:nvPr/>
        </p:nvSpPr>
        <p:spPr>
          <a:xfrm>
            <a:off x="3534749" y="1464525"/>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5" name="Arrow: Chevron 46">
            <a:extLst>
              <a:ext uri="{FF2B5EF4-FFF2-40B4-BE49-F238E27FC236}">
                <a16:creationId xmlns:a16="http://schemas.microsoft.com/office/drawing/2014/main" id="{1BC15637-F3BD-449B-93FD-386E8A2DA987}"/>
              </a:ext>
            </a:extLst>
          </p:cNvPr>
          <p:cNvSpPr/>
          <p:nvPr/>
        </p:nvSpPr>
        <p:spPr>
          <a:xfrm>
            <a:off x="5685197" y="1464525"/>
            <a:ext cx="2147433"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Arrow: Chevron 49">
            <a:extLst>
              <a:ext uri="{FF2B5EF4-FFF2-40B4-BE49-F238E27FC236}">
                <a16:creationId xmlns:a16="http://schemas.microsoft.com/office/drawing/2014/main" id="{AAE363C1-DA88-472D-879F-1E1F124BBE47}"/>
              </a:ext>
            </a:extLst>
          </p:cNvPr>
          <p:cNvSpPr/>
          <p:nvPr/>
        </p:nvSpPr>
        <p:spPr>
          <a:xfrm>
            <a:off x="7829132" y="1464525"/>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Arrow: Chevron 50">
            <a:extLst>
              <a:ext uri="{FF2B5EF4-FFF2-40B4-BE49-F238E27FC236}">
                <a16:creationId xmlns:a16="http://schemas.microsoft.com/office/drawing/2014/main" id="{DDC252AD-84FF-47B7-8790-713CA9415746}"/>
              </a:ext>
            </a:extLst>
          </p:cNvPr>
          <p:cNvSpPr/>
          <p:nvPr/>
        </p:nvSpPr>
        <p:spPr>
          <a:xfrm rot="10800000">
            <a:off x="7829132" y="4539370"/>
            <a:ext cx="2147433"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Arrow: Chevron 51">
            <a:extLst>
              <a:ext uri="{FF2B5EF4-FFF2-40B4-BE49-F238E27FC236}">
                <a16:creationId xmlns:a16="http://schemas.microsoft.com/office/drawing/2014/main" id="{421BF210-F8C0-47E7-92CA-34F5EF9AA6FA}"/>
              </a:ext>
            </a:extLst>
          </p:cNvPr>
          <p:cNvSpPr/>
          <p:nvPr/>
        </p:nvSpPr>
        <p:spPr>
          <a:xfrm flipH="1">
            <a:off x="5688522" y="4539370"/>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5">
            <a:extLst>
              <a:ext uri="{FF2B5EF4-FFF2-40B4-BE49-F238E27FC236}">
                <a16:creationId xmlns:a16="http://schemas.microsoft.com/office/drawing/2014/main" id="{BDB611C0-188C-4800-8C8D-7405100DC7C7}"/>
              </a:ext>
            </a:extLst>
          </p:cNvPr>
          <p:cNvSpPr/>
          <p:nvPr/>
        </p:nvSpPr>
        <p:spPr>
          <a:xfrm>
            <a:off x="4470061" y="2287267"/>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79">
            <a:extLst>
              <a:ext uri="{FF2B5EF4-FFF2-40B4-BE49-F238E27FC236}">
                <a16:creationId xmlns:a16="http://schemas.microsoft.com/office/drawing/2014/main" id="{232D4860-46E2-43EB-9F55-A0885ED057E2}"/>
              </a:ext>
            </a:extLst>
          </p:cNvPr>
          <p:cNvSpPr/>
          <p:nvPr/>
        </p:nvSpPr>
        <p:spPr>
          <a:xfrm>
            <a:off x="6670161" y="2287267"/>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80">
            <a:extLst>
              <a:ext uri="{FF2B5EF4-FFF2-40B4-BE49-F238E27FC236}">
                <a16:creationId xmlns:a16="http://schemas.microsoft.com/office/drawing/2014/main" id="{F7FF85F3-4199-4CDB-881C-03580035E037}"/>
              </a:ext>
            </a:extLst>
          </p:cNvPr>
          <p:cNvSpPr/>
          <p:nvPr/>
        </p:nvSpPr>
        <p:spPr>
          <a:xfrm>
            <a:off x="8814097" y="2287267"/>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81">
            <a:extLst>
              <a:ext uri="{FF2B5EF4-FFF2-40B4-BE49-F238E27FC236}">
                <a16:creationId xmlns:a16="http://schemas.microsoft.com/office/drawing/2014/main" id="{C6821171-74E6-4E6E-9D56-7128E2478831}"/>
              </a:ext>
            </a:extLst>
          </p:cNvPr>
          <p:cNvSpPr/>
          <p:nvPr/>
        </p:nvSpPr>
        <p:spPr>
          <a:xfrm rot="10800000">
            <a:off x="8814097" y="4448720"/>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83">
            <a:extLst>
              <a:ext uri="{FF2B5EF4-FFF2-40B4-BE49-F238E27FC236}">
                <a16:creationId xmlns:a16="http://schemas.microsoft.com/office/drawing/2014/main" id="{B43C524D-9D6A-4800-B4AC-49E079ABD482}"/>
              </a:ext>
            </a:extLst>
          </p:cNvPr>
          <p:cNvSpPr/>
          <p:nvPr/>
        </p:nvSpPr>
        <p:spPr>
          <a:xfrm>
            <a:off x="2704046" y="5039192"/>
            <a:ext cx="3008631" cy="1261388"/>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84">
            <a:extLst>
              <a:ext uri="{FF2B5EF4-FFF2-40B4-BE49-F238E27FC236}">
                <a16:creationId xmlns:a16="http://schemas.microsoft.com/office/drawing/2014/main" id="{8B7889CE-3EDD-4248-BCBD-F71BDDFC34B8}"/>
              </a:ext>
            </a:extLst>
          </p:cNvPr>
          <p:cNvSpPr/>
          <p:nvPr/>
        </p:nvSpPr>
        <p:spPr>
          <a:xfrm>
            <a:off x="2688787" y="3727881"/>
            <a:ext cx="3023884" cy="1261388"/>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15">
            <a:extLst>
              <a:ext uri="{FF2B5EF4-FFF2-40B4-BE49-F238E27FC236}">
                <a16:creationId xmlns:a16="http://schemas.microsoft.com/office/drawing/2014/main" id="{424DBE1A-28BA-4F2D-87FC-2C0875049881}"/>
              </a:ext>
            </a:extLst>
          </p:cNvPr>
          <p:cNvSpPr/>
          <p:nvPr/>
        </p:nvSpPr>
        <p:spPr>
          <a:xfrm>
            <a:off x="6673489" y="4448720"/>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文字方塊 196"/>
          <p:cNvSpPr txBox="1"/>
          <p:nvPr/>
        </p:nvSpPr>
        <p:spPr>
          <a:xfrm>
            <a:off x="6127817" y="1747357"/>
            <a:ext cx="1569660" cy="369332"/>
          </a:xfrm>
          <a:prstGeom prst="rect">
            <a:avLst/>
          </a:prstGeom>
          <a:noFill/>
        </p:spPr>
        <p:txBody>
          <a:bodyPr wrap="none" rtlCol="0">
            <a:spAutoFit/>
          </a:bodyPr>
          <a:lstStyle/>
          <a:p>
            <a:r>
              <a:rPr lang="zh-TW" altLang="en-US" dirty="0">
                <a:solidFill>
                  <a:schemeClr val="bg1"/>
                </a:solidFill>
              </a:rPr>
              <a:t>多元學習表現</a:t>
            </a:r>
          </a:p>
        </p:txBody>
      </p:sp>
      <p:sp>
        <p:nvSpPr>
          <p:cNvPr id="201" name="文字方塊 200"/>
          <p:cNvSpPr txBox="1"/>
          <p:nvPr/>
        </p:nvSpPr>
        <p:spPr>
          <a:xfrm>
            <a:off x="4004991" y="1747357"/>
            <a:ext cx="1415772" cy="369332"/>
          </a:xfrm>
          <a:prstGeom prst="rect">
            <a:avLst/>
          </a:prstGeom>
          <a:noFill/>
        </p:spPr>
        <p:txBody>
          <a:bodyPr wrap="none" rtlCol="0">
            <a:spAutoFit/>
          </a:bodyPr>
          <a:lstStyle/>
          <a:p>
            <a:r>
              <a:rPr lang="zh-TW" altLang="en-US" dirty="0">
                <a:solidFill>
                  <a:schemeClr val="bg1"/>
                </a:solidFill>
                <a:latin typeface="+mn-ea"/>
              </a:rPr>
              <a:t>總積分</a:t>
            </a:r>
            <a:r>
              <a:rPr lang="en-US" altLang="zh-TW" dirty="0">
                <a:solidFill>
                  <a:schemeClr val="bg1"/>
                </a:solidFill>
                <a:latin typeface="+mn-ea"/>
              </a:rPr>
              <a:t>(108)</a:t>
            </a:r>
            <a:endParaRPr lang="zh-TW" altLang="en-US" dirty="0">
              <a:solidFill>
                <a:schemeClr val="bg1"/>
              </a:solidFill>
              <a:latin typeface="+mn-ea"/>
            </a:endParaRPr>
          </a:p>
        </p:txBody>
      </p:sp>
      <p:sp>
        <p:nvSpPr>
          <p:cNvPr id="202" name="文字方塊 201"/>
          <p:cNvSpPr txBox="1"/>
          <p:nvPr/>
        </p:nvSpPr>
        <p:spPr>
          <a:xfrm>
            <a:off x="8400035" y="1753133"/>
            <a:ext cx="1107996" cy="369332"/>
          </a:xfrm>
          <a:prstGeom prst="rect">
            <a:avLst/>
          </a:prstGeom>
          <a:noFill/>
        </p:spPr>
        <p:txBody>
          <a:bodyPr wrap="none" rtlCol="0">
            <a:spAutoFit/>
          </a:bodyPr>
          <a:lstStyle/>
          <a:p>
            <a:r>
              <a:rPr lang="zh-TW" altLang="en-US" dirty="0">
                <a:solidFill>
                  <a:schemeClr val="bg1"/>
                </a:solidFill>
              </a:rPr>
              <a:t>教育會考</a:t>
            </a:r>
          </a:p>
        </p:txBody>
      </p:sp>
      <p:sp>
        <p:nvSpPr>
          <p:cNvPr id="205" name="文字方塊 204"/>
          <p:cNvSpPr txBox="1"/>
          <p:nvPr/>
        </p:nvSpPr>
        <p:spPr>
          <a:xfrm>
            <a:off x="8473794" y="4827978"/>
            <a:ext cx="877163" cy="369332"/>
          </a:xfrm>
          <a:prstGeom prst="rect">
            <a:avLst/>
          </a:prstGeom>
          <a:noFill/>
        </p:spPr>
        <p:txBody>
          <a:bodyPr wrap="none" rtlCol="0">
            <a:spAutoFit/>
          </a:bodyPr>
          <a:lstStyle/>
          <a:p>
            <a:r>
              <a:rPr lang="zh-TW" altLang="en-US" dirty="0">
                <a:solidFill>
                  <a:schemeClr val="bg1"/>
                </a:solidFill>
                <a:latin typeface="+mn-ea"/>
              </a:rPr>
              <a:t>志願序</a:t>
            </a:r>
            <a:endParaRPr lang="zh-TW" altLang="en-US" dirty="0">
              <a:solidFill>
                <a:schemeClr val="bg1"/>
              </a:solidFill>
            </a:endParaRPr>
          </a:p>
        </p:txBody>
      </p:sp>
      <p:sp>
        <p:nvSpPr>
          <p:cNvPr id="208" name="文字方塊 207"/>
          <p:cNvSpPr txBox="1"/>
          <p:nvPr/>
        </p:nvSpPr>
        <p:spPr>
          <a:xfrm>
            <a:off x="5828491" y="4811904"/>
            <a:ext cx="1569660" cy="369332"/>
          </a:xfrm>
          <a:prstGeom prst="rect">
            <a:avLst/>
          </a:prstGeom>
          <a:noFill/>
        </p:spPr>
        <p:txBody>
          <a:bodyPr wrap="none" rtlCol="0">
            <a:spAutoFit/>
          </a:bodyPr>
          <a:lstStyle/>
          <a:p>
            <a:r>
              <a:rPr lang="zh-TW" altLang="en-US" dirty="0">
                <a:solidFill>
                  <a:schemeClr val="bg1"/>
                </a:solidFill>
              </a:rPr>
              <a:t>各科會考標示</a:t>
            </a:r>
          </a:p>
        </p:txBody>
      </p:sp>
      <p:sp>
        <p:nvSpPr>
          <p:cNvPr id="209" name="Freeform 1668">
            <a:extLst>
              <a:ext uri="{FF2B5EF4-FFF2-40B4-BE49-F238E27FC236}">
                <a16:creationId xmlns:a16="http://schemas.microsoft.com/office/drawing/2014/main" id="{0823C732-8F44-466E-B9A4-83308DEE4F76}"/>
              </a:ext>
            </a:extLst>
          </p:cNvPr>
          <p:cNvSpPr>
            <a:spLocks noEditPoints="1"/>
          </p:cNvSpPr>
          <p:nvPr/>
        </p:nvSpPr>
        <p:spPr bwMode="auto">
          <a:xfrm>
            <a:off x="5873711" y="5580152"/>
            <a:ext cx="228119" cy="2281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10" name="文字方塊 209"/>
          <p:cNvSpPr txBox="1"/>
          <p:nvPr/>
        </p:nvSpPr>
        <p:spPr>
          <a:xfrm>
            <a:off x="6057805" y="5526034"/>
            <a:ext cx="1762021" cy="646331"/>
          </a:xfrm>
          <a:prstGeom prst="rect">
            <a:avLst/>
          </a:prstGeom>
          <a:noFill/>
        </p:spPr>
        <p:txBody>
          <a:bodyPr wrap="none" rtlCol="0">
            <a:spAutoFit/>
          </a:bodyPr>
          <a:lstStyle/>
          <a:p>
            <a:r>
              <a:rPr lang="zh-TW" altLang="en-US" dirty="0"/>
              <a:t>依序由國</a:t>
            </a:r>
            <a:r>
              <a:rPr lang="en-US" altLang="zh-TW" dirty="0">
                <a:latin typeface="+mn-ea"/>
              </a:rPr>
              <a:t>,</a:t>
            </a:r>
            <a:r>
              <a:rPr lang="zh-TW" altLang="en-US" dirty="0"/>
              <a:t>數</a:t>
            </a:r>
            <a:r>
              <a:rPr lang="en-US" altLang="zh-TW" dirty="0">
                <a:latin typeface="+mn-ea"/>
              </a:rPr>
              <a:t>,</a:t>
            </a:r>
            <a:r>
              <a:rPr lang="zh-TW" altLang="en-US" dirty="0"/>
              <a:t>英</a:t>
            </a:r>
            <a:r>
              <a:rPr lang="en-US" altLang="zh-TW" dirty="0">
                <a:latin typeface="+mn-ea"/>
              </a:rPr>
              <a:t>,</a:t>
            </a:r>
          </a:p>
          <a:p>
            <a:r>
              <a:rPr lang="zh-TW" altLang="en-US" dirty="0"/>
              <a:t>社</a:t>
            </a:r>
            <a:r>
              <a:rPr lang="en-US" altLang="zh-TW" dirty="0">
                <a:latin typeface="+mn-ea"/>
              </a:rPr>
              <a:t>,</a:t>
            </a:r>
            <a:r>
              <a:rPr lang="zh-TW" altLang="en-US" dirty="0"/>
              <a:t>自</a:t>
            </a:r>
            <a:r>
              <a:rPr lang="en-US" altLang="zh-TW" dirty="0">
                <a:latin typeface="+mn-ea"/>
              </a:rPr>
              <a:t>,</a:t>
            </a:r>
            <a:r>
              <a:rPr lang="zh-TW" altLang="en-US" dirty="0"/>
              <a:t>寫作</a:t>
            </a:r>
          </a:p>
        </p:txBody>
      </p:sp>
      <p:sp>
        <p:nvSpPr>
          <p:cNvPr id="211" name="文字方塊 210"/>
          <p:cNvSpPr txBox="1"/>
          <p:nvPr/>
        </p:nvSpPr>
        <p:spPr>
          <a:xfrm>
            <a:off x="3379002" y="4035417"/>
            <a:ext cx="1672253" cy="646331"/>
          </a:xfrm>
          <a:prstGeom prst="rect">
            <a:avLst/>
          </a:prstGeom>
          <a:noFill/>
        </p:spPr>
        <p:txBody>
          <a:bodyPr wrap="none" rtlCol="0">
            <a:spAutoFit/>
          </a:bodyPr>
          <a:lstStyle/>
          <a:p>
            <a:r>
              <a:rPr lang="zh-TW" altLang="en-US" dirty="0">
                <a:solidFill>
                  <a:schemeClr val="bg1"/>
                </a:solidFill>
                <a:latin typeface="+mn-ea"/>
              </a:rPr>
              <a:t>增額人數</a:t>
            </a:r>
            <a:r>
              <a:rPr lang="en-US" altLang="zh-TW" b="1" dirty="0">
                <a:solidFill>
                  <a:schemeClr val="bg1"/>
                </a:solidFill>
                <a:latin typeface="+mn-ea"/>
              </a:rPr>
              <a:t>5%</a:t>
            </a:r>
            <a:r>
              <a:rPr lang="zh-TW" altLang="en-US" b="1" dirty="0">
                <a:solidFill>
                  <a:schemeClr val="bg1"/>
                </a:solidFill>
                <a:latin typeface="+mn-ea"/>
              </a:rPr>
              <a:t>內</a:t>
            </a:r>
            <a:endParaRPr lang="en-US" altLang="zh-TW" b="1" dirty="0">
              <a:solidFill>
                <a:schemeClr val="bg1"/>
              </a:solidFill>
              <a:latin typeface="+mn-ea"/>
            </a:endParaRPr>
          </a:p>
          <a:p>
            <a:r>
              <a:rPr lang="zh-TW" altLang="en-US" dirty="0">
                <a:solidFill>
                  <a:schemeClr val="bg1"/>
                </a:solidFill>
                <a:latin typeface="+mn-ea"/>
              </a:rPr>
              <a:t>直接</a:t>
            </a:r>
            <a:r>
              <a:rPr lang="zh-TW" altLang="en-US" b="1" dirty="0">
                <a:solidFill>
                  <a:schemeClr val="bg1"/>
                </a:solidFill>
                <a:latin typeface="+mn-ea"/>
              </a:rPr>
              <a:t>增額錄取</a:t>
            </a:r>
          </a:p>
        </p:txBody>
      </p:sp>
      <p:sp>
        <p:nvSpPr>
          <p:cNvPr id="212" name="文字方塊 211"/>
          <p:cNvSpPr txBox="1"/>
          <p:nvPr/>
        </p:nvSpPr>
        <p:spPr>
          <a:xfrm>
            <a:off x="3312717" y="5367663"/>
            <a:ext cx="1903085" cy="646331"/>
          </a:xfrm>
          <a:prstGeom prst="rect">
            <a:avLst/>
          </a:prstGeom>
          <a:noFill/>
        </p:spPr>
        <p:txBody>
          <a:bodyPr wrap="none" rtlCol="0">
            <a:spAutoFit/>
          </a:bodyPr>
          <a:lstStyle/>
          <a:p>
            <a:r>
              <a:rPr lang="zh-TW" altLang="en-US" dirty="0">
                <a:solidFill>
                  <a:schemeClr val="bg1"/>
                </a:solidFill>
                <a:latin typeface="+mn-ea"/>
              </a:rPr>
              <a:t>增額人數</a:t>
            </a:r>
            <a:r>
              <a:rPr lang="zh-TW" altLang="en-US" b="1" dirty="0">
                <a:solidFill>
                  <a:schemeClr val="bg1"/>
                </a:solidFill>
                <a:latin typeface="+mn-ea"/>
              </a:rPr>
              <a:t>高於</a:t>
            </a:r>
            <a:r>
              <a:rPr lang="en-US" altLang="zh-TW" b="1" dirty="0">
                <a:solidFill>
                  <a:schemeClr val="bg1"/>
                </a:solidFill>
                <a:latin typeface="+mn-ea"/>
              </a:rPr>
              <a:t>5%</a:t>
            </a:r>
          </a:p>
          <a:p>
            <a:r>
              <a:rPr lang="zh-TW" altLang="en-US" dirty="0">
                <a:solidFill>
                  <a:schemeClr val="bg1"/>
                </a:solidFill>
                <a:latin typeface="+mn-ea"/>
              </a:rPr>
              <a:t>依</a:t>
            </a:r>
            <a:r>
              <a:rPr lang="zh-TW" altLang="en-US" b="1" dirty="0">
                <a:solidFill>
                  <a:schemeClr val="bg1"/>
                </a:solidFill>
                <a:latin typeface="+mn-ea"/>
              </a:rPr>
              <a:t>志願順序</a:t>
            </a:r>
            <a:r>
              <a:rPr lang="zh-TW" altLang="en-US" dirty="0">
                <a:solidFill>
                  <a:schemeClr val="bg1"/>
                </a:solidFill>
                <a:latin typeface="+mn-ea"/>
              </a:rPr>
              <a:t>錄取</a:t>
            </a:r>
          </a:p>
        </p:txBody>
      </p:sp>
    </p:spTree>
    <p:extLst>
      <p:ext uri="{BB962C8B-B14F-4D97-AF65-F5344CB8AC3E}">
        <p14:creationId xmlns:p14="http://schemas.microsoft.com/office/powerpoint/2010/main" val="286640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6" y="636929"/>
            <a:ext cx="3762375" cy="17017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11</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4681" y="80725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8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超額比序案例說明</a:t>
            </a:r>
            <a:endParaRPr lang="en-US" sz="4400" b="1" dirty="0">
              <a:solidFill>
                <a:prstClr val="black"/>
              </a:solidFill>
            </a:endParaRPr>
          </a:p>
        </p:txBody>
      </p:sp>
      <p:sp>
        <p:nvSpPr>
          <p:cNvPr id="43" name="內容版面配置區 2"/>
          <p:cNvSpPr txBox="1">
            <a:spLocks/>
          </p:cNvSpPr>
          <p:nvPr/>
        </p:nvSpPr>
        <p:spPr bwMode="auto">
          <a:xfrm>
            <a:off x="2219974" y="4667725"/>
            <a:ext cx="8144177" cy="2325800"/>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spcBef>
                <a:spcPts val="1000"/>
              </a:spcBef>
              <a:spcAft>
                <a:spcPts val="1000"/>
              </a:spcAft>
              <a:buNone/>
              <a:defRPr/>
            </a:pPr>
            <a:r>
              <a:rPr altLang="en-US" dirty="0">
                <a:solidFill>
                  <a:schemeClr val="tx1"/>
                </a:solidFill>
              </a:rPr>
              <a:t>若甲生、乙生第</a:t>
            </a:r>
            <a:r>
              <a:rPr lang="en-US" altLang="zh-TW" dirty="0">
                <a:solidFill>
                  <a:schemeClr val="tx1"/>
                </a:solidFill>
              </a:rPr>
              <a:t>1</a:t>
            </a:r>
            <a:r>
              <a:rPr altLang="en-US" dirty="0">
                <a:solidFill>
                  <a:schemeClr val="tx1"/>
                </a:solidFill>
              </a:rPr>
              <a:t>志願為同一所高中</a:t>
            </a:r>
          </a:p>
          <a:p>
            <a:pPr marL="0" indent="0">
              <a:lnSpc>
                <a:spcPct val="20000"/>
              </a:lnSpc>
              <a:spcBef>
                <a:spcPts val="1000"/>
              </a:spcBef>
              <a:spcAft>
                <a:spcPts val="1000"/>
              </a:spcAft>
              <a:buNone/>
              <a:defRPr/>
            </a:pPr>
            <a:r>
              <a:rPr lang="en-US" altLang="zh-TW" dirty="0">
                <a:solidFill>
                  <a:schemeClr val="tx1"/>
                </a:solidFill>
              </a:rPr>
              <a:t>1.</a:t>
            </a:r>
            <a:r>
              <a:rPr altLang="en-US" dirty="0">
                <a:solidFill>
                  <a:schemeClr val="tx1"/>
                </a:solidFill>
              </a:rPr>
              <a:t>第一比序</a:t>
            </a:r>
            <a:r>
              <a:rPr lang="en-US" altLang="zh-TW" dirty="0">
                <a:solidFill>
                  <a:schemeClr val="tx1"/>
                </a:solidFill>
              </a:rPr>
              <a:t>(</a:t>
            </a:r>
            <a:r>
              <a:rPr altLang="en-US" dirty="0">
                <a:solidFill>
                  <a:schemeClr val="tx1"/>
                </a:solidFill>
              </a:rPr>
              <a:t>總積分</a:t>
            </a:r>
            <a:r>
              <a:rPr lang="en-US" altLang="zh-TW" dirty="0">
                <a:solidFill>
                  <a:schemeClr val="tx1"/>
                </a:solidFill>
              </a:rPr>
              <a:t>)</a:t>
            </a:r>
            <a:r>
              <a:rPr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2.</a:t>
            </a:r>
            <a:r>
              <a:rPr altLang="en-US" dirty="0">
                <a:solidFill>
                  <a:schemeClr val="tx1"/>
                </a:solidFill>
              </a:rPr>
              <a:t>第二比序</a:t>
            </a:r>
            <a:r>
              <a:rPr lang="en-US" altLang="zh-TW" dirty="0">
                <a:solidFill>
                  <a:schemeClr val="tx1"/>
                </a:solidFill>
              </a:rPr>
              <a:t>(</a:t>
            </a:r>
            <a:r>
              <a:rPr altLang="en-US" dirty="0">
                <a:solidFill>
                  <a:schemeClr val="tx1"/>
                </a:solidFill>
              </a:rPr>
              <a:t>多元學習表現</a:t>
            </a:r>
            <a:r>
              <a:rPr lang="en-US" altLang="zh-TW" dirty="0">
                <a:solidFill>
                  <a:schemeClr val="tx1"/>
                </a:solidFill>
              </a:rPr>
              <a:t>)</a:t>
            </a:r>
            <a:r>
              <a:rPr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3.</a:t>
            </a:r>
            <a:r>
              <a:rPr altLang="en-US" dirty="0">
                <a:solidFill>
                  <a:schemeClr val="tx1"/>
                </a:solidFill>
              </a:rPr>
              <a:t>第三比序</a:t>
            </a:r>
            <a:r>
              <a:rPr lang="en-US" altLang="zh-TW" dirty="0">
                <a:solidFill>
                  <a:schemeClr val="tx1"/>
                </a:solidFill>
              </a:rPr>
              <a:t>(</a:t>
            </a:r>
            <a:r>
              <a:rPr altLang="en-US" dirty="0">
                <a:solidFill>
                  <a:schemeClr val="tx1"/>
                </a:solidFill>
              </a:rPr>
              <a:t>會考總積分</a:t>
            </a:r>
            <a:r>
              <a:rPr lang="en-US" altLang="zh-TW" dirty="0">
                <a:solidFill>
                  <a:schemeClr val="tx1"/>
                </a:solidFill>
              </a:rPr>
              <a:t>)</a:t>
            </a:r>
            <a:r>
              <a:rPr altLang="en-US" dirty="0">
                <a:solidFill>
                  <a:schemeClr val="tx1"/>
                </a:solidFill>
              </a:rPr>
              <a:t>相同</a:t>
            </a:r>
            <a:endParaRPr lang="en-US" altLang="en-US" dirty="0">
              <a:solidFill>
                <a:schemeClr val="tx1"/>
              </a:solidFill>
            </a:endParaRPr>
          </a:p>
          <a:p>
            <a:pPr marL="0" indent="0">
              <a:lnSpc>
                <a:spcPct val="20000"/>
              </a:lnSpc>
              <a:spcBef>
                <a:spcPts val="1000"/>
              </a:spcBef>
              <a:spcAft>
                <a:spcPts val="1000"/>
              </a:spcAft>
              <a:buNone/>
              <a:defRPr/>
            </a:pPr>
            <a:r>
              <a:rPr lang="en-US" altLang="zh-TW" dirty="0">
                <a:solidFill>
                  <a:schemeClr val="tx1"/>
                </a:solidFill>
              </a:rPr>
              <a:t>4.</a:t>
            </a:r>
            <a:r>
              <a:rPr lang="zh-TW" altLang="en-US" dirty="0">
                <a:solidFill>
                  <a:schemeClr val="tx1"/>
                </a:solidFill>
              </a:rPr>
              <a:t>第四比序</a:t>
            </a:r>
            <a:r>
              <a:rPr lang="en-US" altLang="zh-TW" dirty="0">
                <a:solidFill>
                  <a:schemeClr val="tx1"/>
                </a:solidFill>
              </a:rPr>
              <a:t>(</a:t>
            </a:r>
            <a:r>
              <a:rPr lang="zh-TW" altLang="en-US" dirty="0">
                <a:solidFill>
                  <a:schemeClr val="tx1"/>
                </a:solidFill>
              </a:rPr>
              <a:t>志願序積分</a:t>
            </a:r>
            <a:r>
              <a:rPr lang="en-US" altLang="zh-TW" dirty="0">
                <a:solidFill>
                  <a:schemeClr val="tx1"/>
                </a:solidFill>
              </a:rPr>
              <a:t>)</a:t>
            </a:r>
            <a:r>
              <a:rPr lang="zh-TW"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5.</a:t>
            </a:r>
            <a:r>
              <a:rPr lang="zh-TW" altLang="en-US" dirty="0">
                <a:solidFill>
                  <a:schemeClr val="tx1"/>
                </a:solidFill>
              </a:rPr>
              <a:t>第五比序</a:t>
            </a:r>
            <a:r>
              <a:rPr lang="en-US" altLang="zh-TW" dirty="0">
                <a:solidFill>
                  <a:schemeClr val="tx1"/>
                </a:solidFill>
              </a:rPr>
              <a:t>(</a:t>
            </a:r>
            <a:r>
              <a:rPr lang="zh-TW" altLang="en-US" dirty="0">
                <a:solidFill>
                  <a:schemeClr val="tx1"/>
                </a:solidFill>
              </a:rPr>
              <a:t>各科會考標示</a:t>
            </a:r>
            <a:r>
              <a:rPr lang="en-US" altLang="zh-TW" dirty="0">
                <a:solidFill>
                  <a:schemeClr val="tx1"/>
                </a:solidFill>
              </a:rPr>
              <a:t>)</a:t>
            </a:r>
            <a:r>
              <a:rPr lang="zh-TW" altLang="en-US" dirty="0">
                <a:solidFill>
                  <a:schemeClr val="tx1"/>
                </a:solidFill>
              </a:rPr>
              <a:t>，故超額比序時，</a:t>
            </a:r>
            <a:r>
              <a:rPr lang="zh-TW" altLang="en-US" b="1" dirty="0">
                <a:solidFill>
                  <a:srgbClr val="0000FF"/>
                </a:solidFill>
              </a:rPr>
              <a:t>甲生</a:t>
            </a:r>
            <a:r>
              <a:rPr lang="zh-TW" altLang="en-US" dirty="0">
                <a:solidFill>
                  <a:schemeClr val="tx1"/>
                </a:solidFill>
              </a:rPr>
              <a:t>勝出</a:t>
            </a:r>
            <a:endParaRPr lang="zh-TW" altLang="en-US" dirty="0"/>
          </a:p>
          <a:p>
            <a:pPr marL="0" indent="0">
              <a:lnSpc>
                <a:spcPct val="20000"/>
              </a:lnSpc>
              <a:buNone/>
              <a:defRPr/>
            </a:pPr>
            <a:endParaRPr altLang="en-US" dirty="0"/>
          </a:p>
        </p:txBody>
      </p:sp>
      <p:graphicFrame>
        <p:nvGraphicFramePr>
          <p:cNvPr id="44" name="表格 43"/>
          <p:cNvGraphicFramePr>
            <a:graphicFrameLocks noGrp="1"/>
          </p:cNvGraphicFramePr>
          <p:nvPr>
            <p:extLst>
              <p:ext uri="{D42A27DB-BD31-4B8C-83A1-F6EECF244321}">
                <p14:modId xmlns:p14="http://schemas.microsoft.com/office/powerpoint/2010/main" val="3723004578"/>
              </p:ext>
            </p:extLst>
          </p:nvPr>
        </p:nvGraphicFramePr>
        <p:xfrm>
          <a:off x="2347126" y="1089290"/>
          <a:ext cx="8793160" cy="365688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894072">
                  <a:extLst>
                    <a:ext uri="{9D8B030D-6E8A-4147-A177-3AD203B41FA5}">
                      <a16:colId xmlns:a16="http://schemas.microsoft.com/office/drawing/2014/main" val="20001"/>
                    </a:ext>
                  </a:extLst>
                </a:gridCol>
                <a:gridCol w="83424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639637">
                  <a:extLst>
                    <a:ext uri="{9D8B030D-6E8A-4147-A177-3AD203B41FA5}">
                      <a16:colId xmlns:a16="http://schemas.microsoft.com/office/drawing/2014/main" val="20006"/>
                    </a:ext>
                  </a:extLst>
                </a:gridCol>
                <a:gridCol w="825809">
                  <a:extLst>
                    <a:ext uri="{9D8B030D-6E8A-4147-A177-3AD203B41FA5}">
                      <a16:colId xmlns:a16="http://schemas.microsoft.com/office/drawing/2014/main" val="20007"/>
                    </a:ext>
                  </a:extLst>
                </a:gridCol>
                <a:gridCol w="563867">
                  <a:extLst>
                    <a:ext uri="{9D8B030D-6E8A-4147-A177-3AD203B41FA5}">
                      <a16:colId xmlns:a16="http://schemas.microsoft.com/office/drawing/2014/main" val="20008"/>
                    </a:ext>
                  </a:extLst>
                </a:gridCol>
                <a:gridCol w="635309">
                  <a:extLst>
                    <a:ext uri="{9D8B030D-6E8A-4147-A177-3AD203B41FA5}">
                      <a16:colId xmlns:a16="http://schemas.microsoft.com/office/drawing/2014/main" val="20009"/>
                    </a:ext>
                  </a:extLst>
                </a:gridCol>
                <a:gridCol w="635309">
                  <a:extLst>
                    <a:ext uri="{9D8B030D-6E8A-4147-A177-3AD203B41FA5}">
                      <a16:colId xmlns:a16="http://schemas.microsoft.com/office/drawing/2014/main" val="20010"/>
                    </a:ext>
                  </a:extLst>
                </a:gridCol>
                <a:gridCol w="524553">
                  <a:extLst>
                    <a:ext uri="{9D8B030D-6E8A-4147-A177-3AD203B41FA5}">
                      <a16:colId xmlns:a16="http://schemas.microsoft.com/office/drawing/2014/main" val="20011"/>
                    </a:ext>
                  </a:extLst>
                </a:gridCol>
              </a:tblGrid>
              <a:tr h="701372">
                <a:tc rowSpan="2">
                  <a:txBody>
                    <a:bodyPr/>
                    <a:lstStyle/>
                    <a:p>
                      <a:pPr algn="ctr"/>
                      <a:endParaRPr lang="zh-TW" altLang="en-US" sz="1800" dirty="0"/>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400" dirty="0"/>
                        <a:t>總</a:t>
                      </a:r>
                      <a:endParaRPr lang="en-US" altLang="zh-TW" sz="2400" dirty="0"/>
                    </a:p>
                    <a:p>
                      <a:pPr algn="ctr"/>
                      <a:r>
                        <a:rPr lang="zh-TW" altLang="en-US" sz="2400" dirty="0"/>
                        <a:t>積</a:t>
                      </a:r>
                      <a:endParaRPr lang="en-US" altLang="zh-TW" sz="2400" dirty="0"/>
                    </a:p>
                    <a:p>
                      <a:pPr algn="ctr"/>
                      <a:r>
                        <a:rPr lang="zh-TW" altLang="en-US" sz="2400" dirty="0"/>
                        <a:t>分</a:t>
                      </a:r>
                      <a:endParaRPr lang="en-US" altLang="zh-TW" sz="2400" dirty="0"/>
                    </a:p>
                    <a:p>
                      <a:pPr algn="ctr"/>
                      <a:r>
                        <a:rPr lang="en-US" altLang="zh-TW" sz="2400" dirty="0">
                          <a:solidFill>
                            <a:schemeClr val="bg1"/>
                          </a:solidFill>
                        </a:rPr>
                        <a:t>(1)</a:t>
                      </a:r>
                      <a:endParaRPr lang="zh-TW" altLang="en-US" sz="2400" dirty="0">
                        <a:solidFill>
                          <a:schemeClr val="bg1"/>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zh-TW" altLang="en-US" sz="2000" b="1" kern="1200" dirty="0">
                          <a:solidFill>
                            <a:schemeClr val="bg1"/>
                          </a:solidFill>
                          <a:latin typeface="+mn-lt"/>
                          <a:ea typeface="+mn-ea"/>
                          <a:cs typeface="+mn-cs"/>
                        </a:rPr>
                        <a:t>多元學習</a:t>
                      </a:r>
                      <a:endParaRPr lang="en-US" altLang="zh-TW" sz="2000" b="1" kern="1200" dirty="0">
                        <a:solidFill>
                          <a:schemeClr val="bg1"/>
                        </a:solidFill>
                        <a:latin typeface="+mn-lt"/>
                        <a:ea typeface="+mn-ea"/>
                        <a:cs typeface="+mn-cs"/>
                      </a:endParaRPr>
                    </a:p>
                    <a:p>
                      <a:pPr algn="ctr"/>
                      <a:r>
                        <a:rPr lang="zh-TW" altLang="en-US" sz="2000" b="1" kern="1200" dirty="0">
                          <a:solidFill>
                            <a:schemeClr val="bg1"/>
                          </a:solidFill>
                          <a:latin typeface="+mn-lt"/>
                          <a:ea typeface="+mn-ea"/>
                          <a:cs typeface="+mn-cs"/>
                        </a:rPr>
                        <a:t>表現</a:t>
                      </a:r>
                      <a:r>
                        <a:rPr lang="en-US" altLang="zh-TW" sz="2000" b="1" kern="1200" dirty="0">
                          <a:solidFill>
                            <a:schemeClr val="bg1"/>
                          </a:solidFill>
                          <a:latin typeface="+mn-lt"/>
                          <a:ea typeface="+mn-ea"/>
                          <a:cs typeface="+mn-cs"/>
                        </a:rPr>
                        <a:t>(2)</a:t>
                      </a:r>
                      <a:endParaRPr lang="zh-TW" altLang="en-US" sz="2000" b="1" kern="1200" dirty="0">
                        <a:solidFill>
                          <a:schemeClr val="bg1"/>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hMerge="1">
                  <a:txBody>
                    <a:bodyPr/>
                    <a:lstStyle/>
                    <a:p>
                      <a:pPr algn="ctr"/>
                      <a:endParaRPr lang="zh-TW" altLang="en-US" sz="2000" b="1" kern="1200" dirty="0">
                        <a:solidFill>
                          <a:schemeClr val="lt1"/>
                        </a:solidFill>
                        <a:latin typeface="+mn-lt"/>
                        <a:ea typeface="+mn-ea"/>
                        <a:cs typeface="+mn-cs"/>
                      </a:endParaRPr>
                    </a:p>
                  </a:txBody>
                  <a:tcPr marL="91441" marR="91441" anchor="ctr">
                    <a:lnB w="12700" cap="flat" cmpd="sng" algn="ctr">
                      <a:solidFill>
                        <a:schemeClr val="tx1"/>
                      </a:solidFill>
                      <a:prstDash val="solid"/>
                      <a:round/>
                      <a:headEnd type="none" w="med" len="med"/>
                      <a:tailEnd type="none" w="med" len="med"/>
                    </a:lnB>
                  </a:tcPr>
                </a:tc>
                <a:tc rowSpan="2">
                  <a:txBody>
                    <a:bodyPr/>
                    <a:lstStyle/>
                    <a:p>
                      <a:pPr algn="ctr"/>
                      <a:r>
                        <a:rPr lang="zh-TW" altLang="en-US" sz="2000" dirty="0">
                          <a:solidFill>
                            <a:schemeClr val="bg1"/>
                          </a:solidFill>
                        </a:rPr>
                        <a:t>會</a:t>
                      </a:r>
                      <a:endParaRPr lang="en-US" altLang="zh-TW" sz="2000" dirty="0">
                        <a:solidFill>
                          <a:schemeClr val="bg1"/>
                        </a:solidFill>
                      </a:endParaRPr>
                    </a:p>
                    <a:p>
                      <a:pPr algn="ctr"/>
                      <a:r>
                        <a:rPr lang="zh-TW" altLang="en-US" sz="2000" dirty="0">
                          <a:solidFill>
                            <a:schemeClr val="bg1"/>
                          </a:solidFill>
                        </a:rPr>
                        <a:t>考</a:t>
                      </a:r>
                      <a:endParaRPr lang="en-US" altLang="zh-TW" sz="2000" dirty="0">
                        <a:solidFill>
                          <a:schemeClr val="bg1"/>
                        </a:solidFill>
                      </a:endParaRPr>
                    </a:p>
                    <a:p>
                      <a:pPr algn="ctr"/>
                      <a:r>
                        <a:rPr lang="zh-TW" altLang="en-US" sz="2000" dirty="0">
                          <a:solidFill>
                            <a:schemeClr val="bg1"/>
                          </a:solidFill>
                        </a:rPr>
                        <a:t>總</a:t>
                      </a:r>
                      <a:endParaRPr lang="en-US" altLang="zh-TW" sz="2000" dirty="0">
                        <a:solidFill>
                          <a:schemeClr val="bg1"/>
                        </a:solidFill>
                      </a:endParaRPr>
                    </a:p>
                    <a:p>
                      <a:pPr algn="ctr"/>
                      <a:r>
                        <a:rPr lang="zh-TW" altLang="en-US" sz="2000" dirty="0">
                          <a:solidFill>
                            <a:schemeClr val="bg1"/>
                          </a:solidFill>
                        </a:rPr>
                        <a:t>積</a:t>
                      </a:r>
                      <a:endParaRPr lang="en-US" altLang="zh-TW" sz="2000" dirty="0">
                        <a:solidFill>
                          <a:schemeClr val="bg1"/>
                        </a:solidFill>
                      </a:endParaRPr>
                    </a:p>
                    <a:p>
                      <a:pPr algn="ctr"/>
                      <a:r>
                        <a:rPr lang="zh-TW" altLang="en-US" sz="2000" dirty="0">
                          <a:solidFill>
                            <a:schemeClr val="bg1"/>
                          </a:solidFill>
                        </a:rPr>
                        <a:t>分</a:t>
                      </a:r>
                      <a:endParaRPr lang="en-US" altLang="zh-TW" sz="2000" dirty="0">
                        <a:solidFill>
                          <a:schemeClr val="bg1"/>
                        </a:solidFill>
                      </a:endParaRPr>
                    </a:p>
                    <a:p>
                      <a:pPr algn="ctr"/>
                      <a:r>
                        <a:rPr lang="en-US" altLang="zh-TW" sz="2400" dirty="0">
                          <a:solidFill>
                            <a:schemeClr val="bg1"/>
                          </a:solidFill>
                        </a:rPr>
                        <a:t>(3)</a:t>
                      </a:r>
                      <a:endParaRPr lang="zh-TW" altLang="en-US" sz="2400" dirty="0">
                        <a:solidFill>
                          <a:schemeClr val="bg1"/>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a:r>
                        <a:rPr lang="zh-TW" altLang="en-US" sz="2000" dirty="0">
                          <a:solidFill>
                            <a:schemeClr val="bg1"/>
                          </a:solidFill>
                        </a:rPr>
                        <a:t>志</a:t>
                      </a:r>
                      <a:endParaRPr lang="en-US" altLang="zh-TW" sz="2000" dirty="0">
                        <a:solidFill>
                          <a:schemeClr val="bg1"/>
                        </a:solidFill>
                      </a:endParaRPr>
                    </a:p>
                    <a:p>
                      <a:pPr algn="ctr"/>
                      <a:r>
                        <a:rPr lang="zh-TW" altLang="en-US" sz="2000" dirty="0">
                          <a:solidFill>
                            <a:schemeClr val="bg1"/>
                          </a:solidFill>
                        </a:rPr>
                        <a:t>願</a:t>
                      </a:r>
                      <a:endParaRPr lang="en-US" altLang="zh-TW" sz="2000" dirty="0">
                        <a:solidFill>
                          <a:schemeClr val="bg1"/>
                        </a:solidFill>
                      </a:endParaRPr>
                    </a:p>
                    <a:p>
                      <a:pPr algn="ctr"/>
                      <a:r>
                        <a:rPr lang="zh-TW" altLang="en-US" sz="2000" dirty="0">
                          <a:solidFill>
                            <a:schemeClr val="bg1"/>
                          </a:solidFill>
                        </a:rPr>
                        <a:t>序積分</a:t>
                      </a:r>
                      <a:endParaRPr lang="en-US" altLang="zh-TW" sz="20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chemeClr val="bg1"/>
                          </a:solidFill>
                          <a:effectLst/>
                          <a:uLnTx/>
                          <a:uFillTx/>
                          <a:latin typeface="+mn-lt"/>
                          <a:cs typeface="+mn-cs"/>
                        </a:rPr>
                        <a:t>(4)</a:t>
                      </a:r>
                      <a:endParaRPr kumimoji="0" lang="zh-TW" altLang="en-US" sz="2400" b="1" i="0" u="none" strike="noStrike" kern="1200" cap="none" spc="0" normalizeH="0" baseline="0" noProof="0" dirty="0">
                        <a:ln>
                          <a:noFill/>
                        </a:ln>
                        <a:solidFill>
                          <a:schemeClr val="bg1"/>
                        </a:solidFill>
                        <a:effectLst/>
                        <a:uLnTx/>
                        <a:uFillTx/>
                        <a:latin typeface="+mn-lt"/>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C74A"/>
                    </a:solidFill>
                  </a:tcPr>
                </a:tc>
                <a:tc gridSpan="6">
                  <a:txBody>
                    <a:bodyPr/>
                    <a:lstStyle/>
                    <a:p>
                      <a:pPr algn="ctr"/>
                      <a:r>
                        <a:rPr lang="zh-TW" altLang="en-US" sz="2400" dirty="0"/>
                        <a:t>會考各科等第標示</a:t>
                      </a:r>
                      <a:r>
                        <a:rPr lang="en-US" altLang="zh-TW" sz="2400" dirty="0">
                          <a:solidFill>
                            <a:srgbClr val="0000FF"/>
                          </a:solidFill>
                        </a:rPr>
                        <a:t>(5)</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400213">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altLang="en-US" sz="2400" b="1" kern="1200" dirty="0">
                          <a:solidFill>
                            <a:schemeClr val="bg1"/>
                          </a:solidFill>
                          <a:latin typeface="+mn-lt"/>
                          <a:ea typeface="+mn-ea"/>
                          <a:cs typeface="+mn-cs"/>
                        </a:rPr>
                        <a:t>均衡</a:t>
                      </a:r>
                      <a:endParaRPr lang="en-US" altLang="zh-TW" sz="2400" b="1" kern="1200" dirty="0">
                        <a:solidFill>
                          <a:schemeClr val="bg1"/>
                        </a:solidFill>
                        <a:latin typeface="+mn-lt"/>
                        <a:ea typeface="+mn-ea"/>
                        <a:cs typeface="+mn-cs"/>
                      </a:endParaRPr>
                    </a:p>
                    <a:p>
                      <a:pPr marL="0" algn="ctr" defTabSz="914400" rtl="0" eaLnBrk="1" latinLnBrk="0" hangingPunct="1"/>
                      <a:r>
                        <a:rPr lang="zh-TW" altLang="en-US" sz="2400" b="1" kern="1200" dirty="0">
                          <a:solidFill>
                            <a:schemeClr val="bg1"/>
                          </a:solidFill>
                          <a:latin typeface="+mn-lt"/>
                          <a:ea typeface="+mn-ea"/>
                          <a:cs typeface="+mn-cs"/>
                        </a:rPr>
                        <a:t>學習</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a:txBody>
                    <a:bodyPr/>
                    <a:lstStyle/>
                    <a:p>
                      <a:pPr marL="0" algn="ctr" defTabSz="914400" rtl="0" eaLnBrk="1" latinLnBrk="0" hangingPunct="1"/>
                      <a:r>
                        <a:rPr lang="zh-TW" altLang="en-US" sz="2400" b="1" kern="1200" dirty="0">
                          <a:solidFill>
                            <a:schemeClr val="bg1"/>
                          </a:solidFill>
                          <a:latin typeface="+mn-lt"/>
                          <a:ea typeface="+mn-ea"/>
                          <a:cs typeface="+mn-cs"/>
                        </a:rPr>
                        <a:t>服務</a:t>
                      </a:r>
                      <a:endParaRPr lang="en-US" altLang="zh-TW" sz="2400" b="1" kern="1200" dirty="0">
                        <a:solidFill>
                          <a:schemeClr val="bg1"/>
                        </a:solidFill>
                        <a:latin typeface="+mn-lt"/>
                        <a:ea typeface="+mn-ea"/>
                        <a:cs typeface="+mn-cs"/>
                      </a:endParaRPr>
                    </a:p>
                    <a:p>
                      <a:pPr marL="0" algn="ctr" defTabSz="914400" rtl="0" eaLnBrk="1" latinLnBrk="0" hangingPunct="1"/>
                      <a:r>
                        <a:rPr lang="zh-TW" altLang="en-US" sz="2400" b="1" kern="1200" dirty="0">
                          <a:solidFill>
                            <a:schemeClr val="bg1"/>
                          </a:solidFill>
                          <a:latin typeface="+mn-lt"/>
                          <a:ea typeface="+mn-ea"/>
                          <a:cs typeface="+mn-cs"/>
                        </a:rPr>
                        <a:t>學習</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vMerge="1">
                  <a:txBody>
                    <a:bodyPr/>
                    <a:lstStyle/>
                    <a:p>
                      <a:pPr algn="ctr"/>
                      <a:endParaRPr lang="zh-TW" altLang="en-US" sz="2400" dirty="0"/>
                    </a:p>
                  </a:txBody>
                  <a:tcPr marL="91433" marR="91433"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zh-TW" altLang="en-US" sz="2400" dirty="0"/>
                        <a:t>國</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數</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英</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社</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自</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寫</a:t>
                      </a:r>
                      <a:endParaRPr lang="en-US" altLang="zh-TW" sz="2400" dirty="0"/>
                    </a:p>
                    <a:p>
                      <a:pPr algn="ctr"/>
                      <a:r>
                        <a:rPr lang="zh-TW" altLang="en-US" sz="2400" dirty="0"/>
                        <a:t>作</a:t>
                      </a:r>
                      <a:endParaRPr lang="en-US" altLang="zh-TW" sz="2400" dirty="0"/>
                    </a:p>
                    <a:p>
                      <a:pPr algn="ctr"/>
                      <a:r>
                        <a:rPr lang="zh-TW" altLang="en-US" sz="2400" dirty="0"/>
                        <a:t>測</a:t>
                      </a:r>
                      <a:endParaRPr lang="en-US" altLang="zh-TW" sz="2400" dirty="0"/>
                    </a:p>
                    <a:p>
                      <a:pPr algn="ctr"/>
                      <a:r>
                        <a:rPr lang="zh-TW" altLang="en-US" sz="2400" dirty="0"/>
                        <a:t>驗</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2684">
                <a:tc>
                  <a:txBody>
                    <a:bodyPr/>
                    <a:lstStyle/>
                    <a:p>
                      <a:pPr algn="ct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甲生</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91.8</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21</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15</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000" b="1" kern="1200" dirty="0">
                          <a:solidFill>
                            <a:srgbClr val="FFC000"/>
                          </a:solidFill>
                          <a:latin typeface="+mn-lt"/>
                          <a:ea typeface="+mn-ea"/>
                          <a:cs typeface="+mn-cs"/>
                        </a:rPr>
                        <a:t>19.8</a:t>
                      </a:r>
                      <a:endParaRPr lang="zh-TW" altLang="en-US" sz="2000" b="1" kern="1200" dirty="0">
                        <a:solidFill>
                          <a:srgbClr val="FFC000"/>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36</a:t>
                      </a:r>
                      <a:endPar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8282">
                <a:tc>
                  <a:txBody>
                    <a:bodyPr/>
                    <a:lstStyle/>
                    <a:p>
                      <a:pPr algn="ct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乙生</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91.8</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21</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15</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000" b="1" kern="1200" dirty="0">
                          <a:solidFill>
                            <a:srgbClr val="FFC000"/>
                          </a:solidFill>
                          <a:latin typeface="+mn-lt"/>
                          <a:ea typeface="+mn-ea"/>
                          <a:cs typeface="+mn-cs"/>
                        </a:rPr>
                        <a:t>19.8</a:t>
                      </a:r>
                      <a:endParaRPr lang="zh-TW" altLang="en-US" sz="2000" b="1" kern="1200" dirty="0">
                        <a:solidFill>
                          <a:srgbClr val="FFC000"/>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36</a:t>
                      </a:r>
                      <a:endPar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5" name="文字方塊 1"/>
          <p:cNvSpPr txBox="1">
            <a:spLocks noChangeArrowheads="1"/>
          </p:cNvSpPr>
          <p:nvPr/>
        </p:nvSpPr>
        <p:spPr bwMode="auto">
          <a:xfrm>
            <a:off x="7399786" y="3348250"/>
            <a:ext cx="37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800" dirty="0">
                <a:solidFill>
                  <a:srgbClr val="FF0000"/>
                </a:solidFill>
                <a:latin typeface="Arial" panose="020B0604020202020204" pitchFamily="34" charset="0"/>
              </a:rPr>
              <a:t>6          7          1        3       2      0.8</a:t>
            </a:r>
            <a:endParaRPr lang="zh-TW" altLang="en-US" sz="1800" dirty="0">
              <a:solidFill>
                <a:srgbClr val="FF0000"/>
              </a:solidFill>
              <a:latin typeface="Arial" panose="020B0604020202020204" pitchFamily="34" charset="0"/>
            </a:endParaRPr>
          </a:p>
        </p:txBody>
      </p:sp>
      <p:sp>
        <p:nvSpPr>
          <p:cNvPr id="46" name="文字方塊 8"/>
          <p:cNvSpPr txBox="1">
            <a:spLocks noChangeArrowheads="1"/>
          </p:cNvSpPr>
          <p:nvPr/>
        </p:nvSpPr>
        <p:spPr bwMode="auto">
          <a:xfrm>
            <a:off x="7420422" y="4480136"/>
            <a:ext cx="37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800">
                <a:solidFill>
                  <a:srgbClr val="FF0000"/>
                </a:solidFill>
                <a:latin typeface="Arial" panose="020B0604020202020204" pitchFamily="34" charset="0"/>
              </a:rPr>
              <a:t>6          6          2        2       3      0.8</a:t>
            </a:r>
            <a:endParaRPr lang="zh-TW" altLang="en-US" sz="1800">
              <a:solidFill>
                <a:srgbClr val="FF0000"/>
              </a:solidFill>
              <a:latin typeface="Arial" panose="020B0604020202020204" pitchFamily="34" charset="0"/>
            </a:endParaRPr>
          </a:p>
        </p:txBody>
      </p:sp>
    </p:spTree>
    <p:extLst>
      <p:ext uri="{BB962C8B-B14F-4D97-AF65-F5344CB8AC3E}">
        <p14:creationId xmlns:p14="http://schemas.microsoft.com/office/powerpoint/2010/main" val="25737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12</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1692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b="1" dirty="0"/>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招生資訊</a:t>
            </a:r>
            <a:endParaRPr lang="en-US" sz="4400" b="1" dirty="0">
              <a:solidFill>
                <a:prstClr val="black"/>
              </a:solidFill>
            </a:endParaRPr>
          </a:p>
        </p:txBody>
      </p:sp>
      <p:sp>
        <p:nvSpPr>
          <p:cNvPr id="2" name="矩形 1"/>
          <p:cNvSpPr/>
          <p:nvPr/>
        </p:nvSpPr>
        <p:spPr>
          <a:xfrm>
            <a:off x="1878309" y="1151475"/>
            <a:ext cx="8652603" cy="2893100"/>
          </a:xfrm>
          <a:prstGeom prst="rect">
            <a:avLst/>
          </a:prstGeom>
        </p:spPr>
        <p:txBody>
          <a:bodyPr wrap="square">
            <a:spAutoFit/>
          </a:bodyPr>
          <a:lstStyle/>
          <a:p>
            <a:pPr>
              <a:spcBef>
                <a:spcPct val="0"/>
              </a:spcBef>
              <a:buFontTx/>
              <a:buNone/>
            </a:pPr>
            <a:r>
              <a:rPr lang="zh-TW" altLang="en-US" sz="2000" dirty="0">
                <a:latin typeface="+mn-ea"/>
              </a:rPr>
              <a:t>       招生對象：新北市學習區對應國中</a:t>
            </a:r>
            <a:r>
              <a:rPr lang="zh-TW" altLang="en-US" sz="2000" b="1" dirty="0">
                <a:latin typeface="+mn-ea"/>
              </a:rPr>
              <a:t>應屆畢業生</a:t>
            </a:r>
            <a:r>
              <a:rPr lang="zh-TW" altLang="en-US" sz="2000" dirty="0">
                <a:latin typeface="+mn-ea"/>
              </a:rPr>
              <a:t>。</a:t>
            </a:r>
            <a:endParaRPr lang="en-US" altLang="zh-TW" sz="2000" dirty="0">
              <a:latin typeface="+mn-ea"/>
            </a:endParaRPr>
          </a:p>
          <a:p>
            <a:pPr>
              <a:spcBef>
                <a:spcPct val="0"/>
              </a:spcBef>
              <a:buFontTx/>
              <a:buNone/>
            </a:pPr>
            <a:r>
              <a:rPr lang="zh-TW" altLang="en-US" sz="2000" dirty="0">
                <a:latin typeface="+mn-ea"/>
              </a:rPr>
              <a:t>       招生學校</a:t>
            </a:r>
            <a:r>
              <a:rPr lang="zh-TW" altLang="en-US" sz="2000" dirty="0" smtClean="0">
                <a:latin typeface="+mn-ea"/>
              </a:rPr>
              <a:t>：如下列</a:t>
            </a:r>
            <a:r>
              <a:rPr lang="en-US" altLang="zh-TW" sz="2000" dirty="0" smtClean="0">
                <a:latin typeface="+mn-ea"/>
              </a:rPr>
              <a:t>(</a:t>
            </a:r>
            <a:r>
              <a:rPr lang="zh-TW" altLang="en-US" sz="2000" dirty="0" smtClean="0">
                <a:latin typeface="+mn-ea"/>
              </a:rPr>
              <a:t>學習區對應</a:t>
            </a:r>
            <a:r>
              <a:rPr lang="en-US" altLang="zh-TW" sz="2000" smtClean="0">
                <a:latin typeface="+mn-ea"/>
              </a:rPr>
              <a:t>)</a:t>
            </a:r>
            <a:endParaRPr lang="en-US" altLang="zh-TW" sz="1500" dirty="0">
              <a:latin typeface="+mn-ea"/>
            </a:endParaRPr>
          </a:p>
          <a:p>
            <a:pPr>
              <a:spcBef>
                <a:spcPct val="0"/>
              </a:spcBef>
              <a:buFont typeface="Arial" panose="020B0604020202020204" pitchFamily="34" charset="0"/>
              <a:buNone/>
            </a:pPr>
            <a:r>
              <a:rPr lang="zh-TW" altLang="en-US" sz="2000" dirty="0">
                <a:latin typeface="+mn-ea"/>
              </a:rPr>
              <a:t>       報名原則：詳見</a:t>
            </a:r>
            <a:r>
              <a:rPr lang="zh-TW" altLang="en-US" sz="2000" dirty="0">
                <a:solidFill>
                  <a:schemeClr val="accent1"/>
                </a:solidFill>
                <a:latin typeface="+mn-ea"/>
              </a:rPr>
              <a:t>各校</a:t>
            </a:r>
            <a:r>
              <a:rPr lang="zh-TW" altLang="en-US" sz="2000" dirty="0">
                <a:latin typeface="+mn-ea"/>
              </a:rPr>
              <a:t>招生簡章</a:t>
            </a:r>
          </a:p>
          <a:p>
            <a:pPr>
              <a:spcBef>
                <a:spcPct val="0"/>
              </a:spcBef>
              <a:buFont typeface="Arial" panose="020B0604020202020204" pitchFamily="34" charset="0"/>
              <a:buNone/>
            </a:pPr>
            <a:r>
              <a:rPr lang="zh-TW" altLang="en-US" sz="2000" dirty="0">
                <a:latin typeface="+mn-ea"/>
              </a:rPr>
              <a:t>       錄取規準：</a:t>
            </a:r>
            <a:r>
              <a:rPr lang="zh-TW" altLang="en-US" sz="2000" dirty="0">
                <a:solidFill>
                  <a:schemeClr val="accent1"/>
                </a:solidFill>
                <a:latin typeface="+mn-ea"/>
              </a:rPr>
              <a:t>不採計國中教育會考</a:t>
            </a:r>
            <a:r>
              <a:rPr lang="zh-TW" altLang="en-US" sz="2000" dirty="0">
                <a:latin typeface="+mn-ea"/>
              </a:rPr>
              <a:t>，僅採計多元</a:t>
            </a:r>
            <a:r>
              <a:rPr lang="zh-TW" altLang="en-US" sz="2000" dirty="0" smtClean="0">
                <a:latin typeface="+mn-ea"/>
              </a:rPr>
              <a:t>學習表現超額</a:t>
            </a:r>
            <a:r>
              <a:rPr lang="zh-TW" altLang="en-US" sz="2000" dirty="0">
                <a:latin typeface="+mn-ea"/>
              </a:rPr>
              <a:t>比序項目</a:t>
            </a:r>
          </a:p>
          <a:p>
            <a:pPr>
              <a:spcBef>
                <a:spcPct val="0"/>
              </a:spcBef>
              <a:buFont typeface="Arial" panose="020B0604020202020204" pitchFamily="34" charset="0"/>
              <a:buNone/>
            </a:pPr>
            <a:r>
              <a:rPr lang="zh-TW" altLang="en-US" sz="2000" dirty="0">
                <a:latin typeface="+mn-ea"/>
              </a:rPr>
              <a:t>       報名：</a:t>
            </a:r>
            <a:r>
              <a:rPr lang="en-US" altLang="zh-TW" sz="2000" dirty="0" smtClean="0">
                <a:latin typeface="+mn-ea"/>
              </a:rPr>
              <a:t>111</a:t>
            </a:r>
            <a:r>
              <a:rPr lang="zh-TW" altLang="en-US" sz="2000" dirty="0" smtClean="0">
                <a:latin typeface="+mn-ea"/>
              </a:rPr>
              <a:t>年</a:t>
            </a:r>
            <a:r>
              <a:rPr lang="en-US" altLang="zh-TW" sz="2000" dirty="0">
                <a:latin typeface="+mn-ea"/>
              </a:rPr>
              <a:t>5</a:t>
            </a:r>
            <a:r>
              <a:rPr lang="zh-TW" altLang="en-US" sz="2000" dirty="0" smtClean="0">
                <a:latin typeface="+mn-ea"/>
              </a:rPr>
              <a:t>月</a:t>
            </a:r>
            <a:r>
              <a:rPr lang="en-US" altLang="zh-TW" sz="2000" dirty="0" smtClean="0">
                <a:latin typeface="+mn-ea"/>
              </a:rPr>
              <a:t>12</a:t>
            </a:r>
            <a:r>
              <a:rPr lang="zh-TW" altLang="en-US" sz="2000" dirty="0" smtClean="0">
                <a:latin typeface="+mn-ea"/>
              </a:rPr>
              <a:t>日</a:t>
            </a:r>
            <a:r>
              <a:rPr lang="en-US" altLang="zh-TW" sz="2000" dirty="0">
                <a:latin typeface="+mn-ea"/>
              </a:rPr>
              <a:t>(</a:t>
            </a:r>
            <a:r>
              <a:rPr lang="zh-TW" altLang="en-US" sz="2000" dirty="0">
                <a:latin typeface="+mn-ea"/>
              </a:rPr>
              <a:t>四</a:t>
            </a:r>
            <a:r>
              <a:rPr lang="en-US" altLang="zh-TW" sz="2000" dirty="0">
                <a:latin typeface="+mn-ea"/>
              </a:rPr>
              <a:t>)-5</a:t>
            </a:r>
            <a:r>
              <a:rPr lang="zh-TW" altLang="en-US" sz="2000" dirty="0" smtClean="0">
                <a:latin typeface="+mn-ea"/>
              </a:rPr>
              <a:t>月</a:t>
            </a:r>
            <a:r>
              <a:rPr lang="en-US" altLang="zh-TW" sz="2000" dirty="0" smtClean="0">
                <a:latin typeface="+mn-ea"/>
              </a:rPr>
              <a:t>13</a:t>
            </a:r>
            <a:r>
              <a:rPr lang="zh-TW" altLang="en-US" sz="2000" dirty="0" smtClean="0">
                <a:latin typeface="+mn-ea"/>
              </a:rPr>
              <a:t>日</a:t>
            </a:r>
            <a:r>
              <a:rPr lang="en-US" altLang="zh-TW" sz="2000" dirty="0">
                <a:latin typeface="+mn-ea"/>
              </a:rPr>
              <a:t>(</a:t>
            </a:r>
            <a:r>
              <a:rPr lang="zh-TW" altLang="en-US" sz="2000" dirty="0">
                <a:latin typeface="+mn-ea"/>
              </a:rPr>
              <a:t>五</a:t>
            </a:r>
            <a:r>
              <a:rPr lang="en-US" altLang="zh-TW" sz="2000" dirty="0">
                <a:latin typeface="+mn-ea"/>
              </a:rPr>
              <a:t>)</a:t>
            </a:r>
          </a:p>
          <a:p>
            <a:pPr>
              <a:spcBef>
                <a:spcPct val="0"/>
              </a:spcBef>
              <a:buFont typeface="Arial" panose="020B0604020202020204" pitchFamily="34" charset="0"/>
              <a:buNone/>
            </a:pPr>
            <a:r>
              <a:rPr lang="zh-TW" altLang="en-US" sz="2000" dirty="0">
                <a:latin typeface="+mn-ea"/>
              </a:rPr>
              <a:t>       放榜：</a:t>
            </a:r>
            <a:r>
              <a:rPr lang="en-US" altLang="zh-TW" sz="2000" dirty="0" smtClean="0">
                <a:latin typeface="+mn-ea"/>
              </a:rPr>
              <a:t>111</a:t>
            </a:r>
            <a:r>
              <a:rPr lang="zh-TW" altLang="en-US" sz="2000" dirty="0" smtClean="0">
                <a:latin typeface="+mn-ea"/>
              </a:rPr>
              <a:t>年</a:t>
            </a:r>
            <a:r>
              <a:rPr lang="en-US" altLang="zh-TW" sz="2000" dirty="0">
                <a:latin typeface="+mn-ea"/>
              </a:rPr>
              <a:t>5</a:t>
            </a:r>
            <a:r>
              <a:rPr lang="zh-TW" altLang="en-US" sz="2000" dirty="0">
                <a:latin typeface="+mn-ea"/>
              </a:rPr>
              <a:t>月</a:t>
            </a:r>
            <a:r>
              <a:rPr lang="en-US" altLang="zh-TW" sz="2000" dirty="0" smtClean="0">
                <a:latin typeface="+mn-ea"/>
              </a:rPr>
              <a:t>19</a:t>
            </a:r>
            <a:r>
              <a:rPr lang="zh-TW" altLang="en-US" sz="2000" dirty="0" smtClean="0">
                <a:latin typeface="+mn-ea"/>
              </a:rPr>
              <a:t>日</a:t>
            </a:r>
            <a:r>
              <a:rPr lang="en-US" altLang="zh-TW" sz="2000" dirty="0">
                <a:latin typeface="+mn-ea"/>
              </a:rPr>
              <a:t>(</a:t>
            </a:r>
            <a:r>
              <a:rPr lang="zh-TW" altLang="en-US" sz="2000" dirty="0">
                <a:latin typeface="+mn-ea"/>
              </a:rPr>
              <a:t>四</a:t>
            </a:r>
            <a:r>
              <a:rPr lang="en-US" altLang="zh-TW" sz="2000" dirty="0">
                <a:latin typeface="+mn-ea"/>
              </a:rPr>
              <a:t>)</a:t>
            </a:r>
          </a:p>
          <a:p>
            <a:pPr>
              <a:spcBef>
                <a:spcPct val="0"/>
              </a:spcBef>
              <a:buFont typeface="Arial" panose="020B0604020202020204" pitchFamily="34" charset="0"/>
              <a:buNone/>
            </a:pPr>
            <a:r>
              <a:rPr lang="zh-TW" altLang="en-US" sz="2000" dirty="0">
                <a:latin typeface="+mn-ea"/>
              </a:rPr>
              <a:t>       報到：</a:t>
            </a:r>
            <a:r>
              <a:rPr lang="en-US" altLang="zh-TW" sz="2000" dirty="0" smtClean="0">
                <a:latin typeface="+mn-ea"/>
              </a:rPr>
              <a:t>111</a:t>
            </a:r>
            <a:r>
              <a:rPr lang="zh-TW" altLang="en-US" sz="2000" dirty="0" smtClean="0">
                <a:latin typeface="+mn-ea"/>
              </a:rPr>
              <a:t>年</a:t>
            </a:r>
            <a:r>
              <a:rPr lang="en-US" altLang="zh-TW" sz="2000" dirty="0">
                <a:latin typeface="+mn-ea"/>
              </a:rPr>
              <a:t>6</a:t>
            </a:r>
            <a:r>
              <a:rPr lang="zh-TW" altLang="en-US" sz="2000" dirty="0">
                <a:latin typeface="+mn-ea"/>
              </a:rPr>
              <a:t>月</a:t>
            </a:r>
            <a:r>
              <a:rPr lang="en-US" altLang="zh-TW" sz="2200" dirty="0" smtClean="0">
                <a:latin typeface="+mn-ea"/>
              </a:rPr>
              <a:t>16</a:t>
            </a:r>
            <a:r>
              <a:rPr lang="zh-TW" altLang="en-US" sz="2000" dirty="0" smtClean="0">
                <a:latin typeface="+mn-ea"/>
              </a:rPr>
              <a:t>日</a:t>
            </a:r>
            <a:r>
              <a:rPr lang="en-US" altLang="zh-TW" sz="2000" dirty="0">
                <a:latin typeface="+mn-ea"/>
              </a:rPr>
              <a:t>(</a:t>
            </a:r>
            <a:r>
              <a:rPr lang="zh-TW" altLang="en-US" sz="2000" dirty="0">
                <a:latin typeface="+mn-ea"/>
              </a:rPr>
              <a:t>四</a:t>
            </a:r>
            <a:r>
              <a:rPr lang="en-US" altLang="zh-TW" sz="2000" dirty="0">
                <a:latin typeface="+mn-ea"/>
              </a:rPr>
              <a:t>)</a:t>
            </a:r>
            <a:r>
              <a:rPr lang="zh-TW" altLang="en-US" sz="2000" dirty="0">
                <a:latin typeface="+mn-ea"/>
              </a:rPr>
              <a:t> </a:t>
            </a:r>
            <a:endParaRPr lang="en-US" altLang="zh-TW" sz="2000" dirty="0" smtClean="0">
              <a:latin typeface="+mn-ea"/>
            </a:endParaRPr>
          </a:p>
          <a:p>
            <a:pPr>
              <a:spcBef>
                <a:spcPct val="0"/>
              </a:spcBef>
              <a:buFont typeface="Arial" panose="020B0604020202020204" pitchFamily="34" charset="0"/>
              <a:buNone/>
            </a:pPr>
            <a:endParaRPr lang="en-US" altLang="zh-TW" sz="2000" dirty="0">
              <a:latin typeface="+mn-ea"/>
            </a:endParaRPr>
          </a:p>
          <a:p>
            <a:pPr>
              <a:spcBef>
                <a:spcPct val="0"/>
              </a:spcBef>
              <a:buFont typeface="Arial" panose="020B0604020202020204" pitchFamily="34" charset="0"/>
              <a:buNone/>
            </a:pPr>
            <a:endParaRPr lang="zh-TW" altLang="en-US" sz="2000" dirty="0">
              <a:latin typeface="+mn-ea"/>
            </a:endParaRPr>
          </a:p>
        </p:txBody>
      </p:sp>
      <p:sp>
        <p:nvSpPr>
          <p:cNvPr id="3" name="矩形 2"/>
          <p:cNvSpPr/>
          <p:nvPr/>
        </p:nvSpPr>
        <p:spPr>
          <a:xfrm>
            <a:off x="1878302" y="3570149"/>
            <a:ext cx="10056526" cy="2554545"/>
          </a:xfrm>
          <a:prstGeom prst="rect">
            <a:avLst/>
          </a:prstGeom>
        </p:spPr>
        <p:txBody>
          <a:bodyPr wrap="square">
            <a:spAutoFit/>
          </a:bodyPr>
          <a:lstStyle/>
          <a:p>
            <a:pPr>
              <a:spcBef>
                <a:spcPct val="0"/>
              </a:spcBef>
            </a:pPr>
            <a:r>
              <a:rPr lang="zh-TW" altLang="en-US" sz="2000" dirty="0">
                <a:latin typeface="+mn-ea"/>
              </a:rPr>
              <a:t>       </a:t>
            </a:r>
            <a:endParaRPr lang="en-US" altLang="zh-TW" sz="2000" dirty="0" smtClean="0">
              <a:latin typeface="+mn-ea"/>
            </a:endParaRPr>
          </a:p>
          <a:p>
            <a:pPr>
              <a:spcBef>
                <a:spcPct val="0"/>
              </a:spcBef>
            </a:pPr>
            <a:r>
              <a:rPr lang="en-US" altLang="zh-TW" sz="2000" dirty="0">
                <a:latin typeface="+mn-ea"/>
              </a:rPr>
              <a:t> </a:t>
            </a:r>
            <a:r>
              <a:rPr lang="en-US" altLang="zh-TW" sz="2000" dirty="0" smtClean="0">
                <a:latin typeface="+mn-ea"/>
              </a:rPr>
              <a:t>      </a:t>
            </a:r>
            <a:r>
              <a:rPr lang="zh-TW" altLang="en-US" sz="2000" dirty="0" smtClean="0">
                <a:latin typeface="+mn-ea"/>
              </a:rPr>
              <a:t>學習</a:t>
            </a:r>
            <a:r>
              <a:rPr lang="zh-TW" altLang="en-US" sz="2000" dirty="0">
                <a:latin typeface="+mn-ea"/>
              </a:rPr>
              <a:t>區對應：</a:t>
            </a:r>
            <a:endParaRPr lang="en-US" altLang="zh-TW" sz="2000" dirty="0">
              <a:latin typeface="+mn-ea"/>
            </a:endParaRPr>
          </a:p>
          <a:p>
            <a:pPr>
              <a:spcBef>
                <a:spcPct val="0"/>
              </a:spcBef>
            </a:pPr>
            <a:r>
              <a:rPr lang="zh-TW" altLang="en-US" sz="2000" dirty="0">
                <a:latin typeface="+mn-ea"/>
              </a:rPr>
              <a:t>　 </a:t>
            </a:r>
            <a:r>
              <a:rPr lang="zh-TW" altLang="en-US" sz="2000" dirty="0" smtClean="0">
                <a:latin typeface="+mn-ea"/>
              </a:rPr>
              <a:t>  金山</a:t>
            </a:r>
            <a:r>
              <a:rPr lang="zh-TW" altLang="en-US" sz="2000" dirty="0">
                <a:latin typeface="+mn-ea"/>
              </a:rPr>
              <a:t>高中：金山區、萬里區、石門區、三芝區內</a:t>
            </a:r>
            <a:r>
              <a:rPr lang="zh-TW" altLang="en-US" sz="2000" dirty="0" smtClean="0">
                <a:latin typeface="+mn-ea"/>
              </a:rPr>
              <a:t>國中應屆畢業生</a:t>
            </a:r>
            <a:endParaRPr lang="zh-TW" altLang="en-US" sz="2000" dirty="0">
              <a:latin typeface="+mn-ea"/>
            </a:endParaRPr>
          </a:p>
          <a:p>
            <a:pPr>
              <a:spcBef>
                <a:spcPct val="0"/>
              </a:spcBef>
            </a:pPr>
            <a:r>
              <a:rPr lang="zh-TW" altLang="en-US" sz="2000" dirty="0">
                <a:latin typeface="+mn-ea"/>
              </a:rPr>
              <a:t>     </a:t>
            </a:r>
            <a:r>
              <a:rPr lang="zh-TW" altLang="en-US" sz="2000" dirty="0" smtClean="0">
                <a:latin typeface="+mn-ea"/>
              </a:rPr>
              <a:t>  雙溪</a:t>
            </a:r>
            <a:r>
              <a:rPr lang="zh-TW" altLang="en-US" sz="2000" dirty="0">
                <a:latin typeface="+mn-ea"/>
              </a:rPr>
              <a:t>高中：雙溪區、平溪區、瑞芳區、貢竂區、汐止區及基隆市國中應屆畢業生</a:t>
            </a:r>
          </a:p>
          <a:p>
            <a:pPr>
              <a:spcBef>
                <a:spcPct val="0"/>
              </a:spcBef>
            </a:pPr>
            <a:r>
              <a:rPr lang="zh-TW" altLang="en-US" sz="2000" dirty="0">
                <a:latin typeface="+mn-ea"/>
              </a:rPr>
              <a:t>     </a:t>
            </a:r>
            <a:r>
              <a:rPr lang="zh-TW" altLang="en-US" sz="2000" dirty="0" smtClean="0">
                <a:latin typeface="+mn-ea"/>
              </a:rPr>
              <a:t>  瑞芳</a:t>
            </a:r>
            <a:r>
              <a:rPr lang="zh-TW" altLang="en-US" sz="2000" dirty="0">
                <a:latin typeface="+mn-ea"/>
              </a:rPr>
              <a:t>高工：</a:t>
            </a:r>
            <a:r>
              <a:rPr lang="zh-TW" altLang="en-US" b="1" dirty="0">
                <a:latin typeface="+mn-ea"/>
              </a:rPr>
              <a:t>萬里區、瑞芳區、貢寮區、雙溪區、平溪區、汐止區、金山區</a:t>
            </a:r>
            <a:r>
              <a:rPr lang="zh-TW" altLang="en-US" b="1" dirty="0" smtClean="0">
                <a:latin typeface="+mn-ea"/>
              </a:rPr>
              <a:t>國中應屆畢業生</a:t>
            </a:r>
            <a:endParaRPr lang="en-US" altLang="zh-TW" b="1" dirty="0" smtClean="0">
              <a:latin typeface="+mn-ea"/>
            </a:endParaRPr>
          </a:p>
          <a:p>
            <a:pPr>
              <a:spcBef>
                <a:spcPct val="0"/>
              </a:spcBef>
            </a:pPr>
            <a:r>
              <a:rPr lang="en-US" altLang="zh-TW" sz="2000" dirty="0">
                <a:latin typeface="+mn-ea"/>
              </a:rPr>
              <a:t> </a:t>
            </a:r>
            <a:r>
              <a:rPr lang="en-US" altLang="zh-TW" sz="2000" dirty="0" smtClean="0">
                <a:latin typeface="+mn-ea"/>
              </a:rPr>
              <a:t>      </a:t>
            </a:r>
            <a:r>
              <a:rPr lang="zh-TW" altLang="en-US" sz="2000" dirty="0" smtClean="0">
                <a:latin typeface="+mn-ea"/>
              </a:rPr>
              <a:t>中華</a:t>
            </a:r>
            <a:r>
              <a:rPr lang="zh-TW" altLang="en-US" sz="2000" dirty="0">
                <a:latin typeface="+mn-ea"/>
              </a:rPr>
              <a:t>商海：萬里區、雙溪區、平溪區、瑞芳區、貢竂</a:t>
            </a:r>
            <a:r>
              <a:rPr lang="zh-TW" altLang="en-US" sz="2000" dirty="0" smtClean="0">
                <a:latin typeface="+mn-ea"/>
              </a:rPr>
              <a:t>區及</a:t>
            </a:r>
            <a:r>
              <a:rPr lang="zh-TW" altLang="en-US" sz="2000" dirty="0">
                <a:latin typeface="+mn-ea"/>
              </a:rPr>
              <a:t>基隆市國中應屆畢業生</a:t>
            </a:r>
          </a:p>
          <a:p>
            <a:pPr lvl="0">
              <a:spcBef>
                <a:spcPct val="0"/>
              </a:spcBef>
            </a:pPr>
            <a:r>
              <a:rPr lang="zh-TW" altLang="en-US" sz="2000" smtClean="0">
                <a:latin typeface="+mn-ea"/>
              </a:rPr>
              <a:t>       南強工商</a:t>
            </a:r>
            <a:r>
              <a:rPr lang="zh-TW" altLang="en-US" sz="2000" dirty="0" smtClean="0">
                <a:latin typeface="PMingLiU" panose="02020500000000000000" pitchFamily="18" charset="-120"/>
                <a:ea typeface="PMingLiU" panose="02020500000000000000" pitchFamily="18" charset="-120"/>
              </a:rPr>
              <a:t>、</a:t>
            </a:r>
            <a:r>
              <a:rPr lang="zh-TW" altLang="en-US" sz="2000" dirty="0">
                <a:latin typeface="+mn-ea"/>
              </a:rPr>
              <a:t>智光商工、穀保家商、莊敬工家：</a:t>
            </a:r>
            <a:r>
              <a:rPr lang="zh-TW" altLang="en-US" sz="2000" dirty="0" smtClean="0">
                <a:latin typeface="+mn-ea"/>
              </a:rPr>
              <a:t>新北市國中</a:t>
            </a:r>
            <a:r>
              <a:rPr lang="zh-TW" altLang="en-US" sz="2000" dirty="0">
                <a:solidFill>
                  <a:prstClr val="black"/>
                </a:solidFill>
              </a:rPr>
              <a:t>應屆畢業生</a:t>
            </a:r>
          </a:p>
          <a:p>
            <a:pPr>
              <a:spcBef>
                <a:spcPct val="0"/>
              </a:spcBef>
            </a:pPr>
            <a:endParaRPr lang="zh-TW" altLang="en-US" sz="2000" dirty="0">
              <a:latin typeface="+mn-ea"/>
            </a:endParaRPr>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202638" y="1228435"/>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1539694"/>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1833563"/>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2127442"/>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2731497"/>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7"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3061871"/>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Freeform 1668">
            <a:extLst>
              <a:ext uri="{FF2B5EF4-FFF2-40B4-BE49-F238E27FC236}">
                <a16:creationId xmlns:a16="http://schemas.microsoft.com/office/drawing/2014/main" id="{0823C732-8F44-466E-B9A4-83308DEE4F76}"/>
              </a:ext>
            </a:extLst>
          </p:cNvPr>
          <p:cNvSpPr>
            <a:spLocks noEditPoints="1"/>
          </p:cNvSpPr>
          <p:nvPr/>
        </p:nvSpPr>
        <p:spPr bwMode="auto">
          <a:xfrm>
            <a:off x="2226521" y="2466885"/>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197881" y="3906984"/>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121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13</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招生資訊</a:t>
            </a:r>
            <a:endParaRPr lang="en-US" sz="4400" b="1" dirty="0">
              <a:solidFill>
                <a:prstClr val="black"/>
              </a:solidFill>
            </a:endParaRPr>
          </a:p>
        </p:txBody>
      </p:sp>
      <p:sp>
        <p:nvSpPr>
          <p:cNvPr id="7" name="矩形 6"/>
          <p:cNvSpPr/>
          <p:nvPr/>
        </p:nvSpPr>
        <p:spPr>
          <a:xfrm>
            <a:off x="2465757" y="1592044"/>
            <a:ext cx="8074371" cy="4493538"/>
          </a:xfrm>
          <a:prstGeom prst="rect">
            <a:avLst/>
          </a:prstGeom>
        </p:spPr>
        <p:txBody>
          <a:bodyPr wrap="square">
            <a:spAutoFit/>
          </a:bodyPr>
          <a:lstStyle/>
          <a:p>
            <a:pPr>
              <a:defRPr/>
            </a:pPr>
            <a:r>
              <a:rPr lang="zh-TW" altLang="en-US" sz="2200" dirty="0">
                <a:latin typeface="+mn-ea"/>
              </a:rPr>
              <a:t>招生對象：新北市國中應屆畢業生</a:t>
            </a:r>
            <a:endParaRPr lang="en-US" altLang="zh-TW" sz="2200" dirty="0">
              <a:latin typeface="+mn-ea"/>
            </a:endParaRPr>
          </a:p>
          <a:p>
            <a:pPr>
              <a:defRPr/>
            </a:pPr>
            <a:r>
              <a:rPr lang="zh-TW" altLang="en-US" sz="2200" dirty="0">
                <a:latin typeface="+mn-ea"/>
              </a:rPr>
              <a:t>招生學校：新北市</a:t>
            </a:r>
            <a:r>
              <a:rPr lang="zh-TW" altLang="en-US" sz="2200" dirty="0">
                <a:solidFill>
                  <a:schemeClr val="accent1"/>
                </a:solidFill>
                <a:latin typeface="+mn-ea"/>
              </a:rPr>
              <a:t>公立</a:t>
            </a:r>
            <a:r>
              <a:rPr lang="zh-TW" altLang="en-US" sz="2200" dirty="0">
                <a:latin typeface="+mn-ea"/>
              </a:rPr>
              <a:t>高級中等學校   </a:t>
            </a:r>
            <a:r>
              <a:rPr lang="en-US" altLang="zh-TW" sz="2200" b="1" dirty="0">
                <a:solidFill>
                  <a:srgbClr val="FF0000"/>
                </a:solidFill>
                <a:latin typeface="+mn-ea"/>
              </a:rPr>
              <a:t>(</a:t>
            </a:r>
            <a:r>
              <a:rPr lang="zh-TW" altLang="en-US" sz="2200" b="1" dirty="0">
                <a:solidFill>
                  <a:srgbClr val="FF0000"/>
                </a:solidFill>
                <a:latin typeface="+mn-ea"/>
              </a:rPr>
              <a:t>公立優免</a:t>
            </a:r>
            <a:r>
              <a:rPr lang="en-US" altLang="zh-TW" sz="2200" b="1" dirty="0">
                <a:solidFill>
                  <a:srgbClr val="FF0000"/>
                </a:solidFill>
                <a:latin typeface="+mn-ea"/>
              </a:rPr>
              <a:t>)</a:t>
            </a:r>
          </a:p>
          <a:p>
            <a:pPr>
              <a:buFont typeface="Arial" pitchFamily="34" charset="0"/>
              <a:buNone/>
              <a:defRPr/>
            </a:pPr>
            <a:r>
              <a:rPr lang="zh-TW" altLang="en-US" sz="2200" dirty="0">
                <a:latin typeface="+mn-ea"/>
              </a:rPr>
              <a:t>招生名額</a:t>
            </a:r>
            <a:r>
              <a:rPr lang="zh-TW" altLang="en-US" sz="2200" dirty="0" smtClean="0">
                <a:latin typeface="+mn-ea"/>
              </a:rPr>
              <a:t>：</a:t>
            </a:r>
            <a:r>
              <a:rPr lang="en-US" altLang="zh-TW" sz="2200" dirty="0" smtClean="0">
                <a:latin typeface="+mn-ea"/>
              </a:rPr>
              <a:t>2969</a:t>
            </a:r>
            <a:r>
              <a:rPr lang="zh-TW" altLang="en-US" sz="2200" dirty="0" smtClean="0">
                <a:latin typeface="+mn-ea"/>
              </a:rPr>
              <a:t>名</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1.</a:t>
            </a:r>
            <a:r>
              <a:rPr lang="zh-TW" altLang="en-US" sz="2200" dirty="0">
                <a:latin typeface="+mn-ea"/>
              </a:rPr>
              <a:t>公立高級中等學校附設國中部：核定免試入學總名額</a:t>
            </a:r>
            <a:r>
              <a:rPr lang="en-US" altLang="zh-TW" sz="2200" dirty="0">
                <a:solidFill>
                  <a:schemeClr val="accent1"/>
                </a:solidFill>
                <a:latin typeface="+mn-ea"/>
              </a:rPr>
              <a:t>40%</a:t>
            </a:r>
            <a:endParaRPr lang="zh-TW" altLang="en-US" sz="2200" dirty="0">
              <a:solidFill>
                <a:schemeClr val="accent1"/>
              </a:solidFill>
              <a:latin typeface="+mn-ea"/>
            </a:endParaRPr>
          </a:p>
          <a:p>
            <a:pPr>
              <a:buFont typeface="Arial" pitchFamily="34" charset="0"/>
              <a:buNone/>
              <a:defRPr/>
            </a:pPr>
            <a:r>
              <a:rPr lang="zh-TW" altLang="en-US" sz="2200" dirty="0">
                <a:latin typeface="+mn-ea"/>
              </a:rPr>
              <a:t>    </a:t>
            </a:r>
            <a:r>
              <a:rPr lang="en-US" altLang="zh-TW" sz="2200" dirty="0">
                <a:latin typeface="+mn-ea"/>
              </a:rPr>
              <a:t>2.</a:t>
            </a:r>
            <a:r>
              <a:rPr lang="zh-TW" altLang="en-US" sz="2200" dirty="0">
                <a:latin typeface="+mn-ea"/>
              </a:rPr>
              <a:t>公立高級中等學校未附設國中部：核定免試入學總名額</a:t>
            </a:r>
            <a:r>
              <a:rPr lang="en-US" altLang="zh-TW" sz="2200" dirty="0">
                <a:solidFill>
                  <a:schemeClr val="accent1"/>
                </a:solidFill>
                <a:latin typeface="+mn-ea"/>
              </a:rPr>
              <a:t>35%</a:t>
            </a:r>
            <a:endParaRPr lang="en-US" altLang="zh-TW" sz="2200" dirty="0">
              <a:latin typeface="+mn-ea"/>
            </a:endParaRPr>
          </a:p>
          <a:p>
            <a:pPr>
              <a:buFont typeface="Arial" pitchFamily="34" charset="0"/>
              <a:buNone/>
              <a:defRPr/>
            </a:pPr>
            <a:r>
              <a:rPr lang="zh-TW" altLang="en-US" sz="2200" dirty="0">
                <a:latin typeface="+mn-ea"/>
              </a:rPr>
              <a:t>報名：</a:t>
            </a:r>
            <a:r>
              <a:rPr lang="en-US" altLang="zh-TW" sz="2200" dirty="0" smtClean="0">
                <a:latin typeface="+mn-ea"/>
              </a:rPr>
              <a:t>111</a:t>
            </a:r>
            <a:r>
              <a:rPr lang="zh-TW" altLang="en-US" sz="2200" dirty="0" smtClean="0">
                <a:latin typeface="+mn-ea"/>
              </a:rPr>
              <a:t>年</a:t>
            </a:r>
            <a:r>
              <a:rPr lang="en-US" altLang="zh-TW" sz="2200" dirty="0">
                <a:latin typeface="+mn-ea"/>
              </a:rPr>
              <a:t>6</a:t>
            </a:r>
            <a:r>
              <a:rPr lang="zh-TW" altLang="en-US" sz="2200" dirty="0" smtClean="0">
                <a:latin typeface="+mn-ea"/>
              </a:rPr>
              <a:t>月</a:t>
            </a:r>
            <a:r>
              <a:rPr lang="en-US" altLang="zh-TW" sz="2200" dirty="0" smtClean="0">
                <a:latin typeface="+mn-ea"/>
              </a:rPr>
              <a:t>8</a:t>
            </a:r>
            <a:r>
              <a:rPr lang="zh-TW" altLang="en-US" sz="2200" dirty="0" smtClean="0">
                <a:latin typeface="+mn-ea"/>
              </a:rPr>
              <a:t>日</a:t>
            </a:r>
            <a:r>
              <a:rPr lang="en-US" altLang="zh-TW" sz="2200" dirty="0">
                <a:latin typeface="+mn-ea"/>
              </a:rPr>
              <a:t>(</a:t>
            </a:r>
            <a:r>
              <a:rPr lang="zh-TW" altLang="en-US" sz="2200" dirty="0">
                <a:latin typeface="+mn-ea"/>
              </a:rPr>
              <a:t>三</a:t>
            </a:r>
            <a:r>
              <a:rPr lang="en-US" altLang="zh-TW" sz="2200" dirty="0">
                <a:latin typeface="+mn-ea"/>
              </a:rPr>
              <a:t>)-</a:t>
            </a:r>
            <a:r>
              <a:rPr lang="en-US" altLang="zh-TW" sz="2200" dirty="0" smtClean="0">
                <a:latin typeface="+mn-ea"/>
              </a:rPr>
              <a:t>111</a:t>
            </a:r>
            <a:r>
              <a:rPr lang="zh-TW" altLang="en-US" sz="2200" dirty="0" smtClean="0">
                <a:latin typeface="+mn-ea"/>
              </a:rPr>
              <a:t>年</a:t>
            </a:r>
            <a:r>
              <a:rPr lang="en-US" altLang="zh-TW" sz="2200" dirty="0">
                <a:latin typeface="+mn-ea"/>
              </a:rPr>
              <a:t>6</a:t>
            </a:r>
            <a:r>
              <a:rPr lang="zh-TW" altLang="en-US" sz="2200" dirty="0" smtClean="0">
                <a:latin typeface="+mn-ea"/>
              </a:rPr>
              <a:t>月</a:t>
            </a:r>
            <a:r>
              <a:rPr lang="en-US" altLang="zh-TW" sz="2200" dirty="0" smtClean="0">
                <a:latin typeface="+mn-ea"/>
              </a:rPr>
              <a:t>13</a:t>
            </a:r>
            <a:r>
              <a:rPr lang="zh-TW" altLang="en-US" sz="2200" dirty="0" smtClean="0">
                <a:latin typeface="+mn-ea"/>
              </a:rPr>
              <a:t>日</a:t>
            </a:r>
            <a:r>
              <a:rPr lang="en-US" altLang="zh-TW" sz="2200" dirty="0" smtClean="0">
                <a:latin typeface="+mn-ea"/>
              </a:rPr>
              <a:t>(</a:t>
            </a:r>
            <a:r>
              <a:rPr lang="zh-TW" altLang="en-US" sz="2200" dirty="0">
                <a:latin typeface="+mn-ea"/>
              </a:rPr>
              <a:t>一</a:t>
            </a:r>
            <a:r>
              <a:rPr lang="en-US" altLang="zh-TW" sz="2200" dirty="0">
                <a:latin typeface="+mn-ea"/>
              </a:rPr>
              <a:t>)12:00(</a:t>
            </a:r>
            <a:r>
              <a:rPr lang="zh-TW" altLang="en-US" sz="2200" dirty="0">
                <a:latin typeface="+mn-ea"/>
              </a:rPr>
              <a:t>國中校內報名</a:t>
            </a:r>
            <a:r>
              <a:rPr lang="en-US" altLang="zh-TW" sz="2200" dirty="0">
                <a:latin typeface="+mn-ea"/>
              </a:rPr>
              <a:t>)</a:t>
            </a:r>
          </a:p>
          <a:p>
            <a:pPr>
              <a:buFont typeface="Arial" pitchFamily="34" charset="0"/>
              <a:buNone/>
              <a:defRPr/>
            </a:pPr>
            <a:r>
              <a:rPr lang="zh-TW" altLang="en-US" sz="2200" dirty="0">
                <a:latin typeface="+mn-ea"/>
              </a:rPr>
              <a:t>放榜：</a:t>
            </a:r>
            <a:r>
              <a:rPr lang="en-US" altLang="zh-TW" sz="2200" dirty="0" smtClean="0">
                <a:latin typeface="+mn-ea"/>
              </a:rPr>
              <a:t>111</a:t>
            </a:r>
            <a:r>
              <a:rPr lang="zh-TW" altLang="en-US" sz="2200" dirty="0" smtClean="0">
                <a:latin typeface="+mn-ea"/>
              </a:rPr>
              <a:t>年</a:t>
            </a:r>
            <a:r>
              <a:rPr lang="en-US" altLang="zh-TW" sz="2200" dirty="0">
                <a:latin typeface="+mn-ea"/>
              </a:rPr>
              <a:t>6</a:t>
            </a:r>
            <a:r>
              <a:rPr lang="zh-TW" altLang="en-US" sz="2200" dirty="0">
                <a:latin typeface="+mn-ea"/>
              </a:rPr>
              <a:t>月</a:t>
            </a:r>
            <a:r>
              <a:rPr lang="en-US" altLang="zh-TW" sz="2200" dirty="0" smtClean="0">
                <a:latin typeface="+mn-ea"/>
              </a:rPr>
              <a:t>16</a:t>
            </a:r>
            <a:r>
              <a:rPr lang="zh-TW" altLang="en-US" sz="2200" dirty="0" smtClean="0">
                <a:latin typeface="+mn-ea"/>
              </a:rPr>
              <a:t>日</a:t>
            </a:r>
            <a:r>
              <a:rPr lang="en-US" altLang="zh-TW" sz="2200" dirty="0">
                <a:latin typeface="+mn-ea"/>
              </a:rPr>
              <a:t>(</a:t>
            </a:r>
            <a:r>
              <a:rPr lang="zh-TW" altLang="en-US" sz="2200" dirty="0">
                <a:latin typeface="+mn-ea"/>
              </a:rPr>
              <a:t>四</a:t>
            </a:r>
            <a:r>
              <a:rPr lang="en-US" altLang="zh-TW" sz="2200" dirty="0">
                <a:latin typeface="+mn-ea"/>
              </a:rPr>
              <a:t>)14:00</a:t>
            </a:r>
          </a:p>
          <a:p>
            <a:pPr>
              <a:buFont typeface="Arial" pitchFamily="34" charset="0"/>
              <a:buNone/>
              <a:defRPr/>
            </a:pPr>
            <a:r>
              <a:rPr lang="zh-TW" altLang="en-US" sz="2200" dirty="0">
                <a:latin typeface="+mn-ea"/>
              </a:rPr>
              <a:t>報到：</a:t>
            </a:r>
            <a:r>
              <a:rPr lang="en-US" altLang="zh-TW" sz="2200" dirty="0" smtClean="0">
                <a:latin typeface="+mn-ea"/>
              </a:rPr>
              <a:t>111</a:t>
            </a:r>
            <a:r>
              <a:rPr lang="zh-TW" altLang="en-US" sz="2200" dirty="0" smtClean="0">
                <a:latin typeface="+mn-ea"/>
              </a:rPr>
              <a:t>年</a:t>
            </a:r>
            <a:r>
              <a:rPr lang="en-US" altLang="zh-TW" sz="2200" dirty="0">
                <a:latin typeface="+mn-ea"/>
              </a:rPr>
              <a:t>6</a:t>
            </a:r>
            <a:r>
              <a:rPr lang="zh-TW" altLang="en-US" sz="2200" dirty="0">
                <a:latin typeface="+mn-ea"/>
              </a:rPr>
              <a:t>月</a:t>
            </a:r>
            <a:r>
              <a:rPr lang="en-US" altLang="zh-TW" sz="2200" dirty="0" smtClean="0">
                <a:latin typeface="+mn-ea"/>
              </a:rPr>
              <a:t>17</a:t>
            </a:r>
            <a:r>
              <a:rPr lang="zh-TW" altLang="en-US" sz="2200" dirty="0" smtClean="0">
                <a:latin typeface="+mn-ea"/>
              </a:rPr>
              <a:t>日</a:t>
            </a:r>
            <a:r>
              <a:rPr lang="en-US" altLang="zh-TW" sz="2200" dirty="0" smtClean="0">
                <a:latin typeface="+mn-ea"/>
              </a:rPr>
              <a:t>(</a:t>
            </a:r>
            <a:r>
              <a:rPr lang="zh-TW" altLang="en-US" sz="2200" dirty="0" smtClean="0">
                <a:latin typeface="+mn-ea"/>
              </a:rPr>
              <a:t>五</a:t>
            </a:r>
            <a:r>
              <a:rPr lang="en-US" altLang="zh-TW" sz="2200" dirty="0" smtClean="0">
                <a:latin typeface="+mn-ea"/>
              </a:rPr>
              <a:t>)</a:t>
            </a:r>
            <a:r>
              <a:rPr lang="zh-TW" altLang="en-US" sz="2200" dirty="0" smtClean="0">
                <a:latin typeface="+mn-ea"/>
              </a:rPr>
              <a:t>  </a:t>
            </a:r>
            <a:r>
              <a:rPr lang="en-US" altLang="zh-TW" sz="2200" dirty="0" smtClean="0">
                <a:latin typeface="+mn-ea"/>
              </a:rPr>
              <a:t>(</a:t>
            </a:r>
            <a:r>
              <a:rPr lang="zh-TW" altLang="en-US" sz="2200" dirty="0" smtClean="0">
                <a:latin typeface="+mn-ea"/>
              </a:rPr>
              <a:t>正取生及備取生</a:t>
            </a:r>
            <a:r>
              <a:rPr lang="en-US" altLang="zh-TW" sz="2200" dirty="0" smtClean="0">
                <a:latin typeface="+mn-ea"/>
              </a:rPr>
              <a:t>)</a:t>
            </a:r>
            <a:endParaRPr lang="en-US" altLang="zh-TW" sz="2200" dirty="0">
              <a:latin typeface="+mn-ea"/>
            </a:endParaRPr>
          </a:p>
          <a:p>
            <a:pPr>
              <a:buFont typeface="Arial" pitchFamily="34" charset="0"/>
              <a:buNone/>
              <a:defRPr/>
            </a:pPr>
            <a:r>
              <a:rPr lang="zh-TW" altLang="en-US" sz="2200" dirty="0">
                <a:latin typeface="+mn-ea"/>
              </a:rPr>
              <a:t>附註：</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1.</a:t>
            </a:r>
            <a:r>
              <a:rPr lang="zh-TW" altLang="en-US" sz="2200" dirty="0">
                <a:latin typeface="+mn-ea"/>
              </a:rPr>
              <a:t>各招生學校應提供經濟弱勢學生</a:t>
            </a:r>
            <a:r>
              <a:rPr lang="en-US" altLang="zh-TW" sz="2200" dirty="0">
                <a:latin typeface="+mn-ea"/>
              </a:rPr>
              <a:t>(</a:t>
            </a:r>
            <a:r>
              <a:rPr lang="zh-TW" altLang="en-US" sz="2200" dirty="0">
                <a:latin typeface="+mn-ea"/>
              </a:rPr>
              <a:t>至少</a:t>
            </a:r>
            <a:r>
              <a:rPr lang="en-US" altLang="zh-TW" sz="2200" dirty="0">
                <a:solidFill>
                  <a:schemeClr val="accent1"/>
                </a:solidFill>
                <a:latin typeface="+mn-ea"/>
              </a:rPr>
              <a:t>1%</a:t>
            </a:r>
            <a:r>
              <a:rPr lang="en-US" altLang="zh-TW" sz="2200" dirty="0">
                <a:latin typeface="+mn-ea"/>
              </a:rPr>
              <a:t>)</a:t>
            </a:r>
            <a:r>
              <a:rPr lang="zh-TW" altLang="en-US" sz="2200" dirty="0">
                <a:latin typeface="+mn-ea"/>
              </a:rPr>
              <a:t>名額</a:t>
            </a:r>
          </a:p>
          <a:p>
            <a:pPr>
              <a:buFont typeface="Arial" pitchFamily="34" charset="0"/>
              <a:buNone/>
              <a:defRPr/>
            </a:pPr>
            <a:r>
              <a:rPr lang="zh-TW" altLang="en-US" sz="2200" dirty="0">
                <a:latin typeface="+mn-ea"/>
              </a:rPr>
              <a:t>    </a:t>
            </a:r>
            <a:r>
              <a:rPr lang="en-US" altLang="zh-TW" sz="2200" dirty="0">
                <a:latin typeface="+mn-ea"/>
              </a:rPr>
              <a:t>2.</a:t>
            </a:r>
            <a:r>
              <a:rPr lang="zh-TW" altLang="en-US" sz="2200" dirty="0">
                <a:latin typeface="+mn-ea"/>
              </a:rPr>
              <a:t>各公立高級中等學校得列備取名額</a:t>
            </a:r>
            <a:r>
              <a:rPr lang="en-US" altLang="zh-TW" sz="2200" dirty="0">
                <a:latin typeface="+mn-ea"/>
              </a:rPr>
              <a:t>(</a:t>
            </a:r>
            <a:r>
              <a:rPr lang="zh-TW" altLang="en-US" sz="2200" dirty="0">
                <a:latin typeface="+mn-ea"/>
              </a:rPr>
              <a:t>和招生名額相同</a:t>
            </a:r>
            <a:r>
              <a:rPr lang="en-US" altLang="zh-TW" sz="2200" dirty="0">
                <a:latin typeface="+mn-ea"/>
              </a:rPr>
              <a:t>)</a:t>
            </a:r>
          </a:p>
          <a:p>
            <a:pPr>
              <a:buFont typeface="Arial" pitchFamily="34" charset="0"/>
              <a:buNone/>
              <a:defRPr/>
            </a:pPr>
            <a:r>
              <a:rPr lang="zh-TW" altLang="en-US" sz="2200" dirty="0">
                <a:latin typeface="+mn-ea"/>
              </a:rPr>
              <a:t>    </a:t>
            </a:r>
            <a:r>
              <a:rPr lang="en-US" altLang="zh-TW" sz="2200" dirty="0">
                <a:latin typeface="+mn-ea"/>
              </a:rPr>
              <a:t>3.</a:t>
            </a:r>
            <a:r>
              <a:rPr lang="zh-TW" altLang="en-US" sz="2200" dirty="0">
                <a:latin typeface="+mn-ea"/>
              </a:rPr>
              <a:t>其他外加名額</a:t>
            </a:r>
            <a:r>
              <a:rPr lang="en-US" altLang="zh-TW" sz="2200" dirty="0">
                <a:latin typeface="+mn-ea"/>
              </a:rPr>
              <a:t>(</a:t>
            </a:r>
            <a:r>
              <a:rPr lang="en-US" altLang="zh-TW" sz="2200" dirty="0">
                <a:solidFill>
                  <a:schemeClr val="accent1"/>
                </a:solidFill>
                <a:latin typeface="+mn-ea"/>
              </a:rPr>
              <a:t>2%</a:t>
            </a:r>
            <a:r>
              <a:rPr lang="en-US" altLang="zh-TW" sz="2200" dirty="0">
                <a:latin typeface="+mn-ea"/>
              </a:rPr>
              <a:t>)</a:t>
            </a:r>
            <a:r>
              <a:rPr lang="zh-TW" altLang="en-US" sz="2200" dirty="0">
                <a:latin typeface="+mn-ea"/>
              </a:rPr>
              <a:t>依升學相關優待辦法辦理 </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4.</a:t>
            </a:r>
            <a:r>
              <a:rPr lang="zh-TW" altLang="en-US" sz="2200" dirty="0">
                <a:latin typeface="+mn-ea"/>
              </a:rPr>
              <a:t>若超額時，一律採外加名額、增額錄取</a:t>
            </a:r>
            <a:endParaRPr lang="en-US" altLang="zh-TW" sz="2200" dirty="0">
              <a:latin typeface="+mn-ea"/>
            </a:endParaRP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27434" y="166455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22168" y="199008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22168" y="233685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3325914"/>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3668463"/>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4011013"/>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4353716"/>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2603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91913" y="6356356"/>
            <a:ext cx="447675" cy="365125"/>
          </a:xfrm>
        </p:spPr>
        <p:txBody>
          <a:bodyPr/>
          <a:lstStyle/>
          <a:p>
            <a:pPr algn="ctr"/>
            <a:fld id="{1046B996-B622-4B67-A455-51FC79324563}" type="slidenum">
              <a:rPr lang="en-US" sz="1600" smtClean="0">
                <a:solidFill>
                  <a:prstClr val="white"/>
                </a:solidFill>
              </a:rPr>
              <a:pPr algn="ctr"/>
              <a:t>14</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辦理方式</a:t>
            </a:r>
            <a:endParaRPr lang="en-US" sz="4400" b="1" dirty="0">
              <a:solidFill>
                <a:prstClr val="black"/>
              </a:solidFill>
            </a:endParaRPr>
          </a:p>
        </p:txBody>
      </p:sp>
      <p:sp>
        <p:nvSpPr>
          <p:cNvPr id="7" name="矩形 6"/>
          <p:cNvSpPr/>
          <p:nvPr/>
        </p:nvSpPr>
        <p:spPr>
          <a:xfrm>
            <a:off x="2533001" y="1207327"/>
            <a:ext cx="8074371" cy="5262979"/>
          </a:xfrm>
          <a:prstGeom prst="rect">
            <a:avLst/>
          </a:prstGeom>
        </p:spPr>
        <p:txBody>
          <a:bodyPr wrap="square">
            <a:spAutoFit/>
          </a:bodyPr>
          <a:lstStyle/>
          <a:p>
            <a:pPr>
              <a:buFont typeface="Arial" pitchFamily="34" charset="0"/>
              <a:buNone/>
              <a:defRPr/>
            </a:pPr>
            <a:r>
              <a:rPr lang="zh-TW" altLang="en-US" sz="2800" dirty="0">
                <a:latin typeface="+mn-ea"/>
              </a:rPr>
              <a:t>報名原則：依「</a:t>
            </a:r>
            <a:r>
              <a:rPr lang="zh-TW" altLang="en-US" sz="2800" b="1" dirty="0">
                <a:latin typeface="+mn-ea"/>
              </a:rPr>
              <a:t>鄰近國中劃分表</a:t>
            </a:r>
            <a:r>
              <a:rPr lang="zh-TW" altLang="en-US" sz="2800" dirty="0">
                <a:latin typeface="+mn-ea"/>
              </a:rPr>
              <a:t>」擇</a:t>
            </a:r>
            <a:r>
              <a:rPr lang="zh-TW" altLang="en-US" sz="2800" dirty="0">
                <a:solidFill>
                  <a:schemeClr val="accent1"/>
                </a:solidFill>
                <a:latin typeface="+mn-ea"/>
              </a:rPr>
              <a:t>一校一科</a:t>
            </a:r>
            <a:r>
              <a:rPr lang="zh-TW" altLang="en-US" sz="2800" dirty="0">
                <a:latin typeface="+mn-ea"/>
              </a:rPr>
              <a:t>報名</a:t>
            </a:r>
            <a:endParaRPr lang="en-US" altLang="zh-TW" sz="2800" dirty="0">
              <a:latin typeface="+mn-ea"/>
            </a:endParaRPr>
          </a:p>
          <a:p>
            <a:pPr>
              <a:buFont typeface="Arial" pitchFamily="34" charset="0"/>
              <a:buNone/>
              <a:defRPr/>
            </a:pPr>
            <a:endParaRPr lang="zh-TW" altLang="en-US"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en-US" altLang="zh-TW" sz="2800" b="1" dirty="0" smtClean="0">
                <a:latin typeface="+mn-ea"/>
              </a:rPr>
              <a:t>111</a:t>
            </a:r>
            <a:r>
              <a:rPr lang="zh-TW" altLang="en-US" sz="2800" b="1" dirty="0" smtClean="0">
                <a:latin typeface="+mn-ea"/>
              </a:rPr>
              <a:t>學年</a:t>
            </a:r>
            <a:r>
              <a:rPr lang="zh-TW" altLang="en-US" sz="2800" b="1" dirty="0">
                <a:latin typeface="+mn-ea"/>
              </a:rPr>
              <a:t>度新北市高級中等學校優先免試</a:t>
            </a:r>
            <a:endParaRPr lang="en-US" altLang="zh-TW" sz="2800" b="1" dirty="0">
              <a:latin typeface="+mn-ea"/>
            </a:endParaRPr>
          </a:p>
          <a:p>
            <a:pPr>
              <a:buFont typeface="Arial" pitchFamily="34" charset="0"/>
              <a:buNone/>
              <a:defRPr/>
            </a:pPr>
            <a:r>
              <a:rPr lang="zh-TW" altLang="en-US" sz="2800" b="1" dirty="0">
                <a:latin typeface="+mn-ea"/>
              </a:rPr>
              <a:t>       暨直升入學超額比序順序項目及順次表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唯一志願故超額比序不採計志願序</a:t>
            </a:r>
            <a:endParaRPr lang="en-US" altLang="zh-TW" sz="2800" dirty="0">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180071" y="1272547"/>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3" name="Group 181">
            <a:extLst>
              <a:ext uri="{FF2B5EF4-FFF2-40B4-BE49-F238E27FC236}">
                <a16:creationId xmlns:a16="http://schemas.microsoft.com/office/drawing/2014/main" id="{E52DCB02-263C-4353-B7EF-CF671ECEBF08}"/>
              </a:ext>
            </a:extLst>
          </p:cNvPr>
          <p:cNvGrpSpPr/>
          <p:nvPr/>
        </p:nvGrpSpPr>
        <p:grpSpPr>
          <a:xfrm>
            <a:off x="6808633" y="3034174"/>
            <a:ext cx="142875" cy="285750"/>
            <a:chOff x="7085013" y="5922963"/>
            <a:chExt cx="142875" cy="285750"/>
          </a:xfrm>
          <a:solidFill>
            <a:schemeClr val="accent5">
              <a:lumMod val="75000"/>
            </a:schemeClr>
          </a:solidFill>
        </p:grpSpPr>
        <p:sp>
          <p:nvSpPr>
            <p:cNvPr id="26"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196">
            <a:extLst>
              <a:ext uri="{FF2B5EF4-FFF2-40B4-BE49-F238E27FC236}">
                <a16:creationId xmlns:a16="http://schemas.microsoft.com/office/drawing/2014/main" id="{262B0F37-8AFA-4FDC-83E0-59701E2712A4}"/>
              </a:ext>
            </a:extLst>
          </p:cNvPr>
          <p:cNvGrpSpPr/>
          <p:nvPr/>
        </p:nvGrpSpPr>
        <p:grpSpPr>
          <a:xfrm>
            <a:off x="7062017" y="3034174"/>
            <a:ext cx="142875" cy="285750"/>
            <a:chOff x="7085013" y="5922963"/>
            <a:chExt cx="142875" cy="285750"/>
          </a:xfrm>
          <a:solidFill>
            <a:schemeClr val="accent5">
              <a:lumMod val="75000"/>
            </a:schemeClr>
          </a:solidFill>
        </p:grpSpPr>
        <p:sp>
          <p:nvSpPr>
            <p:cNvPr id="35"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1">
            <a:extLst>
              <a:ext uri="{FF2B5EF4-FFF2-40B4-BE49-F238E27FC236}">
                <a16:creationId xmlns:a16="http://schemas.microsoft.com/office/drawing/2014/main" id="{2180B60E-86B1-4CE7-8BED-1CAE6E8C72A7}"/>
              </a:ext>
            </a:extLst>
          </p:cNvPr>
          <p:cNvGrpSpPr/>
          <p:nvPr/>
        </p:nvGrpSpPr>
        <p:grpSpPr>
          <a:xfrm>
            <a:off x="7315405" y="3034174"/>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58">
            <a:extLst>
              <a:ext uri="{FF2B5EF4-FFF2-40B4-BE49-F238E27FC236}">
                <a16:creationId xmlns:a16="http://schemas.microsoft.com/office/drawing/2014/main" id="{6D8EDC4B-A996-470E-A468-C062E47C902D}"/>
              </a:ext>
            </a:extLst>
          </p:cNvPr>
          <p:cNvGrpSpPr/>
          <p:nvPr/>
        </p:nvGrpSpPr>
        <p:grpSpPr>
          <a:xfrm>
            <a:off x="7568793" y="3034174"/>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73">
            <a:extLst>
              <a:ext uri="{FF2B5EF4-FFF2-40B4-BE49-F238E27FC236}">
                <a16:creationId xmlns:a16="http://schemas.microsoft.com/office/drawing/2014/main" id="{5C9A133C-3454-4245-8BAF-1CE56C23BCC7}"/>
              </a:ext>
            </a:extLst>
          </p:cNvPr>
          <p:cNvGrpSpPr/>
          <p:nvPr/>
        </p:nvGrpSpPr>
        <p:grpSpPr>
          <a:xfrm>
            <a:off x="7822181" y="3034174"/>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6">
            <a:extLst>
              <a:ext uri="{FF2B5EF4-FFF2-40B4-BE49-F238E27FC236}">
                <a16:creationId xmlns:a16="http://schemas.microsoft.com/office/drawing/2014/main" id="{721BA385-E492-469A-A72F-9F9E0F2FBC19}"/>
              </a:ext>
            </a:extLst>
          </p:cNvPr>
          <p:cNvGrpSpPr/>
          <p:nvPr/>
        </p:nvGrpSpPr>
        <p:grpSpPr>
          <a:xfrm>
            <a:off x="8075565" y="3034174"/>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9">
            <a:extLst>
              <a:ext uri="{FF2B5EF4-FFF2-40B4-BE49-F238E27FC236}">
                <a16:creationId xmlns:a16="http://schemas.microsoft.com/office/drawing/2014/main" id="{F5B526D7-4A56-4ACB-A92C-8C5513AA293B}"/>
              </a:ext>
            </a:extLst>
          </p:cNvPr>
          <p:cNvGrpSpPr/>
          <p:nvPr/>
        </p:nvGrpSpPr>
        <p:grpSpPr>
          <a:xfrm>
            <a:off x="8328953" y="3034174"/>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82">
            <a:extLst>
              <a:ext uri="{FF2B5EF4-FFF2-40B4-BE49-F238E27FC236}">
                <a16:creationId xmlns:a16="http://schemas.microsoft.com/office/drawing/2014/main" id="{71A2B207-9A89-4AE6-8259-E9E04D204159}"/>
              </a:ext>
            </a:extLst>
          </p:cNvPr>
          <p:cNvGrpSpPr/>
          <p:nvPr/>
        </p:nvGrpSpPr>
        <p:grpSpPr>
          <a:xfrm>
            <a:off x="8582341" y="3034174"/>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5">
            <a:extLst>
              <a:ext uri="{FF2B5EF4-FFF2-40B4-BE49-F238E27FC236}">
                <a16:creationId xmlns:a16="http://schemas.microsoft.com/office/drawing/2014/main" id="{311CD589-2756-4F31-9492-AE19A73F00E6}"/>
              </a:ext>
            </a:extLst>
          </p:cNvPr>
          <p:cNvGrpSpPr/>
          <p:nvPr/>
        </p:nvGrpSpPr>
        <p:grpSpPr>
          <a:xfrm>
            <a:off x="8835729" y="3034174"/>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8">
            <a:extLst>
              <a:ext uri="{FF2B5EF4-FFF2-40B4-BE49-F238E27FC236}">
                <a16:creationId xmlns:a16="http://schemas.microsoft.com/office/drawing/2014/main" id="{B23D31AF-959B-4B6F-A9AC-47C7509BBF93}"/>
              </a:ext>
            </a:extLst>
          </p:cNvPr>
          <p:cNvGrpSpPr/>
          <p:nvPr/>
        </p:nvGrpSpPr>
        <p:grpSpPr>
          <a:xfrm>
            <a:off x="9089113" y="3034174"/>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 name="直線單箭頭接點 61"/>
          <p:cNvCxnSpPr/>
          <p:nvPr/>
        </p:nvCxnSpPr>
        <p:spPr>
          <a:xfrm>
            <a:off x="2866525" y="3594872"/>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2866525" y="487585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181">
            <a:extLst>
              <a:ext uri="{FF2B5EF4-FFF2-40B4-BE49-F238E27FC236}">
                <a16:creationId xmlns:a16="http://schemas.microsoft.com/office/drawing/2014/main" id="{E52DCB02-263C-4353-B7EF-CF671ECEBF08}"/>
              </a:ext>
            </a:extLst>
          </p:cNvPr>
          <p:cNvGrpSpPr/>
          <p:nvPr/>
        </p:nvGrpSpPr>
        <p:grpSpPr>
          <a:xfrm>
            <a:off x="6808633" y="4310160"/>
            <a:ext cx="142875" cy="285750"/>
            <a:chOff x="7085013" y="5922963"/>
            <a:chExt cx="142875" cy="285750"/>
          </a:xfrm>
          <a:solidFill>
            <a:schemeClr val="accent5">
              <a:lumMod val="75000"/>
            </a:schemeClr>
          </a:solidFill>
        </p:grpSpPr>
        <p:sp>
          <p:nvSpPr>
            <p:cNvPr id="65"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196">
            <a:extLst>
              <a:ext uri="{FF2B5EF4-FFF2-40B4-BE49-F238E27FC236}">
                <a16:creationId xmlns:a16="http://schemas.microsoft.com/office/drawing/2014/main" id="{262B0F37-8AFA-4FDC-83E0-59701E2712A4}"/>
              </a:ext>
            </a:extLst>
          </p:cNvPr>
          <p:cNvGrpSpPr/>
          <p:nvPr/>
        </p:nvGrpSpPr>
        <p:grpSpPr>
          <a:xfrm>
            <a:off x="7062017" y="4310160"/>
            <a:ext cx="142875" cy="285750"/>
            <a:chOff x="7085013" y="5922963"/>
            <a:chExt cx="142875" cy="285750"/>
          </a:xfrm>
          <a:solidFill>
            <a:schemeClr val="accent5">
              <a:lumMod val="75000"/>
            </a:schemeClr>
          </a:solidFill>
        </p:grpSpPr>
        <p:sp>
          <p:nvSpPr>
            <p:cNvPr id="68"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211">
            <a:extLst>
              <a:ext uri="{FF2B5EF4-FFF2-40B4-BE49-F238E27FC236}">
                <a16:creationId xmlns:a16="http://schemas.microsoft.com/office/drawing/2014/main" id="{2180B60E-86B1-4CE7-8BED-1CAE6E8C72A7}"/>
              </a:ext>
            </a:extLst>
          </p:cNvPr>
          <p:cNvGrpSpPr/>
          <p:nvPr/>
        </p:nvGrpSpPr>
        <p:grpSpPr>
          <a:xfrm>
            <a:off x="7315405" y="4310160"/>
            <a:ext cx="142875" cy="285750"/>
            <a:chOff x="7085013" y="5922963"/>
            <a:chExt cx="142875" cy="285750"/>
          </a:xfrm>
          <a:solidFill>
            <a:schemeClr val="accent5">
              <a:lumMod val="75000"/>
            </a:schemeClr>
          </a:solidFill>
        </p:grpSpPr>
        <p:sp>
          <p:nvSpPr>
            <p:cNvPr id="71"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258">
            <a:extLst>
              <a:ext uri="{FF2B5EF4-FFF2-40B4-BE49-F238E27FC236}">
                <a16:creationId xmlns:a16="http://schemas.microsoft.com/office/drawing/2014/main" id="{6D8EDC4B-A996-470E-A468-C062E47C902D}"/>
              </a:ext>
            </a:extLst>
          </p:cNvPr>
          <p:cNvGrpSpPr/>
          <p:nvPr/>
        </p:nvGrpSpPr>
        <p:grpSpPr>
          <a:xfrm>
            <a:off x="7568793" y="4310160"/>
            <a:ext cx="142875" cy="285750"/>
            <a:chOff x="7085013" y="5922963"/>
            <a:chExt cx="142875" cy="285750"/>
          </a:xfrm>
          <a:solidFill>
            <a:schemeClr val="accent5">
              <a:lumMod val="75000"/>
            </a:schemeClr>
          </a:solidFill>
        </p:grpSpPr>
        <p:sp>
          <p:nvSpPr>
            <p:cNvPr id="74"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273">
            <a:extLst>
              <a:ext uri="{FF2B5EF4-FFF2-40B4-BE49-F238E27FC236}">
                <a16:creationId xmlns:a16="http://schemas.microsoft.com/office/drawing/2014/main" id="{5C9A133C-3454-4245-8BAF-1CE56C23BCC7}"/>
              </a:ext>
            </a:extLst>
          </p:cNvPr>
          <p:cNvGrpSpPr/>
          <p:nvPr/>
        </p:nvGrpSpPr>
        <p:grpSpPr>
          <a:xfrm>
            <a:off x="7822181" y="4310160"/>
            <a:ext cx="142875" cy="285750"/>
            <a:chOff x="7085013" y="5922963"/>
            <a:chExt cx="142875" cy="285750"/>
          </a:xfrm>
          <a:solidFill>
            <a:schemeClr val="accent5">
              <a:lumMod val="75000"/>
            </a:schemeClr>
          </a:solidFill>
        </p:grpSpPr>
        <p:sp>
          <p:nvSpPr>
            <p:cNvPr id="77"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276">
            <a:extLst>
              <a:ext uri="{FF2B5EF4-FFF2-40B4-BE49-F238E27FC236}">
                <a16:creationId xmlns:a16="http://schemas.microsoft.com/office/drawing/2014/main" id="{721BA385-E492-469A-A72F-9F9E0F2FBC19}"/>
              </a:ext>
            </a:extLst>
          </p:cNvPr>
          <p:cNvGrpSpPr/>
          <p:nvPr/>
        </p:nvGrpSpPr>
        <p:grpSpPr>
          <a:xfrm>
            <a:off x="8075565" y="4310160"/>
            <a:ext cx="142875" cy="285750"/>
            <a:chOff x="7085013" y="5922963"/>
            <a:chExt cx="142875" cy="285750"/>
          </a:xfrm>
          <a:solidFill>
            <a:schemeClr val="accent5">
              <a:lumMod val="75000"/>
            </a:schemeClr>
          </a:solidFill>
        </p:grpSpPr>
        <p:sp>
          <p:nvSpPr>
            <p:cNvPr id="80"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279">
            <a:extLst>
              <a:ext uri="{FF2B5EF4-FFF2-40B4-BE49-F238E27FC236}">
                <a16:creationId xmlns:a16="http://schemas.microsoft.com/office/drawing/2014/main" id="{F5B526D7-4A56-4ACB-A92C-8C5513AA293B}"/>
              </a:ext>
            </a:extLst>
          </p:cNvPr>
          <p:cNvGrpSpPr/>
          <p:nvPr/>
        </p:nvGrpSpPr>
        <p:grpSpPr>
          <a:xfrm>
            <a:off x="8328953" y="4310160"/>
            <a:ext cx="142875" cy="285750"/>
            <a:chOff x="7085013" y="5922963"/>
            <a:chExt cx="142875" cy="285750"/>
          </a:xfrm>
          <a:solidFill>
            <a:schemeClr val="accent5">
              <a:lumMod val="75000"/>
            </a:schemeClr>
          </a:solidFill>
        </p:grpSpPr>
        <p:sp>
          <p:nvSpPr>
            <p:cNvPr id="83"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282">
            <a:extLst>
              <a:ext uri="{FF2B5EF4-FFF2-40B4-BE49-F238E27FC236}">
                <a16:creationId xmlns:a16="http://schemas.microsoft.com/office/drawing/2014/main" id="{71A2B207-9A89-4AE6-8259-E9E04D204159}"/>
              </a:ext>
            </a:extLst>
          </p:cNvPr>
          <p:cNvGrpSpPr/>
          <p:nvPr/>
        </p:nvGrpSpPr>
        <p:grpSpPr>
          <a:xfrm>
            <a:off x="8582341" y="4310160"/>
            <a:ext cx="142875" cy="285750"/>
            <a:chOff x="7085013" y="5922963"/>
            <a:chExt cx="142875" cy="285750"/>
          </a:xfrm>
          <a:solidFill>
            <a:schemeClr val="accent5">
              <a:lumMod val="75000"/>
            </a:schemeClr>
          </a:solidFill>
        </p:grpSpPr>
        <p:sp>
          <p:nvSpPr>
            <p:cNvPr id="86"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285">
            <a:extLst>
              <a:ext uri="{FF2B5EF4-FFF2-40B4-BE49-F238E27FC236}">
                <a16:creationId xmlns:a16="http://schemas.microsoft.com/office/drawing/2014/main" id="{311CD589-2756-4F31-9492-AE19A73F00E6}"/>
              </a:ext>
            </a:extLst>
          </p:cNvPr>
          <p:cNvGrpSpPr/>
          <p:nvPr/>
        </p:nvGrpSpPr>
        <p:grpSpPr>
          <a:xfrm>
            <a:off x="8835729" y="4310160"/>
            <a:ext cx="142875" cy="285750"/>
            <a:chOff x="7085013" y="5922963"/>
            <a:chExt cx="142875" cy="285750"/>
          </a:xfrm>
          <a:solidFill>
            <a:schemeClr val="accent5">
              <a:lumMod val="75000"/>
            </a:schemeClr>
          </a:solidFill>
        </p:grpSpPr>
        <p:sp>
          <p:nvSpPr>
            <p:cNvPr id="89"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288">
            <a:extLst>
              <a:ext uri="{FF2B5EF4-FFF2-40B4-BE49-F238E27FC236}">
                <a16:creationId xmlns:a16="http://schemas.microsoft.com/office/drawing/2014/main" id="{B23D31AF-959B-4B6F-A9AC-47C7509BBF93}"/>
              </a:ext>
            </a:extLst>
          </p:cNvPr>
          <p:cNvGrpSpPr/>
          <p:nvPr/>
        </p:nvGrpSpPr>
        <p:grpSpPr>
          <a:xfrm>
            <a:off x="9089113" y="4310160"/>
            <a:ext cx="142875" cy="285750"/>
            <a:chOff x="7085013" y="5922963"/>
            <a:chExt cx="142875" cy="285750"/>
          </a:xfrm>
          <a:solidFill>
            <a:schemeClr val="accent5">
              <a:lumMod val="75000"/>
            </a:schemeClr>
          </a:solidFill>
        </p:grpSpPr>
        <p:sp>
          <p:nvSpPr>
            <p:cNvPr id="92"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279">
            <a:extLst>
              <a:ext uri="{FF2B5EF4-FFF2-40B4-BE49-F238E27FC236}">
                <a16:creationId xmlns:a16="http://schemas.microsoft.com/office/drawing/2014/main" id="{F5B526D7-4A56-4ACB-A92C-8C5513AA293B}"/>
              </a:ext>
            </a:extLst>
          </p:cNvPr>
          <p:cNvGrpSpPr/>
          <p:nvPr/>
        </p:nvGrpSpPr>
        <p:grpSpPr>
          <a:xfrm>
            <a:off x="9089113" y="4305604"/>
            <a:ext cx="142875" cy="285750"/>
            <a:chOff x="7085013" y="5922963"/>
            <a:chExt cx="142875" cy="285750"/>
          </a:xfrm>
          <a:solidFill>
            <a:schemeClr val="accent1"/>
          </a:solidFill>
        </p:grpSpPr>
        <p:sp>
          <p:nvSpPr>
            <p:cNvPr id="95"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282">
            <a:extLst>
              <a:ext uri="{FF2B5EF4-FFF2-40B4-BE49-F238E27FC236}">
                <a16:creationId xmlns:a16="http://schemas.microsoft.com/office/drawing/2014/main" id="{71A2B207-9A89-4AE6-8259-E9E04D204159}"/>
              </a:ext>
            </a:extLst>
          </p:cNvPr>
          <p:cNvGrpSpPr/>
          <p:nvPr/>
        </p:nvGrpSpPr>
        <p:grpSpPr>
          <a:xfrm>
            <a:off x="9342501" y="4305604"/>
            <a:ext cx="142875" cy="285750"/>
            <a:chOff x="7085013" y="5922963"/>
            <a:chExt cx="142875" cy="285750"/>
          </a:xfrm>
          <a:solidFill>
            <a:schemeClr val="accent1"/>
          </a:solidFill>
        </p:grpSpPr>
        <p:sp>
          <p:nvSpPr>
            <p:cNvPr id="98"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85">
            <a:extLst>
              <a:ext uri="{FF2B5EF4-FFF2-40B4-BE49-F238E27FC236}">
                <a16:creationId xmlns:a16="http://schemas.microsoft.com/office/drawing/2014/main" id="{311CD589-2756-4F31-9492-AE19A73F00E6}"/>
              </a:ext>
            </a:extLst>
          </p:cNvPr>
          <p:cNvGrpSpPr/>
          <p:nvPr/>
        </p:nvGrpSpPr>
        <p:grpSpPr>
          <a:xfrm>
            <a:off x="9595889" y="4305604"/>
            <a:ext cx="142875" cy="285750"/>
            <a:chOff x="7085013" y="5922963"/>
            <a:chExt cx="142875" cy="285750"/>
          </a:xfrm>
          <a:solidFill>
            <a:schemeClr val="accent1"/>
          </a:solidFill>
        </p:grpSpPr>
        <p:sp>
          <p:nvSpPr>
            <p:cNvPr id="101"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Freeform 1668">
            <a:extLst>
              <a:ext uri="{FF2B5EF4-FFF2-40B4-BE49-F238E27FC236}">
                <a16:creationId xmlns:a16="http://schemas.microsoft.com/office/drawing/2014/main" id="{0823C732-8F44-466E-B9A4-83308DEE4F76}"/>
              </a:ext>
            </a:extLst>
          </p:cNvPr>
          <p:cNvSpPr>
            <a:spLocks noEditPoints="1"/>
          </p:cNvSpPr>
          <p:nvPr/>
        </p:nvSpPr>
        <p:spPr bwMode="auto">
          <a:xfrm>
            <a:off x="2191779" y="5972442"/>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id="{0823C732-8F44-466E-B9A4-83308DEE4F76}"/>
              </a:ext>
            </a:extLst>
          </p:cNvPr>
          <p:cNvSpPr>
            <a:spLocks noEditPoints="1"/>
          </p:cNvSpPr>
          <p:nvPr/>
        </p:nvSpPr>
        <p:spPr bwMode="auto">
          <a:xfrm>
            <a:off x="2180071" y="2147401"/>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9" name="Freeform 1668">
            <a:extLst>
              <a:ext uri="{FF2B5EF4-FFF2-40B4-BE49-F238E27FC236}">
                <a16:creationId xmlns:a16="http://schemas.microsoft.com/office/drawing/2014/main" id="{0823C732-8F44-466E-B9A4-83308DEE4F76}"/>
              </a:ext>
            </a:extLst>
          </p:cNvPr>
          <p:cNvSpPr>
            <a:spLocks noEditPoints="1"/>
          </p:cNvSpPr>
          <p:nvPr/>
        </p:nvSpPr>
        <p:spPr bwMode="auto">
          <a:xfrm>
            <a:off x="2910991" y="303726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0" name="Freeform 1668">
            <a:extLst>
              <a:ext uri="{FF2B5EF4-FFF2-40B4-BE49-F238E27FC236}">
                <a16:creationId xmlns:a16="http://schemas.microsoft.com/office/drawing/2014/main" id="{0823C732-8F44-466E-B9A4-83308DEE4F76}"/>
              </a:ext>
            </a:extLst>
          </p:cNvPr>
          <p:cNvSpPr>
            <a:spLocks noEditPoints="1"/>
          </p:cNvSpPr>
          <p:nvPr/>
        </p:nvSpPr>
        <p:spPr bwMode="auto">
          <a:xfrm>
            <a:off x="2912179" y="4313138"/>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8274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15</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學區對應</a:t>
            </a:r>
            <a:endParaRPr lang="en-US" sz="4400" b="1" dirty="0">
              <a:solidFill>
                <a:prstClr val="black"/>
              </a:solidFill>
            </a:endParaRPr>
          </a:p>
        </p:txBody>
      </p:sp>
      <p:sp>
        <p:nvSpPr>
          <p:cNvPr id="2" name="矩形 1"/>
          <p:cNvSpPr/>
          <p:nvPr/>
        </p:nvSpPr>
        <p:spPr>
          <a:xfrm>
            <a:off x="2255106" y="1090628"/>
            <a:ext cx="7931487" cy="2923877"/>
          </a:xfrm>
          <a:prstGeom prst="rect">
            <a:avLst/>
          </a:prstGeom>
        </p:spPr>
        <p:txBody>
          <a:bodyPr wrap="square">
            <a:spAutoFit/>
          </a:bodyPr>
          <a:lstStyle/>
          <a:p>
            <a:pPr>
              <a:defRPr/>
            </a:pPr>
            <a:r>
              <a:rPr lang="zh-TW" altLang="en-US" sz="2000" dirty="0">
                <a:latin typeface="+mn-ea"/>
              </a:rPr>
              <a:t>優先免試入學</a:t>
            </a:r>
            <a:r>
              <a:rPr lang="en-US" altLang="zh-TW" sz="2000" dirty="0">
                <a:latin typeface="+mn-ea"/>
              </a:rPr>
              <a:t>(</a:t>
            </a:r>
            <a:r>
              <a:rPr lang="zh-TW" altLang="en-US" sz="2000" dirty="0">
                <a:latin typeface="+mn-ea"/>
              </a:rPr>
              <a:t>高中：小區、高職：大區</a:t>
            </a:r>
            <a:r>
              <a:rPr lang="en-US" altLang="zh-TW" sz="2000" dirty="0">
                <a:latin typeface="+mn-ea"/>
              </a:rPr>
              <a:t>)</a:t>
            </a:r>
            <a:endParaRPr lang="zh-TW" altLang="en-US" sz="2000" dirty="0">
              <a:latin typeface="+mn-ea"/>
            </a:endParaRPr>
          </a:p>
          <a:p>
            <a:pPr>
              <a:defRPr/>
            </a:pPr>
            <a:r>
              <a:rPr lang="zh-TW" altLang="en-US" sz="2000" b="1" dirty="0">
                <a:latin typeface="+mn-ea"/>
              </a:rPr>
              <a:t>   以</a:t>
            </a:r>
            <a:r>
              <a:rPr lang="en-US" altLang="zh-TW" sz="2000" b="1" dirty="0" smtClean="0">
                <a:latin typeface="+mn-ea"/>
              </a:rPr>
              <a:t>111</a:t>
            </a:r>
            <a:r>
              <a:rPr lang="zh-TW" altLang="en-US" sz="2000" b="1" dirty="0" smtClean="0">
                <a:latin typeface="+mn-ea"/>
              </a:rPr>
              <a:t>學年</a:t>
            </a:r>
            <a:r>
              <a:rPr lang="zh-TW" altLang="en-US" sz="2000" b="1" dirty="0">
                <a:latin typeface="+mn-ea"/>
              </a:rPr>
              <a:t>度泰山高中為例</a:t>
            </a:r>
            <a:endParaRPr lang="en-US" altLang="zh-TW" sz="2000" b="1" dirty="0">
              <a:latin typeface="+mn-ea"/>
            </a:endParaRPr>
          </a:p>
          <a:p>
            <a:pPr>
              <a:defRPr/>
            </a:pPr>
            <a:r>
              <a:rPr lang="zh-TW" altLang="en-US" dirty="0">
                <a:latin typeface="+mn-ea"/>
              </a:rPr>
              <a:t>        ■普通科</a:t>
            </a:r>
            <a:r>
              <a:rPr lang="en-US" altLang="zh-TW" dirty="0">
                <a:latin typeface="+mn-ea"/>
              </a:rPr>
              <a:t>(</a:t>
            </a:r>
            <a:r>
              <a:rPr lang="zh-TW" altLang="en-US" dirty="0">
                <a:latin typeface="+mn-ea"/>
              </a:rPr>
              <a:t>小區</a:t>
            </a:r>
            <a:r>
              <a:rPr lang="en-US" altLang="zh-TW" dirty="0">
                <a:latin typeface="+mn-ea"/>
              </a:rPr>
              <a:t>)</a:t>
            </a:r>
            <a:r>
              <a:rPr lang="zh-TW" altLang="en-US" dirty="0">
                <a:latin typeface="+mn-ea"/>
              </a:rPr>
              <a:t>：</a:t>
            </a:r>
          </a:p>
          <a:p>
            <a:pPr lvl="1">
              <a:defRPr/>
            </a:pPr>
            <a:endParaRPr lang="zh-TW" altLang="en-US"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r>
              <a:rPr lang="zh-TW" altLang="en-US" dirty="0">
                <a:latin typeface="+mn-ea"/>
              </a:rPr>
              <a:t> ■職業科</a:t>
            </a:r>
            <a:r>
              <a:rPr lang="en-US" altLang="zh-TW" dirty="0">
                <a:latin typeface="+mn-ea"/>
              </a:rPr>
              <a:t>(</a:t>
            </a:r>
            <a:r>
              <a:rPr lang="zh-TW" altLang="en-US" dirty="0">
                <a:latin typeface="+mn-ea"/>
              </a:rPr>
              <a:t>大區</a:t>
            </a:r>
            <a:r>
              <a:rPr lang="en-US" altLang="zh-TW" dirty="0">
                <a:latin typeface="+mn-ea"/>
              </a:rPr>
              <a:t>)</a:t>
            </a:r>
            <a:r>
              <a:rPr lang="zh-TW" altLang="en-US" dirty="0">
                <a:latin typeface="+mn-ea"/>
              </a:rPr>
              <a:t>：</a:t>
            </a:r>
          </a:p>
        </p:txBody>
      </p:sp>
      <p:graphicFrame>
        <p:nvGraphicFramePr>
          <p:cNvPr id="103" name="表格 102"/>
          <p:cNvGraphicFramePr>
            <a:graphicFrameLocks noGrp="1"/>
          </p:cNvGraphicFramePr>
          <p:nvPr>
            <p:extLst>
              <p:ext uri="{D42A27DB-BD31-4B8C-83A1-F6EECF244321}">
                <p14:modId xmlns:p14="http://schemas.microsoft.com/office/powerpoint/2010/main" val="48668908"/>
              </p:ext>
            </p:extLst>
          </p:nvPr>
        </p:nvGraphicFramePr>
        <p:xfrm>
          <a:off x="4056007" y="2119797"/>
          <a:ext cx="7200900" cy="1447800"/>
        </p:xfrm>
        <a:graphic>
          <a:graphicData uri="http://schemas.openxmlformats.org/drawingml/2006/table">
            <a:tbl>
              <a:tblPr/>
              <a:tblGrid>
                <a:gridCol w="1303253">
                  <a:extLst>
                    <a:ext uri="{9D8B030D-6E8A-4147-A177-3AD203B41FA5}">
                      <a16:colId xmlns:a16="http://schemas.microsoft.com/office/drawing/2014/main" val="20000"/>
                    </a:ext>
                  </a:extLst>
                </a:gridCol>
                <a:gridCol w="5897647">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泰山高中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96938" marR="0" lvl="0" indent="-896938"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【新莊區】丹鳳高中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、福營國中、新莊國中、新泰國中、中平國中、頭前國中、恆毅高中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【林口區】林口國中、崇林國中、佳林國中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【泰山區】義學國中、泰山國中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【五股區】五股國中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【八里區】聖心女中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4" name="表格 103"/>
          <p:cNvGraphicFramePr>
            <a:graphicFrameLocks noGrp="1"/>
          </p:cNvGraphicFramePr>
          <p:nvPr>
            <p:extLst>
              <p:ext uri="{D42A27DB-BD31-4B8C-83A1-F6EECF244321}">
                <p14:modId xmlns:p14="http://schemas.microsoft.com/office/powerpoint/2010/main" val="2299567221"/>
              </p:ext>
            </p:extLst>
          </p:nvPr>
        </p:nvGraphicFramePr>
        <p:xfrm>
          <a:off x="4110735" y="4085131"/>
          <a:ext cx="7200900" cy="2087563"/>
        </p:xfrm>
        <a:graphic>
          <a:graphicData uri="http://schemas.openxmlformats.org/drawingml/2006/table">
            <a:tbl>
              <a:tblPr firstRow="1" firstCol="1" bandRow="1"/>
              <a:tblGrid>
                <a:gridCol w="1222057">
                  <a:extLst>
                    <a:ext uri="{9D8B030D-6E8A-4147-A177-3AD203B41FA5}">
                      <a16:colId xmlns:a16="http://schemas.microsoft.com/office/drawing/2014/main" val="20000"/>
                    </a:ext>
                  </a:extLst>
                </a:gridCol>
                <a:gridCol w="5978843">
                  <a:extLst>
                    <a:ext uri="{9D8B030D-6E8A-4147-A177-3AD203B41FA5}">
                      <a16:colId xmlns:a16="http://schemas.microsoft.com/office/drawing/2014/main" val="20001"/>
                    </a:ext>
                  </a:extLst>
                </a:gridCol>
              </a:tblGrid>
              <a:tr h="2087563">
                <a:tc>
                  <a:txBody>
                    <a:bodyPr/>
                    <a:lstStyle/>
                    <a:p>
                      <a:pPr algn="r">
                        <a:lnSpc>
                          <a:spcPts val="1600"/>
                        </a:lnSpc>
                        <a:spcAft>
                          <a:spcPts val="0"/>
                        </a:spcAft>
                      </a:pPr>
                      <a:r>
                        <a:rPr lang="zh-TW" sz="1600" kern="0" dirty="0">
                          <a:solidFill>
                            <a:srgbClr val="000000"/>
                          </a:solidFill>
                          <a:effectLst/>
                          <a:latin typeface="標楷體" panose="03000509000000000000" pitchFamily="65" charset="-120"/>
                          <a:ea typeface="標楷體" panose="03000509000000000000" pitchFamily="65" charset="-120"/>
                          <a:cs typeface="DFKaiShu-SB-Estd-BF"/>
                        </a:rPr>
                        <a:t>泰山高中</a:t>
                      </a:r>
                      <a:endParaRPr lang="en-US" altLang="zh-TW" sz="1600" kern="0" dirty="0">
                        <a:solidFill>
                          <a:srgbClr val="000000"/>
                        </a:solidFill>
                        <a:effectLst/>
                        <a:latin typeface="標楷體" panose="03000509000000000000" pitchFamily="65" charset="-120"/>
                        <a:ea typeface="標楷體" panose="03000509000000000000" pitchFamily="65" charset="-120"/>
                        <a:cs typeface="DFKaiShu-SB-Estd-BF"/>
                      </a:endParaRPr>
                    </a:p>
                    <a:p>
                      <a:pPr algn="r">
                        <a:lnSpc>
                          <a:spcPts val="1600"/>
                        </a:lnSpc>
                        <a:spcAft>
                          <a:spcPts val="0"/>
                        </a:spcAft>
                      </a:pPr>
                      <a:r>
                        <a:rPr lang="en-US" sz="1600" b="1" kern="0" dirty="0">
                          <a:solidFill>
                            <a:srgbClr val="FF0000"/>
                          </a:solidFill>
                          <a:effectLst/>
                          <a:latin typeface="標楷體" panose="03000509000000000000" pitchFamily="65" charset="-120"/>
                          <a:ea typeface="標楷體" panose="03000509000000000000" pitchFamily="65" charset="-120"/>
                          <a:cs typeface="DFKaiShu-SB-Estd-BF"/>
                        </a:rPr>
                        <a:t>(</a:t>
                      </a:r>
                      <a:r>
                        <a:rPr lang="zh-TW" sz="1600" b="1" kern="0" dirty="0">
                          <a:solidFill>
                            <a:srgbClr val="FF0000"/>
                          </a:solidFill>
                          <a:effectLst/>
                          <a:latin typeface="標楷體" panose="03000509000000000000" pitchFamily="65" charset="-120"/>
                          <a:ea typeface="標楷體" panose="03000509000000000000" pitchFamily="65" charset="-120"/>
                          <a:cs typeface="DFKaiShu-SB-Estd-BF"/>
                        </a:rPr>
                        <a:t>職業類科</a:t>
                      </a:r>
                      <a:r>
                        <a:rPr lang="en-US" sz="1600" b="1" kern="0" dirty="0">
                          <a:solidFill>
                            <a:srgbClr val="FF0000"/>
                          </a:solidFill>
                          <a:effectLst/>
                          <a:latin typeface="標楷體" panose="03000509000000000000" pitchFamily="65" charset="-120"/>
                          <a:ea typeface="標楷體" panose="03000509000000000000" pitchFamily="65" charset="-120"/>
                          <a:cs typeface="DFKaiShu-SB-Estd-BF"/>
                        </a:rPr>
                        <a:t>)</a:t>
                      </a:r>
                      <a:endParaRPr lang="zh-TW" sz="16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0" indent="-762000" algn="just">
                        <a:lnSpc>
                          <a:spcPts val="1900"/>
                        </a:lnSpc>
                        <a:spcAft>
                          <a:spcPts val="0"/>
                        </a:spcAft>
                      </a:pPr>
                      <a:r>
                        <a:rPr lang="zh-TW" sz="1400" b="1" kern="100" dirty="0">
                          <a:solidFill>
                            <a:srgbClr val="FF0000"/>
                          </a:solidFill>
                          <a:effectLst/>
                          <a:latin typeface="標楷體" panose="03000509000000000000" pitchFamily="65" charset="-120"/>
                          <a:ea typeface="標楷體" panose="03000509000000000000" pitchFamily="65" charset="-120"/>
                          <a:cs typeface="Times New Roman"/>
                        </a:rPr>
                        <a:t>【蘆洲區】</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鷺江國中、蘆洲國中、三民高中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、徐匯中學</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b="1" kern="100" dirty="0">
                        <a:solidFill>
                          <a:srgbClr val="FF0000"/>
                        </a:solidFill>
                        <a:effectLst/>
                        <a:latin typeface="標楷體" panose="03000509000000000000" pitchFamily="65" charset="-120"/>
                        <a:ea typeface="標楷體" panose="03000509000000000000" pitchFamily="65" charset="-120"/>
                        <a:cs typeface="Times New Roman"/>
                      </a:endParaRPr>
                    </a:p>
                    <a:p>
                      <a:pPr marL="896938" indent="-896938" algn="just">
                        <a:lnSpc>
                          <a:spcPts val="1900"/>
                        </a:lnSpc>
                        <a:spcAft>
                          <a:spcPts val="0"/>
                        </a:spcAft>
                      </a:pPr>
                      <a:r>
                        <a:rPr lang="zh-TW" sz="1400" b="1" kern="100" dirty="0">
                          <a:solidFill>
                            <a:srgbClr val="FF0000"/>
                          </a:solidFill>
                          <a:effectLst/>
                          <a:latin typeface="標楷體" panose="03000509000000000000" pitchFamily="65" charset="-120"/>
                          <a:ea typeface="標楷體" panose="03000509000000000000" pitchFamily="65" charset="-120"/>
                          <a:cs typeface="Times New Roman"/>
                        </a:rPr>
                        <a:t>【三重區】</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三重高中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、二重國中、明志國中、光榮國中、碧華國中、三和國中、格致高中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、金陵女中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200" kern="100" dirty="0">
                        <a:solidFill>
                          <a:srgbClr val="000000"/>
                        </a:solidFill>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【泰山區】義學國中、泰山國中</a:t>
                      </a:r>
                      <a:endParaRPr lang="zh-TW" sz="1400" kern="100" dirty="0">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【五股區】五股國中</a:t>
                      </a:r>
                      <a:endParaRPr lang="zh-TW" sz="1400" kern="100" dirty="0">
                        <a:effectLst/>
                        <a:latin typeface="標楷體" panose="03000509000000000000" pitchFamily="65" charset="-120"/>
                        <a:ea typeface="標楷體" panose="03000509000000000000" pitchFamily="65" charset="-120"/>
                        <a:cs typeface="Times New Roman"/>
                      </a:endParaRPr>
                    </a:p>
                    <a:p>
                      <a:pPr marL="896938" indent="-896938"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【新莊區】丹鳳高中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、福營國中、新莊國中、新泰國中、中平國中、頭前國中、恆毅高中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kern="100" dirty="0">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【林口區】林口國中、崇林國中、佳林國中、醒吾高中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58726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16</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招生資訊</a:t>
            </a:r>
            <a:endParaRPr lang="en-US" sz="4400" b="1" dirty="0">
              <a:solidFill>
                <a:prstClr val="black"/>
              </a:solidFill>
            </a:endParaRPr>
          </a:p>
        </p:txBody>
      </p:sp>
      <p:sp>
        <p:nvSpPr>
          <p:cNvPr id="7" name="矩形 6"/>
          <p:cNvSpPr/>
          <p:nvPr/>
        </p:nvSpPr>
        <p:spPr>
          <a:xfrm>
            <a:off x="2499264" y="1482862"/>
            <a:ext cx="8214905" cy="4832092"/>
          </a:xfrm>
          <a:prstGeom prst="rect">
            <a:avLst/>
          </a:prstGeom>
        </p:spPr>
        <p:txBody>
          <a:bodyPr wrap="square">
            <a:spAutoFit/>
          </a:bodyPr>
          <a:lstStyle/>
          <a:p>
            <a:pPr>
              <a:defRPr/>
            </a:pPr>
            <a:r>
              <a:rPr lang="zh-TW" altLang="en-US" sz="2400" dirty="0">
                <a:latin typeface="+mn-ea"/>
              </a:rPr>
              <a:t>招生對象：新北市國中應屆畢業生</a:t>
            </a:r>
            <a:endParaRPr lang="en-US" altLang="zh-TW" sz="2400" dirty="0">
              <a:latin typeface="+mn-ea"/>
            </a:endParaRPr>
          </a:p>
          <a:p>
            <a:pPr>
              <a:defRPr/>
            </a:pPr>
            <a:r>
              <a:rPr lang="zh-TW" altLang="en-US" sz="2400" dirty="0">
                <a:latin typeface="+mn-ea"/>
              </a:rPr>
              <a:t>招生學校：新北市</a:t>
            </a:r>
            <a:r>
              <a:rPr lang="zh-TW" altLang="en-US" sz="2400" dirty="0">
                <a:solidFill>
                  <a:schemeClr val="accent1"/>
                </a:solidFill>
                <a:latin typeface="+mn-ea"/>
              </a:rPr>
              <a:t>私立</a:t>
            </a:r>
            <a:r>
              <a:rPr lang="zh-TW" altLang="en-US" sz="2400" dirty="0">
                <a:latin typeface="+mn-ea"/>
              </a:rPr>
              <a:t>高級中等學校   </a:t>
            </a:r>
            <a:r>
              <a:rPr lang="en-US" altLang="zh-TW" sz="2400" b="1" dirty="0">
                <a:solidFill>
                  <a:srgbClr val="FF0000"/>
                </a:solidFill>
                <a:latin typeface="+mn-ea"/>
              </a:rPr>
              <a:t>(</a:t>
            </a:r>
            <a:r>
              <a:rPr lang="zh-TW" altLang="en-US" sz="2400" b="1" dirty="0">
                <a:solidFill>
                  <a:srgbClr val="FF0000"/>
                </a:solidFill>
                <a:latin typeface="+mn-ea"/>
              </a:rPr>
              <a:t>私立優免</a:t>
            </a:r>
            <a:r>
              <a:rPr lang="en-US" altLang="zh-TW" sz="2400" b="1" dirty="0">
                <a:solidFill>
                  <a:srgbClr val="FF0000"/>
                </a:solidFill>
                <a:latin typeface="+mn-ea"/>
              </a:rPr>
              <a:t>)</a:t>
            </a:r>
          </a:p>
          <a:p>
            <a:pPr>
              <a:spcBef>
                <a:spcPct val="0"/>
              </a:spcBef>
              <a:buFont typeface="Arial" panose="020B0604020202020204" pitchFamily="34" charset="0"/>
              <a:buNone/>
            </a:pPr>
            <a:r>
              <a:rPr lang="zh-TW" altLang="en-US" sz="2400" dirty="0">
                <a:latin typeface="+mn-ea"/>
              </a:rPr>
              <a:t>招生名額</a:t>
            </a:r>
            <a:r>
              <a:rPr lang="zh-TW" altLang="en-US" sz="2400" dirty="0" smtClean="0">
                <a:latin typeface="+mn-ea"/>
              </a:rPr>
              <a:t>：總計</a:t>
            </a:r>
            <a:r>
              <a:rPr lang="en-US" altLang="zh-TW" sz="2400" dirty="0" smtClean="0">
                <a:solidFill>
                  <a:schemeClr val="accent1"/>
                </a:solidFill>
                <a:latin typeface="+mn-ea"/>
              </a:rPr>
              <a:t>3192</a:t>
            </a:r>
            <a:r>
              <a:rPr lang="zh-TW" altLang="en-US" sz="2400" dirty="0" smtClean="0">
                <a:latin typeface="+mn-ea"/>
              </a:rPr>
              <a:t>名</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報名：</a:t>
            </a:r>
            <a:r>
              <a:rPr lang="en-US" altLang="zh-TW" sz="2400" dirty="0" smtClean="0">
                <a:latin typeface="+mn-ea"/>
              </a:rPr>
              <a:t>111</a:t>
            </a:r>
            <a:r>
              <a:rPr lang="zh-TW" altLang="zh-TW" sz="2400" dirty="0" smtClean="0">
                <a:latin typeface="+mn-ea"/>
              </a:rPr>
              <a:t>年</a:t>
            </a:r>
            <a:r>
              <a:rPr lang="en-US" altLang="zh-TW" sz="2400" dirty="0">
                <a:latin typeface="+mn-ea"/>
              </a:rPr>
              <a:t>5</a:t>
            </a:r>
            <a:r>
              <a:rPr lang="zh-TW" altLang="zh-TW" sz="2400" dirty="0" smtClean="0">
                <a:latin typeface="+mn-ea"/>
              </a:rPr>
              <a:t>月</a:t>
            </a:r>
            <a:r>
              <a:rPr lang="en-US" altLang="zh-TW" sz="2400" dirty="0" smtClean="0">
                <a:latin typeface="+mn-ea"/>
              </a:rPr>
              <a:t>23</a:t>
            </a:r>
            <a:r>
              <a:rPr lang="zh-TW" altLang="zh-TW" sz="2400" dirty="0" smtClean="0">
                <a:latin typeface="+mn-ea"/>
              </a:rPr>
              <a:t>日</a:t>
            </a:r>
            <a:r>
              <a:rPr lang="en-US" altLang="zh-TW" sz="2400" dirty="0">
                <a:latin typeface="+mn-ea"/>
              </a:rPr>
              <a:t>(</a:t>
            </a:r>
            <a:r>
              <a:rPr lang="zh-TW" altLang="en-US" sz="2400" dirty="0">
                <a:latin typeface="+mn-ea"/>
              </a:rPr>
              <a:t>一</a:t>
            </a:r>
            <a:r>
              <a:rPr lang="en-US" altLang="zh-TW" sz="2400" dirty="0">
                <a:latin typeface="+mn-ea"/>
              </a:rPr>
              <a:t>)</a:t>
            </a:r>
            <a:r>
              <a:rPr lang="zh-TW" altLang="en-US" sz="2400" dirty="0">
                <a:latin typeface="+mn-ea"/>
              </a:rPr>
              <a:t>至</a:t>
            </a:r>
            <a:r>
              <a:rPr lang="en-US" altLang="zh-TW" sz="2400" dirty="0">
                <a:latin typeface="+mn-ea"/>
              </a:rPr>
              <a:t>5</a:t>
            </a:r>
            <a:r>
              <a:rPr lang="zh-TW" altLang="en-US" sz="2400" dirty="0" smtClean="0">
                <a:latin typeface="+mn-ea"/>
              </a:rPr>
              <a:t>月</a:t>
            </a:r>
            <a:r>
              <a:rPr lang="en-US" altLang="zh-TW" sz="2400" dirty="0" smtClean="0">
                <a:latin typeface="+mn-ea"/>
              </a:rPr>
              <a:t>25</a:t>
            </a:r>
            <a:r>
              <a:rPr lang="zh-TW" altLang="en-US" sz="2400" dirty="0" smtClean="0">
                <a:latin typeface="+mn-ea"/>
              </a:rPr>
              <a:t>日</a:t>
            </a:r>
            <a:r>
              <a:rPr lang="en-US" altLang="zh-TW" sz="2400" dirty="0" smtClean="0">
                <a:latin typeface="+mn-ea"/>
              </a:rPr>
              <a:t>(</a:t>
            </a:r>
            <a:r>
              <a:rPr lang="zh-TW" altLang="en-US" sz="2400" dirty="0" smtClean="0">
                <a:latin typeface="+mn-ea"/>
              </a:rPr>
              <a:t>三</a:t>
            </a:r>
            <a:r>
              <a:rPr lang="en-US" altLang="zh-TW" sz="2400" dirty="0" smtClean="0">
                <a:latin typeface="+mn-ea"/>
              </a:rPr>
              <a:t>) </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放榜：</a:t>
            </a:r>
            <a:r>
              <a:rPr lang="en-US" altLang="zh-TW" sz="2400" dirty="0" smtClean="0">
                <a:latin typeface="+mn-ea"/>
              </a:rPr>
              <a:t>111</a:t>
            </a:r>
            <a:r>
              <a:rPr lang="zh-TW" altLang="en-US" sz="2400" dirty="0" smtClean="0">
                <a:latin typeface="+mn-ea"/>
              </a:rPr>
              <a:t>年</a:t>
            </a:r>
            <a:r>
              <a:rPr lang="en-US" altLang="zh-TW" sz="2400" dirty="0" smtClean="0">
                <a:latin typeface="+mn-ea"/>
              </a:rPr>
              <a:t>6</a:t>
            </a:r>
            <a:r>
              <a:rPr lang="zh-TW" altLang="en-US" sz="2400" dirty="0" smtClean="0">
                <a:latin typeface="+mn-ea"/>
              </a:rPr>
              <a:t>月</a:t>
            </a:r>
            <a:r>
              <a:rPr lang="en-US" altLang="zh-TW" sz="2400" dirty="0" smtClean="0">
                <a:latin typeface="+mn-ea"/>
              </a:rPr>
              <a:t>1</a:t>
            </a:r>
            <a:r>
              <a:rPr lang="zh-TW" altLang="en-US" sz="2400" dirty="0" smtClean="0">
                <a:latin typeface="+mn-ea"/>
              </a:rPr>
              <a:t>日</a:t>
            </a:r>
            <a:r>
              <a:rPr lang="en-US" altLang="zh-TW" sz="2400" dirty="0">
                <a:latin typeface="+mn-ea"/>
              </a:rPr>
              <a:t>(</a:t>
            </a:r>
            <a:r>
              <a:rPr lang="zh-TW" altLang="en-US" sz="2400" dirty="0">
                <a:latin typeface="+mn-ea"/>
              </a:rPr>
              <a:t>三</a:t>
            </a:r>
            <a:r>
              <a:rPr lang="en-US" altLang="zh-TW" sz="2400" dirty="0">
                <a:latin typeface="+mn-ea"/>
              </a:rPr>
              <a:t>)</a:t>
            </a:r>
          </a:p>
          <a:p>
            <a:pPr>
              <a:spcBef>
                <a:spcPct val="0"/>
              </a:spcBef>
              <a:buFont typeface="Arial" panose="020B0604020202020204" pitchFamily="34" charset="0"/>
              <a:buNone/>
            </a:pPr>
            <a:r>
              <a:rPr lang="zh-TW" altLang="en-US" sz="2400" dirty="0">
                <a:latin typeface="+mn-ea"/>
              </a:rPr>
              <a:t>報到：正取生</a:t>
            </a:r>
            <a:r>
              <a:rPr lang="en-US" altLang="zh-TW" sz="2400" dirty="0" smtClean="0">
                <a:latin typeface="+mn-ea"/>
              </a:rPr>
              <a:t>111</a:t>
            </a:r>
            <a:r>
              <a:rPr lang="zh-TW" altLang="en-US" sz="2400" dirty="0" smtClean="0">
                <a:latin typeface="+mn-ea"/>
              </a:rPr>
              <a:t>年</a:t>
            </a:r>
            <a:r>
              <a:rPr lang="en-US" altLang="zh-TW" sz="2400" dirty="0" smtClean="0">
                <a:latin typeface="+mn-ea"/>
              </a:rPr>
              <a:t>6</a:t>
            </a:r>
            <a:r>
              <a:rPr lang="zh-TW" altLang="en-US" sz="2400" dirty="0" smtClean="0">
                <a:latin typeface="+mn-ea"/>
              </a:rPr>
              <a:t>月</a:t>
            </a:r>
            <a:r>
              <a:rPr lang="en-US" altLang="zh-TW" sz="2400" dirty="0" smtClean="0">
                <a:latin typeface="+mn-ea"/>
              </a:rPr>
              <a:t>1</a:t>
            </a:r>
            <a:r>
              <a:rPr lang="zh-TW" altLang="en-US" sz="2400" dirty="0" smtClean="0">
                <a:latin typeface="+mn-ea"/>
              </a:rPr>
              <a:t>日</a:t>
            </a:r>
            <a:r>
              <a:rPr lang="en-US" altLang="zh-TW" sz="2400" dirty="0">
                <a:latin typeface="+mn-ea"/>
              </a:rPr>
              <a:t>(</a:t>
            </a:r>
            <a:r>
              <a:rPr lang="zh-TW" altLang="en-US" sz="2400" dirty="0">
                <a:latin typeface="+mn-ea"/>
              </a:rPr>
              <a:t>三</a:t>
            </a:r>
            <a:r>
              <a:rPr lang="en-US" altLang="zh-TW" sz="2400" dirty="0">
                <a:latin typeface="+mn-ea"/>
              </a:rPr>
              <a:t>)</a:t>
            </a:r>
            <a:r>
              <a:rPr lang="zh-TW" altLang="en-US" sz="2400" dirty="0">
                <a:latin typeface="+mn-ea"/>
              </a:rPr>
              <a:t>；備取生</a:t>
            </a:r>
            <a:r>
              <a:rPr lang="en-US" altLang="zh-TW" sz="2400" dirty="0" smtClean="0">
                <a:latin typeface="+mn-ea"/>
              </a:rPr>
              <a:t>111</a:t>
            </a:r>
            <a:r>
              <a:rPr lang="zh-TW" altLang="en-US" sz="2400" dirty="0" smtClean="0">
                <a:latin typeface="+mn-ea"/>
              </a:rPr>
              <a:t>年</a:t>
            </a:r>
            <a:r>
              <a:rPr lang="en-US" altLang="zh-TW" sz="2400" dirty="0" smtClean="0">
                <a:latin typeface="+mn-ea"/>
              </a:rPr>
              <a:t>6</a:t>
            </a:r>
            <a:r>
              <a:rPr lang="zh-TW" altLang="en-US" sz="2400" dirty="0" smtClean="0">
                <a:latin typeface="+mn-ea"/>
              </a:rPr>
              <a:t>月</a:t>
            </a:r>
            <a:r>
              <a:rPr lang="en-US" altLang="zh-TW" sz="2400" dirty="0" smtClean="0">
                <a:latin typeface="+mn-ea"/>
              </a:rPr>
              <a:t>2</a:t>
            </a:r>
            <a:r>
              <a:rPr lang="zh-TW" altLang="en-US" sz="2400" dirty="0" smtClean="0">
                <a:latin typeface="+mn-ea"/>
              </a:rPr>
              <a:t>日</a:t>
            </a:r>
            <a:r>
              <a:rPr lang="en-US" altLang="zh-TW" sz="2400" dirty="0">
                <a:latin typeface="+mn-ea"/>
              </a:rPr>
              <a:t>(</a:t>
            </a:r>
            <a:r>
              <a:rPr lang="zh-TW" altLang="en-US" sz="2400" dirty="0">
                <a:latin typeface="+mn-ea"/>
              </a:rPr>
              <a:t>四</a:t>
            </a:r>
            <a:r>
              <a:rPr lang="en-US" altLang="zh-TW" sz="2400" dirty="0">
                <a:latin typeface="+mn-ea"/>
              </a:rPr>
              <a:t>)</a:t>
            </a:r>
          </a:p>
          <a:p>
            <a:pPr>
              <a:spcBef>
                <a:spcPct val="0"/>
              </a:spcBef>
              <a:buFont typeface="Arial" panose="020B0604020202020204" pitchFamily="34" charset="0"/>
              <a:buNone/>
            </a:pPr>
            <a:r>
              <a:rPr lang="zh-TW" altLang="en-US" sz="2400" dirty="0">
                <a:latin typeface="+mn-ea"/>
              </a:rPr>
              <a:t>附註：</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1.</a:t>
            </a:r>
            <a:r>
              <a:rPr lang="zh-TW" altLang="en-US" sz="2400" dirty="0">
                <a:latin typeface="+mn-ea"/>
              </a:rPr>
              <a:t>各招生學校應提供經濟弱勢學生</a:t>
            </a:r>
            <a:r>
              <a:rPr lang="en-US" altLang="zh-TW" sz="2400" dirty="0">
                <a:latin typeface="+mn-ea"/>
              </a:rPr>
              <a:t>(</a:t>
            </a:r>
            <a:r>
              <a:rPr lang="zh-TW" altLang="en-US" sz="2400" dirty="0">
                <a:latin typeface="+mn-ea"/>
              </a:rPr>
              <a:t>至少</a:t>
            </a:r>
            <a:r>
              <a:rPr lang="en-US" altLang="zh-TW" sz="2400" dirty="0">
                <a:solidFill>
                  <a:schemeClr val="accent1"/>
                </a:solidFill>
                <a:latin typeface="+mn-ea"/>
              </a:rPr>
              <a:t>1%</a:t>
            </a:r>
            <a:r>
              <a:rPr lang="en-US" altLang="zh-TW" sz="2400" dirty="0">
                <a:latin typeface="+mn-ea"/>
              </a:rPr>
              <a:t>)</a:t>
            </a:r>
            <a:r>
              <a:rPr lang="zh-TW" altLang="en-US" sz="2400" dirty="0">
                <a:latin typeface="+mn-ea"/>
              </a:rPr>
              <a:t>名額。</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2.</a:t>
            </a:r>
            <a:r>
              <a:rPr lang="zh-TW" altLang="en-US" sz="2400" dirty="0">
                <a:latin typeface="+mn-ea"/>
              </a:rPr>
              <a:t>由各校招生委員會得列備取名額。</a:t>
            </a:r>
            <a:r>
              <a:rPr lang="en-US" altLang="zh-TW" sz="2400" dirty="0">
                <a:latin typeface="+mn-ea"/>
              </a:rPr>
              <a:t>(</a:t>
            </a:r>
            <a:r>
              <a:rPr lang="zh-TW" altLang="en-US" sz="2400" dirty="0">
                <a:latin typeface="+mn-ea"/>
              </a:rPr>
              <a:t>招生名額</a:t>
            </a:r>
            <a:r>
              <a:rPr lang="en-US" altLang="zh-TW" sz="2400" dirty="0">
                <a:latin typeface="+mn-ea"/>
              </a:rPr>
              <a:t>1</a:t>
            </a:r>
            <a:r>
              <a:rPr lang="zh-TW" altLang="en-US" sz="2400" dirty="0">
                <a:latin typeface="+mn-ea"/>
              </a:rPr>
              <a:t>倍</a:t>
            </a:r>
            <a:r>
              <a:rPr lang="en-US" altLang="zh-TW" sz="2400" dirty="0">
                <a:latin typeface="+mn-ea"/>
              </a:rPr>
              <a:t>)</a:t>
            </a:r>
          </a:p>
          <a:p>
            <a:pPr>
              <a:spcBef>
                <a:spcPct val="0"/>
              </a:spcBef>
              <a:buFont typeface="Arial" panose="020B0604020202020204" pitchFamily="34" charset="0"/>
              <a:buNone/>
            </a:pPr>
            <a:r>
              <a:rPr lang="en-US" altLang="zh-TW" sz="2400" dirty="0">
                <a:latin typeface="+mn-ea"/>
              </a:rPr>
              <a:t>    3.</a:t>
            </a:r>
            <a:r>
              <a:rPr lang="zh-TW" altLang="en-US" sz="2400" dirty="0">
                <a:latin typeface="+mn-ea"/>
              </a:rPr>
              <a:t>其他外加名額</a:t>
            </a:r>
            <a:r>
              <a:rPr lang="en-US" altLang="zh-TW" sz="2400" dirty="0">
                <a:latin typeface="+mn-ea"/>
              </a:rPr>
              <a:t>(</a:t>
            </a:r>
            <a:r>
              <a:rPr lang="en-US" altLang="zh-TW" sz="2400" dirty="0">
                <a:solidFill>
                  <a:schemeClr val="accent1"/>
                </a:solidFill>
                <a:latin typeface="+mn-ea"/>
              </a:rPr>
              <a:t>2%</a:t>
            </a:r>
            <a:r>
              <a:rPr lang="en-US" altLang="zh-TW" sz="2400" dirty="0">
                <a:latin typeface="+mn-ea"/>
              </a:rPr>
              <a:t>)</a:t>
            </a:r>
            <a:r>
              <a:rPr lang="zh-TW" altLang="en-US" sz="2400" dirty="0">
                <a:latin typeface="+mn-ea"/>
              </a:rPr>
              <a:t>依升學相關優待辦法辦理。</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4.</a:t>
            </a:r>
            <a:r>
              <a:rPr lang="zh-TW" altLang="en-US" sz="2400" dirty="0">
                <a:latin typeface="+mn-ea"/>
              </a:rPr>
              <a:t>私立高中附設國中部畢業生</a:t>
            </a:r>
            <a:r>
              <a:rPr lang="zh-TW" altLang="en-US" sz="2400" dirty="0">
                <a:solidFill>
                  <a:schemeClr val="accent1"/>
                </a:solidFill>
                <a:latin typeface="+mn-ea"/>
              </a:rPr>
              <a:t>不得</a:t>
            </a:r>
            <a:r>
              <a:rPr lang="zh-TW" altLang="en-US" sz="2400" dirty="0">
                <a:latin typeface="+mn-ea"/>
              </a:rPr>
              <a:t>報名該校優先免試入學。</a:t>
            </a:r>
            <a:endParaRPr lang="en-US" altLang="zh-TW" sz="2400" dirty="0">
              <a:latin typeface="+mn-ea"/>
            </a:endParaRPr>
          </a:p>
          <a:p>
            <a:pPr>
              <a:buFont typeface="Arial" pitchFamily="34" charset="0"/>
              <a:buNone/>
              <a:defRPr/>
            </a:pPr>
            <a:endParaRPr lang="en-US" altLang="zh-TW" sz="2200" dirty="0">
              <a:latin typeface="+mn-ea"/>
            </a:endParaRPr>
          </a:p>
          <a:p>
            <a:pPr>
              <a:buFont typeface="Arial" pitchFamily="34" charset="0"/>
              <a:buNone/>
              <a:defRPr/>
            </a:pPr>
            <a:r>
              <a:rPr lang="zh-TW" altLang="en-US" sz="2200" dirty="0">
                <a:latin typeface="+mn-ea"/>
              </a:rPr>
              <a:t>    </a:t>
            </a:r>
            <a:endParaRPr lang="en-US" altLang="zh-TW" sz="2200" dirty="0">
              <a:latin typeface="+mn-ea"/>
            </a:endParaRP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60992" y="1582332"/>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55669" y="1935321"/>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55669" y="2301718"/>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8" y="266620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8" y="304070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6" y="341519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6" y="3768186"/>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0002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17</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辦理方式</a:t>
            </a:r>
            <a:endParaRPr lang="en-US" sz="4400" b="1" dirty="0">
              <a:solidFill>
                <a:prstClr val="black"/>
              </a:solidFill>
            </a:endParaRPr>
          </a:p>
        </p:txBody>
      </p:sp>
      <p:sp>
        <p:nvSpPr>
          <p:cNvPr id="7" name="矩形 6"/>
          <p:cNvSpPr/>
          <p:nvPr/>
        </p:nvSpPr>
        <p:spPr>
          <a:xfrm>
            <a:off x="2640477" y="1216605"/>
            <a:ext cx="8074371" cy="5262979"/>
          </a:xfrm>
          <a:prstGeom prst="rect">
            <a:avLst/>
          </a:prstGeom>
        </p:spPr>
        <p:txBody>
          <a:bodyPr wrap="square">
            <a:spAutoFit/>
          </a:bodyPr>
          <a:lstStyle/>
          <a:p>
            <a:pPr>
              <a:spcBef>
                <a:spcPct val="0"/>
              </a:spcBef>
              <a:buFont typeface="Arial" panose="020B0604020202020204" pitchFamily="34" charset="0"/>
              <a:buNone/>
            </a:pPr>
            <a:r>
              <a:rPr lang="zh-TW" altLang="en-US" sz="2800" dirty="0">
                <a:latin typeface="+mn-ea"/>
              </a:rPr>
              <a:t>報名原則：新北市國中應屆畢業生擇一校報名。</a:t>
            </a:r>
            <a:endParaRPr lang="en-US" altLang="zh-TW" sz="2800" dirty="0">
              <a:latin typeface="+mn-ea"/>
            </a:endParaRPr>
          </a:p>
          <a:p>
            <a:pPr>
              <a:spcBef>
                <a:spcPct val="0"/>
              </a:spcBef>
              <a:buFont typeface="Arial" panose="020B0604020202020204" pitchFamily="34" charset="0"/>
              <a:buNone/>
            </a:pPr>
            <a:r>
              <a:rPr lang="zh-TW" altLang="en-US" sz="2800" dirty="0">
                <a:latin typeface="+mn-ea"/>
              </a:rPr>
              <a:t>             </a:t>
            </a:r>
            <a:r>
              <a:rPr lang="en-US" altLang="zh-TW" sz="2800" dirty="0">
                <a:latin typeface="+mn-ea"/>
              </a:rPr>
              <a:t>(</a:t>
            </a:r>
            <a:r>
              <a:rPr lang="zh-TW" altLang="en-US" sz="2800" dirty="0">
                <a:latin typeface="+mn-ea"/>
              </a:rPr>
              <a:t>若招生學校為一校多科，則需明列志願序</a:t>
            </a:r>
            <a:r>
              <a:rPr lang="en-US" altLang="zh-TW" sz="2800" dirty="0">
                <a:latin typeface="+mn-ea"/>
              </a:rPr>
              <a:t>)</a:t>
            </a:r>
            <a:endParaRPr lang="zh-TW" altLang="en-US"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zh-TW" altLang="en-US" sz="2800" b="1" dirty="0">
                <a:latin typeface="+mn-ea"/>
              </a:rPr>
              <a:t>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唯一志願故超額比序不採計志願序</a:t>
            </a:r>
            <a:endParaRPr lang="en-US" altLang="zh-TW" sz="2800" dirty="0">
              <a:latin typeface="+mn-ea"/>
            </a:endParaRPr>
          </a:p>
          <a:p>
            <a:pPr>
              <a:buFont typeface="Arial" pitchFamily="34" charset="0"/>
              <a:buNone/>
              <a:defRPr/>
            </a:pPr>
            <a:r>
              <a:rPr lang="zh-TW" altLang="en-US" sz="2800" dirty="0">
                <a:latin typeface="+mn-ea"/>
              </a:rPr>
              <a:t>會考</a:t>
            </a:r>
            <a:r>
              <a:rPr lang="zh-TW" altLang="en-US" sz="2800" dirty="0">
                <a:solidFill>
                  <a:schemeClr val="accent1"/>
                </a:solidFill>
                <a:latin typeface="+mn-ea"/>
              </a:rPr>
              <a:t>後</a:t>
            </a:r>
            <a:r>
              <a:rPr lang="zh-TW" altLang="en-US" sz="2800" dirty="0">
                <a:latin typeface="+mn-ea"/>
              </a:rPr>
              <a:t>報名，</a:t>
            </a:r>
            <a:r>
              <a:rPr lang="zh-TW" altLang="en-US" sz="2800" dirty="0">
                <a:solidFill>
                  <a:schemeClr val="accent1"/>
                </a:solidFill>
                <a:latin typeface="+mn-ea"/>
              </a:rPr>
              <a:t>會考積分不列入</a:t>
            </a:r>
            <a:endParaRPr lang="en-US" altLang="zh-TW" sz="2800" dirty="0">
              <a:solidFill>
                <a:schemeClr val="accent1"/>
              </a:solidFill>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1281825"/>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3" name="Group 181">
            <a:extLst>
              <a:ext uri="{FF2B5EF4-FFF2-40B4-BE49-F238E27FC236}">
                <a16:creationId xmlns:a16="http://schemas.microsoft.com/office/drawing/2014/main" id="{E52DCB02-263C-4353-B7EF-CF671ECEBF08}"/>
              </a:ext>
            </a:extLst>
          </p:cNvPr>
          <p:cNvGrpSpPr/>
          <p:nvPr/>
        </p:nvGrpSpPr>
        <p:grpSpPr>
          <a:xfrm>
            <a:off x="6916109" y="3043452"/>
            <a:ext cx="142875" cy="285750"/>
            <a:chOff x="7085013" y="5922963"/>
            <a:chExt cx="142875" cy="285750"/>
          </a:xfrm>
          <a:solidFill>
            <a:schemeClr val="accent5">
              <a:lumMod val="75000"/>
            </a:schemeClr>
          </a:solidFill>
        </p:grpSpPr>
        <p:sp>
          <p:nvSpPr>
            <p:cNvPr id="26"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196">
            <a:extLst>
              <a:ext uri="{FF2B5EF4-FFF2-40B4-BE49-F238E27FC236}">
                <a16:creationId xmlns:a16="http://schemas.microsoft.com/office/drawing/2014/main" id="{262B0F37-8AFA-4FDC-83E0-59701E2712A4}"/>
              </a:ext>
            </a:extLst>
          </p:cNvPr>
          <p:cNvGrpSpPr/>
          <p:nvPr/>
        </p:nvGrpSpPr>
        <p:grpSpPr>
          <a:xfrm>
            <a:off x="7169493" y="3043452"/>
            <a:ext cx="142875" cy="285750"/>
            <a:chOff x="7085013" y="5922963"/>
            <a:chExt cx="142875" cy="285750"/>
          </a:xfrm>
          <a:solidFill>
            <a:schemeClr val="accent5">
              <a:lumMod val="75000"/>
            </a:schemeClr>
          </a:solidFill>
        </p:grpSpPr>
        <p:sp>
          <p:nvSpPr>
            <p:cNvPr id="35"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1">
            <a:extLst>
              <a:ext uri="{FF2B5EF4-FFF2-40B4-BE49-F238E27FC236}">
                <a16:creationId xmlns:a16="http://schemas.microsoft.com/office/drawing/2014/main" id="{2180B60E-86B1-4CE7-8BED-1CAE6E8C72A7}"/>
              </a:ext>
            </a:extLst>
          </p:cNvPr>
          <p:cNvGrpSpPr/>
          <p:nvPr/>
        </p:nvGrpSpPr>
        <p:grpSpPr>
          <a:xfrm>
            <a:off x="7422881" y="3043452"/>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58">
            <a:extLst>
              <a:ext uri="{FF2B5EF4-FFF2-40B4-BE49-F238E27FC236}">
                <a16:creationId xmlns:a16="http://schemas.microsoft.com/office/drawing/2014/main" id="{6D8EDC4B-A996-470E-A468-C062E47C902D}"/>
              </a:ext>
            </a:extLst>
          </p:cNvPr>
          <p:cNvGrpSpPr/>
          <p:nvPr/>
        </p:nvGrpSpPr>
        <p:grpSpPr>
          <a:xfrm>
            <a:off x="7676269" y="3043452"/>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73">
            <a:extLst>
              <a:ext uri="{FF2B5EF4-FFF2-40B4-BE49-F238E27FC236}">
                <a16:creationId xmlns:a16="http://schemas.microsoft.com/office/drawing/2014/main" id="{5C9A133C-3454-4245-8BAF-1CE56C23BCC7}"/>
              </a:ext>
            </a:extLst>
          </p:cNvPr>
          <p:cNvGrpSpPr/>
          <p:nvPr/>
        </p:nvGrpSpPr>
        <p:grpSpPr>
          <a:xfrm>
            <a:off x="7929657" y="3043452"/>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6">
            <a:extLst>
              <a:ext uri="{FF2B5EF4-FFF2-40B4-BE49-F238E27FC236}">
                <a16:creationId xmlns:a16="http://schemas.microsoft.com/office/drawing/2014/main" id="{721BA385-E492-469A-A72F-9F9E0F2FBC19}"/>
              </a:ext>
            </a:extLst>
          </p:cNvPr>
          <p:cNvGrpSpPr/>
          <p:nvPr/>
        </p:nvGrpSpPr>
        <p:grpSpPr>
          <a:xfrm>
            <a:off x="8183041" y="3043452"/>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9">
            <a:extLst>
              <a:ext uri="{FF2B5EF4-FFF2-40B4-BE49-F238E27FC236}">
                <a16:creationId xmlns:a16="http://schemas.microsoft.com/office/drawing/2014/main" id="{F5B526D7-4A56-4ACB-A92C-8C5513AA293B}"/>
              </a:ext>
            </a:extLst>
          </p:cNvPr>
          <p:cNvGrpSpPr/>
          <p:nvPr/>
        </p:nvGrpSpPr>
        <p:grpSpPr>
          <a:xfrm>
            <a:off x="8436429" y="3043452"/>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82">
            <a:extLst>
              <a:ext uri="{FF2B5EF4-FFF2-40B4-BE49-F238E27FC236}">
                <a16:creationId xmlns:a16="http://schemas.microsoft.com/office/drawing/2014/main" id="{71A2B207-9A89-4AE6-8259-E9E04D204159}"/>
              </a:ext>
            </a:extLst>
          </p:cNvPr>
          <p:cNvGrpSpPr/>
          <p:nvPr/>
        </p:nvGrpSpPr>
        <p:grpSpPr>
          <a:xfrm>
            <a:off x="8689817" y="3043452"/>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5">
            <a:extLst>
              <a:ext uri="{FF2B5EF4-FFF2-40B4-BE49-F238E27FC236}">
                <a16:creationId xmlns:a16="http://schemas.microsoft.com/office/drawing/2014/main" id="{311CD589-2756-4F31-9492-AE19A73F00E6}"/>
              </a:ext>
            </a:extLst>
          </p:cNvPr>
          <p:cNvGrpSpPr/>
          <p:nvPr/>
        </p:nvGrpSpPr>
        <p:grpSpPr>
          <a:xfrm>
            <a:off x="8943205" y="3043452"/>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8">
            <a:extLst>
              <a:ext uri="{FF2B5EF4-FFF2-40B4-BE49-F238E27FC236}">
                <a16:creationId xmlns:a16="http://schemas.microsoft.com/office/drawing/2014/main" id="{B23D31AF-959B-4B6F-A9AC-47C7509BBF93}"/>
              </a:ext>
            </a:extLst>
          </p:cNvPr>
          <p:cNvGrpSpPr/>
          <p:nvPr/>
        </p:nvGrpSpPr>
        <p:grpSpPr>
          <a:xfrm>
            <a:off x="9196589" y="3043452"/>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 name="直線單箭頭接點 61"/>
          <p:cNvCxnSpPr/>
          <p:nvPr/>
        </p:nvCxnSpPr>
        <p:spPr>
          <a:xfrm>
            <a:off x="2974001" y="360415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2974001" y="48851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181">
            <a:extLst>
              <a:ext uri="{FF2B5EF4-FFF2-40B4-BE49-F238E27FC236}">
                <a16:creationId xmlns:a16="http://schemas.microsoft.com/office/drawing/2014/main" id="{E52DCB02-263C-4353-B7EF-CF671ECEBF08}"/>
              </a:ext>
            </a:extLst>
          </p:cNvPr>
          <p:cNvGrpSpPr/>
          <p:nvPr/>
        </p:nvGrpSpPr>
        <p:grpSpPr>
          <a:xfrm>
            <a:off x="6916109" y="4319438"/>
            <a:ext cx="142875" cy="285750"/>
            <a:chOff x="7085013" y="5922963"/>
            <a:chExt cx="142875" cy="285750"/>
          </a:xfrm>
          <a:solidFill>
            <a:schemeClr val="accent5">
              <a:lumMod val="75000"/>
            </a:schemeClr>
          </a:solidFill>
        </p:grpSpPr>
        <p:sp>
          <p:nvSpPr>
            <p:cNvPr id="65"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196">
            <a:extLst>
              <a:ext uri="{FF2B5EF4-FFF2-40B4-BE49-F238E27FC236}">
                <a16:creationId xmlns:a16="http://schemas.microsoft.com/office/drawing/2014/main" id="{262B0F37-8AFA-4FDC-83E0-59701E2712A4}"/>
              </a:ext>
            </a:extLst>
          </p:cNvPr>
          <p:cNvGrpSpPr/>
          <p:nvPr/>
        </p:nvGrpSpPr>
        <p:grpSpPr>
          <a:xfrm>
            <a:off x="7169493" y="4319438"/>
            <a:ext cx="142875" cy="285750"/>
            <a:chOff x="7085013" y="5922963"/>
            <a:chExt cx="142875" cy="285750"/>
          </a:xfrm>
          <a:solidFill>
            <a:schemeClr val="accent5">
              <a:lumMod val="75000"/>
            </a:schemeClr>
          </a:solidFill>
        </p:grpSpPr>
        <p:sp>
          <p:nvSpPr>
            <p:cNvPr id="68"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211">
            <a:extLst>
              <a:ext uri="{FF2B5EF4-FFF2-40B4-BE49-F238E27FC236}">
                <a16:creationId xmlns:a16="http://schemas.microsoft.com/office/drawing/2014/main" id="{2180B60E-86B1-4CE7-8BED-1CAE6E8C72A7}"/>
              </a:ext>
            </a:extLst>
          </p:cNvPr>
          <p:cNvGrpSpPr/>
          <p:nvPr/>
        </p:nvGrpSpPr>
        <p:grpSpPr>
          <a:xfrm>
            <a:off x="7422881" y="4319438"/>
            <a:ext cx="142875" cy="285750"/>
            <a:chOff x="7085013" y="5922963"/>
            <a:chExt cx="142875" cy="285750"/>
          </a:xfrm>
          <a:solidFill>
            <a:schemeClr val="accent5">
              <a:lumMod val="75000"/>
            </a:schemeClr>
          </a:solidFill>
        </p:grpSpPr>
        <p:sp>
          <p:nvSpPr>
            <p:cNvPr id="71"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258">
            <a:extLst>
              <a:ext uri="{FF2B5EF4-FFF2-40B4-BE49-F238E27FC236}">
                <a16:creationId xmlns:a16="http://schemas.microsoft.com/office/drawing/2014/main" id="{6D8EDC4B-A996-470E-A468-C062E47C902D}"/>
              </a:ext>
            </a:extLst>
          </p:cNvPr>
          <p:cNvGrpSpPr/>
          <p:nvPr/>
        </p:nvGrpSpPr>
        <p:grpSpPr>
          <a:xfrm>
            <a:off x="7676269" y="4319438"/>
            <a:ext cx="142875" cy="285750"/>
            <a:chOff x="7085013" y="5922963"/>
            <a:chExt cx="142875" cy="285750"/>
          </a:xfrm>
          <a:solidFill>
            <a:schemeClr val="accent5">
              <a:lumMod val="75000"/>
            </a:schemeClr>
          </a:solidFill>
        </p:grpSpPr>
        <p:sp>
          <p:nvSpPr>
            <p:cNvPr id="74"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273">
            <a:extLst>
              <a:ext uri="{FF2B5EF4-FFF2-40B4-BE49-F238E27FC236}">
                <a16:creationId xmlns:a16="http://schemas.microsoft.com/office/drawing/2014/main" id="{5C9A133C-3454-4245-8BAF-1CE56C23BCC7}"/>
              </a:ext>
            </a:extLst>
          </p:cNvPr>
          <p:cNvGrpSpPr/>
          <p:nvPr/>
        </p:nvGrpSpPr>
        <p:grpSpPr>
          <a:xfrm>
            <a:off x="7929657" y="4319438"/>
            <a:ext cx="142875" cy="285750"/>
            <a:chOff x="7085013" y="5922963"/>
            <a:chExt cx="142875" cy="285750"/>
          </a:xfrm>
          <a:solidFill>
            <a:schemeClr val="accent5">
              <a:lumMod val="75000"/>
            </a:schemeClr>
          </a:solidFill>
        </p:grpSpPr>
        <p:sp>
          <p:nvSpPr>
            <p:cNvPr id="77"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276">
            <a:extLst>
              <a:ext uri="{FF2B5EF4-FFF2-40B4-BE49-F238E27FC236}">
                <a16:creationId xmlns:a16="http://schemas.microsoft.com/office/drawing/2014/main" id="{721BA385-E492-469A-A72F-9F9E0F2FBC19}"/>
              </a:ext>
            </a:extLst>
          </p:cNvPr>
          <p:cNvGrpSpPr/>
          <p:nvPr/>
        </p:nvGrpSpPr>
        <p:grpSpPr>
          <a:xfrm>
            <a:off x="8183041" y="4319438"/>
            <a:ext cx="142875" cy="285750"/>
            <a:chOff x="7085013" y="5922963"/>
            <a:chExt cx="142875" cy="285750"/>
          </a:xfrm>
          <a:solidFill>
            <a:schemeClr val="accent5">
              <a:lumMod val="75000"/>
            </a:schemeClr>
          </a:solidFill>
        </p:grpSpPr>
        <p:sp>
          <p:nvSpPr>
            <p:cNvPr id="80"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279">
            <a:extLst>
              <a:ext uri="{FF2B5EF4-FFF2-40B4-BE49-F238E27FC236}">
                <a16:creationId xmlns:a16="http://schemas.microsoft.com/office/drawing/2014/main" id="{F5B526D7-4A56-4ACB-A92C-8C5513AA293B}"/>
              </a:ext>
            </a:extLst>
          </p:cNvPr>
          <p:cNvGrpSpPr/>
          <p:nvPr/>
        </p:nvGrpSpPr>
        <p:grpSpPr>
          <a:xfrm>
            <a:off x="8436429" y="4319438"/>
            <a:ext cx="142875" cy="285750"/>
            <a:chOff x="7085013" y="5922963"/>
            <a:chExt cx="142875" cy="285750"/>
          </a:xfrm>
          <a:solidFill>
            <a:schemeClr val="accent5">
              <a:lumMod val="75000"/>
            </a:schemeClr>
          </a:solidFill>
        </p:grpSpPr>
        <p:sp>
          <p:nvSpPr>
            <p:cNvPr id="83"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282">
            <a:extLst>
              <a:ext uri="{FF2B5EF4-FFF2-40B4-BE49-F238E27FC236}">
                <a16:creationId xmlns:a16="http://schemas.microsoft.com/office/drawing/2014/main" id="{71A2B207-9A89-4AE6-8259-E9E04D204159}"/>
              </a:ext>
            </a:extLst>
          </p:cNvPr>
          <p:cNvGrpSpPr/>
          <p:nvPr/>
        </p:nvGrpSpPr>
        <p:grpSpPr>
          <a:xfrm>
            <a:off x="8689817" y="4319438"/>
            <a:ext cx="142875" cy="285750"/>
            <a:chOff x="7085013" y="5922963"/>
            <a:chExt cx="142875" cy="285750"/>
          </a:xfrm>
          <a:solidFill>
            <a:schemeClr val="accent5">
              <a:lumMod val="75000"/>
            </a:schemeClr>
          </a:solidFill>
        </p:grpSpPr>
        <p:sp>
          <p:nvSpPr>
            <p:cNvPr id="86"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285">
            <a:extLst>
              <a:ext uri="{FF2B5EF4-FFF2-40B4-BE49-F238E27FC236}">
                <a16:creationId xmlns:a16="http://schemas.microsoft.com/office/drawing/2014/main" id="{311CD589-2756-4F31-9492-AE19A73F00E6}"/>
              </a:ext>
            </a:extLst>
          </p:cNvPr>
          <p:cNvGrpSpPr/>
          <p:nvPr/>
        </p:nvGrpSpPr>
        <p:grpSpPr>
          <a:xfrm>
            <a:off x="8943205" y="4319438"/>
            <a:ext cx="142875" cy="285750"/>
            <a:chOff x="7085013" y="5922963"/>
            <a:chExt cx="142875" cy="285750"/>
          </a:xfrm>
          <a:solidFill>
            <a:schemeClr val="accent5">
              <a:lumMod val="75000"/>
            </a:schemeClr>
          </a:solidFill>
        </p:grpSpPr>
        <p:sp>
          <p:nvSpPr>
            <p:cNvPr id="89"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288">
            <a:extLst>
              <a:ext uri="{FF2B5EF4-FFF2-40B4-BE49-F238E27FC236}">
                <a16:creationId xmlns:a16="http://schemas.microsoft.com/office/drawing/2014/main" id="{B23D31AF-959B-4B6F-A9AC-47C7509BBF93}"/>
              </a:ext>
            </a:extLst>
          </p:cNvPr>
          <p:cNvGrpSpPr/>
          <p:nvPr/>
        </p:nvGrpSpPr>
        <p:grpSpPr>
          <a:xfrm>
            <a:off x="9196589" y="4319438"/>
            <a:ext cx="142875" cy="285750"/>
            <a:chOff x="7085013" y="5922963"/>
            <a:chExt cx="142875" cy="285750"/>
          </a:xfrm>
          <a:solidFill>
            <a:schemeClr val="accent5">
              <a:lumMod val="75000"/>
            </a:schemeClr>
          </a:solidFill>
        </p:grpSpPr>
        <p:sp>
          <p:nvSpPr>
            <p:cNvPr id="92"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279">
            <a:extLst>
              <a:ext uri="{FF2B5EF4-FFF2-40B4-BE49-F238E27FC236}">
                <a16:creationId xmlns:a16="http://schemas.microsoft.com/office/drawing/2014/main" id="{F5B526D7-4A56-4ACB-A92C-8C5513AA293B}"/>
              </a:ext>
            </a:extLst>
          </p:cNvPr>
          <p:cNvGrpSpPr/>
          <p:nvPr/>
        </p:nvGrpSpPr>
        <p:grpSpPr>
          <a:xfrm>
            <a:off x="9196589" y="4314882"/>
            <a:ext cx="142875" cy="285750"/>
            <a:chOff x="7085013" y="5922963"/>
            <a:chExt cx="142875" cy="285750"/>
          </a:xfrm>
          <a:solidFill>
            <a:schemeClr val="accent1"/>
          </a:solidFill>
        </p:grpSpPr>
        <p:sp>
          <p:nvSpPr>
            <p:cNvPr id="95"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282">
            <a:extLst>
              <a:ext uri="{FF2B5EF4-FFF2-40B4-BE49-F238E27FC236}">
                <a16:creationId xmlns:a16="http://schemas.microsoft.com/office/drawing/2014/main" id="{71A2B207-9A89-4AE6-8259-E9E04D204159}"/>
              </a:ext>
            </a:extLst>
          </p:cNvPr>
          <p:cNvGrpSpPr/>
          <p:nvPr/>
        </p:nvGrpSpPr>
        <p:grpSpPr>
          <a:xfrm>
            <a:off x="9449977" y="4314882"/>
            <a:ext cx="142875" cy="285750"/>
            <a:chOff x="7085013" y="5922963"/>
            <a:chExt cx="142875" cy="285750"/>
          </a:xfrm>
          <a:solidFill>
            <a:schemeClr val="accent1"/>
          </a:solidFill>
        </p:grpSpPr>
        <p:sp>
          <p:nvSpPr>
            <p:cNvPr id="98"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85">
            <a:extLst>
              <a:ext uri="{FF2B5EF4-FFF2-40B4-BE49-F238E27FC236}">
                <a16:creationId xmlns:a16="http://schemas.microsoft.com/office/drawing/2014/main" id="{311CD589-2756-4F31-9492-AE19A73F00E6}"/>
              </a:ext>
            </a:extLst>
          </p:cNvPr>
          <p:cNvGrpSpPr/>
          <p:nvPr/>
        </p:nvGrpSpPr>
        <p:grpSpPr>
          <a:xfrm>
            <a:off x="9703365" y="4314882"/>
            <a:ext cx="142875" cy="285750"/>
            <a:chOff x="7085013" y="5922963"/>
            <a:chExt cx="142875" cy="285750"/>
          </a:xfrm>
          <a:solidFill>
            <a:schemeClr val="accent1"/>
          </a:solidFill>
        </p:grpSpPr>
        <p:sp>
          <p:nvSpPr>
            <p:cNvPr id="101"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Freeform 1668">
            <a:extLst>
              <a:ext uri="{FF2B5EF4-FFF2-40B4-BE49-F238E27FC236}">
                <a16:creationId xmlns:a16="http://schemas.microsoft.com/office/drawing/2014/main" id="{0823C732-8F44-466E-B9A4-83308DEE4F76}"/>
              </a:ext>
            </a:extLst>
          </p:cNvPr>
          <p:cNvSpPr>
            <a:spLocks noEditPoints="1"/>
          </p:cNvSpPr>
          <p:nvPr/>
        </p:nvSpPr>
        <p:spPr bwMode="auto">
          <a:xfrm>
            <a:off x="2299255" y="5551253"/>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2156679"/>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9" name="Freeform 1668">
            <a:extLst>
              <a:ext uri="{FF2B5EF4-FFF2-40B4-BE49-F238E27FC236}">
                <a16:creationId xmlns:a16="http://schemas.microsoft.com/office/drawing/2014/main" id="{0823C732-8F44-466E-B9A4-83308DEE4F76}"/>
              </a:ext>
            </a:extLst>
          </p:cNvPr>
          <p:cNvSpPr>
            <a:spLocks noEditPoints="1"/>
          </p:cNvSpPr>
          <p:nvPr/>
        </p:nvSpPr>
        <p:spPr bwMode="auto">
          <a:xfrm>
            <a:off x="3018465" y="3046539"/>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0" name="Freeform 1668">
            <a:extLst>
              <a:ext uri="{FF2B5EF4-FFF2-40B4-BE49-F238E27FC236}">
                <a16:creationId xmlns:a16="http://schemas.microsoft.com/office/drawing/2014/main" id="{0823C732-8F44-466E-B9A4-83308DEE4F76}"/>
              </a:ext>
            </a:extLst>
          </p:cNvPr>
          <p:cNvSpPr>
            <a:spLocks noEditPoints="1"/>
          </p:cNvSpPr>
          <p:nvPr/>
        </p:nvSpPr>
        <p:spPr bwMode="auto">
          <a:xfrm>
            <a:off x="3019655" y="432241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0318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18</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3838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b="1" dirty="0"/>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招生資訊</a:t>
            </a:r>
            <a:endParaRPr lang="en-US" sz="4400" b="1" dirty="0">
              <a:solidFill>
                <a:prstClr val="black"/>
              </a:solidFill>
            </a:endParaRPr>
          </a:p>
        </p:txBody>
      </p:sp>
      <p:sp>
        <p:nvSpPr>
          <p:cNvPr id="2" name="矩形 1"/>
          <p:cNvSpPr/>
          <p:nvPr/>
        </p:nvSpPr>
        <p:spPr>
          <a:xfrm>
            <a:off x="2569172" y="1445577"/>
            <a:ext cx="8205021" cy="4524315"/>
          </a:xfrm>
          <a:prstGeom prst="rect">
            <a:avLst/>
          </a:prstGeom>
        </p:spPr>
        <p:txBody>
          <a:bodyPr wrap="square">
            <a:spAutoFit/>
          </a:bodyPr>
          <a:lstStyle/>
          <a:p>
            <a:pPr>
              <a:defRPr/>
            </a:pPr>
            <a:r>
              <a:rPr lang="zh-TW" altLang="en-US" sz="2400" dirty="0">
                <a:latin typeface="+mn-ea"/>
              </a:rPr>
              <a:t>招生對象：新北市轄內私立高中附設國中之應屆畢業生</a:t>
            </a:r>
            <a:endParaRPr lang="en-US" altLang="zh-TW" sz="2400" dirty="0">
              <a:latin typeface="+mn-ea"/>
            </a:endParaRPr>
          </a:p>
          <a:p>
            <a:pPr>
              <a:defRPr/>
            </a:pPr>
            <a:r>
              <a:rPr lang="zh-TW" altLang="en-US" sz="2400" dirty="0">
                <a:latin typeface="+mn-ea"/>
              </a:rPr>
              <a:t>招生學校：私立高中職有附設國中部者</a:t>
            </a:r>
            <a:endParaRPr lang="en-US" altLang="zh-TW" sz="2400" dirty="0">
              <a:latin typeface="+mn-ea"/>
            </a:endParaRPr>
          </a:p>
          <a:p>
            <a:pPr>
              <a:buFont typeface="Arial" pitchFamily="34" charset="0"/>
              <a:buNone/>
              <a:defRPr/>
            </a:pPr>
            <a:r>
              <a:rPr lang="zh-TW" altLang="en-US" sz="2400" dirty="0">
                <a:latin typeface="+mn-ea"/>
              </a:rPr>
              <a:t>招生名額：</a:t>
            </a:r>
            <a:r>
              <a:rPr lang="zh-TW" altLang="en-US" sz="2400" dirty="0" smtClean="0">
                <a:latin typeface="+mn-ea"/>
              </a:rPr>
              <a:t>總計</a:t>
            </a:r>
            <a:r>
              <a:rPr lang="en-US" altLang="zh-TW" sz="2400" dirty="0" smtClean="0">
                <a:solidFill>
                  <a:schemeClr val="accent1"/>
                </a:solidFill>
                <a:latin typeface="+mn-ea"/>
              </a:rPr>
              <a:t>O</a:t>
            </a:r>
            <a:r>
              <a:rPr lang="zh-TW" altLang="en-US" sz="2400" dirty="0">
                <a:solidFill>
                  <a:schemeClr val="accent1"/>
                </a:solidFill>
                <a:latin typeface="+mn-ea"/>
              </a:rPr>
              <a:t>名</a:t>
            </a:r>
            <a:endParaRPr lang="en-US" altLang="zh-TW" sz="2400" dirty="0">
              <a:latin typeface="+mn-ea"/>
            </a:endParaRPr>
          </a:p>
          <a:p>
            <a:pPr>
              <a:buFont typeface="Arial" pitchFamily="34" charset="0"/>
              <a:buNone/>
              <a:defRPr/>
            </a:pPr>
            <a:r>
              <a:rPr lang="zh-TW" altLang="en-US" sz="2400" dirty="0">
                <a:latin typeface="+mn-ea"/>
              </a:rPr>
              <a:t>報名原則：</a:t>
            </a:r>
            <a:r>
              <a:rPr lang="zh-TW" altLang="en-US" sz="2400" dirty="0">
                <a:solidFill>
                  <a:schemeClr val="accent1"/>
                </a:solidFill>
                <a:latin typeface="+mn-ea"/>
              </a:rPr>
              <a:t>該校附設國中</a:t>
            </a:r>
            <a:r>
              <a:rPr lang="zh-TW" altLang="en-US" sz="2400" dirty="0">
                <a:latin typeface="+mn-ea"/>
              </a:rPr>
              <a:t>畢業生報名</a:t>
            </a:r>
          </a:p>
          <a:p>
            <a:pPr>
              <a:buFont typeface="Arial" pitchFamily="34" charset="0"/>
              <a:buNone/>
              <a:defRPr/>
            </a:pPr>
            <a:r>
              <a:rPr lang="zh-TW" altLang="en-US" sz="2400" dirty="0">
                <a:latin typeface="+mn-ea"/>
              </a:rPr>
              <a:t>報名：</a:t>
            </a:r>
            <a:r>
              <a:rPr lang="en-US" altLang="zh-TW" sz="2400" dirty="0" smtClean="0">
                <a:latin typeface="+mn-ea"/>
              </a:rPr>
              <a:t>111</a:t>
            </a:r>
            <a:r>
              <a:rPr lang="zh-TW" altLang="en-US" sz="2400" dirty="0" smtClean="0">
                <a:latin typeface="+mn-ea"/>
              </a:rPr>
              <a:t>年</a:t>
            </a:r>
            <a:r>
              <a:rPr lang="en-US" altLang="zh-TW" sz="2400" dirty="0" smtClean="0">
                <a:latin typeface="+mn-ea"/>
              </a:rPr>
              <a:t>6</a:t>
            </a:r>
            <a:r>
              <a:rPr lang="zh-TW" altLang="en-US" sz="2400" dirty="0" smtClean="0">
                <a:latin typeface="+mn-ea"/>
              </a:rPr>
              <a:t>月</a:t>
            </a:r>
            <a:r>
              <a:rPr lang="en-US" altLang="zh-TW" sz="2400" dirty="0" smtClean="0">
                <a:latin typeface="+mn-ea"/>
              </a:rPr>
              <a:t>6</a:t>
            </a:r>
            <a:r>
              <a:rPr lang="zh-TW" altLang="en-US" sz="2400" dirty="0" smtClean="0">
                <a:latin typeface="+mn-ea"/>
              </a:rPr>
              <a:t>日</a:t>
            </a:r>
            <a:r>
              <a:rPr lang="en-US" altLang="zh-TW" sz="2400" dirty="0" smtClean="0">
                <a:latin typeface="+mn-ea"/>
              </a:rPr>
              <a:t>(</a:t>
            </a:r>
            <a:r>
              <a:rPr lang="zh-TW" altLang="en-US" sz="2400" dirty="0" smtClean="0">
                <a:latin typeface="+mn-ea"/>
              </a:rPr>
              <a:t>一</a:t>
            </a:r>
            <a:r>
              <a:rPr lang="en-US" altLang="zh-TW" sz="2400" dirty="0" smtClean="0">
                <a:latin typeface="+mn-ea"/>
              </a:rPr>
              <a:t>)</a:t>
            </a:r>
            <a:r>
              <a:rPr lang="zh-TW" altLang="en-US" sz="2400" dirty="0">
                <a:latin typeface="+mn-ea"/>
              </a:rPr>
              <a:t>至</a:t>
            </a:r>
            <a:r>
              <a:rPr lang="en-US" altLang="zh-TW" sz="2400" dirty="0">
                <a:latin typeface="+mn-ea"/>
              </a:rPr>
              <a:t>6</a:t>
            </a:r>
            <a:r>
              <a:rPr lang="zh-TW" altLang="en-US" sz="2400" dirty="0" smtClean="0">
                <a:latin typeface="+mn-ea"/>
              </a:rPr>
              <a:t>月</a:t>
            </a:r>
            <a:r>
              <a:rPr lang="en-US" altLang="zh-TW" sz="2400" dirty="0" smtClean="0">
                <a:latin typeface="+mn-ea"/>
              </a:rPr>
              <a:t>10</a:t>
            </a:r>
            <a:r>
              <a:rPr lang="zh-TW" altLang="en-US" sz="2400" dirty="0" smtClean="0">
                <a:latin typeface="+mn-ea"/>
              </a:rPr>
              <a:t>日</a:t>
            </a:r>
            <a:r>
              <a:rPr lang="en-US" altLang="zh-TW" sz="2400" dirty="0">
                <a:latin typeface="+mn-ea"/>
              </a:rPr>
              <a:t>(</a:t>
            </a:r>
            <a:r>
              <a:rPr lang="zh-TW" altLang="en-US" sz="2400" dirty="0">
                <a:latin typeface="+mn-ea"/>
              </a:rPr>
              <a:t>五</a:t>
            </a:r>
            <a:r>
              <a:rPr lang="en-US" altLang="zh-TW" sz="2400" dirty="0">
                <a:latin typeface="+mn-ea"/>
              </a:rPr>
              <a:t>)</a:t>
            </a:r>
          </a:p>
          <a:p>
            <a:pPr>
              <a:defRPr/>
            </a:pPr>
            <a:r>
              <a:rPr lang="zh-TW" altLang="en-US" sz="2400" dirty="0">
                <a:latin typeface="+mn-ea"/>
              </a:rPr>
              <a:t>放榜：</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15</a:t>
            </a:r>
            <a:r>
              <a:rPr lang="zh-TW" altLang="en-US" sz="2400" dirty="0" smtClean="0">
                <a:latin typeface="+mn-ea"/>
              </a:rPr>
              <a:t>日</a:t>
            </a:r>
            <a:r>
              <a:rPr lang="en-US" altLang="zh-TW" sz="2400" dirty="0">
                <a:latin typeface="+mn-ea"/>
              </a:rPr>
              <a:t>(</a:t>
            </a:r>
            <a:r>
              <a:rPr lang="zh-TW" altLang="en-US" sz="2400" dirty="0">
                <a:latin typeface="+mn-ea"/>
              </a:rPr>
              <a:t>三</a:t>
            </a:r>
            <a:r>
              <a:rPr lang="en-US" altLang="zh-TW" sz="2400" dirty="0">
                <a:latin typeface="+mn-ea"/>
              </a:rPr>
              <a:t>)</a:t>
            </a:r>
          </a:p>
          <a:p>
            <a:pPr>
              <a:defRPr/>
            </a:pPr>
            <a:r>
              <a:rPr lang="zh-TW" altLang="en-US" sz="2400" dirty="0">
                <a:latin typeface="+mn-ea"/>
              </a:rPr>
              <a:t>報到：</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16</a:t>
            </a:r>
            <a:r>
              <a:rPr lang="zh-TW" altLang="en-US" sz="2400" dirty="0" smtClean="0">
                <a:latin typeface="+mn-ea"/>
              </a:rPr>
              <a:t>日</a:t>
            </a:r>
            <a:r>
              <a:rPr lang="en-US" altLang="zh-TW" sz="2400" dirty="0" smtClean="0">
                <a:latin typeface="+mn-ea"/>
              </a:rPr>
              <a:t>(</a:t>
            </a:r>
            <a:r>
              <a:rPr lang="zh-TW" altLang="en-US" sz="2400" dirty="0" smtClean="0">
                <a:latin typeface="+mn-ea"/>
              </a:rPr>
              <a:t>四</a:t>
            </a:r>
            <a:r>
              <a:rPr lang="en-US" altLang="zh-TW" sz="2400" dirty="0" smtClean="0">
                <a:latin typeface="+mn-ea"/>
              </a:rPr>
              <a:t>)</a:t>
            </a:r>
            <a:r>
              <a:rPr lang="zh-TW" altLang="en-US" sz="2400" dirty="0">
                <a:latin typeface="+mn-ea"/>
              </a:rPr>
              <a:t>上午正取報到、下午備取報到 </a:t>
            </a:r>
            <a:endParaRPr lang="en-US" altLang="zh-TW" sz="2400" dirty="0">
              <a:latin typeface="+mn-ea"/>
            </a:endParaRPr>
          </a:p>
          <a:p>
            <a:pPr>
              <a:defRPr/>
            </a:pPr>
            <a:r>
              <a:rPr lang="zh-TW" altLang="en-US" sz="2400" dirty="0">
                <a:latin typeface="+mn-ea"/>
              </a:rPr>
              <a:t>附註：</a:t>
            </a:r>
          </a:p>
          <a:p>
            <a:pPr>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各招生學校應提供經濟弱勢學生</a:t>
            </a:r>
            <a:r>
              <a:rPr lang="en-US" altLang="zh-TW" sz="2400" dirty="0">
                <a:latin typeface="+mn-ea"/>
              </a:rPr>
              <a:t>(</a:t>
            </a:r>
            <a:r>
              <a:rPr lang="zh-TW" altLang="en-US" sz="2400" dirty="0">
                <a:latin typeface="+mn-ea"/>
              </a:rPr>
              <a:t>至少</a:t>
            </a:r>
            <a:r>
              <a:rPr lang="en-US" altLang="zh-TW" sz="2400" dirty="0">
                <a:solidFill>
                  <a:schemeClr val="accent1"/>
                </a:solidFill>
                <a:latin typeface="+mn-ea"/>
              </a:rPr>
              <a:t>1%</a:t>
            </a:r>
            <a:r>
              <a:rPr lang="en-US" altLang="zh-TW" sz="2400" dirty="0">
                <a:latin typeface="+mn-ea"/>
              </a:rPr>
              <a:t>)</a:t>
            </a:r>
            <a:r>
              <a:rPr lang="zh-TW" altLang="en-US" sz="2400" dirty="0">
                <a:latin typeface="+mn-ea"/>
              </a:rPr>
              <a:t>名額</a:t>
            </a:r>
          </a:p>
          <a:p>
            <a:pPr>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由各校招生委員會得列備取名額</a:t>
            </a:r>
            <a:r>
              <a:rPr lang="en-US" altLang="zh-TW" sz="2400" dirty="0">
                <a:latin typeface="+mn-ea"/>
              </a:rPr>
              <a:t>(</a:t>
            </a:r>
            <a:r>
              <a:rPr lang="zh-TW" altLang="en-US" sz="2400" dirty="0">
                <a:latin typeface="+mn-ea"/>
              </a:rPr>
              <a:t>和招生名額相同</a:t>
            </a:r>
            <a:r>
              <a:rPr lang="en-US" altLang="zh-TW" sz="2400" dirty="0">
                <a:latin typeface="+mn-ea"/>
              </a:rPr>
              <a:t>)</a:t>
            </a:r>
          </a:p>
          <a:p>
            <a:pPr>
              <a:buFont typeface="Arial" pitchFamily="34" charset="0"/>
              <a:buNone/>
              <a:defRPr/>
            </a:pPr>
            <a:r>
              <a:rPr lang="en-US" altLang="zh-TW" sz="2400" dirty="0">
                <a:latin typeface="+mn-ea"/>
              </a:rPr>
              <a:t>    3.</a:t>
            </a:r>
            <a:r>
              <a:rPr lang="zh-TW" altLang="en-US" sz="2400" dirty="0">
                <a:latin typeface="+mn-ea"/>
              </a:rPr>
              <a:t>其他外加名額</a:t>
            </a:r>
            <a:r>
              <a:rPr lang="en-US" altLang="zh-TW" sz="2400" dirty="0">
                <a:latin typeface="+mn-ea"/>
              </a:rPr>
              <a:t>(</a:t>
            </a:r>
            <a:r>
              <a:rPr lang="en-US" altLang="zh-TW" sz="2400" dirty="0">
                <a:solidFill>
                  <a:schemeClr val="accent1"/>
                </a:solidFill>
                <a:latin typeface="+mn-ea"/>
              </a:rPr>
              <a:t>2%</a:t>
            </a:r>
            <a:r>
              <a:rPr lang="en-US" altLang="zh-TW" sz="2400" dirty="0">
                <a:latin typeface="+mn-ea"/>
              </a:rPr>
              <a:t>)</a:t>
            </a:r>
            <a:r>
              <a:rPr lang="zh-TW" altLang="en-US" sz="2400" dirty="0">
                <a:latin typeface="+mn-ea"/>
              </a:rPr>
              <a:t>依升學相關優待辦法辦理</a:t>
            </a:r>
            <a:endParaRPr lang="en-US" altLang="zh-TW" sz="2400" dirty="0">
              <a:latin typeface="+mn-ea"/>
            </a:endParaRPr>
          </a:p>
          <a:p>
            <a:pPr>
              <a:buFont typeface="Arial" pitchFamily="34" charset="0"/>
              <a:buNone/>
              <a:defRPr/>
            </a:pPr>
            <a:r>
              <a:rPr lang="en-US" altLang="zh-TW" sz="2400" dirty="0">
                <a:latin typeface="+mn-ea"/>
              </a:rPr>
              <a:t>    4.</a:t>
            </a:r>
            <a:r>
              <a:rPr lang="zh-TW" altLang="en-US" sz="2400" dirty="0">
                <a:latin typeface="+mn-ea"/>
              </a:rPr>
              <a:t>若超額時，一律採外加名額、增額錄取</a:t>
            </a:r>
            <a:endParaRPr lang="en-US" altLang="zh-TW" sz="2400" dirty="0">
              <a:latin typeface="+mn-ea"/>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1541863"/>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1896739"/>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2266370"/>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2631951"/>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3012258"/>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3374809"/>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3745214"/>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4115617"/>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76736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19</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3838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b="1" dirty="0"/>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辦理方式</a:t>
            </a:r>
            <a:endParaRPr lang="en-US" sz="4400" b="1" dirty="0">
              <a:solidFill>
                <a:prstClr val="black"/>
              </a:solidFill>
            </a:endParaRPr>
          </a:p>
        </p:txBody>
      </p:sp>
      <p:sp>
        <p:nvSpPr>
          <p:cNvPr id="22" name="矩形 21"/>
          <p:cNvSpPr/>
          <p:nvPr/>
        </p:nvSpPr>
        <p:spPr>
          <a:xfrm>
            <a:off x="2640477" y="1216601"/>
            <a:ext cx="8074371" cy="5262979"/>
          </a:xfrm>
          <a:prstGeom prst="rect">
            <a:avLst/>
          </a:prstGeom>
        </p:spPr>
        <p:txBody>
          <a:bodyPr wrap="square">
            <a:spAutoFit/>
          </a:bodyPr>
          <a:lstStyle/>
          <a:p>
            <a:pPr>
              <a:defRPr/>
            </a:pPr>
            <a:r>
              <a:rPr lang="zh-TW" altLang="en-US" sz="2800" dirty="0">
                <a:latin typeface="+mn-ea"/>
              </a:rPr>
              <a:t>報名原則：該校附設國中畢業生報名</a:t>
            </a:r>
            <a:endParaRPr lang="en-US" altLang="zh-TW" sz="2800" dirty="0">
              <a:latin typeface="+mn-ea"/>
            </a:endParaRPr>
          </a:p>
          <a:p>
            <a:pPr>
              <a:buFont typeface="Arial" pitchFamily="34" charset="0"/>
              <a:buNone/>
              <a:defRPr/>
            </a:pPr>
            <a:endParaRPr lang="zh-TW" altLang="en-US"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en-US" altLang="zh-TW" sz="2800" b="1" dirty="0" smtClean="0">
                <a:latin typeface="+mn-ea"/>
              </a:rPr>
              <a:t>111</a:t>
            </a:r>
            <a:r>
              <a:rPr lang="zh-TW" altLang="en-US" sz="2800" b="1" dirty="0" smtClean="0">
                <a:latin typeface="+mn-ea"/>
              </a:rPr>
              <a:t>學年</a:t>
            </a:r>
            <a:r>
              <a:rPr lang="zh-TW" altLang="en-US" sz="2800" b="1" dirty="0">
                <a:latin typeface="+mn-ea"/>
              </a:rPr>
              <a:t>度新北市高級中等學校優先免試</a:t>
            </a:r>
            <a:endParaRPr lang="en-US" altLang="zh-TW" sz="2800" b="1" dirty="0">
              <a:latin typeface="+mn-ea"/>
            </a:endParaRPr>
          </a:p>
          <a:p>
            <a:pPr>
              <a:buFont typeface="Arial" pitchFamily="34" charset="0"/>
              <a:buNone/>
              <a:defRPr/>
            </a:pPr>
            <a:r>
              <a:rPr lang="zh-TW" altLang="en-US" sz="2800" b="1" dirty="0">
                <a:latin typeface="+mn-ea"/>
              </a:rPr>
              <a:t>       暨直升入學超額比序順序項目及順次表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唯一志願故超額比序不採計志願序</a:t>
            </a:r>
            <a:endParaRPr lang="en-US" altLang="zh-TW" sz="2800" dirty="0">
              <a:latin typeface="+mn-ea"/>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1281825"/>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26" name="Group 181">
            <a:extLst>
              <a:ext uri="{FF2B5EF4-FFF2-40B4-BE49-F238E27FC236}">
                <a16:creationId xmlns:a16="http://schemas.microsoft.com/office/drawing/2014/main" id="{E52DCB02-263C-4353-B7EF-CF671ECEBF08}"/>
              </a:ext>
            </a:extLst>
          </p:cNvPr>
          <p:cNvGrpSpPr/>
          <p:nvPr/>
        </p:nvGrpSpPr>
        <p:grpSpPr>
          <a:xfrm>
            <a:off x="6916109" y="3043452"/>
            <a:ext cx="142875" cy="285750"/>
            <a:chOff x="7085013" y="5922963"/>
            <a:chExt cx="142875" cy="285750"/>
          </a:xfrm>
          <a:solidFill>
            <a:schemeClr val="accent5">
              <a:lumMod val="75000"/>
            </a:schemeClr>
          </a:solidFill>
        </p:grpSpPr>
        <p:sp>
          <p:nvSpPr>
            <p:cNvPr id="3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96">
            <a:extLst>
              <a:ext uri="{FF2B5EF4-FFF2-40B4-BE49-F238E27FC236}">
                <a16:creationId xmlns:a16="http://schemas.microsoft.com/office/drawing/2014/main" id="{262B0F37-8AFA-4FDC-83E0-59701E2712A4}"/>
              </a:ext>
            </a:extLst>
          </p:cNvPr>
          <p:cNvGrpSpPr/>
          <p:nvPr/>
        </p:nvGrpSpPr>
        <p:grpSpPr>
          <a:xfrm>
            <a:off x="7169493" y="3043452"/>
            <a:ext cx="142875" cy="285750"/>
            <a:chOff x="7085013" y="5922963"/>
            <a:chExt cx="142875" cy="285750"/>
          </a:xfrm>
          <a:solidFill>
            <a:schemeClr val="accent5">
              <a:lumMod val="75000"/>
            </a:schemeClr>
          </a:solidFill>
        </p:grpSpPr>
        <p:sp>
          <p:nvSpPr>
            <p:cNvPr id="36"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211">
            <a:extLst>
              <a:ext uri="{FF2B5EF4-FFF2-40B4-BE49-F238E27FC236}">
                <a16:creationId xmlns:a16="http://schemas.microsoft.com/office/drawing/2014/main" id="{2180B60E-86B1-4CE7-8BED-1CAE6E8C72A7}"/>
              </a:ext>
            </a:extLst>
          </p:cNvPr>
          <p:cNvGrpSpPr/>
          <p:nvPr/>
        </p:nvGrpSpPr>
        <p:grpSpPr>
          <a:xfrm>
            <a:off x="7422881" y="3043452"/>
            <a:ext cx="142875" cy="285750"/>
            <a:chOff x="7085013" y="5922963"/>
            <a:chExt cx="142875" cy="285750"/>
          </a:xfrm>
          <a:solidFill>
            <a:schemeClr val="accent5">
              <a:lumMod val="75000"/>
            </a:schemeClr>
          </a:solidFill>
        </p:grpSpPr>
        <p:sp>
          <p:nvSpPr>
            <p:cNvPr id="40"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258">
            <a:extLst>
              <a:ext uri="{FF2B5EF4-FFF2-40B4-BE49-F238E27FC236}">
                <a16:creationId xmlns:a16="http://schemas.microsoft.com/office/drawing/2014/main" id="{6D8EDC4B-A996-470E-A468-C062E47C902D}"/>
              </a:ext>
            </a:extLst>
          </p:cNvPr>
          <p:cNvGrpSpPr/>
          <p:nvPr/>
        </p:nvGrpSpPr>
        <p:grpSpPr>
          <a:xfrm>
            <a:off x="7676269" y="3043452"/>
            <a:ext cx="142875" cy="285750"/>
            <a:chOff x="7085013" y="5922963"/>
            <a:chExt cx="142875" cy="285750"/>
          </a:xfrm>
          <a:solidFill>
            <a:schemeClr val="accent5">
              <a:lumMod val="75000"/>
            </a:schemeClr>
          </a:solidFill>
        </p:grpSpPr>
        <p:sp>
          <p:nvSpPr>
            <p:cNvPr id="43"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273">
            <a:extLst>
              <a:ext uri="{FF2B5EF4-FFF2-40B4-BE49-F238E27FC236}">
                <a16:creationId xmlns:a16="http://schemas.microsoft.com/office/drawing/2014/main" id="{5C9A133C-3454-4245-8BAF-1CE56C23BCC7}"/>
              </a:ext>
            </a:extLst>
          </p:cNvPr>
          <p:cNvGrpSpPr/>
          <p:nvPr/>
        </p:nvGrpSpPr>
        <p:grpSpPr>
          <a:xfrm>
            <a:off x="7929657" y="3043452"/>
            <a:ext cx="142875" cy="285750"/>
            <a:chOff x="7085013" y="5922963"/>
            <a:chExt cx="142875" cy="285750"/>
          </a:xfrm>
          <a:solidFill>
            <a:schemeClr val="accent5">
              <a:lumMod val="75000"/>
            </a:schemeClr>
          </a:solidFill>
        </p:grpSpPr>
        <p:sp>
          <p:nvSpPr>
            <p:cNvPr id="46"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276">
            <a:extLst>
              <a:ext uri="{FF2B5EF4-FFF2-40B4-BE49-F238E27FC236}">
                <a16:creationId xmlns:a16="http://schemas.microsoft.com/office/drawing/2014/main" id="{721BA385-E492-469A-A72F-9F9E0F2FBC19}"/>
              </a:ext>
            </a:extLst>
          </p:cNvPr>
          <p:cNvGrpSpPr/>
          <p:nvPr/>
        </p:nvGrpSpPr>
        <p:grpSpPr>
          <a:xfrm>
            <a:off x="8183041" y="3043452"/>
            <a:ext cx="142875" cy="285750"/>
            <a:chOff x="7085013" y="5922963"/>
            <a:chExt cx="142875" cy="285750"/>
          </a:xfrm>
          <a:solidFill>
            <a:schemeClr val="accent5">
              <a:lumMod val="75000"/>
            </a:schemeClr>
          </a:solidFill>
        </p:grpSpPr>
        <p:sp>
          <p:nvSpPr>
            <p:cNvPr id="49"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Group 279">
            <a:extLst>
              <a:ext uri="{FF2B5EF4-FFF2-40B4-BE49-F238E27FC236}">
                <a16:creationId xmlns:a16="http://schemas.microsoft.com/office/drawing/2014/main" id="{F5B526D7-4A56-4ACB-A92C-8C5513AA293B}"/>
              </a:ext>
            </a:extLst>
          </p:cNvPr>
          <p:cNvGrpSpPr/>
          <p:nvPr/>
        </p:nvGrpSpPr>
        <p:grpSpPr>
          <a:xfrm>
            <a:off x="8436429" y="3043452"/>
            <a:ext cx="142875" cy="285750"/>
            <a:chOff x="7085013" y="5922963"/>
            <a:chExt cx="142875" cy="285750"/>
          </a:xfrm>
          <a:solidFill>
            <a:schemeClr val="accent5">
              <a:lumMod val="75000"/>
            </a:schemeClr>
          </a:solidFill>
        </p:grpSpPr>
        <p:sp>
          <p:nvSpPr>
            <p:cNvPr id="52"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282">
            <a:extLst>
              <a:ext uri="{FF2B5EF4-FFF2-40B4-BE49-F238E27FC236}">
                <a16:creationId xmlns:a16="http://schemas.microsoft.com/office/drawing/2014/main" id="{71A2B207-9A89-4AE6-8259-E9E04D204159}"/>
              </a:ext>
            </a:extLst>
          </p:cNvPr>
          <p:cNvGrpSpPr/>
          <p:nvPr/>
        </p:nvGrpSpPr>
        <p:grpSpPr>
          <a:xfrm>
            <a:off x="8689817" y="3043452"/>
            <a:ext cx="142875" cy="285750"/>
            <a:chOff x="7085013" y="5922963"/>
            <a:chExt cx="142875" cy="285750"/>
          </a:xfrm>
          <a:solidFill>
            <a:schemeClr val="accent5">
              <a:lumMod val="75000"/>
            </a:schemeClr>
          </a:solidFill>
        </p:grpSpPr>
        <p:sp>
          <p:nvSpPr>
            <p:cNvPr id="55"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85">
            <a:extLst>
              <a:ext uri="{FF2B5EF4-FFF2-40B4-BE49-F238E27FC236}">
                <a16:creationId xmlns:a16="http://schemas.microsoft.com/office/drawing/2014/main" id="{311CD589-2756-4F31-9492-AE19A73F00E6}"/>
              </a:ext>
            </a:extLst>
          </p:cNvPr>
          <p:cNvGrpSpPr/>
          <p:nvPr/>
        </p:nvGrpSpPr>
        <p:grpSpPr>
          <a:xfrm>
            <a:off x="8943205" y="3043452"/>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88">
            <a:extLst>
              <a:ext uri="{FF2B5EF4-FFF2-40B4-BE49-F238E27FC236}">
                <a16:creationId xmlns:a16="http://schemas.microsoft.com/office/drawing/2014/main" id="{B23D31AF-959B-4B6F-A9AC-47C7509BBF93}"/>
              </a:ext>
            </a:extLst>
          </p:cNvPr>
          <p:cNvGrpSpPr/>
          <p:nvPr/>
        </p:nvGrpSpPr>
        <p:grpSpPr>
          <a:xfrm>
            <a:off x="9196589" y="3043452"/>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3" name="直線單箭頭接點 62"/>
          <p:cNvCxnSpPr/>
          <p:nvPr/>
        </p:nvCxnSpPr>
        <p:spPr>
          <a:xfrm>
            <a:off x="2974001" y="360415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a:off x="2974001" y="48851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181">
            <a:extLst>
              <a:ext uri="{FF2B5EF4-FFF2-40B4-BE49-F238E27FC236}">
                <a16:creationId xmlns:a16="http://schemas.microsoft.com/office/drawing/2014/main" id="{E52DCB02-263C-4353-B7EF-CF671ECEBF08}"/>
              </a:ext>
            </a:extLst>
          </p:cNvPr>
          <p:cNvGrpSpPr/>
          <p:nvPr/>
        </p:nvGrpSpPr>
        <p:grpSpPr>
          <a:xfrm>
            <a:off x="6916109" y="4319438"/>
            <a:ext cx="142875" cy="285750"/>
            <a:chOff x="7085013" y="5922963"/>
            <a:chExt cx="142875" cy="285750"/>
          </a:xfrm>
          <a:solidFill>
            <a:schemeClr val="accent5">
              <a:lumMod val="75000"/>
            </a:schemeClr>
          </a:solidFill>
        </p:grpSpPr>
        <p:sp>
          <p:nvSpPr>
            <p:cNvPr id="66"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196">
            <a:extLst>
              <a:ext uri="{FF2B5EF4-FFF2-40B4-BE49-F238E27FC236}">
                <a16:creationId xmlns:a16="http://schemas.microsoft.com/office/drawing/2014/main" id="{262B0F37-8AFA-4FDC-83E0-59701E2712A4}"/>
              </a:ext>
            </a:extLst>
          </p:cNvPr>
          <p:cNvGrpSpPr/>
          <p:nvPr/>
        </p:nvGrpSpPr>
        <p:grpSpPr>
          <a:xfrm>
            <a:off x="7169493" y="4319438"/>
            <a:ext cx="142875" cy="285750"/>
            <a:chOff x="7085013" y="5922963"/>
            <a:chExt cx="142875" cy="285750"/>
          </a:xfrm>
          <a:solidFill>
            <a:schemeClr val="accent5">
              <a:lumMod val="75000"/>
            </a:schemeClr>
          </a:solidFill>
        </p:grpSpPr>
        <p:sp>
          <p:nvSpPr>
            <p:cNvPr id="69"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211">
            <a:extLst>
              <a:ext uri="{FF2B5EF4-FFF2-40B4-BE49-F238E27FC236}">
                <a16:creationId xmlns:a16="http://schemas.microsoft.com/office/drawing/2014/main" id="{2180B60E-86B1-4CE7-8BED-1CAE6E8C72A7}"/>
              </a:ext>
            </a:extLst>
          </p:cNvPr>
          <p:cNvGrpSpPr/>
          <p:nvPr/>
        </p:nvGrpSpPr>
        <p:grpSpPr>
          <a:xfrm>
            <a:off x="7422881" y="4319438"/>
            <a:ext cx="142875" cy="285750"/>
            <a:chOff x="7085013" y="5922963"/>
            <a:chExt cx="142875" cy="285750"/>
          </a:xfrm>
          <a:solidFill>
            <a:schemeClr val="accent5">
              <a:lumMod val="75000"/>
            </a:schemeClr>
          </a:solidFill>
        </p:grpSpPr>
        <p:sp>
          <p:nvSpPr>
            <p:cNvPr id="72"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258">
            <a:extLst>
              <a:ext uri="{FF2B5EF4-FFF2-40B4-BE49-F238E27FC236}">
                <a16:creationId xmlns:a16="http://schemas.microsoft.com/office/drawing/2014/main" id="{6D8EDC4B-A996-470E-A468-C062E47C902D}"/>
              </a:ext>
            </a:extLst>
          </p:cNvPr>
          <p:cNvGrpSpPr/>
          <p:nvPr/>
        </p:nvGrpSpPr>
        <p:grpSpPr>
          <a:xfrm>
            <a:off x="7676269" y="4319438"/>
            <a:ext cx="142875" cy="285750"/>
            <a:chOff x="7085013" y="5922963"/>
            <a:chExt cx="142875" cy="285750"/>
          </a:xfrm>
          <a:solidFill>
            <a:schemeClr val="accent5">
              <a:lumMod val="75000"/>
            </a:schemeClr>
          </a:solidFill>
        </p:grpSpPr>
        <p:sp>
          <p:nvSpPr>
            <p:cNvPr id="75"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 name="Group 273">
            <a:extLst>
              <a:ext uri="{FF2B5EF4-FFF2-40B4-BE49-F238E27FC236}">
                <a16:creationId xmlns:a16="http://schemas.microsoft.com/office/drawing/2014/main" id="{5C9A133C-3454-4245-8BAF-1CE56C23BCC7}"/>
              </a:ext>
            </a:extLst>
          </p:cNvPr>
          <p:cNvGrpSpPr/>
          <p:nvPr/>
        </p:nvGrpSpPr>
        <p:grpSpPr>
          <a:xfrm>
            <a:off x="7929657" y="4319438"/>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276">
            <a:extLst>
              <a:ext uri="{FF2B5EF4-FFF2-40B4-BE49-F238E27FC236}">
                <a16:creationId xmlns:a16="http://schemas.microsoft.com/office/drawing/2014/main" id="{721BA385-E492-469A-A72F-9F9E0F2FBC19}"/>
              </a:ext>
            </a:extLst>
          </p:cNvPr>
          <p:cNvGrpSpPr/>
          <p:nvPr/>
        </p:nvGrpSpPr>
        <p:grpSpPr>
          <a:xfrm>
            <a:off x="8183041" y="4319438"/>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79">
            <a:extLst>
              <a:ext uri="{FF2B5EF4-FFF2-40B4-BE49-F238E27FC236}">
                <a16:creationId xmlns:a16="http://schemas.microsoft.com/office/drawing/2014/main" id="{F5B526D7-4A56-4ACB-A92C-8C5513AA293B}"/>
              </a:ext>
            </a:extLst>
          </p:cNvPr>
          <p:cNvGrpSpPr/>
          <p:nvPr/>
        </p:nvGrpSpPr>
        <p:grpSpPr>
          <a:xfrm>
            <a:off x="8436429" y="4319438"/>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82">
            <a:extLst>
              <a:ext uri="{FF2B5EF4-FFF2-40B4-BE49-F238E27FC236}">
                <a16:creationId xmlns:a16="http://schemas.microsoft.com/office/drawing/2014/main" id="{71A2B207-9A89-4AE6-8259-E9E04D204159}"/>
              </a:ext>
            </a:extLst>
          </p:cNvPr>
          <p:cNvGrpSpPr/>
          <p:nvPr/>
        </p:nvGrpSpPr>
        <p:grpSpPr>
          <a:xfrm>
            <a:off x="8689817" y="4319438"/>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85">
            <a:extLst>
              <a:ext uri="{FF2B5EF4-FFF2-40B4-BE49-F238E27FC236}">
                <a16:creationId xmlns:a16="http://schemas.microsoft.com/office/drawing/2014/main" id="{311CD589-2756-4F31-9492-AE19A73F00E6}"/>
              </a:ext>
            </a:extLst>
          </p:cNvPr>
          <p:cNvGrpSpPr/>
          <p:nvPr/>
        </p:nvGrpSpPr>
        <p:grpSpPr>
          <a:xfrm>
            <a:off x="8943205" y="4319438"/>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88">
            <a:extLst>
              <a:ext uri="{FF2B5EF4-FFF2-40B4-BE49-F238E27FC236}">
                <a16:creationId xmlns:a16="http://schemas.microsoft.com/office/drawing/2014/main" id="{B23D31AF-959B-4B6F-A9AC-47C7509BBF93}"/>
              </a:ext>
            </a:extLst>
          </p:cNvPr>
          <p:cNvGrpSpPr/>
          <p:nvPr/>
        </p:nvGrpSpPr>
        <p:grpSpPr>
          <a:xfrm>
            <a:off x="9196589" y="4319438"/>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id="{F5B526D7-4A56-4ACB-A92C-8C5513AA293B}"/>
              </a:ext>
            </a:extLst>
          </p:cNvPr>
          <p:cNvGrpSpPr/>
          <p:nvPr/>
        </p:nvGrpSpPr>
        <p:grpSpPr>
          <a:xfrm>
            <a:off x="9196589" y="4314882"/>
            <a:ext cx="142875" cy="285750"/>
            <a:chOff x="7085013" y="5922963"/>
            <a:chExt cx="142875" cy="285750"/>
          </a:xfrm>
          <a:solidFill>
            <a:schemeClr val="accent1"/>
          </a:solidFill>
        </p:grpSpPr>
        <p:sp>
          <p:nvSpPr>
            <p:cNvPr id="96"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id="{71A2B207-9A89-4AE6-8259-E9E04D204159}"/>
              </a:ext>
            </a:extLst>
          </p:cNvPr>
          <p:cNvGrpSpPr/>
          <p:nvPr/>
        </p:nvGrpSpPr>
        <p:grpSpPr>
          <a:xfrm>
            <a:off x="9449977" y="4314882"/>
            <a:ext cx="142875" cy="285750"/>
            <a:chOff x="7085013" y="5922963"/>
            <a:chExt cx="142875" cy="285750"/>
          </a:xfrm>
          <a:solidFill>
            <a:schemeClr val="accent1"/>
          </a:solidFill>
        </p:grpSpPr>
        <p:sp>
          <p:nvSpPr>
            <p:cNvPr id="99"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id="{311CD589-2756-4F31-9492-AE19A73F00E6}"/>
              </a:ext>
            </a:extLst>
          </p:cNvPr>
          <p:cNvGrpSpPr/>
          <p:nvPr/>
        </p:nvGrpSpPr>
        <p:grpSpPr>
          <a:xfrm>
            <a:off x="9703365" y="4314882"/>
            <a:ext cx="142875" cy="285750"/>
            <a:chOff x="7085013" y="5922963"/>
            <a:chExt cx="142875" cy="285750"/>
          </a:xfrm>
          <a:solidFill>
            <a:schemeClr val="accent1"/>
          </a:solidFill>
        </p:grpSpPr>
        <p:sp>
          <p:nvSpPr>
            <p:cNvPr id="102"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4" name="Freeform 1668">
            <a:extLst>
              <a:ext uri="{FF2B5EF4-FFF2-40B4-BE49-F238E27FC236}">
                <a16:creationId xmlns:a16="http://schemas.microsoft.com/office/drawing/2014/main" id="{0823C732-8F44-466E-B9A4-83308DEE4F76}"/>
              </a:ext>
            </a:extLst>
          </p:cNvPr>
          <p:cNvSpPr>
            <a:spLocks noEditPoints="1"/>
          </p:cNvSpPr>
          <p:nvPr/>
        </p:nvSpPr>
        <p:spPr bwMode="auto">
          <a:xfrm>
            <a:off x="2299255" y="5981720"/>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5"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2156679"/>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6" name="Freeform 1668">
            <a:extLst>
              <a:ext uri="{FF2B5EF4-FFF2-40B4-BE49-F238E27FC236}">
                <a16:creationId xmlns:a16="http://schemas.microsoft.com/office/drawing/2014/main" id="{0823C732-8F44-466E-B9A4-83308DEE4F76}"/>
              </a:ext>
            </a:extLst>
          </p:cNvPr>
          <p:cNvSpPr>
            <a:spLocks noEditPoints="1"/>
          </p:cNvSpPr>
          <p:nvPr/>
        </p:nvSpPr>
        <p:spPr bwMode="auto">
          <a:xfrm>
            <a:off x="3018465" y="3046539"/>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id="{0823C732-8F44-466E-B9A4-83308DEE4F76}"/>
              </a:ext>
            </a:extLst>
          </p:cNvPr>
          <p:cNvSpPr>
            <a:spLocks noEditPoints="1"/>
          </p:cNvSpPr>
          <p:nvPr/>
        </p:nvSpPr>
        <p:spPr bwMode="auto">
          <a:xfrm>
            <a:off x="3019655" y="432241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4411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2050" name="Picture 2" descr="D:\c\Downloads\9FE72E7E-810C-4DDE-839B-53881E9770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arallelogram 24">
            <a:extLst>
              <a:ext uri="{FF2B5EF4-FFF2-40B4-BE49-F238E27FC236}">
                <a16:creationId xmlns:a16="http://schemas.microsoft.com/office/drawing/2014/main" id="{6E0AC06B-A14B-4B16-9748-05FB84B82B26}"/>
              </a:ext>
            </a:extLst>
          </p:cNvPr>
          <p:cNvSpPr/>
          <p:nvPr/>
        </p:nvSpPr>
        <p:spPr>
          <a:xfrm flipV="1">
            <a:off x="2650097" y="2507676"/>
            <a:ext cx="591931" cy="1250351"/>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 name="connsiteX0" fmla="*/ 0 w 736611"/>
              <a:gd name="connsiteY0" fmla="*/ 1027929 h 1876427"/>
              <a:gd name="connsiteX1" fmla="*/ 377559 w 736611"/>
              <a:gd name="connsiteY1" fmla="*/ 0 h 1876427"/>
              <a:gd name="connsiteX2" fmla="*/ 736611 w 736611"/>
              <a:gd name="connsiteY2" fmla="*/ 1199721 h 1876427"/>
              <a:gd name="connsiteX3" fmla="*/ 371114 w 736611"/>
              <a:gd name="connsiteY3" fmla="*/ 1876427 h 1876427"/>
              <a:gd name="connsiteX4" fmla="*/ 0 w 736611"/>
              <a:gd name="connsiteY4" fmla="*/ 1027929 h 1876427"/>
              <a:gd name="connsiteX0" fmla="*/ 0 w 736611"/>
              <a:gd name="connsiteY0" fmla="*/ 1027929 h 1250351"/>
              <a:gd name="connsiteX1" fmla="*/ 377559 w 736611"/>
              <a:gd name="connsiteY1" fmla="*/ 0 h 1250351"/>
              <a:gd name="connsiteX2" fmla="*/ 736611 w 736611"/>
              <a:gd name="connsiteY2" fmla="*/ 1199721 h 1250351"/>
              <a:gd name="connsiteX3" fmla="*/ 371114 w 736611"/>
              <a:gd name="connsiteY3" fmla="*/ 1250351 h 1250351"/>
              <a:gd name="connsiteX4" fmla="*/ 0 w 736611"/>
              <a:gd name="connsiteY4" fmla="*/ 1027929 h 125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11" h="1250351">
                <a:moveTo>
                  <a:pt x="0" y="1027929"/>
                </a:moveTo>
                <a:lnTo>
                  <a:pt x="377559" y="0"/>
                </a:lnTo>
                <a:lnTo>
                  <a:pt x="736611" y="1199721"/>
                </a:lnTo>
                <a:lnTo>
                  <a:pt x="371114" y="1250351"/>
                </a:lnTo>
                <a:lnTo>
                  <a:pt x="0" y="1027929"/>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arallelogram 24">
            <a:extLst>
              <a:ext uri="{FF2B5EF4-FFF2-40B4-BE49-F238E27FC236}">
                <a16:creationId xmlns:a16="http://schemas.microsoft.com/office/drawing/2014/main" id="{6E0AC06B-A14B-4B16-9748-05FB84B82B26}"/>
              </a:ext>
            </a:extLst>
          </p:cNvPr>
          <p:cNvSpPr/>
          <p:nvPr/>
        </p:nvSpPr>
        <p:spPr>
          <a:xfrm flipV="1">
            <a:off x="10108224" y="1888513"/>
            <a:ext cx="1160341" cy="1167973"/>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 name="connsiteX0" fmla="*/ 0 w 1443955"/>
              <a:gd name="connsiteY0" fmla="*/ 1167973 h 1167973"/>
              <a:gd name="connsiteX1" fmla="*/ 961887 w 1443955"/>
              <a:gd name="connsiteY1" fmla="*/ 0 h 1167973"/>
              <a:gd name="connsiteX2" fmla="*/ 1443955 w 1443955"/>
              <a:gd name="connsiteY2" fmla="*/ 491267 h 1167973"/>
              <a:gd name="connsiteX3" fmla="*/ 1078458 w 1443955"/>
              <a:gd name="connsiteY3" fmla="*/ 1167973 h 1167973"/>
              <a:gd name="connsiteX4" fmla="*/ 0 w 1443955"/>
              <a:gd name="connsiteY4" fmla="*/ 1167973 h 1167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5" h="1167973">
                <a:moveTo>
                  <a:pt x="0" y="1167973"/>
                </a:moveTo>
                <a:lnTo>
                  <a:pt x="961887" y="0"/>
                </a:lnTo>
                <a:lnTo>
                  <a:pt x="1443955" y="491267"/>
                </a:lnTo>
                <a:lnTo>
                  <a:pt x="1078458" y="1167973"/>
                </a:lnTo>
                <a:lnTo>
                  <a:pt x="0" y="1167973"/>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arallelogram 24">
            <a:extLst>
              <a:ext uri="{FF2B5EF4-FFF2-40B4-BE49-F238E27FC236}">
                <a16:creationId xmlns:a16="http://schemas.microsoft.com/office/drawing/2014/main" id="{6E0AC06B-A14B-4B16-9748-05FB84B82B26}"/>
              </a:ext>
            </a:extLst>
          </p:cNvPr>
          <p:cNvSpPr/>
          <p:nvPr/>
        </p:nvSpPr>
        <p:spPr>
          <a:xfrm flipV="1">
            <a:off x="8102764" y="1881607"/>
            <a:ext cx="1160341"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5" h="1876427">
                <a:moveTo>
                  <a:pt x="0" y="1876427"/>
                </a:moveTo>
                <a:lnTo>
                  <a:pt x="1084903" y="0"/>
                </a:lnTo>
                <a:lnTo>
                  <a:pt x="1443955" y="1199721"/>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arallelogram 24">
            <a:extLst>
              <a:ext uri="{FF2B5EF4-FFF2-40B4-BE49-F238E27FC236}">
                <a16:creationId xmlns:a16="http://schemas.microsoft.com/office/drawing/2014/main" id="{9CC07652-569C-4857-9906-2D45AEB17165}"/>
              </a:ext>
            </a:extLst>
          </p:cNvPr>
          <p:cNvSpPr/>
          <p:nvPr/>
        </p:nvSpPr>
        <p:spPr>
          <a:xfrm flipV="1">
            <a:off x="6097303" y="1881607"/>
            <a:ext cx="1160340"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4"/>
              <a:gd name="connsiteY0" fmla="*/ 1876427 h 1876427"/>
              <a:gd name="connsiteX1" fmla="*/ 1084903 w 1443954"/>
              <a:gd name="connsiteY1" fmla="*/ 0 h 1876427"/>
              <a:gd name="connsiteX2" fmla="*/ 1443954 w 1443954"/>
              <a:gd name="connsiteY2" fmla="*/ 1240910 h 1876427"/>
              <a:gd name="connsiteX3" fmla="*/ 1078458 w 1443954"/>
              <a:gd name="connsiteY3" fmla="*/ 1876427 h 1876427"/>
              <a:gd name="connsiteX4" fmla="*/ 0 w 1443954"/>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4" h="1876427">
                <a:moveTo>
                  <a:pt x="0" y="1876427"/>
                </a:moveTo>
                <a:lnTo>
                  <a:pt x="1084903" y="0"/>
                </a:lnTo>
                <a:lnTo>
                  <a:pt x="1443954" y="1240910"/>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arallelogram 24">
            <a:extLst>
              <a:ext uri="{FF2B5EF4-FFF2-40B4-BE49-F238E27FC236}">
                <a16:creationId xmlns:a16="http://schemas.microsoft.com/office/drawing/2014/main" id="{5924F72D-E308-46BE-8410-E79B10FBF61F}"/>
              </a:ext>
            </a:extLst>
          </p:cNvPr>
          <p:cNvSpPr/>
          <p:nvPr/>
        </p:nvSpPr>
        <p:spPr>
          <a:xfrm flipV="1">
            <a:off x="4091841" y="1881605"/>
            <a:ext cx="1168579"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54207"/>
              <a:gd name="connsiteY0" fmla="*/ 1876427 h 1876427"/>
              <a:gd name="connsiteX1" fmla="*/ 1084903 w 1454207"/>
              <a:gd name="connsiteY1" fmla="*/ 0 h 1876427"/>
              <a:gd name="connsiteX2" fmla="*/ 1454207 w 1454207"/>
              <a:gd name="connsiteY2" fmla="*/ 1199721 h 1876427"/>
              <a:gd name="connsiteX3" fmla="*/ 1078458 w 1454207"/>
              <a:gd name="connsiteY3" fmla="*/ 1876427 h 1876427"/>
              <a:gd name="connsiteX4" fmla="*/ 0 w 1454207"/>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207" h="1876427">
                <a:moveTo>
                  <a:pt x="0" y="1876427"/>
                </a:moveTo>
                <a:lnTo>
                  <a:pt x="1084903" y="0"/>
                </a:lnTo>
                <a:lnTo>
                  <a:pt x="1454207" y="1199721"/>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20</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招生方式</a:t>
            </a:r>
            <a:endParaRPr lang="en-US" sz="4400" b="1" dirty="0">
              <a:solidFill>
                <a:prstClr val="black"/>
              </a:solidFill>
            </a:endParaRPr>
          </a:p>
        </p:txBody>
      </p:sp>
      <p:sp>
        <p:nvSpPr>
          <p:cNvPr id="112" name="Rectangle 2">
            <a:extLst>
              <a:ext uri="{FF2B5EF4-FFF2-40B4-BE49-F238E27FC236}">
                <a16:creationId xmlns:a16="http://schemas.microsoft.com/office/drawing/2014/main" id="{25E35751-7742-4117-B330-E9E01E4617D1}"/>
              </a:ext>
            </a:extLst>
          </p:cNvPr>
          <p:cNvSpPr/>
          <p:nvPr/>
        </p:nvSpPr>
        <p:spPr>
          <a:xfrm>
            <a:off x="2310801" y="2271284"/>
            <a:ext cx="9304187" cy="10970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arallelogram 86">
            <a:extLst>
              <a:ext uri="{FF2B5EF4-FFF2-40B4-BE49-F238E27FC236}">
                <a16:creationId xmlns:a16="http://schemas.microsoft.com/office/drawing/2014/main" id="{E3CFDCE8-F0CA-4D30-B257-6A38A9C1EA52}"/>
              </a:ext>
            </a:extLst>
          </p:cNvPr>
          <p:cNvSpPr/>
          <p:nvPr/>
        </p:nvSpPr>
        <p:spPr>
          <a:xfrm>
            <a:off x="8968358" y="1881609"/>
            <a:ext cx="2005463" cy="1876425"/>
          </a:xfrm>
          <a:prstGeom prst="parallelogram">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arallelogram 87">
            <a:extLst>
              <a:ext uri="{FF2B5EF4-FFF2-40B4-BE49-F238E27FC236}">
                <a16:creationId xmlns:a16="http://schemas.microsoft.com/office/drawing/2014/main" id="{ED07F553-32AB-429D-8B27-70DA3ACF3F9A}"/>
              </a:ext>
            </a:extLst>
          </p:cNvPr>
          <p:cNvSpPr/>
          <p:nvPr/>
        </p:nvSpPr>
        <p:spPr>
          <a:xfrm>
            <a:off x="6962896" y="1881609"/>
            <a:ext cx="2005463" cy="1876425"/>
          </a:xfrm>
          <a:prstGeom prst="parallelogram">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arallelogram 89">
            <a:extLst>
              <a:ext uri="{FF2B5EF4-FFF2-40B4-BE49-F238E27FC236}">
                <a16:creationId xmlns:a16="http://schemas.microsoft.com/office/drawing/2014/main" id="{AD59E80B-0448-40CB-B25A-B53F9B3CEE99}"/>
              </a:ext>
            </a:extLst>
          </p:cNvPr>
          <p:cNvSpPr/>
          <p:nvPr/>
        </p:nvSpPr>
        <p:spPr>
          <a:xfrm>
            <a:off x="2951973" y="1881598"/>
            <a:ext cx="2005463" cy="1876428"/>
          </a:xfrm>
          <a:prstGeom prst="parallelogram">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arallelogram 90">
            <a:extLst>
              <a:ext uri="{FF2B5EF4-FFF2-40B4-BE49-F238E27FC236}">
                <a16:creationId xmlns:a16="http://schemas.microsoft.com/office/drawing/2014/main" id="{72DD15EE-2961-4783-8393-59934B892426}"/>
              </a:ext>
            </a:extLst>
          </p:cNvPr>
          <p:cNvSpPr/>
          <p:nvPr/>
        </p:nvSpPr>
        <p:spPr>
          <a:xfrm>
            <a:off x="4957434" y="1881598"/>
            <a:ext cx="2005463" cy="1876428"/>
          </a:xfrm>
          <a:prstGeom prst="parallelogram">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b="24213"/>
          <a:stretch/>
        </p:blipFill>
        <p:spPr>
          <a:xfrm>
            <a:off x="3418874" y="2397384"/>
            <a:ext cx="897391" cy="844852"/>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6800" y="2451973"/>
            <a:ext cx="643749" cy="838371"/>
          </a:xfrm>
          <a:prstGeom prst="rect">
            <a:avLst/>
          </a:prstGeom>
        </p:spPr>
      </p:pic>
      <p:sp>
        <p:nvSpPr>
          <p:cNvPr id="8" name="文字方塊 7"/>
          <p:cNvSpPr txBox="1"/>
          <p:nvPr/>
        </p:nvSpPr>
        <p:spPr>
          <a:xfrm>
            <a:off x="5908564" y="2999005"/>
            <a:ext cx="312906" cy="369332"/>
          </a:xfrm>
          <a:prstGeom prst="rect">
            <a:avLst/>
          </a:prstGeom>
          <a:noFill/>
        </p:spPr>
        <p:txBody>
          <a:bodyPr wrap="none" rtlCol="0">
            <a:spAutoFit/>
          </a:bodyPr>
          <a:lstStyle/>
          <a:p>
            <a:r>
              <a:rPr lang="en-US" altLang="zh-TW" b="1" dirty="0">
                <a:solidFill>
                  <a:schemeClr val="bg1"/>
                </a:solidFill>
                <a:latin typeface="+mn-ea"/>
              </a:rPr>
              <a:t>1</a:t>
            </a:r>
            <a:endParaRPr lang="zh-TW" altLang="en-US" b="1" dirty="0">
              <a:solidFill>
                <a:schemeClr val="bg1"/>
              </a:solidFill>
              <a:latin typeface="+mn-ea"/>
            </a:endParaRPr>
          </a:p>
        </p:txBody>
      </p:sp>
      <p:pic>
        <p:nvPicPr>
          <p:cNvPr id="139" name="圖片 1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360" y="2451973"/>
            <a:ext cx="643749" cy="838371"/>
          </a:xfrm>
          <a:prstGeom prst="rect">
            <a:avLst/>
          </a:prstGeom>
        </p:spPr>
      </p:pic>
      <p:sp>
        <p:nvSpPr>
          <p:cNvPr id="140" name="文字方塊 139"/>
          <p:cNvSpPr txBox="1"/>
          <p:nvPr/>
        </p:nvSpPr>
        <p:spPr>
          <a:xfrm>
            <a:off x="7911121" y="2999005"/>
            <a:ext cx="312906" cy="369332"/>
          </a:xfrm>
          <a:prstGeom prst="rect">
            <a:avLst/>
          </a:prstGeom>
          <a:noFill/>
        </p:spPr>
        <p:txBody>
          <a:bodyPr wrap="none" rtlCol="0">
            <a:spAutoFit/>
          </a:bodyPr>
          <a:lstStyle/>
          <a:p>
            <a:r>
              <a:rPr lang="en-US" altLang="zh-TW" b="1" dirty="0">
                <a:solidFill>
                  <a:schemeClr val="bg1"/>
                </a:solidFill>
                <a:latin typeface="+mn-ea"/>
              </a:rPr>
              <a:t>2</a:t>
            </a:r>
          </a:p>
        </p:txBody>
      </p:sp>
      <p:pic>
        <p:nvPicPr>
          <p:cNvPr id="141" name="圖片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1836" y="2455548"/>
            <a:ext cx="643749" cy="838371"/>
          </a:xfrm>
          <a:prstGeom prst="rect">
            <a:avLst/>
          </a:prstGeom>
        </p:spPr>
      </p:pic>
      <p:sp>
        <p:nvSpPr>
          <p:cNvPr id="142" name="文字方塊 141"/>
          <p:cNvSpPr txBox="1"/>
          <p:nvPr/>
        </p:nvSpPr>
        <p:spPr>
          <a:xfrm>
            <a:off x="9943597" y="3002580"/>
            <a:ext cx="312906" cy="369332"/>
          </a:xfrm>
          <a:prstGeom prst="rect">
            <a:avLst/>
          </a:prstGeom>
          <a:noFill/>
        </p:spPr>
        <p:txBody>
          <a:bodyPr wrap="none" rtlCol="0">
            <a:spAutoFit/>
          </a:bodyPr>
          <a:lstStyle/>
          <a:p>
            <a:r>
              <a:rPr lang="en-US" altLang="zh-TW" b="1" dirty="0">
                <a:solidFill>
                  <a:schemeClr val="bg1"/>
                </a:solidFill>
                <a:latin typeface="+mn-ea"/>
              </a:rPr>
              <a:t>3</a:t>
            </a:r>
          </a:p>
        </p:txBody>
      </p:sp>
      <p:sp>
        <p:nvSpPr>
          <p:cNvPr id="10" name="矩形 9"/>
          <p:cNvSpPr/>
          <p:nvPr/>
        </p:nvSpPr>
        <p:spPr>
          <a:xfrm>
            <a:off x="2760456" y="4090252"/>
            <a:ext cx="2031325" cy="461665"/>
          </a:xfrm>
          <a:prstGeom prst="rect">
            <a:avLst/>
          </a:prstGeom>
        </p:spPr>
        <p:txBody>
          <a:bodyPr wrap="none">
            <a:spAutoFit/>
          </a:bodyPr>
          <a:lstStyle/>
          <a:p>
            <a:pPr algn="ctr">
              <a:spcBef>
                <a:spcPct val="0"/>
              </a:spcBef>
            </a:pPr>
            <a:r>
              <a:rPr lang="zh-TW" altLang="en-US" sz="2400" b="1" dirty="0"/>
              <a:t>國中教育會考</a:t>
            </a:r>
          </a:p>
        </p:txBody>
      </p:sp>
      <p:sp>
        <p:nvSpPr>
          <p:cNvPr id="12" name="矩形 11"/>
          <p:cNvSpPr/>
          <p:nvPr/>
        </p:nvSpPr>
        <p:spPr>
          <a:xfrm>
            <a:off x="2914341" y="4574479"/>
            <a:ext cx="1723549" cy="400110"/>
          </a:xfrm>
          <a:prstGeom prst="rect">
            <a:avLst/>
          </a:prstGeom>
        </p:spPr>
        <p:txBody>
          <a:bodyPr wrap="none">
            <a:spAutoFit/>
          </a:bodyPr>
          <a:lstStyle/>
          <a:p>
            <a:r>
              <a:rPr lang="zh-TW" altLang="en-US" sz="2000" dirty="0">
                <a:latin typeface="+mn-ea"/>
              </a:rPr>
              <a:t>取得會考成績</a:t>
            </a:r>
          </a:p>
        </p:txBody>
      </p:sp>
      <p:sp>
        <p:nvSpPr>
          <p:cNvPr id="17" name="矩形 16"/>
          <p:cNvSpPr/>
          <p:nvPr/>
        </p:nvSpPr>
        <p:spPr>
          <a:xfrm>
            <a:off x="2840404" y="5007111"/>
            <a:ext cx="1895071" cy="830997"/>
          </a:xfrm>
          <a:prstGeom prst="rect">
            <a:avLst/>
          </a:prstGeom>
        </p:spPr>
        <p:txBody>
          <a:bodyPr wrap="none">
            <a:spAutoFit/>
          </a:bodyPr>
          <a:lstStyle/>
          <a:p>
            <a:r>
              <a:rPr lang="en-US" altLang="zh-TW" sz="1600" dirty="0">
                <a:latin typeface="+mn-ea"/>
              </a:rPr>
              <a:t>(</a:t>
            </a:r>
            <a:r>
              <a:rPr lang="zh-TW" altLang="en-US" sz="1600" dirty="0">
                <a:latin typeface="+mn-ea"/>
              </a:rPr>
              <a:t>除</a:t>
            </a:r>
            <a:r>
              <a:rPr lang="zh-TW" altLang="en-US" sz="1600" b="1" dirty="0">
                <a:latin typeface="+mn-ea"/>
              </a:rPr>
              <a:t>國立學校</a:t>
            </a:r>
            <a:r>
              <a:rPr lang="zh-TW" altLang="en-US" sz="1600" dirty="0">
                <a:latin typeface="+mn-ea"/>
              </a:rPr>
              <a:t>及</a:t>
            </a:r>
            <a:r>
              <a:rPr lang="zh-TW" altLang="en-US" sz="1600" b="1" dirty="0">
                <a:latin typeface="+mn-ea"/>
              </a:rPr>
              <a:t>護理</a:t>
            </a:r>
            <a:endParaRPr lang="en-US" altLang="zh-TW" sz="1600" b="1" dirty="0">
              <a:latin typeface="+mn-ea"/>
            </a:endParaRPr>
          </a:p>
          <a:p>
            <a:r>
              <a:rPr lang="zh-TW" altLang="en-US" sz="1600" b="1" dirty="0">
                <a:latin typeface="+mn-ea"/>
              </a:rPr>
              <a:t> 科</a:t>
            </a:r>
            <a:r>
              <a:rPr lang="zh-TW" altLang="en-US" sz="1600" dirty="0">
                <a:latin typeface="+mn-ea"/>
              </a:rPr>
              <a:t>外，各校自訂是</a:t>
            </a:r>
            <a:endParaRPr lang="en-US" altLang="zh-TW" sz="1600" dirty="0">
              <a:latin typeface="+mn-ea"/>
            </a:endParaRPr>
          </a:p>
          <a:p>
            <a:r>
              <a:rPr lang="zh-TW" altLang="en-US" sz="1600" dirty="0">
                <a:latin typeface="+mn-ea"/>
              </a:rPr>
              <a:t> 否採計會考成績</a:t>
            </a:r>
            <a:r>
              <a:rPr lang="en-US" altLang="zh-TW" sz="1600" dirty="0">
                <a:latin typeface="+mn-ea"/>
              </a:rPr>
              <a:t>)</a:t>
            </a:r>
            <a:endParaRPr lang="zh-TW" altLang="en-US" sz="1600" dirty="0">
              <a:latin typeface="+mn-ea"/>
            </a:endParaRPr>
          </a:p>
        </p:txBody>
      </p:sp>
      <p:sp>
        <p:nvSpPr>
          <p:cNvPr id="18" name="矩形 17"/>
          <p:cNvSpPr/>
          <p:nvPr/>
        </p:nvSpPr>
        <p:spPr>
          <a:xfrm>
            <a:off x="4791780" y="4099441"/>
            <a:ext cx="2031325" cy="461665"/>
          </a:xfrm>
          <a:prstGeom prst="rect">
            <a:avLst/>
          </a:prstGeom>
        </p:spPr>
        <p:txBody>
          <a:bodyPr wrap="none">
            <a:spAutoFit/>
          </a:bodyPr>
          <a:lstStyle/>
          <a:p>
            <a:r>
              <a:rPr lang="zh-TW" altLang="en-US" sz="2400" b="1" dirty="0"/>
              <a:t>優先免試入學</a:t>
            </a:r>
          </a:p>
        </p:txBody>
      </p:sp>
      <p:sp>
        <p:nvSpPr>
          <p:cNvPr id="19" name="矩形 18"/>
          <p:cNvSpPr/>
          <p:nvPr/>
        </p:nvSpPr>
        <p:spPr>
          <a:xfrm>
            <a:off x="6823106" y="4097339"/>
            <a:ext cx="2031325" cy="461665"/>
          </a:xfrm>
          <a:prstGeom prst="rect">
            <a:avLst/>
          </a:prstGeom>
        </p:spPr>
        <p:txBody>
          <a:bodyPr wrap="none">
            <a:spAutoFit/>
          </a:bodyPr>
          <a:lstStyle/>
          <a:p>
            <a:pPr algn="ctr">
              <a:spcBef>
                <a:spcPct val="0"/>
              </a:spcBef>
            </a:pPr>
            <a:r>
              <a:rPr lang="zh-TW" altLang="en-US" sz="2400" b="1" dirty="0">
                <a:latin typeface="+mn-ea"/>
              </a:rPr>
              <a:t>聯合免試入學</a:t>
            </a:r>
          </a:p>
        </p:txBody>
      </p:sp>
      <p:sp>
        <p:nvSpPr>
          <p:cNvPr id="20" name="文字方塊 19"/>
          <p:cNvSpPr txBox="1"/>
          <p:nvPr/>
        </p:nvSpPr>
        <p:spPr>
          <a:xfrm>
            <a:off x="4945670" y="4570287"/>
            <a:ext cx="1723549" cy="707886"/>
          </a:xfrm>
          <a:prstGeom prst="rect">
            <a:avLst/>
          </a:prstGeom>
          <a:noFill/>
        </p:spPr>
        <p:txBody>
          <a:bodyPr wrap="none" rtlCol="0">
            <a:spAutoFit/>
          </a:bodyPr>
          <a:lstStyle/>
          <a:p>
            <a:pPr algn="ctr"/>
            <a:r>
              <a:rPr lang="zh-TW" altLang="en-US" sz="2000" dirty="0">
                <a:solidFill>
                  <a:srgbClr val="FF0000"/>
                </a:solidFill>
              </a:rPr>
              <a:t>未錄取者</a:t>
            </a:r>
            <a:endParaRPr lang="en-US" altLang="zh-TW" sz="2000" dirty="0">
              <a:solidFill>
                <a:srgbClr val="FF0000"/>
              </a:solidFill>
            </a:endParaRPr>
          </a:p>
          <a:p>
            <a:pPr algn="ctr"/>
            <a:r>
              <a:rPr lang="zh-TW" altLang="en-US" sz="2000" dirty="0"/>
              <a:t>參加下一階段</a:t>
            </a:r>
          </a:p>
        </p:txBody>
      </p:sp>
      <p:sp>
        <p:nvSpPr>
          <p:cNvPr id="143" name="文字方塊 142"/>
          <p:cNvSpPr txBox="1"/>
          <p:nvPr/>
        </p:nvSpPr>
        <p:spPr>
          <a:xfrm>
            <a:off x="6970030" y="4571767"/>
            <a:ext cx="1723549" cy="707886"/>
          </a:xfrm>
          <a:prstGeom prst="rect">
            <a:avLst/>
          </a:prstGeom>
          <a:noFill/>
        </p:spPr>
        <p:txBody>
          <a:bodyPr wrap="none" rtlCol="0">
            <a:spAutoFit/>
          </a:bodyPr>
          <a:lstStyle/>
          <a:p>
            <a:pPr algn="ctr"/>
            <a:r>
              <a:rPr lang="zh-TW" altLang="en-US" sz="2000" dirty="0">
                <a:solidFill>
                  <a:srgbClr val="FF0000"/>
                </a:solidFill>
              </a:rPr>
              <a:t>未錄取者</a:t>
            </a:r>
            <a:endParaRPr lang="en-US" altLang="zh-TW" sz="2000" dirty="0">
              <a:solidFill>
                <a:srgbClr val="FF0000"/>
              </a:solidFill>
            </a:endParaRPr>
          </a:p>
          <a:p>
            <a:pPr algn="ctr"/>
            <a:r>
              <a:rPr lang="zh-TW" altLang="en-US" sz="2000" dirty="0"/>
              <a:t>參加下一階段</a:t>
            </a:r>
          </a:p>
        </p:txBody>
      </p:sp>
      <p:sp>
        <p:nvSpPr>
          <p:cNvPr id="144" name="矩形 143"/>
          <p:cNvSpPr/>
          <p:nvPr/>
        </p:nvSpPr>
        <p:spPr>
          <a:xfrm>
            <a:off x="9076035" y="4090251"/>
            <a:ext cx="1415772" cy="461665"/>
          </a:xfrm>
          <a:prstGeom prst="rect">
            <a:avLst/>
          </a:prstGeom>
        </p:spPr>
        <p:txBody>
          <a:bodyPr wrap="none">
            <a:spAutoFit/>
          </a:bodyPr>
          <a:lstStyle/>
          <a:p>
            <a:r>
              <a:rPr lang="zh-TW" altLang="en-US" sz="2400" b="1" dirty="0">
                <a:latin typeface="+mn-ea"/>
              </a:rPr>
              <a:t>免試續招</a:t>
            </a:r>
          </a:p>
        </p:txBody>
      </p:sp>
    </p:spTree>
    <p:extLst>
      <p:ext uri="{BB962C8B-B14F-4D97-AF65-F5344CB8AC3E}">
        <p14:creationId xmlns:p14="http://schemas.microsoft.com/office/powerpoint/2010/main" val="2815844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3245709"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21</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五專優先免試招生資訊</a:t>
            </a:r>
            <a:endParaRPr lang="en-US" altLang="zh-TW" sz="4400" b="1" dirty="0">
              <a:solidFill>
                <a:prstClr val="black"/>
              </a:solidFill>
            </a:endParaRPr>
          </a:p>
        </p:txBody>
      </p:sp>
      <p:sp>
        <p:nvSpPr>
          <p:cNvPr id="2" name="矩形 1"/>
          <p:cNvSpPr/>
          <p:nvPr/>
        </p:nvSpPr>
        <p:spPr>
          <a:xfrm>
            <a:off x="2457085" y="1761715"/>
            <a:ext cx="8567811" cy="3748719"/>
          </a:xfrm>
          <a:prstGeom prst="rect">
            <a:avLst/>
          </a:prstGeom>
        </p:spPr>
        <p:txBody>
          <a:bodyPr wrap="square">
            <a:spAutoFit/>
          </a:bodyPr>
          <a:lstStyle/>
          <a:p>
            <a:pPr marL="0" lvl="2">
              <a:lnSpc>
                <a:spcPct val="90000"/>
              </a:lnSpc>
              <a:spcBef>
                <a:spcPct val="0"/>
              </a:spcBef>
              <a:defRPr/>
            </a:pPr>
            <a:r>
              <a:rPr lang="zh-TW" altLang="en-US" sz="2400" dirty="0">
                <a:latin typeface="+mn-ea"/>
              </a:rPr>
              <a:t>招生對象：應屆畢業生、非應屆畢業生及具有同等學力者</a:t>
            </a:r>
            <a:endParaRPr lang="en-US" altLang="zh-TW" sz="2400" dirty="0">
              <a:latin typeface="+mn-ea"/>
            </a:endParaRPr>
          </a:p>
          <a:p>
            <a:pPr marL="0" lvl="2">
              <a:lnSpc>
                <a:spcPct val="90000"/>
              </a:lnSpc>
              <a:spcBef>
                <a:spcPct val="0"/>
              </a:spcBef>
              <a:defRPr/>
            </a:pPr>
            <a:r>
              <a:rPr lang="zh-TW" altLang="en-US" sz="2400" dirty="0">
                <a:latin typeface="+mn-ea"/>
              </a:rPr>
              <a:t>招生名額：</a:t>
            </a:r>
            <a:r>
              <a:rPr lang="en-US" altLang="zh-TW" sz="2400" dirty="0">
                <a:solidFill>
                  <a:schemeClr val="accent1"/>
                </a:solidFill>
                <a:latin typeface="+mn-ea"/>
              </a:rPr>
              <a:t>12,000</a:t>
            </a:r>
            <a:r>
              <a:rPr lang="zh-TW" altLang="en-US" sz="2400" dirty="0">
                <a:latin typeface="+mn-ea"/>
              </a:rPr>
              <a:t>名以上</a:t>
            </a:r>
            <a:r>
              <a:rPr lang="en-US" altLang="zh-TW" sz="2400" dirty="0">
                <a:latin typeface="+mn-ea"/>
              </a:rPr>
              <a:t> </a:t>
            </a:r>
          </a:p>
          <a:p>
            <a:pPr marL="0" lvl="2">
              <a:lnSpc>
                <a:spcPct val="90000"/>
              </a:lnSpc>
              <a:spcBef>
                <a:spcPct val="0"/>
              </a:spcBef>
              <a:defRPr/>
            </a:pPr>
            <a:r>
              <a:rPr lang="zh-TW" altLang="en-US" sz="2400" dirty="0">
                <a:latin typeface="+mn-ea"/>
              </a:rPr>
              <a:t>簡章發售及公告： </a:t>
            </a:r>
            <a:r>
              <a:rPr lang="en-US" altLang="zh-TW" sz="2400" dirty="0" smtClean="0">
                <a:solidFill>
                  <a:schemeClr val="accent1"/>
                </a:solidFill>
                <a:latin typeface="+mn-ea"/>
              </a:rPr>
              <a:t>111</a:t>
            </a:r>
            <a:r>
              <a:rPr lang="zh-TW" altLang="en-US" sz="2400" dirty="0" smtClean="0">
                <a:solidFill>
                  <a:schemeClr val="accent1"/>
                </a:solidFill>
                <a:latin typeface="+mn-ea"/>
              </a:rPr>
              <a:t>年</a:t>
            </a:r>
            <a:r>
              <a:rPr lang="en-US" altLang="zh-TW" sz="2400" dirty="0">
                <a:solidFill>
                  <a:schemeClr val="accent1"/>
                </a:solidFill>
                <a:latin typeface="+mn-ea"/>
              </a:rPr>
              <a:t>1</a:t>
            </a:r>
            <a:r>
              <a:rPr lang="zh-TW" altLang="en-US" sz="2400" dirty="0">
                <a:solidFill>
                  <a:schemeClr val="accent1"/>
                </a:solidFill>
                <a:latin typeface="+mn-ea"/>
              </a:rPr>
              <a:t>月</a:t>
            </a:r>
            <a:r>
              <a:rPr lang="en-US" altLang="zh-TW" sz="2400" dirty="0" smtClean="0">
                <a:solidFill>
                  <a:schemeClr val="accent1"/>
                </a:solidFill>
                <a:latin typeface="+mn-ea"/>
              </a:rPr>
              <a:t>17</a:t>
            </a:r>
            <a:r>
              <a:rPr lang="zh-TW" altLang="en-US" sz="2400" dirty="0" smtClean="0">
                <a:solidFill>
                  <a:schemeClr val="accent1"/>
                </a:solidFill>
                <a:latin typeface="+mn-ea"/>
              </a:rPr>
              <a:t>日</a:t>
            </a:r>
            <a:r>
              <a:rPr lang="zh-TW" altLang="en-US" sz="2400" dirty="0">
                <a:latin typeface="+mn-ea"/>
              </a:rPr>
              <a:t>起發售及開放網路下載</a:t>
            </a:r>
            <a:endParaRPr lang="en-US" altLang="zh-TW" sz="2400" dirty="0">
              <a:latin typeface="+mn-ea"/>
            </a:endParaRPr>
          </a:p>
          <a:p>
            <a:pPr marL="0" lvl="2">
              <a:lnSpc>
                <a:spcPct val="90000"/>
              </a:lnSpc>
              <a:spcBef>
                <a:spcPct val="0"/>
              </a:spcBef>
              <a:defRPr/>
            </a:pPr>
            <a:r>
              <a:rPr lang="zh-TW" altLang="en-US" sz="2400" dirty="0">
                <a:latin typeface="+mn-ea"/>
              </a:rPr>
              <a:t>報名： </a:t>
            </a:r>
            <a:r>
              <a:rPr lang="en-US" altLang="zh-TW" sz="2400" dirty="0" smtClean="0">
                <a:latin typeface="+mn-ea"/>
              </a:rPr>
              <a:t>111</a:t>
            </a:r>
            <a:r>
              <a:rPr lang="zh-TW" altLang="en-US" sz="2400" dirty="0" smtClean="0">
                <a:latin typeface="+mn-ea"/>
              </a:rPr>
              <a:t>年</a:t>
            </a:r>
            <a:r>
              <a:rPr lang="en-US" altLang="zh-TW" sz="2400" dirty="0">
                <a:latin typeface="+mn-ea"/>
              </a:rPr>
              <a:t>5</a:t>
            </a:r>
            <a:r>
              <a:rPr lang="zh-TW" altLang="en-US" sz="2400" dirty="0" smtClean="0">
                <a:latin typeface="+mn-ea"/>
              </a:rPr>
              <a:t>月</a:t>
            </a:r>
            <a:r>
              <a:rPr lang="en-US" altLang="zh-TW" sz="2400" dirty="0" smtClean="0">
                <a:latin typeface="+mn-ea"/>
              </a:rPr>
              <a:t>23</a:t>
            </a:r>
            <a:r>
              <a:rPr lang="zh-TW" altLang="en-US" sz="2400" dirty="0" smtClean="0">
                <a:latin typeface="+mn-ea"/>
              </a:rPr>
              <a:t>日</a:t>
            </a:r>
            <a:r>
              <a:rPr lang="en-US" altLang="zh-TW"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5</a:t>
            </a:r>
            <a:r>
              <a:rPr lang="zh-TW" altLang="en-US" sz="2400" dirty="0" smtClean="0">
                <a:latin typeface="+mn-ea"/>
              </a:rPr>
              <a:t>月</a:t>
            </a:r>
            <a:r>
              <a:rPr lang="en-US" altLang="zh-TW" sz="2400" dirty="0" smtClean="0">
                <a:latin typeface="+mn-ea"/>
              </a:rPr>
              <a:t>27</a:t>
            </a:r>
            <a:r>
              <a:rPr lang="zh-TW" altLang="en-US" sz="2400" dirty="0" smtClean="0">
                <a:latin typeface="+mn-ea"/>
              </a:rPr>
              <a:t>日</a:t>
            </a:r>
            <a:endParaRPr lang="en-US" altLang="zh-TW" sz="2400" dirty="0">
              <a:latin typeface="+mn-ea"/>
            </a:endParaRPr>
          </a:p>
          <a:p>
            <a:pPr marL="0" lvl="2">
              <a:lnSpc>
                <a:spcPct val="90000"/>
              </a:lnSpc>
              <a:spcBef>
                <a:spcPct val="0"/>
              </a:spcBef>
              <a:defRPr/>
            </a:pPr>
            <a:r>
              <a:rPr lang="zh-TW" altLang="en-US" sz="2400" dirty="0">
                <a:latin typeface="+mn-ea"/>
              </a:rPr>
              <a:t>網路選填志願： </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9</a:t>
            </a:r>
            <a:r>
              <a:rPr lang="zh-TW" altLang="en-US" sz="2400" dirty="0" smtClean="0">
                <a:latin typeface="+mn-ea"/>
              </a:rPr>
              <a:t>日</a:t>
            </a:r>
            <a:r>
              <a:rPr lang="en-US" altLang="zh-TW"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14</a:t>
            </a:r>
            <a:r>
              <a:rPr lang="zh-TW" altLang="en-US" sz="2400" dirty="0" smtClean="0">
                <a:latin typeface="+mn-ea"/>
              </a:rPr>
              <a:t>日</a:t>
            </a:r>
            <a:endParaRPr lang="en-US" altLang="zh-TW" sz="2400" dirty="0">
              <a:latin typeface="+mn-ea"/>
            </a:endParaRPr>
          </a:p>
          <a:p>
            <a:pPr marL="0" lvl="2">
              <a:lnSpc>
                <a:spcPct val="90000"/>
              </a:lnSpc>
              <a:spcBef>
                <a:spcPct val="0"/>
              </a:spcBef>
              <a:defRPr/>
            </a:pPr>
            <a:r>
              <a:rPr lang="zh-TW" altLang="en-US" sz="2400" dirty="0">
                <a:latin typeface="+mn-ea"/>
              </a:rPr>
              <a:t>放榜： </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16</a:t>
            </a:r>
            <a:r>
              <a:rPr lang="zh-TW" altLang="en-US" sz="2400" dirty="0" smtClean="0">
                <a:latin typeface="+mn-ea"/>
              </a:rPr>
              <a:t>日</a:t>
            </a:r>
            <a:r>
              <a:rPr lang="zh-TW" altLang="en-US" sz="2400" dirty="0">
                <a:latin typeface="+mn-ea"/>
              </a:rPr>
              <a:t>上午</a:t>
            </a:r>
            <a:r>
              <a:rPr lang="en-US" altLang="zh-TW" sz="2400" dirty="0">
                <a:latin typeface="+mn-ea"/>
              </a:rPr>
              <a:t>9</a:t>
            </a:r>
            <a:r>
              <a:rPr lang="zh-TW" altLang="en-US" sz="2400" dirty="0">
                <a:latin typeface="+mn-ea"/>
              </a:rPr>
              <a:t>：</a:t>
            </a:r>
            <a:r>
              <a:rPr lang="en-US" altLang="zh-TW" sz="2400" dirty="0">
                <a:latin typeface="+mn-ea"/>
              </a:rPr>
              <a:t>00</a:t>
            </a:r>
            <a:r>
              <a:rPr lang="zh-TW" altLang="en-US" sz="2400" dirty="0">
                <a:latin typeface="+mn-ea"/>
              </a:rPr>
              <a:t>起公告錄取名單</a:t>
            </a:r>
            <a:endParaRPr lang="en-US" altLang="zh-TW" sz="2400" dirty="0">
              <a:latin typeface="+mn-ea"/>
            </a:endParaRPr>
          </a:p>
          <a:p>
            <a:pPr marL="0" lvl="2">
              <a:lnSpc>
                <a:spcPct val="90000"/>
              </a:lnSpc>
              <a:spcBef>
                <a:spcPct val="0"/>
              </a:spcBef>
              <a:defRPr/>
            </a:pPr>
            <a:r>
              <a:rPr lang="zh-TW" altLang="en-US" sz="2400" dirty="0">
                <a:latin typeface="+mn-ea"/>
              </a:rPr>
              <a:t>報到與放棄錄取截止日： </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21</a:t>
            </a:r>
            <a:r>
              <a:rPr lang="zh-TW" altLang="en-US" sz="2400" dirty="0" smtClean="0">
                <a:latin typeface="+mn-ea"/>
              </a:rPr>
              <a:t>日</a:t>
            </a:r>
            <a:r>
              <a:rPr lang="zh-TW" altLang="en-US" sz="2400" dirty="0">
                <a:latin typeface="+mn-ea"/>
              </a:rPr>
              <a:t>下午</a:t>
            </a:r>
            <a:r>
              <a:rPr lang="en-US" altLang="zh-TW" sz="2400" dirty="0">
                <a:latin typeface="+mn-ea"/>
              </a:rPr>
              <a:t>3</a:t>
            </a:r>
            <a:r>
              <a:rPr lang="zh-TW" altLang="en-US" sz="2400" dirty="0">
                <a:latin typeface="+mn-ea"/>
              </a:rPr>
              <a:t>：</a:t>
            </a:r>
            <a:r>
              <a:rPr lang="en-US" altLang="zh-TW" sz="2400" dirty="0">
                <a:latin typeface="+mn-ea"/>
              </a:rPr>
              <a:t>00</a:t>
            </a:r>
            <a:r>
              <a:rPr lang="zh-TW" altLang="en-US" sz="2400" dirty="0">
                <a:latin typeface="+mn-ea"/>
              </a:rPr>
              <a:t>截止</a:t>
            </a:r>
            <a:endParaRPr lang="en-US" altLang="zh-TW" sz="2400" dirty="0">
              <a:latin typeface="+mn-ea"/>
            </a:endParaRPr>
          </a:p>
          <a:p>
            <a:pPr marL="0" lvl="2">
              <a:lnSpc>
                <a:spcPct val="90000"/>
              </a:lnSpc>
              <a:spcBef>
                <a:spcPct val="0"/>
              </a:spcBef>
              <a:defRPr/>
            </a:pPr>
            <a:r>
              <a:rPr lang="zh-TW" altLang="en-US" sz="2400" dirty="0">
                <a:latin typeface="+mn-ea"/>
              </a:rPr>
              <a:t>附註：</a:t>
            </a:r>
            <a:endParaRPr lang="en-US" altLang="zh-TW" sz="2400" dirty="0">
              <a:latin typeface="+mn-ea"/>
            </a:endParaRPr>
          </a:p>
          <a:p>
            <a:pPr marL="0" lvl="2">
              <a:lnSpc>
                <a:spcPct val="90000"/>
              </a:lnSpc>
              <a:spcBef>
                <a:spcPct val="0"/>
              </a:spcBef>
              <a:defRPr/>
            </a:pPr>
            <a:r>
              <a:rPr lang="zh-TW" altLang="en-US" sz="2400" dirty="0">
                <a:latin typeface="+mn-ea"/>
              </a:rPr>
              <a:t>    </a:t>
            </a:r>
            <a:r>
              <a:rPr lang="en-US" altLang="zh-TW" sz="2400" dirty="0">
                <a:latin typeface="+mn-ea"/>
              </a:rPr>
              <a:t>1.</a:t>
            </a:r>
            <a:r>
              <a:rPr lang="zh-TW" altLang="en-US" sz="2400" dirty="0">
                <a:latin typeface="+mn-ea"/>
              </a:rPr>
              <a:t>免試生報名時可選填至多</a:t>
            </a:r>
            <a:r>
              <a:rPr lang="en-US" altLang="zh-TW" sz="2400" dirty="0">
                <a:solidFill>
                  <a:schemeClr val="accent1"/>
                </a:solidFill>
                <a:latin typeface="+mn-ea"/>
              </a:rPr>
              <a:t>30</a:t>
            </a:r>
            <a:r>
              <a:rPr lang="zh-TW" altLang="en-US" sz="2400" dirty="0">
                <a:latin typeface="+mn-ea"/>
              </a:rPr>
              <a:t>個科</a:t>
            </a:r>
            <a:r>
              <a:rPr lang="en-US" altLang="zh-TW" sz="2400" dirty="0">
                <a:latin typeface="+mn-ea"/>
              </a:rPr>
              <a:t>(</a:t>
            </a:r>
            <a:r>
              <a:rPr lang="zh-TW" altLang="en-US" sz="2400" dirty="0">
                <a:latin typeface="+mn-ea"/>
              </a:rPr>
              <a:t>組</a:t>
            </a:r>
            <a:r>
              <a:rPr lang="en-US" altLang="zh-TW" sz="2400" dirty="0">
                <a:latin typeface="+mn-ea"/>
              </a:rPr>
              <a:t>)</a:t>
            </a:r>
            <a:r>
              <a:rPr lang="zh-TW" altLang="en-US" sz="2400" dirty="0">
                <a:latin typeface="+mn-ea"/>
              </a:rPr>
              <a:t>志願</a:t>
            </a:r>
            <a:r>
              <a:rPr lang="en-US" altLang="zh-TW" sz="2400" dirty="0">
                <a:latin typeface="+mn-ea"/>
              </a:rPr>
              <a:t> </a:t>
            </a:r>
          </a:p>
          <a:p>
            <a:pPr marL="0" lvl="2">
              <a:lnSpc>
                <a:spcPct val="90000"/>
              </a:lnSpc>
              <a:spcBef>
                <a:spcPct val="0"/>
              </a:spcBef>
              <a:defRPr/>
            </a:pPr>
            <a:r>
              <a:rPr lang="zh-TW" altLang="en-US" sz="2400" dirty="0">
                <a:latin typeface="+mn-ea"/>
              </a:rPr>
              <a:t>    </a:t>
            </a:r>
            <a:r>
              <a:rPr lang="en-US" altLang="zh-TW" sz="2400" dirty="0">
                <a:latin typeface="+mn-ea"/>
              </a:rPr>
              <a:t>2.</a:t>
            </a:r>
            <a:r>
              <a:rPr lang="zh-TW" altLang="en-US" sz="2400" dirty="0">
                <a:latin typeface="+mn-ea"/>
              </a:rPr>
              <a:t>採用全國一區依免試生分發順位與志願序由電腦統一分發 </a:t>
            </a:r>
            <a:r>
              <a:rPr lang="en-US" altLang="zh-TW" sz="2400" dirty="0">
                <a:latin typeface="+mn-ea"/>
              </a:rPr>
              <a:t> </a:t>
            </a:r>
          </a:p>
          <a:p>
            <a:pPr marL="0" lvl="2">
              <a:lnSpc>
                <a:spcPct val="90000"/>
              </a:lnSpc>
              <a:spcBef>
                <a:spcPct val="0"/>
              </a:spcBef>
              <a:defRPr/>
            </a:pPr>
            <a:r>
              <a:rPr lang="zh-TW" altLang="en-US" sz="2400" dirty="0">
                <a:latin typeface="+mn-ea"/>
              </a:rPr>
              <a:t>    </a:t>
            </a:r>
            <a:r>
              <a:rPr lang="en-US" altLang="zh-TW" sz="2400" dirty="0" smtClean="0">
                <a:latin typeface="+mn-ea"/>
              </a:rPr>
              <a:t>3.111</a:t>
            </a:r>
            <a:r>
              <a:rPr lang="zh-TW" altLang="en-US" sz="2400" dirty="0" smtClean="0">
                <a:latin typeface="+mn-ea"/>
              </a:rPr>
              <a:t>學年</a:t>
            </a:r>
            <a:r>
              <a:rPr lang="zh-TW" altLang="en-US" sz="2400" dirty="0">
                <a:latin typeface="+mn-ea"/>
              </a:rPr>
              <a:t>度共計</a:t>
            </a:r>
            <a:r>
              <a:rPr lang="en-US" altLang="zh-TW" sz="2400" dirty="0">
                <a:solidFill>
                  <a:schemeClr val="accent1"/>
                </a:solidFill>
                <a:latin typeface="+mn-ea"/>
              </a:rPr>
              <a:t>44</a:t>
            </a:r>
            <a:r>
              <a:rPr lang="zh-TW" altLang="en-US" sz="2400" dirty="0">
                <a:latin typeface="+mn-ea"/>
              </a:rPr>
              <a:t>所學校參與招生</a:t>
            </a:r>
            <a:r>
              <a:rPr lang="en-US" altLang="zh-TW" sz="2400" dirty="0">
                <a:latin typeface="+mn-ea"/>
              </a:rPr>
              <a:t>(</a:t>
            </a:r>
            <a:r>
              <a:rPr lang="zh-TW" altLang="en-US" sz="2400" dirty="0">
                <a:latin typeface="+mn-ea"/>
              </a:rPr>
              <a:t>參見下頁</a:t>
            </a:r>
            <a:r>
              <a:rPr lang="en-US" altLang="zh-TW" sz="2400" dirty="0">
                <a:latin typeface="+mn-ea"/>
              </a:rPr>
              <a:t>)</a:t>
            </a:r>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227298" y="1811568"/>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227298" y="214413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227298" y="2476699"/>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231123" y="280926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225155" y="3138805"/>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225157" y="346834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228854" y="378984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1668">
            <a:extLst>
              <a:ext uri="{FF2B5EF4-FFF2-40B4-BE49-F238E27FC236}">
                <a16:creationId xmlns:a16="http://schemas.microsoft.com/office/drawing/2014/main" id="{0823C732-8F44-466E-B9A4-83308DEE4F76}"/>
              </a:ext>
            </a:extLst>
          </p:cNvPr>
          <p:cNvSpPr>
            <a:spLocks noEditPoints="1"/>
          </p:cNvSpPr>
          <p:nvPr/>
        </p:nvSpPr>
        <p:spPr bwMode="auto">
          <a:xfrm>
            <a:off x="2225155" y="4110569"/>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7689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2743201"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22</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r>
              <a:rPr lang="en-US" altLang="zh-TW" sz="4400" b="1" dirty="0" smtClean="0">
                <a:latin typeface="+mn-ea"/>
              </a:rPr>
              <a:t>111</a:t>
            </a:r>
            <a:r>
              <a:rPr lang="zh-TW" altLang="en-US" sz="4400" b="1" dirty="0" smtClean="0">
                <a:latin typeface="+mn-ea"/>
              </a:rPr>
              <a:t>學年</a:t>
            </a:r>
            <a:r>
              <a:rPr lang="zh-TW" altLang="en-US" sz="4400" b="1" dirty="0">
                <a:latin typeface="+mn-ea"/>
              </a:rPr>
              <a:t>度招生學校一覽表</a:t>
            </a:r>
          </a:p>
        </p:txBody>
      </p:sp>
      <p:graphicFrame>
        <p:nvGraphicFramePr>
          <p:cNvPr id="47" name="內容版面配置區 2"/>
          <p:cNvGraphicFramePr>
            <a:graphicFrameLocks noGrp="1"/>
          </p:cNvGraphicFramePr>
          <p:nvPr>
            <p:ph idx="1"/>
            <p:extLst>
              <p:ext uri="{D42A27DB-BD31-4B8C-83A1-F6EECF244321}">
                <p14:modId xmlns:p14="http://schemas.microsoft.com/office/powerpoint/2010/main" val="1596421356"/>
              </p:ext>
            </p:extLst>
          </p:nvPr>
        </p:nvGraphicFramePr>
        <p:xfrm>
          <a:off x="2255106" y="1278922"/>
          <a:ext cx="9506576" cy="4754448"/>
        </p:xfrm>
        <a:graphic>
          <a:graphicData uri="http://schemas.openxmlformats.org/drawingml/2006/table">
            <a:tbl>
              <a:tblPr bandRow="1">
                <a:tableStyleId>{5C22544A-7EE6-4342-B048-85BDC9FD1C3A}</a:tableStyleId>
              </a:tblPr>
              <a:tblGrid>
                <a:gridCol w="1800279">
                  <a:extLst>
                    <a:ext uri="{9D8B030D-6E8A-4147-A177-3AD203B41FA5}">
                      <a16:colId xmlns:a16="http://schemas.microsoft.com/office/drawing/2014/main" val="20000"/>
                    </a:ext>
                  </a:extLst>
                </a:gridCol>
                <a:gridCol w="1809699">
                  <a:extLst>
                    <a:ext uri="{9D8B030D-6E8A-4147-A177-3AD203B41FA5}">
                      <a16:colId xmlns:a16="http://schemas.microsoft.com/office/drawing/2014/main" val="20001"/>
                    </a:ext>
                  </a:extLst>
                </a:gridCol>
                <a:gridCol w="1897167">
                  <a:extLst>
                    <a:ext uri="{9D8B030D-6E8A-4147-A177-3AD203B41FA5}">
                      <a16:colId xmlns:a16="http://schemas.microsoft.com/office/drawing/2014/main" val="20002"/>
                    </a:ext>
                  </a:extLst>
                </a:gridCol>
                <a:gridCol w="1888620">
                  <a:extLst>
                    <a:ext uri="{9D8B030D-6E8A-4147-A177-3AD203B41FA5}">
                      <a16:colId xmlns:a16="http://schemas.microsoft.com/office/drawing/2014/main" val="20003"/>
                    </a:ext>
                  </a:extLst>
                </a:gridCol>
                <a:gridCol w="2110811">
                  <a:extLst>
                    <a:ext uri="{9D8B030D-6E8A-4147-A177-3AD203B41FA5}">
                      <a16:colId xmlns:a16="http://schemas.microsoft.com/office/drawing/2014/main" val="20004"/>
                    </a:ext>
                  </a:extLst>
                </a:gridCol>
              </a:tblGrid>
              <a:tr h="317298">
                <a:tc gridSpan="2">
                  <a:txBody>
                    <a:bodyPr/>
                    <a:lstStyle/>
                    <a:p>
                      <a:pPr algn="ctr"/>
                      <a:r>
                        <a:rPr lang="zh-TW" altLang="en-US" sz="2000" dirty="0">
                          <a:latin typeface="+mn-ea"/>
                          <a:ea typeface="+mn-ea"/>
                          <a:cs typeface="Arial Unicode MS" panose="020B0604020202020204" pitchFamily="34" charset="-120"/>
                        </a:rPr>
                        <a:t>北部 </a:t>
                      </a:r>
                      <a:r>
                        <a:rPr lang="en-US" altLang="zh-TW" sz="2000" dirty="0" smtClean="0">
                          <a:latin typeface="+mn-ea"/>
                          <a:ea typeface="+mn-ea"/>
                          <a:cs typeface="Arial Unicode MS" panose="020B0604020202020204" pitchFamily="34" charset="-120"/>
                        </a:rPr>
                        <a:t>19</a:t>
                      </a:r>
                      <a:r>
                        <a:rPr lang="zh-TW" altLang="en-US" sz="2000" dirty="0" smtClean="0">
                          <a:solidFill>
                            <a:schemeClr val="tx1"/>
                          </a:solidFill>
                          <a:latin typeface="+mn-ea"/>
                          <a:ea typeface="+mn-ea"/>
                          <a:cs typeface="Arial Unicode MS" panose="020B0604020202020204" pitchFamily="34" charset="-120"/>
                        </a:rPr>
                        <a:t>所</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latin typeface="+mn-ea"/>
                          <a:ea typeface="+mn-ea"/>
                          <a:cs typeface="Arial Unicode MS" panose="020B0604020202020204" pitchFamily="34" charset="-120"/>
                        </a:rPr>
                        <a:t>中部</a:t>
                      </a:r>
                      <a:r>
                        <a:rPr lang="en-US" altLang="zh-TW" sz="2000" dirty="0" smtClean="0">
                          <a:latin typeface="+mn-ea"/>
                          <a:ea typeface="+mn-ea"/>
                          <a:cs typeface="Arial Unicode MS" panose="020B0604020202020204" pitchFamily="34" charset="-120"/>
                        </a:rPr>
                        <a:t>5</a:t>
                      </a:r>
                      <a:r>
                        <a:rPr lang="zh-TW" altLang="en-US" sz="2000" dirty="0" smtClean="0">
                          <a:latin typeface="+mn-ea"/>
                          <a:ea typeface="+mn-ea"/>
                          <a:cs typeface="Arial Unicode MS" panose="020B0604020202020204" pitchFamily="34" charset="-120"/>
                        </a:rPr>
                        <a:t>所</a:t>
                      </a:r>
                      <a:endParaRPr lang="zh-TW" altLang="en-US" sz="2000" dirty="0">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TW" altLang="en-US" sz="2000" dirty="0" smtClean="0">
                          <a:solidFill>
                            <a:schemeClr val="tx1"/>
                          </a:solidFill>
                          <a:latin typeface="+mn-ea"/>
                          <a:ea typeface="+mn-ea"/>
                          <a:cs typeface="Arial Unicode MS" panose="020B0604020202020204" pitchFamily="34" charset="-120"/>
                        </a:rPr>
                        <a:t>南部</a:t>
                      </a:r>
                      <a:r>
                        <a:rPr lang="en-US" altLang="zh-TW" sz="2000" dirty="0" smtClean="0">
                          <a:solidFill>
                            <a:schemeClr val="tx1"/>
                          </a:solidFill>
                          <a:latin typeface="+mn-ea"/>
                          <a:ea typeface="+mn-ea"/>
                          <a:cs typeface="Arial Unicode MS" panose="020B0604020202020204" pitchFamily="34" charset="-120"/>
                        </a:rPr>
                        <a:t>20</a:t>
                      </a:r>
                      <a:r>
                        <a:rPr lang="zh-TW" altLang="en-US" sz="2000" dirty="0" smtClean="0">
                          <a:solidFill>
                            <a:schemeClr val="tx1"/>
                          </a:solidFill>
                          <a:latin typeface="+mn-ea"/>
                          <a:ea typeface="+mn-ea"/>
                          <a:cs typeface="Arial Unicode MS" panose="020B0604020202020204" pitchFamily="34" charset="-120"/>
                        </a:rPr>
                        <a:t>所</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臺北科技大學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臺北商業大學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臺中科技大學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高雄科技大學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澎湖科技大學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敏實科技大學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慈濟科技大學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虎尾科技大學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高雄餐旅大學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臺東專校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致理科技大學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醒吾科技大學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弘光科技大學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mn-ea"/>
                          <a:ea typeface="+mn-ea"/>
                          <a:cs typeface="Arial Unicode MS" panose="020B0604020202020204" pitchFamily="34" charset="-120"/>
                        </a:rPr>
                        <a:t>臺南醫護專校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美和科技大學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臺北城市科大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台北海洋科大</a:t>
                      </a: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南開科技大學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中華醫事科大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輔英科技大學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宏國德霖科大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龍華科技大學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仁德醫護專校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正修科技大學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南臺科技大學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華夏科技大學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馬偕醫護專校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慈惠醫護專校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樹人醫護專校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耕莘醫護專校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聖母醫護專校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敏惠醫護專校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育英醫護專校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17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新生醫護專校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黎明技術學院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崇仁醫護專校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大同技術學院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7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經國管理學院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南亞技術學院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東方設計大學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文藻外語大學</a:t>
                      </a: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7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n-ea"/>
                          <a:ea typeface="+mn-ea"/>
                          <a:cs typeface="Arial Unicode MS" panose="020B0604020202020204" pitchFamily="34" charset="-120"/>
                        </a:rPr>
                        <a:t>康寧大學</a:t>
                      </a:r>
                      <a:r>
                        <a:rPr lang="en-US" altLang="zh-TW" sz="2000" dirty="0" smtClean="0">
                          <a:solidFill>
                            <a:schemeClr val="tx1"/>
                          </a:solidFill>
                          <a:latin typeface="+mn-ea"/>
                          <a:ea typeface="+mn-ea"/>
                          <a:cs typeface="Arial Unicode MS" panose="020B0604020202020204" pitchFamily="34" charset="-120"/>
                        </a:rPr>
                        <a:t>(</a:t>
                      </a:r>
                      <a:r>
                        <a:rPr lang="zh-TW" altLang="en-US" sz="2000" dirty="0" smtClean="0">
                          <a:solidFill>
                            <a:schemeClr val="tx1"/>
                          </a:solidFill>
                          <a:latin typeface="+mn-ea"/>
                          <a:ea typeface="+mn-ea"/>
                          <a:cs typeface="Arial Unicode MS" panose="020B0604020202020204" pitchFamily="34" charset="-120"/>
                        </a:rPr>
                        <a:t>待核</a:t>
                      </a:r>
                      <a:r>
                        <a:rPr lang="en-US" altLang="zh-TW" sz="2000" dirty="0" smtClean="0">
                          <a:solidFill>
                            <a:schemeClr val="tx1"/>
                          </a:solidFill>
                          <a:latin typeface="+mn-ea"/>
                          <a:ea typeface="+mn-ea"/>
                          <a:cs typeface="Arial Unicode MS" panose="020B0604020202020204" pitchFamily="34" charset="-120"/>
                        </a:rPr>
                        <a:t>)</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mn-ea"/>
                          <a:ea typeface="+mn-ea"/>
                          <a:cs typeface="Arial Unicode MS" panose="020B0604020202020204" pitchFamily="34" charset="-120"/>
                        </a:rPr>
                        <a:t>高苑科技大學</a:t>
                      </a: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mn-ea"/>
                          <a:ea typeface="+mn-ea"/>
                        </a:rPr>
                        <a:t>嘉南藥理大學</a:t>
                      </a: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17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zh-TW" altLang="en-US">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zh-TW" altLang="en-US"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4854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42592"/>
            <a:ext cx="4917991" cy="160991"/>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23</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辦理方式</a:t>
            </a:r>
            <a:endParaRPr lang="en-US" sz="4400" b="1" dirty="0">
              <a:solidFill>
                <a:prstClr val="black"/>
              </a:solidFill>
            </a:endParaRPr>
          </a:p>
        </p:txBody>
      </p:sp>
      <p:sp>
        <p:nvSpPr>
          <p:cNvPr id="34" name="矩形 33"/>
          <p:cNvSpPr/>
          <p:nvPr/>
        </p:nvSpPr>
        <p:spPr>
          <a:xfrm>
            <a:off x="2576129" y="1422752"/>
            <a:ext cx="8074371" cy="3539430"/>
          </a:xfrm>
          <a:prstGeom prst="rect">
            <a:avLst/>
          </a:prstGeom>
        </p:spPr>
        <p:txBody>
          <a:bodyPr wrap="square">
            <a:spAutoFit/>
          </a:bodyPr>
          <a:lstStyle/>
          <a:p>
            <a:pPr>
              <a:spcBef>
                <a:spcPct val="0"/>
              </a:spcBef>
              <a:buFont typeface="Arial" panose="020B0604020202020204" pitchFamily="34" charset="0"/>
              <a:buNone/>
            </a:pPr>
            <a:r>
              <a:rPr lang="zh-TW" altLang="en-US" sz="2800" dirty="0"/>
              <a:t>報名方式</a:t>
            </a:r>
            <a:r>
              <a:rPr lang="en-US" altLang="zh-TW" sz="2800" dirty="0"/>
              <a:t>:</a:t>
            </a:r>
            <a:r>
              <a:rPr lang="zh-TW" altLang="en-US" sz="2800" dirty="0"/>
              <a:t> 國中學校集體報名或個別網路報名</a:t>
            </a:r>
            <a:r>
              <a:rPr lang="en-US" altLang="zh-TW" sz="2800" dirty="0"/>
              <a:t/>
            </a:r>
            <a:br>
              <a:rPr lang="en-US" altLang="zh-TW" sz="2800" dirty="0"/>
            </a:br>
            <a:endParaRPr lang="en-US" altLang="zh-TW" sz="2800" dirty="0"/>
          </a:p>
          <a:p>
            <a:pPr>
              <a:spcBef>
                <a:spcPct val="0"/>
              </a:spcBef>
              <a:buFont typeface="Arial" panose="020B0604020202020204" pitchFamily="34" charset="0"/>
              <a:buNone/>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r>
              <a:rPr lang="en-US" altLang="zh-TW" sz="2800" dirty="0">
                <a:latin typeface="+mn-ea"/>
              </a:rPr>
              <a:t/>
            </a: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23197" y="1487980"/>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6" name="Group 181">
            <a:extLst>
              <a:ext uri="{FF2B5EF4-FFF2-40B4-BE49-F238E27FC236}">
                <a16:creationId xmlns:a16="http://schemas.microsoft.com/office/drawing/2014/main" id="{E52DCB02-263C-4353-B7EF-CF671ECEBF08}"/>
              </a:ext>
            </a:extLst>
          </p:cNvPr>
          <p:cNvGrpSpPr/>
          <p:nvPr/>
        </p:nvGrpSpPr>
        <p:grpSpPr>
          <a:xfrm>
            <a:off x="6851757" y="3249607"/>
            <a:ext cx="142875" cy="285750"/>
            <a:chOff x="7085013" y="5922963"/>
            <a:chExt cx="142875" cy="285750"/>
          </a:xfrm>
          <a:solidFill>
            <a:schemeClr val="accent5">
              <a:lumMod val="75000"/>
            </a:schemeClr>
          </a:solidFill>
        </p:grpSpPr>
        <p:sp>
          <p:nvSpPr>
            <p:cNvPr id="3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196">
            <a:extLst>
              <a:ext uri="{FF2B5EF4-FFF2-40B4-BE49-F238E27FC236}">
                <a16:creationId xmlns:a16="http://schemas.microsoft.com/office/drawing/2014/main" id="{262B0F37-8AFA-4FDC-83E0-59701E2712A4}"/>
              </a:ext>
            </a:extLst>
          </p:cNvPr>
          <p:cNvGrpSpPr/>
          <p:nvPr/>
        </p:nvGrpSpPr>
        <p:grpSpPr>
          <a:xfrm>
            <a:off x="7105145" y="3249607"/>
            <a:ext cx="142875" cy="285750"/>
            <a:chOff x="7085013" y="5922963"/>
            <a:chExt cx="142875" cy="285750"/>
          </a:xfrm>
          <a:solidFill>
            <a:schemeClr val="accent5">
              <a:lumMod val="75000"/>
            </a:schemeClr>
          </a:solidFill>
        </p:grpSpPr>
        <p:sp>
          <p:nvSpPr>
            <p:cNvPr id="4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211">
            <a:extLst>
              <a:ext uri="{FF2B5EF4-FFF2-40B4-BE49-F238E27FC236}">
                <a16:creationId xmlns:a16="http://schemas.microsoft.com/office/drawing/2014/main" id="{2180B60E-86B1-4CE7-8BED-1CAE6E8C72A7}"/>
              </a:ext>
            </a:extLst>
          </p:cNvPr>
          <p:cNvGrpSpPr/>
          <p:nvPr/>
        </p:nvGrpSpPr>
        <p:grpSpPr>
          <a:xfrm>
            <a:off x="7358529" y="3249607"/>
            <a:ext cx="142875" cy="285750"/>
            <a:chOff x="7085013" y="5922963"/>
            <a:chExt cx="142875" cy="285750"/>
          </a:xfrm>
          <a:solidFill>
            <a:schemeClr val="accent5">
              <a:lumMod val="75000"/>
            </a:schemeClr>
          </a:solidFill>
        </p:grpSpPr>
        <p:sp>
          <p:nvSpPr>
            <p:cNvPr id="4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258">
            <a:extLst>
              <a:ext uri="{FF2B5EF4-FFF2-40B4-BE49-F238E27FC236}">
                <a16:creationId xmlns:a16="http://schemas.microsoft.com/office/drawing/2014/main" id="{6D8EDC4B-A996-470E-A468-C062E47C902D}"/>
              </a:ext>
            </a:extLst>
          </p:cNvPr>
          <p:cNvGrpSpPr/>
          <p:nvPr/>
        </p:nvGrpSpPr>
        <p:grpSpPr>
          <a:xfrm>
            <a:off x="7611917" y="3249607"/>
            <a:ext cx="142875" cy="285750"/>
            <a:chOff x="7085013" y="5922963"/>
            <a:chExt cx="142875" cy="285750"/>
          </a:xfrm>
          <a:solidFill>
            <a:schemeClr val="accent5">
              <a:lumMod val="75000"/>
            </a:schemeClr>
          </a:solidFill>
        </p:grpSpPr>
        <p:sp>
          <p:nvSpPr>
            <p:cNvPr id="4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73">
            <a:extLst>
              <a:ext uri="{FF2B5EF4-FFF2-40B4-BE49-F238E27FC236}">
                <a16:creationId xmlns:a16="http://schemas.microsoft.com/office/drawing/2014/main" id="{5C9A133C-3454-4245-8BAF-1CE56C23BCC7}"/>
              </a:ext>
            </a:extLst>
          </p:cNvPr>
          <p:cNvGrpSpPr/>
          <p:nvPr/>
        </p:nvGrpSpPr>
        <p:grpSpPr>
          <a:xfrm>
            <a:off x="7865305" y="3249607"/>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76">
            <a:extLst>
              <a:ext uri="{FF2B5EF4-FFF2-40B4-BE49-F238E27FC236}">
                <a16:creationId xmlns:a16="http://schemas.microsoft.com/office/drawing/2014/main" id="{721BA385-E492-469A-A72F-9F9E0F2FBC19}"/>
              </a:ext>
            </a:extLst>
          </p:cNvPr>
          <p:cNvGrpSpPr/>
          <p:nvPr/>
        </p:nvGrpSpPr>
        <p:grpSpPr>
          <a:xfrm>
            <a:off x="8118693" y="3249607"/>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79">
            <a:extLst>
              <a:ext uri="{FF2B5EF4-FFF2-40B4-BE49-F238E27FC236}">
                <a16:creationId xmlns:a16="http://schemas.microsoft.com/office/drawing/2014/main" id="{F5B526D7-4A56-4ACB-A92C-8C5513AA293B}"/>
              </a:ext>
            </a:extLst>
          </p:cNvPr>
          <p:cNvGrpSpPr/>
          <p:nvPr/>
        </p:nvGrpSpPr>
        <p:grpSpPr>
          <a:xfrm>
            <a:off x="8372077" y="3249607"/>
            <a:ext cx="142875" cy="285750"/>
            <a:chOff x="7085013" y="5922963"/>
            <a:chExt cx="142875" cy="285750"/>
          </a:xfrm>
          <a:solidFill>
            <a:schemeClr val="accent5">
              <a:lumMod val="75000"/>
            </a:schemeClr>
          </a:solidFill>
        </p:grpSpPr>
        <p:sp>
          <p:nvSpPr>
            <p:cNvPr id="6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282">
            <a:extLst>
              <a:ext uri="{FF2B5EF4-FFF2-40B4-BE49-F238E27FC236}">
                <a16:creationId xmlns:a16="http://schemas.microsoft.com/office/drawing/2014/main" id="{71A2B207-9A89-4AE6-8259-E9E04D204159}"/>
              </a:ext>
            </a:extLst>
          </p:cNvPr>
          <p:cNvGrpSpPr/>
          <p:nvPr/>
        </p:nvGrpSpPr>
        <p:grpSpPr>
          <a:xfrm>
            <a:off x="8625465" y="3249607"/>
            <a:ext cx="142875" cy="285750"/>
            <a:chOff x="7085013" y="5922963"/>
            <a:chExt cx="142875" cy="285750"/>
          </a:xfrm>
          <a:solidFill>
            <a:schemeClr val="accent5">
              <a:lumMod val="75000"/>
            </a:schemeClr>
          </a:solidFill>
        </p:grpSpPr>
        <p:sp>
          <p:nvSpPr>
            <p:cNvPr id="6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285">
            <a:extLst>
              <a:ext uri="{FF2B5EF4-FFF2-40B4-BE49-F238E27FC236}">
                <a16:creationId xmlns:a16="http://schemas.microsoft.com/office/drawing/2014/main" id="{311CD589-2756-4F31-9492-AE19A73F00E6}"/>
              </a:ext>
            </a:extLst>
          </p:cNvPr>
          <p:cNvGrpSpPr/>
          <p:nvPr/>
        </p:nvGrpSpPr>
        <p:grpSpPr>
          <a:xfrm>
            <a:off x="8878853" y="3249607"/>
            <a:ext cx="142875" cy="285750"/>
            <a:chOff x="7085013" y="5922963"/>
            <a:chExt cx="142875" cy="285750"/>
          </a:xfrm>
          <a:solidFill>
            <a:schemeClr val="accent5">
              <a:lumMod val="75000"/>
            </a:schemeClr>
          </a:solidFill>
        </p:grpSpPr>
        <p:sp>
          <p:nvSpPr>
            <p:cNvPr id="7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288">
            <a:extLst>
              <a:ext uri="{FF2B5EF4-FFF2-40B4-BE49-F238E27FC236}">
                <a16:creationId xmlns:a16="http://schemas.microsoft.com/office/drawing/2014/main" id="{B23D31AF-959B-4B6F-A9AC-47C7509BBF93}"/>
              </a:ext>
            </a:extLst>
          </p:cNvPr>
          <p:cNvGrpSpPr/>
          <p:nvPr/>
        </p:nvGrpSpPr>
        <p:grpSpPr>
          <a:xfrm>
            <a:off x="9132241" y="3249607"/>
            <a:ext cx="142875" cy="285750"/>
            <a:chOff x="7085013" y="5922963"/>
            <a:chExt cx="142875" cy="285750"/>
          </a:xfrm>
          <a:solidFill>
            <a:schemeClr val="accent5">
              <a:lumMod val="75000"/>
            </a:schemeClr>
          </a:solidFill>
        </p:grpSpPr>
        <p:sp>
          <p:nvSpPr>
            <p:cNvPr id="7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5" name="直線單箭頭接點 74"/>
          <p:cNvCxnSpPr/>
          <p:nvPr/>
        </p:nvCxnSpPr>
        <p:spPr>
          <a:xfrm>
            <a:off x="2909649" y="381030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181">
            <a:extLst>
              <a:ext uri="{FF2B5EF4-FFF2-40B4-BE49-F238E27FC236}">
                <a16:creationId xmlns:a16="http://schemas.microsoft.com/office/drawing/2014/main" id="{E52DCB02-263C-4353-B7EF-CF671ECEBF08}"/>
              </a:ext>
            </a:extLst>
          </p:cNvPr>
          <p:cNvGrpSpPr/>
          <p:nvPr/>
        </p:nvGrpSpPr>
        <p:grpSpPr>
          <a:xfrm>
            <a:off x="6851757" y="4525593"/>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96">
            <a:extLst>
              <a:ext uri="{FF2B5EF4-FFF2-40B4-BE49-F238E27FC236}">
                <a16:creationId xmlns:a16="http://schemas.microsoft.com/office/drawing/2014/main" id="{262B0F37-8AFA-4FDC-83E0-59701E2712A4}"/>
              </a:ext>
            </a:extLst>
          </p:cNvPr>
          <p:cNvGrpSpPr/>
          <p:nvPr/>
        </p:nvGrpSpPr>
        <p:grpSpPr>
          <a:xfrm>
            <a:off x="7105145" y="4525593"/>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11">
            <a:extLst>
              <a:ext uri="{FF2B5EF4-FFF2-40B4-BE49-F238E27FC236}">
                <a16:creationId xmlns:a16="http://schemas.microsoft.com/office/drawing/2014/main" id="{2180B60E-86B1-4CE7-8BED-1CAE6E8C72A7}"/>
              </a:ext>
            </a:extLst>
          </p:cNvPr>
          <p:cNvGrpSpPr/>
          <p:nvPr/>
        </p:nvGrpSpPr>
        <p:grpSpPr>
          <a:xfrm>
            <a:off x="7358529" y="4525593"/>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58">
            <a:extLst>
              <a:ext uri="{FF2B5EF4-FFF2-40B4-BE49-F238E27FC236}">
                <a16:creationId xmlns:a16="http://schemas.microsoft.com/office/drawing/2014/main" id="{6D8EDC4B-A996-470E-A468-C062E47C902D}"/>
              </a:ext>
            </a:extLst>
          </p:cNvPr>
          <p:cNvGrpSpPr/>
          <p:nvPr/>
        </p:nvGrpSpPr>
        <p:grpSpPr>
          <a:xfrm>
            <a:off x="7611917" y="4525593"/>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73">
            <a:extLst>
              <a:ext uri="{FF2B5EF4-FFF2-40B4-BE49-F238E27FC236}">
                <a16:creationId xmlns:a16="http://schemas.microsoft.com/office/drawing/2014/main" id="{5C9A133C-3454-4245-8BAF-1CE56C23BCC7}"/>
              </a:ext>
            </a:extLst>
          </p:cNvPr>
          <p:cNvGrpSpPr/>
          <p:nvPr/>
        </p:nvGrpSpPr>
        <p:grpSpPr>
          <a:xfrm>
            <a:off x="7865305" y="4525593"/>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76">
            <a:extLst>
              <a:ext uri="{FF2B5EF4-FFF2-40B4-BE49-F238E27FC236}">
                <a16:creationId xmlns:a16="http://schemas.microsoft.com/office/drawing/2014/main" id="{721BA385-E492-469A-A72F-9F9E0F2FBC19}"/>
              </a:ext>
            </a:extLst>
          </p:cNvPr>
          <p:cNvGrpSpPr/>
          <p:nvPr/>
        </p:nvGrpSpPr>
        <p:grpSpPr>
          <a:xfrm>
            <a:off x="8118693" y="4525593"/>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id="{F5B526D7-4A56-4ACB-A92C-8C5513AA293B}"/>
              </a:ext>
            </a:extLst>
          </p:cNvPr>
          <p:cNvGrpSpPr/>
          <p:nvPr/>
        </p:nvGrpSpPr>
        <p:grpSpPr>
          <a:xfrm>
            <a:off x="8372077" y="4525593"/>
            <a:ext cx="142875" cy="285750"/>
            <a:chOff x="7085013" y="5922963"/>
            <a:chExt cx="142875" cy="285750"/>
          </a:xfrm>
          <a:solidFill>
            <a:schemeClr val="accent5">
              <a:lumMod val="75000"/>
            </a:schemeClr>
          </a:solidFill>
        </p:grpSpPr>
        <p:sp>
          <p:nvSpPr>
            <p:cNvPr id="96"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id="{71A2B207-9A89-4AE6-8259-E9E04D204159}"/>
              </a:ext>
            </a:extLst>
          </p:cNvPr>
          <p:cNvGrpSpPr/>
          <p:nvPr/>
        </p:nvGrpSpPr>
        <p:grpSpPr>
          <a:xfrm>
            <a:off x="8625465" y="4525593"/>
            <a:ext cx="142875" cy="285750"/>
            <a:chOff x="7085013" y="5922963"/>
            <a:chExt cx="142875" cy="285750"/>
          </a:xfrm>
          <a:solidFill>
            <a:schemeClr val="accent5">
              <a:lumMod val="75000"/>
            </a:schemeClr>
          </a:solidFill>
        </p:grpSpPr>
        <p:sp>
          <p:nvSpPr>
            <p:cNvPr id="99"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id="{311CD589-2756-4F31-9492-AE19A73F00E6}"/>
              </a:ext>
            </a:extLst>
          </p:cNvPr>
          <p:cNvGrpSpPr/>
          <p:nvPr/>
        </p:nvGrpSpPr>
        <p:grpSpPr>
          <a:xfrm>
            <a:off x="8878853" y="4525593"/>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288">
            <a:extLst>
              <a:ext uri="{FF2B5EF4-FFF2-40B4-BE49-F238E27FC236}">
                <a16:creationId xmlns:a16="http://schemas.microsoft.com/office/drawing/2014/main" id="{B23D31AF-959B-4B6F-A9AC-47C7509BBF93}"/>
              </a:ext>
            </a:extLst>
          </p:cNvPr>
          <p:cNvGrpSpPr/>
          <p:nvPr/>
        </p:nvGrpSpPr>
        <p:grpSpPr>
          <a:xfrm>
            <a:off x="9132241" y="4525593"/>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79">
            <a:extLst>
              <a:ext uri="{FF2B5EF4-FFF2-40B4-BE49-F238E27FC236}">
                <a16:creationId xmlns:a16="http://schemas.microsoft.com/office/drawing/2014/main" id="{F5B526D7-4A56-4ACB-A92C-8C5513AA293B}"/>
              </a:ext>
            </a:extLst>
          </p:cNvPr>
          <p:cNvGrpSpPr/>
          <p:nvPr/>
        </p:nvGrpSpPr>
        <p:grpSpPr>
          <a:xfrm>
            <a:off x="9132241" y="4521037"/>
            <a:ext cx="142875" cy="285750"/>
            <a:chOff x="7085013" y="5922963"/>
            <a:chExt cx="142875" cy="285750"/>
          </a:xfrm>
          <a:solidFill>
            <a:schemeClr val="accent1"/>
          </a:solidFill>
        </p:grpSpPr>
        <p:sp>
          <p:nvSpPr>
            <p:cNvPr id="108"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82">
            <a:extLst>
              <a:ext uri="{FF2B5EF4-FFF2-40B4-BE49-F238E27FC236}">
                <a16:creationId xmlns:a16="http://schemas.microsoft.com/office/drawing/2014/main" id="{71A2B207-9A89-4AE6-8259-E9E04D204159}"/>
              </a:ext>
            </a:extLst>
          </p:cNvPr>
          <p:cNvGrpSpPr/>
          <p:nvPr/>
        </p:nvGrpSpPr>
        <p:grpSpPr>
          <a:xfrm>
            <a:off x="9385625" y="4521037"/>
            <a:ext cx="142875" cy="285750"/>
            <a:chOff x="7085013" y="5922963"/>
            <a:chExt cx="142875" cy="285750"/>
          </a:xfrm>
          <a:solidFill>
            <a:schemeClr val="accent1"/>
          </a:solidFill>
        </p:grpSpPr>
        <p:sp>
          <p:nvSpPr>
            <p:cNvPr id="111"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85">
            <a:extLst>
              <a:ext uri="{FF2B5EF4-FFF2-40B4-BE49-F238E27FC236}">
                <a16:creationId xmlns:a16="http://schemas.microsoft.com/office/drawing/2014/main" id="{311CD589-2756-4F31-9492-AE19A73F00E6}"/>
              </a:ext>
            </a:extLst>
          </p:cNvPr>
          <p:cNvGrpSpPr/>
          <p:nvPr/>
        </p:nvGrpSpPr>
        <p:grpSpPr>
          <a:xfrm>
            <a:off x="9639013" y="4521037"/>
            <a:ext cx="142875" cy="285750"/>
            <a:chOff x="7085013" y="5922963"/>
            <a:chExt cx="142875" cy="285750"/>
          </a:xfrm>
          <a:solidFill>
            <a:schemeClr val="accent1"/>
          </a:solidFill>
        </p:grpSpPr>
        <p:sp>
          <p:nvSpPr>
            <p:cNvPr id="114"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1668">
            <a:extLst>
              <a:ext uri="{FF2B5EF4-FFF2-40B4-BE49-F238E27FC236}">
                <a16:creationId xmlns:a16="http://schemas.microsoft.com/office/drawing/2014/main" id="{0823C732-8F44-466E-B9A4-83308DEE4F76}"/>
              </a:ext>
            </a:extLst>
          </p:cNvPr>
          <p:cNvSpPr>
            <a:spLocks noEditPoints="1"/>
          </p:cNvSpPr>
          <p:nvPr/>
        </p:nvSpPr>
        <p:spPr bwMode="auto">
          <a:xfrm>
            <a:off x="2223197" y="2362834"/>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8" name="Freeform 1668">
            <a:extLst>
              <a:ext uri="{FF2B5EF4-FFF2-40B4-BE49-F238E27FC236}">
                <a16:creationId xmlns:a16="http://schemas.microsoft.com/office/drawing/2014/main" id="{0823C732-8F44-466E-B9A4-83308DEE4F76}"/>
              </a:ext>
            </a:extLst>
          </p:cNvPr>
          <p:cNvSpPr>
            <a:spLocks noEditPoints="1"/>
          </p:cNvSpPr>
          <p:nvPr/>
        </p:nvSpPr>
        <p:spPr bwMode="auto">
          <a:xfrm>
            <a:off x="2954115" y="3252694"/>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9" name="Freeform 1668">
            <a:extLst>
              <a:ext uri="{FF2B5EF4-FFF2-40B4-BE49-F238E27FC236}">
                <a16:creationId xmlns:a16="http://schemas.microsoft.com/office/drawing/2014/main" id="{0823C732-8F44-466E-B9A4-83308DEE4F76}"/>
              </a:ext>
            </a:extLst>
          </p:cNvPr>
          <p:cNvSpPr>
            <a:spLocks noEditPoints="1"/>
          </p:cNvSpPr>
          <p:nvPr/>
        </p:nvSpPr>
        <p:spPr bwMode="auto">
          <a:xfrm>
            <a:off x="2955303" y="452857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cxnSp>
        <p:nvCxnSpPr>
          <p:cNvPr id="120" name="直線單箭頭接點 119"/>
          <p:cNvCxnSpPr/>
          <p:nvPr/>
        </p:nvCxnSpPr>
        <p:spPr>
          <a:xfrm>
            <a:off x="2894905" y="513560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81">
            <a:extLst>
              <a:ext uri="{FF2B5EF4-FFF2-40B4-BE49-F238E27FC236}">
                <a16:creationId xmlns:a16="http://schemas.microsoft.com/office/drawing/2014/main" id="{E52DCB02-263C-4353-B7EF-CF671ECEBF08}"/>
              </a:ext>
            </a:extLst>
          </p:cNvPr>
          <p:cNvGrpSpPr/>
          <p:nvPr/>
        </p:nvGrpSpPr>
        <p:grpSpPr>
          <a:xfrm>
            <a:off x="3361819" y="4919708"/>
            <a:ext cx="215892" cy="431784"/>
            <a:chOff x="7085013" y="5922963"/>
            <a:chExt cx="142875" cy="285750"/>
          </a:xfrm>
          <a:solidFill>
            <a:schemeClr val="accent5">
              <a:lumMod val="75000"/>
            </a:schemeClr>
          </a:solidFill>
        </p:grpSpPr>
        <p:sp>
          <p:nvSpPr>
            <p:cNvPr id="12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文字方塊 123"/>
          <p:cNvSpPr txBox="1"/>
          <p:nvPr/>
        </p:nvSpPr>
        <p:spPr>
          <a:xfrm>
            <a:off x="3629072" y="4896740"/>
            <a:ext cx="5570756" cy="523220"/>
          </a:xfrm>
          <a:prstGeom prst="rect">
            <a:avLst/>
          </a:prstGeom>
          <a:noFill/>
        </p:spPr>
        <p:txBody>
          <a:bodyPr wrap="none" rtlCol="0">
            <a:spAutoFit/>
          </a:bodyPr>
          <a:lstStyle/>
          <a:p>
            <a:r>
              <a:rPr lang="zh-TW" altLang="en-US" sz="2800" dirty="0"/>
              <a:t>依總積分錄取，錄取名額內不比序</a:t>
            </a:r>
          </a:p>
        </p:txBody>
      </p:sp>
      <p:cxnSp>
        <p:nvCxnSpPr>
          <p:cNvPr id="125" name="直線單箭頭接點 124"/>
          <p:cNvCxnSpPr/>
          <p:nvPr/>
        </p:nvCxnSpPr>
        <p:spPr>
          <a:xfrm>
            <a:off x="2909649" y="57129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81">
            <a:extLst>
              <a:ext uri="{FF2B5EF4-FFF2-40B4-BE49-F238E27FC236}">
                <a16:creationId xmlns:a16="http://schemas.microsoft.com/office/drawing/2014/main" id="{E52DCB02-263C-4353-B7EF-CF671ECEBF08}"/>
              </a:ext>
            </a:extLst>
          </p:cNvPr>
          <p:cNvGrpSpPr/>
          <p:nvPr/>
        </p:nvGrpSpPr>
        <p:grpSpPr>
          <a:xfrm>
            <a:off x="3372629" y="5498883"/>
            <a:ext cx="214059" cy="428115"/>
            <a:chOff x="7085013" y="5922963"/>
            <a:chExt cx="142875" cy="285750"/>
          </a:xfrm>
          <a:solidFill>
            <a:schemeClr val="accent5">
              <a:lumMod val="75000"/>
            </a:schemeClr>
          </a:solidFill>
        </p:grpSpPr>
        <p:sp>
          <p:nvSpPr>
            <p:cNvPr id="12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文字方塊 128"/>
          <p:cNvSpPr txBox="1"/>
          <p:nvPr/>
        </p:nvSpPr>
        <p:spPr>
          <a:xfrm>
            <a:off x="3614903" y="5445132"/>
            <a:ext cx="5929828" cy="523220"/>
          </a:xfrm>
          <a:prstGeom prst="rect">
            <a:avLst/>
          </a:prstGeom>
          <a:noFill/>
        </p:spPr>
        <p:txBody>
          <a:bodyPr wrap="none" rtlCol="0">
            <a:spAutoFit/>
          </a:bodyPr>
          <a:lstStyle/>
          <a:p>
            <a:r>
              <a:rPr lang="zh-TW" altLang="en-US" sz="2800" dirty="0"/>
              <a:t>最低錄取總積分相同，進行</a:t>
            </a:r>
            <a:r>
              <a:rPr lang="zh-TW" altLang="en-US" sz="2800" b="1" dirty="0"/>
              <a:t>超額比序</a:t>
            </a:r>
          </a:p>
        </p:txBody>
      </p:sp>
    </p:spTree>
    <p:extLst>
      <p:ext uri="{BB962C8B-B14F-4D97-AF65-F5344CB8AC3E}">
        <p14:creationId xmlns:p14="http://schemas.microsoft.com/office/powerpoint/2010/main" val="2150922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0" y="636937"/>
            <a:ext cx="4315627" cy="16466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24</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積分採計說明</a:t>
            </a:r>
            <a:endParaRPr lang="en-US" sz="4400" b="1" dirty="0">
              <a:solidFill>
                <a:prstClr val="black"/>
              </a:solidFill>
            </a:endParaRPr>
          </a:p>
        </p:txBody>
      </p:sp>
      <p:graphicFrame>
        <p:nvGraphicFramePr>
          <p:cNvPr id="22" name="內容版面配置區 4"/>
          <p:cNvGraphicFramePr>
            <a:graphicFrameLocks noGrp="1"/>
          </p:cNvGraphicFramePr>
          <p:nvPr>
            <p:ph idx="1"/>
            <p:extLst>
              <p:ext uri="{D42A27DB-BD31-4B8C-83A1-F6EECF244321}">
                <p14:modId xmlns:p14="http://schemas.microsoft.com/office/powerpoint/2010/main" val="1767204340"/>
              </p:ext>
            </p:extLst>
          </p:nvPr>
        </p:nvGraphicFramePr>
        <p:xfrm>
          <a:off x="2551158" y="1238086"/>
          <a:ext cx="8229601" cy="4755044"/>
        </p:xfrm>
        <a:graphic>
          <a:graphicData uri="http://schemas.openxmlformats.org/drawingml/2006/table">
            <a:tbl>
              <a:tblPr firstRow="1" bandRow="1">
                <a:tableStyleId>{5940675A-B579-460E-94D1-54222C63F5DA}</a:tableStyleId>
              </a:tblPr>
              <a:tblGrid>
                <a:gridCol w="145050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1090465">
                  <a:extLst>
                    <a:ext uri="{9D8B030D-6E8A-4147-A177-3AD203B41FA5}">
                      <a16:colId xmlns:a16="http://schemas.microsoft.com/office/drawing/2014/main" val="20005"/>
                    </a:ext>
                  </a:extLst>
                </a:gridCol>
              </a:tblGrid>
              <a:tr h="748680">
                <a:tc>
                  <a:txBody>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單項</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積分</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8200">
                <a:tc rowSpan="4">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多元學習表現</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競賽</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技藝優良</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弱勢身分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1096">
                <a:tc vMerge="1">
                  <a:txBody>
                    <a:bodyPr/>
                    <a:lstStyle/>
                    <a:p>
                      <a:endParaRPr lang="zh-TW" altLang="en-US"/>
                    </a:p>
                  </a:txBody>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服務學習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均衡學習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5545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國中教育會考</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87313" indent="0" algn="l"/>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各科</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6.4</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32</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志願序</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(1~30)</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26</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寫作測驗</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總積分</a:t>
                      </a: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上限</a:t>
                      </a: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101</a:t>
                      </a: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0926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676"/>
            <a:ext cx="4316628" cy="16690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25</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超額比序流程</a:t>
            </a:r>
            <a:endParaRPr lang="en-US" sz="4400" b="1" dirty="0">
              <a:solidFill>
                <a:prstClr val="black"/>
              </a:solidFill>
            </a:endParaRPr>
          </a:p>
        </p:txBody>
      </p:sp>
      <p:sp>
        <p:nvSpPr>
          <p:cNvPr id="34" name="Block Arc 9">
            <a:extLst>
              <a:ext uri="{FF2B5EF4-FFF2-40B4-BE49-F238E27FC236}">
                <a16:creationId xmlns:a16="http://schemas.microsoft.com/office/drawing/2014/main" id="{91A5B050-E265-48E9-9385-3C72C8597428}"/>
              </a:ext>
            </a:extLst>
          </p:cNvPr>
          <p:cNvSpPr/>
          <p:nvPr/>
        </p:nvSpPr>
        <p:spPr>
          <a:xfrm rot="5400000">
            <a:off x="8804608" y="2077780"/>
            <a:ext cx="3076947" cy="3183496"/>
          </a:xfrm>
          <a:prstGeom prst="blockArc">
            <a:avLst>
              <a:gd name="adj1" fmla="val 10800000"/>
              <a:gd name="adj2" fmla="val 41499"/>
              <a:gd name="adj3" fmla="val 122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hevron 3">
            <a:extLst>
              <a:ext uri="{FF2B5EF4-FFF2-40B4-BE49-F238E27FC236}">
                <a16:creationId xmlns:a16="http://schemas.microsoft.com/office/drawing/2014/main" id="{B74DCDE5-F6FF-490A-B8D2-396498CA034B}"/>
              </a:ext>
            </a:extLst>
          </p:cNvPr>
          <p:cNvSpPr/>
          <p:nvPr/>
        </p:nvSpPr>
        <p:spPr>
          <a:xfrm>
            <a:off x="2228850" y="1929183"/>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Arrow: Chevron 46">
            <a:extLst>
              <a:ext uri="{FF2B5EF4-FFF2-40B4-BE49-F238E27FC236}">
                <a16:creationId xmlns:a16="http://schemas.microsoft.com/office/drawing/2014/main" id="{1BC15637-F3BD-449B-93FD-386E8A2DA987}"/>
              </a:ext>
            </a:extLst>
          </p:cNvPr>
          <p:cNvSpPr/>
          <p:nvPr/>
        </p:nvSpPr>
        <p:spPr>
          <a:xfrm>
            <a:off x="3669757" y="1940012"/>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5">
            <a:extLst>
              <a:ext uri="{FF2B5EF4-FFF2-40B4-BE49-F238E27FC236}">
                <a16:creationId xmlns:a16="http://schemas.microsoft.com/office/drawing/2014/main" id="{BDB611C0-188C-4800-8C8D-7405100DC7C7}"/>
              </a:ext>
            </a:extLst>
          </p:cNvPr>
          <p:cNvSpPr/>
          <p:nvPr/>
        </p:nvSpPr>
        <p:spPr>
          <a:xfrm>
            <a:off x="2760057" y="2751925"/>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79">
            <a:extLst>
              <a:ext uri="{FF2B5EF4-FFF2-40B4-BE49-F238E27FC236}">
                <a16:creationId xmlns:a16="http://schemas.microsoft.com/office/drawing/2014/main" id="{232D4860-46E2-43EB-9F55-A0885ED057E2}"/>
              </a:ext>
            </a:extLst>
          </p:cNvPr>
          <p:cNvSpPr/>
          <p:nvPr/>
        </p:nvSpPr>
        <p:spPr>
          <a:xfrm>
            <a:off x="4200573" y="2751925"/>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3">
            <a:extLst>
              <a:ext uri="{FF2B5EF4-FFF2-40B4-BE49-F238E27FC236}">
                <a16:creationId xmlns:a16="http://schemas.microsoft.com/office/drawing/2014/main" id="{B43C524D-9D6A-4800-B4AC-49E079ABD482}"/>
              </a:ext>
            </a:extLst>
          </p:cNvPr>
          <p:cNvSpPr/>
          <p:nvPr/>
        </p:nvSpPr>
        <p:spPr>
          <a:xfrm>
            <a:off x="2258878" y="3660601"/>
            <a:ext cx="3008631" cy="1261388"/>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a:solidFill>
                <a:schemeClr val="bg1"/>
              </a:solidFill>
              <a:latin typeface="+mn-ea"/>
            </a:endParaRPr>
          </a:p>
          <a:p>
            <a:pPr algn="ctr"/>
            <a:r>
              <a:rPr lang="zh-TW" altLang="en-US" dirty="0">
                <a:solidFill>
                  <a:schemeClr val="bg1"/>
                </a:solidFill>
                <a:latin typeface="+mn-ea"/>
              </a:rPr>
              <a:t>增額人數</a:t>
            </a:r>
            <a:r>
              <a:rPr lang="en-US" altLang="zh-TW" b="1" dirty="0">
                <a:solidFill>
                  <a:schemeClr val="bg1"/>
                </a:solidFill>
                <a:latin typeface="+mn-ea"/>
              </a:rPr>
              <a:t>5%</a:t>
            </a:r>
            <a:r>
              <a:rPr lang="zh-TW" altLang="en-US" b="1" dirty="0">
                <a:solidFill>
                  <a:schemeClr val="bg1"/>
                </a:solidFill>
                <a:latin typeface="+mn-ea"/>
              </a:rPr>
              <a:t>內</a:t>
            </a:r>
            <a:endParaRPr lang="en-US" altLang="zh-TW" b="1" dirty="0">
              <a:solidFill>
                <a:schemeClr val="bg1"/>
              </a:solidFill>
              <a:latin typeface="+mn-ea"/>
            </a:endParaRPr>
          </a:p>
          <a:p>
            <a:pPr algn="ctr"/>
            <a:r>
              <a:rPr lang="zh-TW" altLang="en-US" dirty="0">
                <a:solidFill>
                  <a:schemeClr val="bg1"/>
                </a:solidFill>
                <a:latin typeface="+mn-ea"/>
              </a:rPr>
              <a:t>直接</a:t>
            </a:r>
            <a:r>
              <a:rPr lang="zh-TW" altLang="en-US" b="1" dirty="0">
                <a:solidFill>
                  <a:schemeClr val="bg1"/>
                </a:solidFill>
                <a:latin typeface="+mn-ea"/>
              </a:rPr>
              <a:t>增額錄取</a:t>
            </a:r>
          </a:p>
          <a:p>
            <a:pPr algn="ctr"/>
            <a:endParaRPr lang="en-US" dirty="0"/>
          </a:p>
        </p:txBody>
      </p:sp>
      <p:sp>
        <p:nvSpPr>
          <p:cNvPr id="46" name="Oval 84">
            <a:extLst>
              <a:ext uri="{FF2B5EF4-FFF2-40B4-BE49-F238E27FC236}">
                <a16:creationId xmlns:a16="http://schemas.microsoft.com/office/drawing/2014/main" id="{8B7889CE-3EDD-4248-BCBD-F71BDDFC34B8}"/>
              </a:ext>
            </a:extLst>
          </p:cNvPr>
          <p:cNvSpPr/>
          <p:nvPr/>
        </p:nvSpPr>
        <p:spPr>
          <a:xfrm>
            <a:off x="2258875" y="4971912"/>
            <a:ext cx="3023884" cy="1261388"/>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a:solidFill>
                <a:schemeClr val="bg1"/>
              </a:solidFill>
              <a:latin typeface="+mn-ea"/>
            </a:endParaRPr>
          </a:p>
          <a:p>
            <a:pPr algn="ctr"/>
            <a:r>
              <a:rPr lang="zh-TW" altLang="en-US" dirty="0">
                <a:solidFill>
                  <a:schemeClr val="bg1"/>
                </a:solidFill>
                <a:latin typeface="+mn-ea"/>
              </a:rPr>
              <a:t>增額人數</a:t>
            </a:r>
            <a:r>
              <a:rPr lang="zh-TW" altLang="en-US" b="1" dirty="0">
                <a:solidFill>
                  <a:schemeClr val="bg1"/>
                </a:solidFill>
                <a:latin typeface="+mn-ea"/>
              </a:rPr>
              <a:t>高於</a:t>
            </a:r>
            <a:r>
              <a:rPr lang="en-US" altLang="zh-TW" b="1" dirty="0">
                <a:solidFill>
                  <a:schemeClr val="bg1"/>
                </a:solidFill>
                <a:latin typeface="+mn-ea"/>
              </a:rPr>
              <a:t>5%</a:t>
            </a:r>
          </a:p>
          <a:p>
            <a:pPr algn="ctr"/>
            <a:r>
              <a:rPr lang="zh-TW" altLang="en-US" dirty="0">
                <a:solidFill>
                  <a:schemeClr val="bg1"/>
                </a:solidFill>
                <a:latin typeface="+mn-ea"/>
              </a:rPr>
              <a:t>依</a:t>
            </a:r>
            <a:r>
              <a:rPr lang="zh-TW" altLang="en-US" b="1" dirty="0">
                <a:solidFill>
                  <a:schemeClr val="bg1"/>
                </a:solidFill>
                <a:latin typeface="+mn-ea"/>
              </a:rPr>
              <a:t>志願順序</a:t>
            </a:r>
            <a:r>
              <a:rPr lang="zh-TW" altLang="en-US" dirty="0">
                <a:solidFill>
                  <a:schemeClr val="bg1"/>
                </a:solidFill>
                <a:latin typeface="+mn-ea"/>
              </a:rPr>
              <a:t>錄取</a:t>
            </a:r>
          </a:p>
          <a:p>
            <a:pPr algn="ctr"/>
            <a:endParaRPr lang="en-US" dirty="0"/>
          </a:p>
        </p:txBody>
      </p:sp>
      <p:sp>
        <p:nvSpPr>
          <p:cNvPr id="73" name="Arrow: Chevron 3">
            <a:extLst>
              <a:ext uri="{FF2B5EF4-FFF2-40B4-BE49-F238E27FC236}">
                <a16:creationId xmlns:a16="http://schemas.microsoft.com/office/drawing/2014/main" id="{B74DCDE5-F6FF-490A-B8D2-396498CA034B}"/>
              </a:ext>
            </a:extLst>
          </p:cNvPr>
          <p:cNvSpPr/>
          <p:nvPr/>
        </p:nvSpPr>
        <p:spPr>
          <a:xfrm>
            <a:off x="5110670" y="1929183"/>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4" name="Oval 15">
            <a:extLst>
              <a:ext uri="{FF2B5EF4-FFF2-40B4-BE49-F238E27FC236}">
                <a16:creationId xmlns:a16="http://schemas.microsoft.com/office/drawing/2014/main" id="{BDB611C0-188C-4800-8C8D-7405100DC7C7}"/>
              </a:ext>
            </a:extLst>
          </p:cNvPr>
          <p:cNvSpPr/>
          <p:nvPr/>
        </p:nvSpPr>
        <p:spPr>
          <a:xfrm>
            <a:off x="5641877" y="2751925"/>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Chevron 46">
            <a:extLst>
              <a:ext uri="{FF2B5EF4-FFF2-40B4-BE49-F238E27FC236}">
                <a16:creationId xmlns:a16="http://schemas.microsoft.com/office/drawing/2014/main" id="{1BC15637-F3BD-449B-93FD-386E8A2DA987}"/>
              </a:ext>
            </a:extLst>
          </p:cNvPr>
          <p:cNvSpPr/>
          <p:nvPr/>
        </p:nvSpPr>
        <p:spPr>
          <a:xfrm>
            <a:off x="6551573" y="1943962"/>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9">
            <a:extLst>
              <a:ext uri="{FF2B5EF4-FFF2-40B4-BE49-F238E27FC236}">
                <a16:creationId xmlns:a16="http://schemas.microsoft.com/office/drawing/2014/main" id="{232D4860-46E2-43EB-9F55-A0885ED057E2}"/>
              </a:ext>
            </a:extLst>
          </p:cNvPr>
          <p:cNvSpPr/>
          <p:nvPr/>
        </p:nvSpPr>
        <p:spPr>
          <a:xfrm>
            <a:off x="7082388" y="2755875"/>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Chevron 3">
            <a:extLst>
              <a:ext uri="{FF2B5EF4-FFF2-40B4-BE49-F238E27FC236}">
                <a16:creationId xmlns:a16="http://schemas.microsoft.com/office/drawing/2014/main" id="{B74DCDE5-F6FF-490A-B8D2-396498CA034B}"/>
              </a:ext>
            </a:extLst>
          </p:cNvPr>
          <p:cNvSpPr/>
          <p:nvPr/>
        </p:nvSpPr>
        <p:spPr>
          <a:xfrm>
            <a:off x="7992482" y="1940012"/>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Oval 15">
            <a:extLst>
              <a:ext uri="{FF2B5EF4-FFF2-40B4-BE49-F238E27FC236}">
                <a16:creationId xmlns:a16="http://schemas.microsoft.com/office/drawing/2014/main" id="{BDB611C0-188C-4800-8C8D-7405100DC7C7}"/>
              </a:ext>
            </a:extLst>
          </p:cNvPr>
          <p:cNvSpPr/>
          <p:nvPr/>
        </p:nvSpPr>
        <p:spPr>
          <a:xfrm>
            <a:off x="8523689" y="2762754"/>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Chevron 46">
            <a:extLst>
              <a:ext uri="{FF2B5EF4-FFF2-40B4-BE49-F238E27FC236}">
                <a16:creationId xmlns:a16="http://schemas.microsoft.com/office/drawing/2014/main" id="{1BC15637-F3BD-449B-93FD-386E8A2DA987}"/>
              </a:ext>
            </a:extLst>
          </p:cNvPr>
          <p:cNvSpPr/>
          <p:nvPr/>
        </p:nvSpPr>
        <p:spPr>
          <a:xfrm>
            <a:off x="9433377" y="1949417"/>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32D4860-46E2-43EB-9F55-A0885ED057E2}"/>
              </a:ext>
            </a:extLst>
          </p:cNvPr>
          <p:cNvSpPr/>
          <p:nvPr/>
        </p:nvSpPr>
        <p:spPr>
          <a:xfrm>
            <a:off x="9964193" y="2761330"/>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群組 2"/>
          <p:cNvGrpSpPr/>
          <p:nvPr/>
        </p:nvGrpSpPr>
        <p:grpSpPr>
          <a:xfrm rot="10800000">
            <a:off x="9433383" y="4403926"/>
            <a:ext cx="1440911" cy="1000232"/>
            <a:chOff x="8343189" y="3575795"/>
            <a:chExt cx="1440910" cy="1000232"/>
          </a:xfrm>
        </p:grpSpPr>
        <p:sp>
          <p:nvSpPr>
            <p:cNvPr id="81" name="Arrow: Chevron 3">
              <a:extLst>
                <a:ext uri="{FF2B5EF4-FFF2-40B4-BE49-F238E27FC236}">
                  <a16:creationId xmlns:a16="http://schemas.microsoft.com/office/drawing/2014/main" id="{B74DCDE5-F6FF-490A-B8D2-396498CA034B}"/>
                </a:ext>
              </a:extLst>
            </p:cNvPr>
            <p:cNvSpPr/>
            <p:nvPr/>
          </p:nvSpPr>
          <p:spPr>
            <a:xfrm>
              <a:off x="8343189" y="3575795"/>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2" name="Oval 15">
              <a:extLst>
                <a:ext uri="{FF2B5EF4-FFF2-40B4-BE49-F238E27FC236}">
                  <a16:creationId xmlns:a16="http://schemas.microsoft.com/office/drawing/2014/main" id="{BDB611C0-188C-4800-8C8D-7405100DC7C7}"/>
                </a:ext>
              </a:extLst>
            </p:cNvPr>
            <p:cNvSpPr/>
            <p:nvPr/>
          </p:nvSpPr>
          <p:spPr>
            <a:xfrm>
              <a:off x="8874401" y="439853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群組 6"/>
          <p:cNvGrpSpPr/>
          <p:nvPr/>
        </p:nvGrpSpPr>
        <p:grpSpPr>
          <a:xfrm rot="10800000">
            <a:off x="7992461" y="4414764"/>
            <a:ext cx="1440915" cy="989403"/>
            <a:chOff x="7621643" y="3996960"/>
            <a:chExt cx="1440914" cy="989403"/>
          </a:xfrm>
        </p:grpSpPr>
        <p:sp>
          <p:nvSpPr>
            <p:cNvPr id="83" name="Arrow: Chevron 46">
              <a:extLst>
                <a:ext uri="{FF2B5EF4-FFF2-40B4-BE49-F238E27FC236}">
                  <a16:creationId xmlns:a16="http://schemas.microsoft.com/office/drawing/2014/main" id="{1BC15637-F3BD-449B-93FD-386E8A2DA987}"/>
                </a:ext>
              </a:extLst>
            </p:cNvPr>
            <p:cNvSpPr/>
            <p:nvPr/>
          </p:nvSpPr>
          <p:spPr>
            <a:xfrm>
              <a:off x="7621643" y="3996960"/>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79">
              <a:extLst>
                <a:ext uri="{FF2B5EF4-FFF2-40B4-BE49-F238E27FC236}">
                  <a16:creationId xmlns:a16="http://schemas.microsoft.com/office/drawing/2014/main" id="{232D4860-46E2-43EB-9F55-A0885ED057E2}"/>
                </a:ext>
              </a:extLst>
            </p:cNvPr>
            <p:cNvSpPr/>
            <p:nvPr/>
          </p:nvSpPr>
          <p:spPr>
            <a:xfrm>
              <a:off x="8152459" y="4808873"/>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群組 84"/>
          <p:cNvGrpSpPr/>
          <p:nvPr/>
        </p:nvGrpSpPr>
        <p:grpSpPr>
          <a:xfrm rot="10800000">
            <a:off x="6549068" y="4403927"/>
            <a:ext cx="1440911" cy="1000232"/>
            <a:chOff x="8343189" y="3575795"/>
            <a:chExt cx="1440910" cy="1000232"/>
          </a:xfrm>
        </p:grpSpPr>
        <p:sp>
          <p:nvSpPr>
            <p:cNvPr id="86" name="Arrow: Chevron 3">
              <a:extLst>
                <a:ext uri="{FF2B5EF4-FFF2-40B4-BE49-F238E27FC236}">
                  <a16:creationId xmlns:a16="http://schemas.microsoft.com/office/drawing/2014/main" id="{B74DCDE5-F6FF-490A-B8D2-396498CA034B}"/>
                </a:ext>
              </a:extLst>
            </p:cNvPr>
            <p:cNvSpPr/>
            <p:nvPr/>
          </p:nvSpPr>
          <p:spPr>
            <a:xfrm>
              <a:off x="8343189" y="3575795"/>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7" name="Oval 15">
              <a:extLst>
                <a:ext uri="{FF2B5EF4-FFF2-40B4-BE49-F238E27FC236}">
                  <a16:creationId xmlns:a16="http://schemas.microsoft.com/office/drawing/2014/main" id="{BDB611C0-188C-4800-8C8D-7405100DC7C7}"/>
                </a:ext>
              </a:extLst>
            </p:cNvPr>
            <p:cNvSpPr/>
            <p:nvPr/>
          </p:nvSpPr>
          <p:spPr>
            <a:xfrm>
              <a:off x="8874401" y="439853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群組 87"/>
          <p:cNvGrpSpPr/>
          <p:nvPr/>
        </p:nvGrpSpPr>
        <p:grpSpPr>
          <a:xfrm rot="10800000">
            <a:off x="5108145" y="4414765"/>
            <a:ext cx="1440915" cy="989403"/>
            <a:chOff x="7621643" y="3996960"/>
            <a:chExt cx="1440914" cy="989403"/>
          </a:xfrm>
        </p:grpSpPr>
        <p:sp>
          <p:nvSpPr>
            <p:cNvPr id="89" name="Arrow: Chevron 46">
              <a:extLst>
                <a:ext uri="{FF2B5EF4-FFF2-40B4-BE49-F238E27FC236}">
                  <a16:creationId xmlns:a16="http://schemas.microsoft.com/office/drawing/2014/main" id="{1BC15637-F3BD-449B-93FD-386E8A2DA987}"/>
                </a:ext>
              </a:extLst>
            </p:cNvPr>
            <p:cNvSpPr/>
            <p:nvPr/>
          </p:nvSpPr>
          <p:spPr>
            <a:xfrm>
              <a:off x="7621643" y="3996960"/>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79">
              <a:extLst>
                <a:ext uri="{FF2B5EF4-FFF2-40B4-BE49-F238E27FC236}">
                  <a16:creationId xmlns:a16="http://schemas.microsoft.com/office/drawing/2014/main" id="{232D4860-46E2-43EB-9F55-A0885ED057E2}"/>
                </a:ext>
              </a:extLst>
            </p:cNvPr>
            <p:cNvSpPr/>
            <p:nvPr/>
          </p:nvSpPr>
          <p:spPr>
            <a:xfrm>
              <a:off x="8152459" y="4808873"/>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文字方塊 9"/>
          <p:cNvSpPr txBox="1"/>
          <p:nvPr/>
        </p:nvSpPr>
        <p:spPr>
          <a:xfrm>
            <a:off x="2583650" y="2082661"/>
            <a:ext cx="800219" cy="584775"/>
          </a:xfrm>
          <a:prstGeom prst="rect">
            <a:avLst/>
          </a:prstGeom>
          <a:noFill/>
        </p:spPr>
        <p:txBody>
          <a:bodyPr wrap="none" rtlCol="0">
            <a:spAutoFit/>
          </a:bodyPr>
          <a:lstStyle/>
          <a:p>
            <a:r>
              <a:rPr lang="zh-TW" altLang="en-US" sz="1600" b="1" dirty="0">
                <a:solidFill>
                  <a:schemeClr val="bg1"/>
                </a:solidFill>
              </a:rPr>
              <a:t>總積分</a:t>
            </a:r>
            <a:endParaRPr lang="en-US" altLang="zh-TW" sz="1600" b="1" dirty="0">
              <a:solidFill>
                <a:schemeClr val="bg1"/>
              </a:solidFill>
            </a:endParaRPr>
          </a:p>
          <a:p>
            <a:r>
              <a:rPr lang="en-US" altLang="zh-TW" sz="1600" b="1" dirty="0">
                <a:solidFill>
                  <a:schemeClr val="bg1"/>
                </a:solidFill>
              </a:rPr>
              <a:t>  (101)</a:t>
            </a:r>
            <a:endParaRPr lang="zh-TW" altLang="en-US" sz="1600" b="1" dirty="0">
              <a:solidFill>
                <a:schemeClr val="bg1"/>
              </a:solidFill>
            </a:endParaRPr>
          </a:p>
        </p:txBody>
      </p:sp>
      <p:sp>
        <p:nvSpPr>
          <p:cNvPr id="12" name="文字方塊 11"/>
          <p:cNvSpPr txBox="1"/>
          <p:nvPr/>
        </p:nvSpPr>
        <p:spPr>
          <a:xfrm>
            <a:off x="3973602" y="2104597"/>
            <a:ext cx="1005403" cy="584775"/>
          </a:xfrm>
          <a:prstGeom prst="rect">
            <a:avLst/>
          </a:prstGeom>
          <a:noFill/>
        </p:spPr>
        <p:txBody>
          <a:bodyPr wrap="none" rtlCol="0">
            <a:spAutoFit/>
          </a:bodyPr>
          <a:lstStyle/>
          <a:p>
            <a:r>
              <a:rPr lang="zh-TW" altLang="en-US" sz="1600" b="1" dirty="0">
                <a:solidFill>
                  <a:schemeClr val="bg1"/>
                </a:solidFill>
              </a:rPr>
              <a:t>均衡學習</a:t>
            </a:r>
            <a:endParaRPr lang="en-US" altLang="zh-TW" sz="1600" b="1" dirty="0">
              <a:solidFill>
                <a:schemeClr val="bg1"/>
              </a:solidFill>
            </a:endParaRPr>
          </a:p>
          <a:p>
            <a:r>
              <a:rPr lang="en-US" altLang="zh-TW" sz="1600" b="1" dirty="0">
                <a:solidFill>
                  <a:schemeClr val="bg1"/>
                </a:solidFill>
              </a:rPr>
              <a:t>    (21)</a:t>
            </a:r>
            <a:endParaRPr lang="zh-TW" altLang="en-US" sz="1600" b="1" dirty="0">
              <a:solidFill>
                <a:schemeClr val="bg1"/>
              </a:solidFill>
            </a:endParaRPr>
          </a:p>
        </p:txBody>
      </p:sp>
      <p:sp>
        <p:nvSpPr>
          <p:cNvPr id="17" name="文字方塊 16"/>
          <p:cNvSpPr txBox="1"/>
          <p:nvPr/>
        </p:nvSpPr>
        <p:spPr>
          <a:xfrm>
            <a:off x="5432582" y="2097617"/>
            <a:ext cx="1005403" cy="584775"/>
          </a:xfrm>
          <a:prstGeom prst="rect">
            <a:avLst/>
          </a:prstGeom>
          <a:noFill/>
        </p:spPr>
        <p:txBody>
          <a:bodyPr wrap="none" rtlCol="0">
            <a:spAutoFit/>
          </a:bodyPr>
          <a:lstStyle/>
          <a:p>
            <a:r>
              <a:rPr lang="zh-TW" altLang="en-US" sz="1600" b="1" dirty="0">
                <a:solidFill>
                  <a:schemeClr val="bg1"/>
                </a:solidFill>
              </a:rPr>
              <a:t>技藝優良</a:t>
            </a:r>
            <a:endParaRPr lang="en-US" altLang="zh-TW" sz="1600" b="1" dirty="0">
              <a:solidFill>
                <a:schemeClr val="bg1"/>
              </a:solidFill>
            </a:endParaRPr>
          </a:p>
          <a:p>
            <a:r>
              <a:rPr lang="en-US" altLang="zh-TW" sz="1600" b="1" dirty="0">
                <a:solidFill>
                  <a:schemeClr val="bg1"/>
                </a:solidFill>
              </a:rPr>
              <a:t>     (3)</a:t>
            </a:r>
            <a:endParaRPr lang="zh-TW" altLang="en-US" sz="1600" b="1" dirty="0">
              <a:solidFill>
                <a:schemeClr val="bg1"/>
              </a:solidFill>
            </a:endParaRPr>
          </a:p>
        </p:txBody>
      </p:sp>
      <p:sp>
        <p:nvSpPr>
          <p:cNvPr id="18" name="文字方塊 17"/>
          <p:cNvSpPr txBox="1"/>
          <p:nvPr/>
        </p:nvSpPr>
        <p:spPr>
          <a:xfrm>
            <a:off x="6927655" y="2098223"/>
            <a:ext cx="800219" cy="584775"/>
          </a:xfrm>
          <a:prstGeom prst="rect">
            <a:avLst/>
          </a:prstGeom>
          <a:noFill/>
        </p:spPr>
        <p:txBody>
          <a:bodyPr wrap="none" rtlCol="0">
            <a:spAutoFit/>
          </a:bodyPr>
          <a:lstStyle/>
          <a:p>
            <a:r>
              <a:rPr lang="zh-TW" altLang="en-US" sz="1600" b="1" dirty="0">
                <a:solidFill>
                  <a:schemeClr val="bg1"/>
                </a:solidFill>
              </a:rPr>
              <a:t>志願序</a:t>
            </a:r>
            <a:endParaRPr lang="en-US" altLang="zh-TW" sz="1600" b="1" dirty="0">
              <a:solidFill>
                <a:schemeClr val="bg1"/>
              </a:solidFill>
            </a:endParaRPr>
          </a:p>
          <a:p>
            <a:r>
              <a:rPr lang="en-US" altLang="zh-TW" sz="1600" b="1" dirty="0">
                <a:solidFill>
                  <a:schemeClr val="bg1"/>
                </a:solidFill>
              </a:rPr>
              <a:t>   (26)</a:t>
            </a:r>
            <a:endParaRPr lang="zh-TW" altLang="en-US" sz="1600" b="1" dirty="0">
              <a:solidFill>
                <a:schemeClr val="bg1"/>
              </a:solidFill>
            </a:endParaRPr>
          </a:p>
        </p:txBody>
      </p:sp>
      <p:sp>
        <p:nvSpPr>
          <p:cNvPr id="20" name="文字方塊 19"/>
          <p:cNvSpPr txBox="1"/>
          <p:nvPr/>
        </p:nvSpPr>
        <p:spPr>
          <a:xfrm>
            <a:off x="8338314" y="2113399"/>
            <a:ext cx="1005403" cy="584775"/>
          </a:xfrm>
          <a:prstGeom prst="rect">
            <a:avLst/>
          </a:prstGeom>
          <a:noFill/>
        </p:spPr>
        <p:txBody>
          <a:bodyPr wrap="none" rtlCol="0">
            <a:spAutoFit/>
          </a:bodyPr>
          <a:lstStyle/>
          <a:p>
            <a:r>
              <a:rPr lang="zh-TW" altLang="en-US" sz="1600" b="1" dirty="0">
                <a:solidFill>
                  <a:schemeClr val="bg1"/>
                </a:solidFill>
              </a:rPr>
              <a:t>弱勢身分</a:t>
            </a:r>
            <a:endParaRPr lang="en-US" altLang="zh-TW" sz="1600" b="1" dirty="0">
              <a:solidFill>
                <a:schemeClr val="bg1"/>
              </a:solidFill>
            </a:endParaRPr>
          </a:p>
          <a:p>
            <a:r>
              <a:rPr lang="en-US" altLang="zh-TW" sz="1600" b="1" dirty="0">
                <a:solidFill>
                  <a:schemeClr val="bg1"/>
                </a:solidFill>
              </a:rPr>
              <a:t>     (3)</a:t>
            </a:r>
            <a:endParaRPr lang="zh-TW" altLang="en-US" sz="1600" b="1" dirty="0">
              <a:solidFill>
                <a:schemeClr val="bg1"/>
              </a:solidFill>
            </a:endParaRPr>
          </a:p>
        </p:txBody>
      </p:sp>
      <p:sp>
        <p:nvSpPr>
          <p:cNvPr id="22" name="文字方塊 21"/>
          <p:cNvSpPr txBox="1"/>
          <p:nvPr/>
        </p:nvSpPr>
        <p:spPr>
          <a:xfrm>
            <a:off x="9745974" y="2131061"/>
            <a:ext cx="1005403" cy="584775"/>
          </a:xfrm>
          <a:prstGeom prst="rect">
            <a:avLst/>
          </a:prstGeom>
          <a:noFill/>
        </p:spPr>
        <p:txBody>
          <a:bodyPr wrap="none" rtlCol="0">
            <a:spAutoFit/>
          </a:bodyPr>
          <a:lstStyle/>
          <a:p>
            <a:r>
              <a:rPr lang="zh-TW" altLang="en-US" sz="1600" b="1" dirty="0">
                <a:solidFill>
                  <a:schemeClr val="bg1"/>
                </a:solidFill>
              </a:rPr>
              <a:t>教育會考</a:t>
            </a:r>
            <a:endParaRPr lang="en-US" altLang="zh-TW" sz="1600" b="1" dirty="0">
              <a:solidFill>
                <a:schemeClr val="bg1"/>
              </a:solidFill>
            </a:endParaRPr>
          </a:p>
          <a:p>
            <a:r>
              <a:rPr lang="en-US" altLang="zh-TW" sz="1600" b="1" dirty="0">
                <a:solidFill>
                  <a:schemeClr val="bg1"/>
                </a:solidFill>
              </a:rPr>
              <a:t>     (33)</a:t>
            </a:r>
            <a:endParaRPr lang="zh-TW" altLang="en-US" sz="1600" b="1" dirty="0">
              <a:solidFill>
                <a:schemeClr val="bg1"/>
              </a:solidFill>
            </a:endParaRPr>
          </a:p>
        </p:txBody>
      </p:sp>
      <p:sp>
        <p:nvSpPr>
          <p:cNvPr id="23" name="文字方塊 22"/>
          <p:cNvSpPr txBox="1"/>
          <p:nvPr/>
        </p:nvSpPr>
        <p:spPr>
          <a:xfrm>
            <a:off x="9642923" y="4564761"/>
            <a:ext cx="800219" cy="861774"/>
          </a:xfrm>
          <a:prstGeom prst="rect">
            <a:avLst/>
          </a:prstGeom>
          <a:noFill/>
        </p:spPr>
        <p:txBody>
          <a:bodyPr wrap="none" rtlCol="0">
            <a:spAutoFit/>
          </a:bodyPr>
          <a:lstStyle/>
          <a:p>
            <a:r>
              <a:rPr lang="zh-TW" altLang="en-US" sz="1600" b="1" dirty="0">
                <a:solidFill>
                  <a:schemeClr val="bg1"/>
                </a:solidFill>
              </a:rPr>
              <a:t>多元學</a:t>
            </a:r>
            <a:endParaRPr lang="en-US" altLang="zh-TW" sz="1600" b="1" dirty="0">
              <a:solidFill>
                <a:schemeClr val="bg1"/>
              </a:solidFill>
            </a:endParaRPr>
          </a:p>
          <a:p>
            <a:r>
              <a:rPr lang="zh-TW" altLang="en-US" sz="1600" b="1" dirty="0">
                <a:solidFill>
                  <a:schemeClr val="bg1"/>
                </a:solidFill>
              </a:rPr>
              <a:t>習表現</a:t>
            </a:r>
            <a:endParaRPr lang="en-US" altLang="zh-TW" sz="1600" b="1" dirty="0">
              <a:solidFill>
                <a:schemeClr val="bg1"/>
              </a:solidFill>
            </a:endParaRPr>
          </a:p>
          <a:p>
            <a:r>
              <a:rPr lang="en-US" altLang="zh-TW" b="1" dirty="0">
                <a:solidFill>
                  <a:schemeClr val="bg1"/>
                </a:solidFill>
              </a:rPr>
              <a:t>    </a:t>
            </a:r>
            <a:r>
              <a:rPr lang="en-US" altLang="zh-TW" sz="1600" b="1" dirty="0">
                <a:solidFill>
                  <a:schemeClr val="bg1"/>
                </a:solidFill>
              </a:rPr>
              <a:t>(15)</a:t>
            </a:r>
            <a:endParaRPr lang="zh-TW" altLang="en-US" sz="1600" b="1" dirty="0">
              <a:solidFill>
                <a:schemeClr val="bg1"/>
              </a:solidFill>
            </a:endParaRPr>
          </a:p>
        </p:txBody>
      </p:sp>
      <p:sp>
        <p:nvSpPr>
          <p:cNvPr id="26" name="文字方塊 25"/>
          <p:cNvSpPr txBox="1"/>
          <p:nvPr/>
        </p:nvSpPr>
        <p:spPr>
          <a:xfrm>
            <a:off x="8065530" y="4688454"/>
            <a:ext cx="1005403" cy="584775"/>
          </a:xfrm>
          <a:prstGeom prst="rect">
            <a:avLst/>
          </a:prstGeom>
          <a:noFill/>
        </p:spPr>
        <p:txBody>
          <a:bodyPr wrap="none" rtlCol="0">
            <a:spAutoFit/>
          </a:bodyPr>
          <a:lstStyle/>
          <a:p>
            <a:r>
              <a:rPr lang="zh-TW" altLang="en-US" sz="1600" b="1" dirty="0">
                <a:solidFill>
                  <a:schemeClr val="bg1"/>
                </a:solidFill>
              </a:rPr>
              <a:t>服務學習</a:t>
            </a:r>
            <a:endParaRPr lang="en-US" altLang="zh-TW" sz="1600" b="1" dirty="0">
              <a:solidFill>
                <a:schemeClr val="bg1"/>
              </a:solidFill>
            </a:endParaRPr>
          </a:p>
          <a:p>
            <a:r>
              <a:rPr lang="en-US" altLang="zh-TW" sz="1600" b="1" dirty="0">
                <a:solidFill>
                  <a:schemeClr val="bg1"/>
                </a:solidFill>
              </a:rPr>
              <a:t>       (15)</a:t>
            </a:r>
            <a:endParaRPr lang="zh-TW" altLang="en-US" sz="1600" b="1" dirty="0">
              <a:solidFill>
                <a:schemeClr val="bg1"/>
              </a:solidFill>
            </a:endParaRPr>
          </a:p>
        </p:txBody>
      </p:sp>
      <p:sp>
        <p:nvSpPr>
          <p:cNvPr id="91" name="文字方塊 90"/>
          <p:cNvSpPr txBox="1"/>
          <p:nvPr/>
        </p:nvSpPr>
        <p:spPr>
          <a:xfrm>
            <a:off x="6907566" y="4678087"/>
            <a:ext cx="595035" cy="584775"/>
          </a:xfrm>
          <a:prstGeom prst="rect">
            <a:avLst/>
          </a:prstGeom>
          <a:noFill/>
        </p:spPr>
        <p:txBody>
          <a:bodyPr wrap="none" rtlCol="0">
            <a:spAutoFit/>
          </a:bodyPr>
          <a:lstStyle/>
          <a:p>
            <a:r>
              <a:rPr lang="zh-TW" altLang="en-US" sz="1600" b="1" dirty="0">
                <a:solidFill>
                  <a:schemeClr val="bg1"/>
                </a:solidFill>
              </a:rPr>
              <a:t>競賽</a:t>
            </a:r>
            <a:endParaRPr lang="en-US" altLang="zh-TW" sz="1600" b="1" dirty="0">
              <a:solidFill>
                <a:schemeClr val="bg1"/>
              </a:solidFill>
            </a:endParaRPr>
          </a:p>
          <a:p>
            <a:r>
              <a:rPr lang="en-US" altLang="zh-TW" sz="1600" b="1" dirty="0">
                <a:solidFill>
                  <a:schemeClr val="bg1"/>
                </a:solidFill>
              </a:rPr>
              <a:t>  (7)</a:t>
            </a:r>
            <a:endParaRPr lang="zh-TW" altLang="en-US" sz="1600" b="1" dirty="0">
              <a:solidFill>
                <a:schemeClr val="bg1"/>
              </a:solidFill>
            </a:endParaRPr>
          </a:p>
        </p:txBody>
      </p:sp>
      <p:sp>
        <p:nvSpPr>
          <p:cNvPr id="92" name="文字方塊 91"/>
          <p:cNvSpPr txBox="1"/>
          <p:nvPr/>
        </p:nvSpPr>
        <p:spPr>
          <a:xfrm>
            <a:off x="5139182" y="4777681"/>
            <a:ext cx="1005403" cy="338554"/>
          </a:xfrm>
          <a:prstGeom prst="rect">
            <a:avLst/>
          </a:prstGeom>
          <a:noFill/>
        </p:spPr>
        <p:txBody>
          <a:bodyPr wrap="none" rtlCol="0">
            <a:spAutoFit/>
          </a:bodyPr>
          <a:lstStyle/>
          <a:p>
            <a:r>
              <a:rPr lang="zh-TW" altLang="en-US" sz="1600" b="1" dirty="0">
                <a:solidFill>
                  <a:schemeClr val="bg1"/>
                </a:solidFill>
              </a:rPr>
              <a:t>各科會考</a:t>
            </a:r>
          </a:p>
        </p:txBody>
      </p:sp>
      <p:sp>
        <p:nvSpPr>
          <p:cNvPr id="63" name="文字方塊 62"/>
          <p:cNvSpPr txBox="1"/>
          <p:nvPr/>
        </p:nvSpPr>
        <p:spPr>
          <a:xfrm>
            <a:off x="5241623" y="5430471"/>
            <a:ext cx="1410964" cy="523220"/>
          </a:xfrm>
          <a:prstGeom prst="rect">
            <a:avLst/>
          </a:prstGeom>
          <a:noFill/>
        </p:spPr>
        <p:txBody>
          <a:bodyPr wrap="none" rtlCol="0">
            <a:spAutoFit/>
          </a:bodyPr>
          <a:lstStyle/>
          <a:p>
            <a:r>
              <a:rPr lang="zh-TW" altLang="en-US" sz="1400" dirty="0"/>
              <a:t>依序由國</a:t>
            </a:r>
            <a:r>
              <a:rPr lang="en-US" altLang="zh-TW" sz="1400" dirty="0">
                <a:latin typeface="+mn-ea"/>
              </a:rPr>
              <a:t>,</a:t>
            </a:r>
            <a:r>
              <a:rPr lang="zh-TW" altLang="en-US" sz="1400" dirty="0"/>
              <a:t>數</a:t>
            </a:r>
            <a:r>
              <a:rPr lang="en-US" altLang="zh-TW" sz="1400" dirty="0">
                <a:latin typeface="+mn-ea"/>
              </a:rPr>
              <a:t>,</a:t>
            </a:r>
            <a:r>
              <a:rPr lang="zh-TW" altLang="en-US" sz="1400" dirty="0"/>
              <a:t>英</a:t>
            </a:r>
            <a:r>
              <a:rPr lang="en-US" altLang="zh-TW" sz="1400" dirty="0">
                <a:latin typeface="+mn-ea"/>
              </a:rPr>
              <a:t>,</a:t>
            </a:r>
          </a:p>
          <a:p>
            <a:r>
              <a:rPr lang="zh-TW" altLang="en-US" sz="1400" dirty="0"/>
              <a:t>自</a:t>
            </a:r>
            <a:r>
              <a:rPr lang="en-US" altLang="zh-TW" sz="1400" dirty="0">
                <a:latin typeface="+mn-ea"/>
              </a:rPr>
              <a:t>,</a:t>
            </a:r>
            <a:r>
              <a:rPr lang="zh-TW" altLang="en-US" sz="1400" dirty="0"/>
              <a:t>社</a:t>
            </a:r>
            <a:r>
              <a:rPr lang="en-US" altLang="zh-TW" sz="1400" dirty="0">
                <a:latin typeface="+mn-ea"/>
              </a:rPr>
              <a:t>,</a:t>
            </a:r>
            <a:r>
              <a:rPr lang="zh-TW" altLang="en-US" sz="1400" dirty="0"/>
              <a:t>寫作</a:t>
            </a:r>
          </a:p>
        </p:txBody>
      </p:sp>
      <p:sp>
        <p:nvSpPr>
          <p:cNvPr id="2" name="矩形 1"/>
          <p:cNvSpPr/>
          <p:nvPr/>
        </p:nvSpPr>
        <p:spPr>
          <a:xfrm>
            <a:off x="9389001" y="2938825"/>
            <a:ext cx="1443856" cy="1169551"/>
          </a:xfrm>
          <a:prstGeom prst="rect">
            <a:avLst/>
          </a:prstGeom>
        </p:spPr>
        <p:txBody>
          <a:bodyPr wrap="square">
            <a:spAutoFit/>
          </a:bodyPr>
          <a:lstStyle/>
          <a:p>
            <a:pPr>
              <a:defRPr/>
            </a:pPr>
            <a:r>
              <a:rPr lang="zh-TW" altLang="en-US" sz="1400" dirty="0"/>
              <a:t>非護理科之私立</a:t>
            </a:r>
            <a:endParaRPr lang="en-US" altLang="zh-TW" sz="1400" dirty="0"/>
          </a:p>
          <a:p>
            <a:pPr>
              <a:defRPr/>
            </a:pPr>
            <a:r>
              <a:rPr lang="zh-TW" altLang="en-US" sz="1400" dirty="0"/>
              <a:t>招生學校各科組</a:t>
            </a:r>
            <a:endParaRPr lang="en-US" altLang="zh-TW" sz="1400" dirty="0"/>
          </a:p>
          <a:p>
            <a:pPr>
              <a:defRPr/>
            </a:pPr>
            <a:r>
              <a:rPr lang="zh-TW" altLang="en-US" sz="1400" dirty="0"/>
              <a:t>，由各校自行決</a:t>
            </a:r>
            <a:endParaRPr lang="en-US" altLang="zh-TW" sz="1400" dirty="0"/>
          </a:p>
          <a:p>
            <a:pPr>
              <a:defRPr/>
            </a:pPr>
            <a:r>
              <a:rPr lang="zh-TW" altLang="en-US" sz="1400" dirty="0"/>
              <a:t>定是否採計教育</a:t>
            </a:r>
            <a:endParaRPr lang="en-US" altLang="zh-TW" sz="1400" dirty="0"/>
          </a:p>
          <a:p>
            <a:pPr>
              <a:defRPr/>
            </a:pPr>
            <a:r>
              <a:rPr lang="zh-TW" altLang="en-US" sz="1400" dirty="0"/>
              <a:t>會考成績。</a:t>
            </a:r>
            <a:endParaRPr lang="en-US" altLang="zh-TW" sz="1400" dirty="0"/>
          </a:p>
        </p:txBody>
      </p:sp>
    </p:spTree>
    <p:extLst>
      <p:ext uri="{BB962C8B-B14F-4D97-AF65-F5344CB8AC3E}">
        <p14:creationId xmlns:p14="http://schemas.microsoft.com/office/powerpoint/2010/main" val="3833220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3245709"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26</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五專聯合免試招生資訊</a:t>
            </a:r>
            <a:endParaRPr lang="en-US" altLang="zh-TW" sz="4400" b="1" dirty="0">
              <a:solidFill>
                <a:prstClr val="black"/>
              </a:solidFill>
            </a:endParaRPr>
          </a:p>
        </p:txBody>
      </p:sp>
      <p:sp>
        <p:nvSpPr>
          <p:cNvPr id="2" name="矩形 1"/>
          <p:cNvSpPr/>
          <p:nvPr/>
        </p:nvSpPr>
        <p:spPr>
          <a:xfrm>
            <a:off x="2596193" y="1369465"/>
            <a:ext cx="8898155" cy="4672048"/>
          </a:xfrm>
          <a:prstGeom prst="rect">
            <a:avLst/>
          </a:prstGeom>
        </p:spPr>
        <p:txBody>
          <a:bodyPr wrap="square">
            <a:spAutoFit/>
          </a:bodyPr>
          <a:lstStyle/>
          <a:p>
            <a:pPr marL="0" lvl="2">
              <a:lnSpc>
                <a:spcPct val="90000"/>
              </a:lnSpc>
              <a:spcBef>
                <a:spcPct val="0"/>
              </a:spcBef>
              <a:defRPr/>
            </a:pPr>
            <a:r>
              <a:rPr lang="zh-TW" altLang="en-US" sz="2400" dirty="0">
                <a:latin typeface="+mn-ea"/>
              </a:rPr>
              <a:t>招生對象：公私立國民中學應屆、非應屆畢業生及具同等學力者</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招生學校：</a:t>
            </a:r>
            <a:r>
              <a:rPr lang="zh-TW" altLang="en-US" sz="2400" dirty="0">
                <a:solidFill>
                  <a:srgbClr val="000000"/>
                </a:solidFill>
                <a:latin typeface="+mn-ea"/>
              </a:rPr>
              <a:t>北、中、南區五年制專科學校</a:t>
            </a:r>
            <a:r>
              <a:rPr lang="en-US" altLang="zh-TW" sz="2400" dirty="0">
                <a:solidFill>
                  <a:srgbClr val="000000"/>
                </a:solidFill>
                <a:latin typeface="+mn-ea"/>
              </a:rPr>
              <a:t>(</a:t>
            </a:r>
            <a:r>
              <a:rPr lang="zh-TW" altLang="en-US" sz="2400" dirty="0">
                <a:solidFill>
                  <a:srgbClr val="000000"/>
                </a:solidFill>
                <a:latin typeface="+mn-ea"/>
              </a:rPr>
              <a:t>同優先免試之</a:t>
            </a:r>
            <a:r>
              <a:rPr lang="en-US" altLang="zh-TW" sz="2400" dirty="0">
                <a:solidFill>
                  <a:schemeClr val="accent1"/>
                </a:solidFill>
                <a:latin typeface="+mn-ea"/>
              </a:rPr>
              <a:t>44</a:t>
            </a:r>
            <a:r>
              <a:rPr lang="zh-TW" altLang="en-US" sz="2400" dirty="0">
                <a:solidFill>
                  <a:srgbClr val="000000"/>
                </a:solidFill>
                <a:latin typeface="+mn-ea"/>
              </a:rPr>
              <a:t>所學校</a:t>
            </a:r>
            <a:r>
              <a:rPr lang="en-US" altLang="zh-TW" sz="2400" dirty="0">
                <a:solidFill>
                  <a:srgbClr val="000000"/>
                </a:solidFill>
                <a:latin typeface="+mn-ea"/>
              </a:rPr>
              <a:t>)</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簡章發售及公告： </a:t>
            </a:r>
            <a:r>
              <a:rPr lang="en-US" altLang="zh-TW" sz="2400" dirty="0" smtClean="0">
                <a:solidFill>
                  <a:schemeClr val="accent1"/>
                </a:solidFill>
                <a:latin typeface="+mn-ea"/>
              </a:rPr>
              <a:t>111</a:t>
            </a:r>
            <a:r>
              <a:rPr lang="zh-TW" altLang="en-US" sz="2400" dirty="0" smtClean="0">
                <a:solidFill>
                  <a:schemeClr val="accent1"/>
                </a:solidFill>
                <a:latin typeface="+mn-ea"/>
              </a:rPr>
              <a:t>年</a:t>
            </a:r>
            <a:r>
              <a:rPr lang="en-US" altLang="zh-TW" sz="2400" dirty="0">
                <a:solidFill>
                  <a:schemeClr val="accent1"/>
                </a:solidFill>
                <a:latin typeface="+mn-ea"/>
              </a:rPr>
              <a:t>1</a:t>
            </a:r>
            <a:r>
              <a:rPr lang="zh-TW" altLang="en-US" sz="2400" dirty="0" smtClean="0">
                <a:solidFill>
                  <a:schemeClr val="accent1"/>
                </a:solidFill>
                <a:latin typeface="+mn-ea"/>
              </a:rPr>
              <a:t>月</a:t>
            </a:r>
            <a:r>
              <a:rPr lang="en-US" altLang="zh-TW" sz="2400" dirty="0" smtClean="0">
                <a:solidFill>
                  <a:schemeClr val="accent1"/>
                </a:solidFill>
                <a:latin typeface="+mn-ea"/>
              </a:rPr>
              <a:t>15</a:t>
            </a:r>
            <a:r>
              <a:rPr lang="zh-TW" altLang="en-US" sz="2400" dirty="0">
                <a:solidFill>
                  <a:schemeClr val="accent1"/>
                </a:solidFill>
                <a:latin typeface="+mn-ea"/>
              </a:rPr>
              <a:t>日</a:t>
            </a:r>
            <a:r>
              <a:rPr lang="zh-TW" altLang="en-US" sz="2400" dirty="0">
                <a:latin typeface="+mn-ea"/>
              </a:rPr>
              <a:t>起發售及開放網路下載</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通訊及集體及個別報名： </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23</a:t>
            </a:r>
            <a:r>
              <a:rPr lang="zh-TW" altLang="en-US" sz="2400" dirty="0" smtClean="0">
                <a:latin typeface="+mn-ea"/>
              </a:rPr>
              <a:t>日</a:t>
            </a:r>
            <a:r>
              <a:rPr lang="en-US" altLang="zh-TW" sz="2400" dirty="0">
                <a:latin typeface="+mn-ea"/>
              </a:rPr>
              <a:t>- </a:t>
            </a:r>
            <a:r>
              <a:rPr lang="en-US" altLang="zh-TW" sz="2400" dirty="0" smtClean="0">
                <a:latin typeface="+mn-ea"/>
              </a:rPr>
              <a:t>111</a:t>
            </a:r>
            <a:r>
              <a:rPr lang="zh-TW" altLang="en-US" sz="2400" dirty="0" smtClean="0">
                <a:latin typeface="+mn-ea"/>
              </a:rPr>
              <a:t>年</a:t>
            </a:r>
            <a:r>
              <a:rPr lang="en-US" altLang="zh-TW" sz="2400" dirty="0" smtClean="0">
                <a:latin typeface="+mn-ea"/>
              </a:rPr>
              <a:t>7</a:t>
            </a:r>
            <a:r>
              <a:rPr lang="zh-TW" altLang="en-US" sz="2400" dirty="0" smtClean="0">
                <a:latin typeface="+mn-ea"/>
              </a:rPr>
              <a:t>月</a:t>
            </a:r>
            <a:r>
              <a:rPr lang="en-US" altLang="zh-TW" sz="2400" dirty="0" smtClean="0">
                <a:latin typeface="+mn-ea"/>
              </a:rPr>
              <a:t>1</a:t>
            </a:r>
            <a:r>
              <a:rPr lang="zh-TW" altLang="en-US" sz="2400" dirty="0" smtClean="0">
                <a:latin typeface="+mn-ea"/>
              </a:rPr>
              <a:t>日</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現場報名： </a:t>
            </a:r>
            <a:r>
              <a:rPr lang="en-US" altLang="zh-TW" sz="2400" dirty="0" smtClean="0">
                <a:latin typeface="+mn-ea"/>
              </a:rPr>
              <a:t>111</a:t>
            </a:r>
            <a:r>
              <a:rPr lang="zh-TW" altLang="en-US" sz="2400" dirty="0" smtClean="0">
                <a:latin typeface="+mn-ea"/>
              </a:rPr>
              <a:t>年</a:t>
            </a:r>
            <a:r>
              <a:rPr lang="en-US" altLang="zh-TW" sz="2400" dirty="0" smtClean="0">
                <a:latin typeface="+mn-ea"/>
              </a:rPr>
              <a:t>7</a:t>
            </a:r>
            <a:r>
              <a:rPr lang="zh-TW" altLang="en-US" sz="2400" dirty="0" smtClean="0">
                <a:latin typeface="+mn-ea"/>
              </a:rPr>
              <a:t>月</a:t>
            </a:r>
            <a:r>
              <a:rPr lang="en-US" altLang="zh-TW" sz="2400" dirty="0" smtClean="0">
                <a:latin typeface="+mn-ea"/>
              </a:rPr>
              <a:t>3</a:t>
            </a:r>
            <a:r>
              <a:rPr lang="zh-TW" altLang="en-US" sz="2400" dirty="0" smtClean="0">
                <a:latin typeface="+mn-ea"/>
              </a:rPr>
              <a:t>日</a:t>
            </a:r>
            <a:r>
              <a:rPr lang="en-US" altLang="zh-TW" sz="2400" dirty="0">
                <a:latin typeface="+mn-ea"/>
              </a:rPr>
              <a:t>- </a:t>
            </a:r>
            <a:r>
              <a:rPr lang="en-US" altLang="zh-TW" sz="2400" dirty="0" smtClean="0">
                <a:latin typeface="+mn-ea"/>
              </a:rPr>
              <a:t>111</a:t>
            </a:r>
            <a:r>
              <a:rPr lang="zh-TW" altLang="en-US" sz="2400" dirty="0" smtClean="0">
                <a:latin typeface="+mn-ea"/>
              </a:rPr>
              <a:t>年</a:t>
            </a:r>
            <a:r>
              <a:rPr lang="en-US" altLang="zh-TW" sz="2400" dirty="0" smtClean="0">
                <a:latin typeface="+mn-ea"/>
              </a:rPr>
              <a:t>7</a:t>
            </a:r>
            <a:r>
              <a:rPr lang="zh-TW" altLang="en-US" sz="2400" dirty="0" smtClean="0">
                <a:latin typeface="+mn-ea"/>
              </a:rPr>
              <a:t>月</a:t>
            </a:r>
            <a:r>
              <a:rPr lang="en-US" altLang="zh-TW" sz="2400" dirty="0" smtClean="0">
                <a:latin typeface="+mn-ea"/>
              </a:rPr>
              <a:t>4</a:t>
            </a:r>
            <a:r>
              <a:rPr lang="zh-TW" altLang="en-US" sz="2400" dirty="0" smtClean="0">
                <a:latin typeface="+mn-ea"/>
              </a:rPr>
              <a:t>日</a:t>
            </a:r>
            <a:endParaRPr lang="en-US" altLang="zh-TW" sz="2400" dirty="0">
              <a:latin typeface="+mn-ea"/>
            </a:endParaRPr>
          </a:p>
          <a:p>
            <a:pPr marL="0" lvl="2">
              <a:lnSpc>
                <a:spcPct val="90000"/>
              </a:lnSpc>
              <a:spcBef>
                <a:spcPct val="0"/>
              </a:spcBef>
              <a:defRPr/>
            </a:pPr>
            <a:endParaRPr lang="en-US" altLang="zh-TW" sz="2400" dirty="0">
              <a:latin typeface="+mn-ea"/>
            </a:endParaRPr>
          </a:p>
          <a:p>
            <a:pPr fontAlgn="ctr"/>
            <a:r>
              <a:rPr lang="zh-TW" altLang="zh-TW" sz="2400" dirty="0"/>
              <a:t>寄發現場登記分發報到通知單</a:t>
            </a:r>
            <a:r>
              <a:rPr lang="zh-TW" altLang="en-US" sz="2400" dirty="0">
                <a:latin typeface="+mn-ea"/>
              </a:rPr>
              <a:t>： </a:t>
            </a:r>
            <a:r>
              <a:rPr lang="en-US" altLang="zh-TW" sz="2400" dirty="0" smtClean="0">
                <a:latin typeface="+mn-ea"/>
              </a:rPr>
              <a:t>111</a:t>
            </a:r>
            <a:r>
              <a:rPr lang="zh-TW" altLang="zh-TW" sz="2400" dirty="0" smtClean="0">
                <a:latin typeface="+mn-ea"/>
              </a:rPr>
              <a:t>年</a:t>
            </a:r>
            <a:r>
              <a:rPr lang="en-US" altLang="zh-TW" sz="2400" dirty="0">
                <a:latin typeface="+mn-ea"/>
              </a:rPr>
              <a:t>7</a:t>
            </a:r>
            <a:r>
              <a:rPr lang="zh-TW" altLang="zh-TW" sz="2400" dirty="0" smtClean="0">
                <a:latin typeface="+mn-ea"/>
              </a:rPr>
              <a:t>月</a:t>
            </a:r>
            <a:r>
              <a:rPr lang="en-US" altLang="zh-TW" sz="2400" dirty="0" smtClean="0">
                <a:latin typeface="+mn-ea"/>
              </a:rPr>
              <a:t>8</a:t>
            </a:r>
            <a:endParaRPr lang="en-US" altLang="zh-TW" sz="2400" dirty="0"/>
          </a:p>
          <a:p>
            <a:pPr fontAlgn="t"/>
            <a:endParaRPr lang="en-US" altLang="zh-TW" dirty="0"/>
          </a:p>
          <a:p>
            <a:pPr fontAlgn="t"/>
            <a:endParaRPr lang="zh-TW" altLang="zh-TW" dirty="0"/>
          </a:p>
          <a:p>
            <a:pPr marL="0" lvl="2">
              <a:lnSpc>
                <a:spcPct val="90000"/>
              </a:lnSpc>
              <a:spcBef>
                <a:spcPct val="0"/>
              </a:spcBef>
              <a:defRPr/>
            </a:pPr>
            <a:r>
              <a:rPr lang="zh-TW" altLang="en-US" sz="2400" dirty="0">
                <a:latin typeface="+mn-ea"/>
              </a:rPr>
              <a:t>報到： </a:t>
            </a:r>
            <a:r>
              <a:rPr lang="en-US" altLang="zh-TW" sz="2400" dirty="0" smtClean="0">
                <a:latin typeface="+mn-ea"/>
              </a:rPr>
              <a:t>111</a:t>
            </a:r>
            <a:r>
              <a:rPr lang="zh-TW" altLang="en-US" sz="2400" dirty="0" smtClean="0">
                <a:latin typeface="+mn-ea"/>
              </a:rPr>
              <a:t>年</a:t>
            </a:r>
            <a:r>
              <a:rPr lang="en-US" altLang="zh-TW" sz="2400" dirty="0">
                <a:latin typeface="+mn-ea"/>
              </a:rPr>
              <a:t>7</a:t>
            </a:r>
            <a:r>
              <a:rPr lang="zh-TW" altLang="en-US" sz="2400" dirty="0" smtClean="0">
                <a:latin typeface="+mn-ea"/>
              </a:rPr>
              <a:t>月</a:t>
            </a:r>
            <a:r>
              <a:rPr lang="en-US" altLang="zh-TW" sz="2400" dirty="0" smtClean="0">
                <a:latin typeface="+mn-ea"/>
              </a:rPr>
              <a:t>13</a:t>
            </a:r>
            <a:r>
              <a:rPr lang="zh-TW" altLang="en-US" sz="2400" dirty="0" smtClean="0">
                <a:latin typeface="+mn-ea"/>
              </a:rPr>
              <a:t>日</a:t>
            </a:r>
            <a:endParaRPr lang="en-US" altLang="zh-TW" sz="2400" dirty="0">
              <a:latin typeface="+mn-ea"/>
            </a:endParaRPr>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366406" y="1426088"/>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366406" y="2079923"/>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366406" y="273376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370233" y="3404076"/>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5" y="4054894"/>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6" y="4779863"/>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367963" y="5636825"/>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672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91799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27</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辦理方式</a:t>
            </a:r>
            <a:endParaRPr lang="en-US" sz="4400" b="1" dirty="0">
              <a:solidFill>
                <a:prstClr val="black"/>
              </a:solidFill>
            </a:endParaRPr>
          </a:p>
        </p:txBody>
      </p:sp>
      <p:sp>
        <p:nvSpPr>
          <p:cNvPr id="34" name="矩形 33"/>
          <p:cNvSpPr/>
          <p:nvPr/>
        </p:nvSpPr>
        <p:spPr>
          <a:xfrm>
            <a:off x="2717196" y="1347754"/>
            <a:ext cx="8612925" cy="3200876"/>
          </a:xfrm>
          <a:prstGeom prst="rect">
            <a:avLst/>
          </a:prstGeom>
        </p:spPr>
        <p:txBody>
          <a:bodyPr wrap="square">
            <a:spAutoFit/>
          </a:bodyPr>
          <a:lstStyle/>
          <a:p>
            <a:pPr>
              <a:spcBef>
                <a:spcPts val="600"/>
              </a:spcBef>
              <a:buFont typeface="Arial" panose="020B0604020202020204" pitchFamily="34" charset="0"/>
              <a:buNone/>
            </a:pPr>
            <a:r>
              <a:rPr lang="zh-TW" altLang="en-US" sz="2800" dirty="0">
                <a:latin typeface="+mn-ea"/>
              </a:rPr>
              <a:t>報名原則：</a:t>
            </a:r>
            <a:endParaRPr lang="en-US" altLang="zh-TW" sz="2800" dirty="0">
              <a:latin typeface="+mn-ea"/>
            </a:endParaRPr>
          </a:p>
          <a:p>
            <a:pPr>
              <a:spcBef>
                <a:spcPts val="600"/>
              </a:spcBef>
              <a:buFont typeface="Arial" panose="020B0604020202020204" pitchFamily="34" charset="0"/>
              <a:buNone/>
            </a:pPr>
            <a:r>
              <a:rPr lang="en-US" altLang="zh-TW" sz="2000" dirty="0"/>
              <a:t>       </a:t>
            </a:r>
            <a:r>
              <a:rPr lang="zh-TW" altLang="en-US" sz="2000" dirty="0">
                <a:solidFill>
                  <a:schemeClr val="accent1"/>
                </a:solidFill>
              </a:rPr>
              <a:t>各五專</a:t>
            </a:r>
            <a:r>
              <a:rPr lang="zh-TW" altLang="en-US" sz="2000" dirty="0"/>
              <a:t>招生學校得訂定採計之比序項目，並以</a:t>
            </a:r>
            <a:r>
              <a:rPr lang="zh-TW" altLang="en-US" sz="2000" dirty="0">
                <a:solidFill>
                  <a:schemeClr val="accent1"/>
                </a:solidFill>
              </a:rPr>
              <a:t>積分</a:t>
            </a:r>
            <a:r>
              <a:rPr lang="zh-TW" altLang="en-US" sz="2000" dirty="0"/>
              <a:t>方式作為分發依據</a:t>
            </a:r>
          </a:p>
          <a:p>
            <a:pPr>
              <a:spcBef>
                <a:spcPts val="600"/>
              </a:spcBef>
              <a:buFont typeface="Arial" panose="020B0604020202020204" pitchFamily="34" charset="0"/>
              <a:buNone/>
            </a:pPr>
            <a:r>
              <a:rPr lang="en-US" altLang="zh-TW" sz="2000" dirty="0"/>
              <a:t>       </a:t>
            </a:r>
            <a:r>
              <a:rPr lang="zh-TW" altLang="en-US" sz="2000" dirty="0"/>
              <a:t>參加免試入學學生得同時報名北、中、南各一所五專招生學校，惟應僅</a:t>
            </a:r>
            <a:r>
              <a:rPr lang="en-US" altLang="zh-TW" sz="2000" dirty="0"/>
              <a:t/>
            </a:r>
            <a:br>
              <a:rPr lang="en-US" altLang="zh-TW" sz="2000" dirty="0"/>
            </a:br>
            <a:r>
              <a:rPr lang="en-US" altLang="zh-TW" sz="2000" dirty="0"/>
              <a:t>       </a:t>
            </a:r>
            <a:r>
              <a:rPr lang="zh-TW" altLang="en-US" sz="2000" dirty="0"/>
              <a:t>得擇其中</a:t>
            </a:r>
            <a:r>
              <a:rPr lang="zh-TW" altLang="en-US" sz="2000" dirty="0">
                <a:solidFill>
                  <a:schemeClr val="accent1"/>
                </a:solidFill>
              </a:rPr>
              <a:t>一所</a:t>
            </a:r>
            <a:r>
              <a:rPr lang="zh-TW" altLang="en-US" sz="2000" dirty="0"/>
              <a:t>五專招生學校參加現場登記分發報到</a:t>
            </a:r>
            <a:endParaRPr lang="en-US" altLang="zh-TW" sz="2000" dirty="0"/>
          </a:p>
          <a:p>
            <a:pPr>
              <a:spcBef>
                <a:spcPct val="0"/>
              </a:spcBef>
              <a:buFont typeface="Arial" panose="020B0604020202020204" pitchFamily="34" charset="0"/>
              <a:buNone/>
            </a:pPr>
            <a:r>
              <a:rPr lang="zh-TW" altLang="en-US" sz="2800" dirty="0">
                <a:latin typeface="+mn-ea"/>
              </a:rPr>
              <a:t>錄取規準：</a:t>
            </a:r>
            <a:endParaRPr lang="en-US" altLang="zh-TW" sz="2800" dirty="0">
              <a:latin typeface="+mn-ea"/>
            </a:endParaRPr>
          </a:p>
          <a:p>
            <a:pPr>
              <a:buFont typeface="Arial" pitchFamily="34" charset="0"/>
              <a:buNone/>
              <a:defRPr/>
            </a:pPr>
            <a:r>
              <a:rPr lang="zh-TW" altLang="en-US" sz="2800" dirty="0">
                <a:latin typeface="+mn-ea"/>
              </a:rPr>
              <a:t>    </a:t>
            </a:r>
            <a:r>
              <a:rPr lang="zh-TW" altLang="en-US" sz="2400" dirty="0">
                <a:latin typeface="+mn-ea"/>
              </a:rPr>
              <a:t>報名未超過招生名額</a:t>
            </a:r>
            <a:endParaRPr lang="en-US" altLang="zh-TW" sz="2400" dirty="0">
              <a:latin typeface="+mn-ea"/>
            </a:endParaRPr>
          </a:p>
          <a:p>
            <a:pPr>
              <a:buFont typeface="Arial" pitchFamily="34" charset="0"/>
              <a:buNone/>
              <a:defRPr/>
            </a:pPr>
            <a:r>
              <a:rPr lang="zh-TW" altLang="en-US" sz="2400" b="1" dirty="0">
                <a:latin typeface="+mn-ea"/>
              </a:rPr>
              <a:t>     全部錄取</a:t>
            </a:r>
            <a:endParaRPr lang="en-US" altLang="zh-TW" sz="2400" b="1" dirty="0">
              <a:latin typeface="+mn-ea"/>
            </a:endParaRPr>
          </a:p>
          <a:p>
            <a:pPr>
              <a:buFont typeface="Arial" pitchFamily="34" charset="0"/>
              <a:buNone/>
              <a:defRPr/>
            </a:pPr>
            <a:r>
              <a:rPr lang="zh-TW" altLang="en-US" sz="2400" dirty="0">
                <a:latin typeface="+mn-ea"/>
              </a:rPr>
              <a:t>     報名超過招生名額</a:t>
            </a:r>
            <a:endParaRPr lang="en-US" altLang="zh-TW" sz="2400" dirty="0">
              <a:latin typeface="+mn-ea"/>
            </a:endParaRPr>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5" y="1412978"/>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6" name="Group 181">
            <a:extLst>
              <a:ext uri="{FF2B5EF4-FFF2-40B4-BE49-F238E27FC236}">
                <a16:creationId xmlns:a16="http://schemas.microsoft.com/office/drawing/2014/main" id="{E52DCB02-263C-4353-B7EF-CF671ECEBF08}"/>
              </a:ext>
            </a:extLst>
          </p:cNvPr>
          <p:cNvGrpSpPr/>
          <p:nvPr/>
        </p:nvGrpSpPr>
        <p:grpSpPr>
          <a:xfrm>
            <a:off x="6671573" y="3405924"/>
            <a:ext cx="142875" cy="285750"/>
            <a:chOff x="7085013" y="5922963"/>
            <a:chExt cx="142875" cy="285750"/>
          </a:xfrm>
          <a:solidFill>
            <a:schemeClr val="accent5">
              <a:lumMod val="75000"/>
            </a:schemeClr>
          </a:solidFill>
        </p:grpSpPr>
        <p:sp>
          <p:nvSpPr>
            <p:cNvPr id="3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196">
            <a:extLst>
              <a:ext uri="{FF2B5EF4-FFF2-40B4-BE49-F238E27FC236}">
                <a16:creationId xmlns:a16="http://schemas.microsoft.com/office/drawing/2014/main" id="{262B0F37-8AFA-4FDC-83E0-59701E2712A4}"/>
              </a:ext>
            </a:extLst>
          </p:cNvPr>
          <p:cNvGrpSpPr/>
          <p:nvPr/>
        </p:nvGrpSpPr>
        <p:grpSpPr>
          <a:xfrm>
            <a:off x="6924961" y="3405924"/>
            <a:ext cx="142875" cy="285750"/>
            <a:chOff x="7085013" y="5922963"/>
            <a:chExt cx="142875" cy="285750"/>
          </a:xfrm>
          <a:solidFill>
            <a:schemeClr val="accent5">
              <a:lumMod val="75000"/>
            </a:schemeClr>
          </a:solidFill>
        </p:grpSpPr>
        <p:sp>
          <p:nvSpPr>
            <p:cNvPr id="4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211">
            <a:extLst>
              <a:ext uri="{FF2B5EF4-FFF2-40B4-BE49-F238E27FC236}">
                <a16:creationId xmlns:a16="http://schemas.microsoft.com/office/drawing/2014/main" id="{2180B60E-86B1-4CE7-8BED-1CAE6E8C72A7}"/>
              </a:ext>
            </a:extLst>
          </p:cNvPr>
          <p:cNvGrpSpPr/>
          <p:nvPr/>
        </p:nvGrpSpPr>
        <p:grpSpPr>
          <a:xfrm>
            <a:off x="7178345" y="3405924"/>
            <a:ext cx="142875" cy="285750"/>
            <a:chOff x="7085013" y="5922963"/>
            <a:chExt cx="142875" cy="285750"/>
          </a:xfrm>
          <a:solidFill>
            <a:schemeClr val="accent5">
              <a:lumMod val="75000"/>
            </a:schemeClr>
          </a:solidFill>
        </p:grpSpPr>
        <p:sp>
          <p:nvSpPr>
            <p:cNvPr id="4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258">
            <a:extLst>
              <a:ext uri="{FF2B5EF4-FFF2-40B4-BE49-F238E27FC236}">
                <a16:creationId xmlns:a16="http://schemas.microsoft.com/office/drawing/2014/main" id="{6D8EDC4B-A996-470E-A468-C062E47C902D}"/>
              </a:ext>
            </a:extLst>
          </p:cNvPr>
          <p:cNvGrpSpPr/>
          <p:nvPr/>
        </p:nvGrpSpPr>
        <p:grpSpPr>
          <a:xfrm>
            <a:off x="7431733" y="3405924"/>
            <a:ext cx="142875" cy="285750"/>
            <a:chOff x="7085013" y="5922963"/>
            <a:chExt cx="142875" cy="285750"/>
          </a:xfrm>
          <a:solidFill>
            <a:schemeClr val="accent5">
              <a:lumMod val="75000"/>
            </a:schemeClr>
          </a:solidFill>
        </p:grpSpPr>
        <p:sp>
          <p:nvSpPr>
            <p:cNvPr id="4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73">
            <a:extLst>
              <a:ext uri="{FF2B5EF4-FFF2-40B4-BE49-F238E27FC236}">
                <a16:creationId xmlns:a16="http://schemas.microsoft.com/office/drawing/2014/main" id="{5C9A133C-3454-4245-8BAF-1CE56C23BCC7}"/>
              </a:ext>
            </a:extLst>
          </p:cNvPr>
          <p:cNvGrpSpPr/>
          <p:nvPr/>
        </p:nvGrpSpPr>
        <p:grpSpPr>
          <a:xfrm>
            <a:off x="7685121" y="3405924"/>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76">
            <a:extLst>
              <a:ext uri="{FF2B5EF4-FFF2-40B4-BE49-F238E27FC236}">
                <a16:creationId xmlns:a16="http://schemas.microsoft.com/office/drawing/2014/main" id="{721BA385-E492-469A-A72F-9F9E0F2FBC19}"/>
              </a:ext>
            </a:extLst>
          </p:cNvPr>
          <p:cNvGrpSpPr/>
          <p:nvPr/>
        </p:nvGrpSpPr>
        <p:grpSpPr>
          <a:xfrm>
            <a:off x="7938509" y="3405924"/>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79">
            <a:extLst>
              <a:ext uri="{FF2B5EF4-FFF2-40B4-BE49-F238E27FC236}">
                <a16:creationId xmlns:a16="http://schemas.microsoft.com/office/drawing/2014/main" id="{F5B526D7-4A56-4ACB-A92C-8C5513AA293B}"/>
              </a:ext>
            </a:extLst>
          </p:cNvPr>
          <p:cNvGrpSpPr/>
          <p:nvPr/>
        </p:nvGrpSpPr>
        <p:grpSpPr>
          <a:xfrm>
            <a:off x="8191893" y="3405924"/>
            <a:ext cx="142875" cy="285750"/>
            <a:chOff x="7085013" y="5922963"/>
            <a:chExt cx="142875" cy="285750"/>
          </a:xfrm>
          <a:solidFill>
            <a:schemeClr val="accent5">
              <a:lumMod val="75000"/>
            </a:schemeClr>
          </a:solidFill>
        </p:grpSpPr>
        <p:sp>
          <p:nvSpPr>
            <p:cNvPr id="6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282">
            <a:extLst>
              <a:ext uri="{FF2B5EF4-FFF2-40B4-BE49-F238E27FC236}">
                <a16:creationId xmlns:a16="http://schemas.microsoft.com/office/drawing/2014/main" id="{71A2B207-9A89-4AE6-8259-E9E04D204159}"/>
              </a:ext>
            </a:extLst>
          </p:cNvPr>
          <p:cNvGrpSpPr/>
          <p:nvPr/>
        </p:nvGrpSpPr>
        <p:grpSpPr>
          <a:xfrm>
            <a:off x="8445281" y="3405924"/>
            <a:ext cx="142875" cy="285750"/>
            <a:chOff x="7085013" y="5922963"/>
            <a:chExt cx="142875" cy="285750"/>
          </a:xfrm>
          <a:solidFill>
            <a:schemeClr val="accent5">
              <a:lumMod val="75000"/>
            </a:schemeClr>
          </a:solidFill>
        </p:grpSpPr>
        <p:sp>
          <p:nvSpPr>
            <p:cNvPr id="6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285">
            <a:extLst>
              <a:ext uri="{FF2B5EF4-FFF2-40B4-BE49-F238E27FC236}">
                <a16:creationId xmlns:a16="http://schemas.microsoft.com/office/drawing/2014/main" id="{311CD589-2756-4F31-9492-AE19A73F00E6}"/>
              </a:ext>
            </a:extLst>
          </p:cNvPr>
          <p:cNvGrpSpPr/>
          <p:nvPr/>
        </p:nvGrpSpPr>
        <p:grpSpPr>
          <a:xfrm>
            <a:off x="8698669" y="3405924"/>
            <a:ext cx="142875" cy="285750"/>
            <a:chOff x="7085013" y="5922963"/>
            <a:chExt cx="142875" cy="285750"/>
          </a:xfrm>
          <a:solidFill>
            <a:schemeClr val="accent5">
              <a:lumMod val="75000"/>
            </a:schemeClr>
          </a:solidFill>
        </p:grpSpPr>
        <p:sp>
          <p:nvSpPr>
            <p:cNvPr id="7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288">
            <a:extLst>
              <a:ext uri="{FF2B5EF4-FFF2-40B4-BE49-F238E27FC236}">
                <a16:creationId xmlns:a16="http://schemas.microsoft.com/office/drawing/2014/main" id="{B23D31AF-959B-4B6F-A9AC-47C7509BBF93}"/>
              </a:ext>
            </a:extLst>
          </p:cNvPr>
          <p:cNvGrpSpPr/>
          <p:nvPr/>
        </p:nvGrpSpPr>
        <p:grpSpPr>
          <a:xfrm>
            <a:off x="8952057" y="3405924"/>
            <a:ext cx="142875" cy="285750"/>
            <a:chOff x="7085013" y="5922963"/>
            <a:chExt cx="142875" cy="285750"/>
          </a:xfrm>
          <a:solidFill>
            <a:schemeClr val="accent5">
              <a:lumMod val="75000"/>
            </a:schemeClr>
          </a:solidFill>
        </p:grpSpPr>
        <p:sp>
          <p:nvSpPr>
            <p:cNvPr id="7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5" name="直線單箭頭接點 74"/>
          <p:cNvCxnSpPr/>
          <p:nvPr/>
        </p:nvCxnSpPr>
        <p:spPr>
          <a:xfrm>
            <a:off x="2729465" y="3908956"/>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181">
            <a:extLst>
              <a:ext uri="{FF2B5EF4-FFF2-40B4-BE49-F238E27FC236}">
                <a16:creationId xmlns:a16="http://schemas.microsoft.com/office/drawing/2014/main" id="{E52DCB02-263C-4353-B7EF-CF671ECEBF08}"/>
              </a:ext>
            </a:extLst>
          </p:cNvPr>
          <p:cNvGrpSpPr/>
          <p:nvPr/>
        </p:nvGrpSpPr>
        <p:grpSpPr>
          <a:xfrm>
            <a:off x="6669117" y="4122486"/>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96">
            <a:extLst>
              <a:ext uri="{FF2B5EF4-FFF2-40B4-BE49-F238E27FC236}">
                <a16:creationId xmlns:a16="http://schemas.microsoft.com/office/drawing/2014/main" id="{262B0F37-8AFA-4FDC-83E0-59701E2712A4}"/>
              </a:ext>
            </a:extLst>
          </p:cNvPr>
          <p:cNvGrpSpPr/>
          <p:nvPr/>
        </p:nvGrpSpPr>
        <p:grpSpPr>
          <a:xfrm>
            <a:off x="6922505" y="4122486"/>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11">
            <a:extLst>
              <a:ext uri="{FF2B5EF4-FFF2-40B4-BE49-F238E27FC236}">
                <a16:creationId xmlns:a16="http://schemas.microsoft.com/office/drawing/2014/main" id="{2180B60E-86B1-4CE7-8BED-1CAE6E8C72A7}"/>
              </a:ext>
            </a:extLst>
          </p:cNvPr>
          <p:cNvGrpSpPr/>
          <p:nvPr/>
        </p:nvGrpSpPr>
        <p:grpSpPr>
          <a:xfrm>
            <a:off x="7175893" y="4122486"/>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58">
            <a:extLst>
              <a:ext uri="{FF2B5EF4-FFF2-40B4-BE49-F238E27FC236}">
                <a16:creationId xmlns:a16="http://schemas.microsoft.com/office/drawing/2014/main" id="{6D8EDC4B-A996-470E-A468-C062E47C902D}"/>
              </a:ext>
            </a:extLst>
          </p:cNvPr>
          <p:cNvGrpSpPr/>
          <p:nvPr/>
        </p:nvGrpSpPr>
        <p:grpSpPr>
          <a:xfrm>
            <a:off x="7429281" y="4122486"/>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73">
            <a:extLst>
              <a:ext uri="{FF2B5EF4-FFF2-40B4-BE49-F238E27FC236}">
                <a16:creationId xmlns:a16="http://schemas.microsoft.com/office/drawing/2014/main" id="{5C9A133C-3454-4245-8BAF-1CE56C23BCC7}"/>
              </a:ext>
            </a:extLst>
          </p:cNvPr>
          <p:cNvGrpSpPr/>
          <p:nvPr/>
        </p:nvGrpSpPr>
        <p:grpSpPr>
          <a:xfrm>
            <a:off x="7682665" y="4122486"/>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76">
            <a:extLst>
              <a:ext uri="{FF2B5EF4-FFF2-40B4-BE49-F238E27FC236}">
                <a16:creationId xmlns:a16="http://schemas.microsoft.com/office/drawing/2014/main" id="{721BA385-E492-469A-A72F-9F9E0F2FBC19}"/>
              </a:ext>
            </a:extLst>
          </p:cNvPr>
          <p:cNvGrpSpPr/>
          <p:nvPr/>
        </p:nvGrpSpPr>
        <p:grpSpPr>
          <a:xfrm>
            <a:off x="7936053" y="4122486"/>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id="{F5B526D7-4A56-4ACB-A92C-8C5513AA293B}"/>
              </a:ext>
            </a:extLst>
          </p:cNvPr>
          <p:cNvGrpSpPr/>
          <p:nvPr/>
        </p:nvGrpSpPr>
        <p:grpSpPr>
          <a:xfrm>
            <a:off x="8189441" y="4122486"/>
            <a:ext cx="142875" cy="285750"/>
            <a:chOff x="7085013" y="5922963"/>
            <a:chExt cx="142875" cy="285750"/>
          </a:xfrm>
          <a:solidFill>
            <a:schemeClr val="accent5">
              <a:lumMod val="75000"/>
            </a:schemeClr>
          </a:solidFill>
        </p:grpSpPr>
        <p:sp>
          <p:nvSpPr>
            <p:cNvPr id="96"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id="{71A2B207-9A89-4AE6-8259-E9E04D204159}"/>
              </a:ext>
            </a:extLst>
          </p:cNvPr>
          <p:cNvGrpSpPr/>
          <p:nvPr/>
        </p:nvGrpSpPr>
        <p:grpSpPr>
          <a:xfrm>
            <a:off x="8442829" y="4122486"/>
            <a:ext cx="142875" cy="285750"/>
            <a:chOff x="7085013" y="5922963"/>
            <a:chExt cx="142875" cy="285750"/>
          </a:xfrm>
          <a:solidFill>
            <a:schemeClr val="accent5">
              <a:lumMod val="75000"/>
            </a:schemeClr>
          </a:solidFill>
        </p:grpSpPr>
        <p:sp>
          <p:nvSpPr>
            <p:cNvPr id="99"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id="{311CD589-2756-4F31-9492-AE19A73F00E6}"/>
              </a:ext>
            </a:extLst>
          </p:cNvPr>
          <p:cNvGrpSpPr/>
          <p:nvPr/>
        </p:nvGrpSpPr>
        <p:grpSpPr>
          <a:xfrm>
            <a:off x="8696213" y="4122486"/>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288">
            <a:extLst>
              <a:ext uri="{FF2B5EF4-FFF2-40B4-BE49-F238E27FC236}">
                <a16:creationId xmlns:a16="http://schemas.microsoft.com/office/drawing/2014/main" id="{B23D31AF-959B-4B6F-A9AC-47C7509BBF93}"/>
              </a:ext>
            </a:extLst>
          </p:cNvPr>
          <p:cNvGrpSpPr/>
          <p:nvPr/>
        </p:nvGrpSpPr>
        <p:grpSpPr>
          <a:xfrm>
            <a:off x="8949601" y="4122486"/>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79">
            <a:extLst>
              <a:ext uri="{FF2B5EF4-FFF2-40B4-BE49-F238E27FC236}">
                <a16:creationId xmlns:a16="http://schemas.microsoft.com/office/drawing/2014/main" id="{F5B526D7-4A56-4ACB-A92C-8C5513AA293B}"/>
              </a:ext>
            </a:extLst>
          </p:cNvPr>
          <p:cNvGrpSpPr/>
          <p:nvPr/>
        </p:nvGrpSpPr>
        <p:grpSpPr>
          <a:xfrm>
            <a:off x="8949601" y="4117930"/>
            <a:ext cx="142875" cy="285750"/>
            <a:chOff x="7085013" y="5922963"/>
            <a:chExt cx="142875" cy="285750"/>
          </a:xfrm>
          <a:solidFill>
            <a:schemeClr val="accent1"/>
          </a:solidFill>
        </p:grpSpPr>
        <p:sp>
          <p:nvSpPr>
            <p:cNvPr id="108"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82">
            <a:extLst>
              <a:ext uri="{FF2B5EF4-FFF2-40B4-BE49-F238E27FC236}">
                <a16:creationId xmlns:a16="http://schemas.microsoft.com/office/drawing/2014/main" id="{71A2B207-9A89-4AE6-8259-E9E04D204159}"/>
              </a:ext>
            </a:extLst>
          </p:cNvPr>
          <p:cNvGrpSpPr/>
          <p:nvPr/>
        </p:nvGrpSpPr>
        <p:grpSpPr>
          <a:xfrm>
            <a:off x="9202989" y="4117930"/>
            <a:ext cx="142875" cy="285750"/>
            <a:chOff x="7085013" y="5922963"/>
            <a:chExt cx="142875" cy="285750"/>
          </a:xfrm>
          <a:solidFill>
            <a:schemeClr val="accent1"/>
          </a:solidFill>
        </p:grpSpPr>
        <p:sp>
          <p:nvSpPr>
            <p:cNvPr id="111"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85">
            <a:extLst>
              <a:ext uri="{FF2B5EF4-FFF2-40B4-BE49-F238E27FC236}">
                <a16:creationId xmlns:a16="http://schemas.microsoft.com/office/drawing/2014/main" id="{311CD589-2756-4F31-9492-AE19A73F00E6}"/>
              </a:ext>
            </a:extLst>
          </p:cNvPr>
          <p:cNvGrpSpPr/>
          <p:nvPr/>
        </p:nvGrpSpPr>
        <p:grpSpPr>
          <a:xfrm>
            <a:off x="9456377" y="4117930"/>
            <a:ext cx="142875" cy="285750"/>
            <a:chOff x="7085013" y="5922963"/>
            <a:chExt cx="142875" cy="285750"/>
          </a:xfrm>
          <a:solidFill>
            <a:schemeClr val="accent1"/>
          </a:solidFill>
        </p:grpSpPr>
        <p:sp>
          <p:nvSpPr>
            <p:cNvPr id="114"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5" y="2930384"/>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8" name="Freeform 1668">
            <a:extLst>
              <a:ext uri="{FF2B5EF4-FFF2-40B4-BE49-F238E27FC236}">
                <a16:creationId xmlns:a16="http://schemas.microsoft.com/office/drawing/2014/main" id="{0823C732-8F44-466E-B9A4-83308DEE4F76}"/>
              </a:ext>
            </a:extLst>
          </p:cNvPr>
          <p:cNvSpPr>
            <a:spLocks noEditPoints="1"/>
          </p:cNvSpPr>
          <p:nvPr/>
        </p:nvSpPr>
        <p:spPr bwMode="auto">
          <a:xfrm>
            <a:off x="2868843" y="340901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9" name="Freeform 1668">
            <a:extLst>
              <a:ext uri="{FF2B5EF4-FFF2-40B4-BE49-F238E27FC236}">
                <a16:creationId xmlns:a16="http://schemas.microsoft.com/office/drawing/2014/main" id="{0823C732-8F44-466E-B9A4-83308DEE4F76}"/>
              </a:ext>
            </a:extLst>
          </p:cNvPr>
          <p:cNvSpPr>
            <a:spLocks noEditPoints="1"/>
          </p:cNvSpPr>
          <p:nvPr/>
        </p:nvSpPr>
        <p:spPr bwMode="auto">
          <a:xfrm>
            <a:off x="2868183" y="412367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cxnSp>
        <p:nvCxnSpPr>
          <p:cNvPr id="120" name="直線單箭頭接點 119"/>
          <p:cNvCxnSpPr/>
          <p:nvPr/>
        </p:nvCxnSpPr>
        <p:spPr>
          <a:xfrm>
            <a:off x="2714721" y="4693918"/>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81">
            <a:extLst>
              <a:ext uri="{FF2B5EF4-FFF2-40B4-BE49-F238E27FC236}">
                <a16:creationId xmlns:a16="http://schemas.microsoft.com/office/drawing/2014/main" id="{E52DCB02-263C-4353-B7EF-CF671ECEBF08}"/>
              </a:ext>
            </a:extLst>
          </p:cNvPr>
          <p:cNvGrpSpPr/>
          <p:nvPr/>
        </p:nvGrpSpPr>
        <p:grpSpPr>
          <a:xfrm>
            <a:off x="3181637" y="4498109"/>
            <a:ext cx="189193" cy="378386"/>
            <a:chOff x="7085013" y="5922963"/>
            <a:chExt cx="142875" cy="285750"/>
          </a:xfrm>
          <a:solidFill>
            <a:schemeClr val="accent5">
              <a:lumMod val="75000"/>
            </a:schemeClr>
          </a:solidFill>
        </p:grpSpPr>
        <p:sp>
          <p:nvSpPr>
            <p:cNvPr id="12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文字方塊 123"/>
          <p:cNvSpPr txBox="1"/>
          <p:nvPr/>
        </p:nvSpPr>
        <p:spPr>
          <a:xfrm>
            <a:off x="3346387" y="4469140"/>
            <a:ext cx="4801314" cy="830997"/>
          </a:xfrm>
          <a:prstGeom prst="rect">
            <a:avLst/>
          </a:prstGeom>
          <a:noFill/>
        </p:spPr>
        <p:txBody>
          <a:bodyPr wrap="none" rtlCol="0">
            <a:spAutoFit/>
          </a:bodyPr>
          <a:lstStyle/>
          <a:p>
            <a:r>
              <a:rPr lang="zh-TW" altLang="en-US" sz="2400" dirty="0"/>
              <a:t>依</a:t>
            </a:r>
            <a:r>
              <a:rPr lang="zh-TW" altLang="en-US" sz="2400" dirty="0">
                <a:solidFill>
                  <a:schemeClr val="accent1"/>
                </a:solidFill>
              </a:rPr>
              <a:t>各校所訂定之比序</a:t>
            </a:r>
            <a:r>
              <a:rPr lang="zh-TW" altLang="en-US" sz="2400" dirty="0"/>
              <a:t>項目進行比序</a:t>
            </a:r>
            <a:endParaRPr lang="en-US" altLang="zh-TW" sz="2400" dirty="0"/>
          </a:p>
          <a:p>
            <a:r>
              <a:rPr lang="zh-TW" altLang="en-US" sz="2400" dirty="0"/>
              <a:t>積分高者優先錄取</a:t>
            </a:r>
          </a:p>
        </p:txBody>
      </p:sp>
      <p:cxnSp>
        <p:nvCxnSpPr>
          <p:cNvPr id="125" name="直線單箭頭接點 124"/>
          <p:cNvCxnSpPr/>
          <p:nvPr/>
        </p:nvCxnSpPr>
        <p:spPr>
          <a:xfrm>
            <a:off x="2718653" y="5391979"/>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81">
            <a:extLst>
              <a:ext uri="{FF2B5EF4-FFF2-40B4-BE49-F238E27FC236}">
                <a16:creationId xmlns:a16="http://schemas.microsoft.com/office/drawing/2014/main" id="{E52DCB02-263C-4353-B7EF-CF671ECEBF08}"/>
              </a:ext>
            </a:extLst>
          </p:cNvPr>
          <p:cNvGrpSpPr/>
          <p:nvPr/>
        </p:nvGrpSpPr>
        <p:grpSpPr>
          <a:xfrm>
            <a:off x="3181632" y="5202598"/>
            <a:ext cx="197600" cy="395200"/>
            <a:chOff x="7085013" y="5922963"/>
            <a:chExt cx="142875" cy="285750"/>
          </a:xfrm>
          <a:solidFill>
            <a:schemeClr val="accent5">
              <a:lumMod val="75000"/>
            </a:schemeClr>
          </a:solidFill>
        </p:grpSpPr>
        <p:sp>
          <p:nvSpPr>
            <p:cNvPr id="12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文字方塊 128"/>
          <p:cNvSpPr txBox="1"/>
          <p:nvPr/>
        </p:nvSpPr>
        <p:spPr>
          <a:xfrm>
            <a:off x="3323310" y="5202606"/>
            <a:ext cx="8186857" cy="907941"/>
          </a:xfrm>
          <a:prstGeom prst="rect">
            <a:avLst/>
          </a:prstGeom>
          <a:noFill/>
        </p:spPr>
        <p:txBody>
          <a:bodyPr wrap="none" rtlCol="0">
            <a:spAutoFit/>
          </a:bodyPr>
          <a:lstStyle/>
          <a:p>
            <a:pPr>
              <a:spcBef>
                <a:spcPts val="600"/>
              </a:spcBef>
              <a:buFont typeface="Arial" panose="020B0604020202020204" pitchFamily="34" charset="0"/>
              <a:buNone/>
            </a:pPr>
            <a:r>
              <a:rPr lang="zh-TW" altLang="en-US" sz="2400" dirty="0">
                <a:latin typeface="+mn-ea"/>
              </a:rPr>
              <a:t>學生積分相同且經同分比序順序後仍同分，名額不足分配時</a:t>
            </a:r>
            <a:endParaRPr lang="en-US" altLang="zh-TW" sz="2400" dirty="0">
              <a:latin typeface="+mn-ea"/>
            </a:endParaRPr>
          </a:p>
          <a:p>
            <a:pPr>
              <a:spcBef>
                <a:spcPts val="600"/>
              </a:spcBef>
              <a:buFont typeface="Arial" panose="020B0604020202020204" pitchFamily="34" charset="0"/>
              <a:buNone/>
            </a:pPr>
            <a:r>
              <a:rPr lang="zh-TW" altLang="en-US" sz="2400" dirty="0">
                <a:latin typeface="+mn-ea"/>
              </a:rPr>
              <a:t>，不予抽籤，逕報主管機關核准，增加名額</a:t>
            </a:r>
            <a:endParaRPr lang="en-US" altLang="zh-TW" sz="2400" dirty="0">
              <a:latin typeface="+mn-ea"/>
            </a:endParaRPr>
          </a:p>
        </p:txBody>
      </p:sp>
      <p:sp>
        <p:nvSpPr>
          <p:cNvPr id="116" name="Freeform 1668">
            <a:extLst>
              <a:ext uri="{FF2B5EF4-FFF2-40B4-BE49-F238E27FC236}">
                <a16:creationId xmlns:a16="http://schemas.microsoft.com/office/drawing/2014/main" id="{0823C732-8F44-466E-B9A4-83308DEE4F76}"/>
              </a:ext>
            </a:extLst>
          </p:cNvPr>
          <p:cNvSpPr>
            <a:spLocks noEditPoints="1"/>
          </p:cNvSpPr>
          <p:nvPr/>
        </p:nvSpPr>
        <p:spPr bwMode="auto">
          <a:xfrm>
            <a:off x="2868183" y="1883983"/>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30" name="Freeform 1668">
            <a:extLst>
              <a:ext uri="{FF2B5EF4-FFF2-40B4-BE49-F238E27FC236}">
                <a16:creationId xmlns:a16="http://schemas.microsoft.com/office/drawing/2014/main" id="{0823C732-8F44-466E-B9A4-83308DEE4F76}"/>
              </a:ext>
            </a:extLst>
          </p:cNvPr>
          <p:cNvSpPr>
            <a:spLocks noEditPoints="1"/>
          </p:cNvSpPr>
          <p:nvPr/>
        </p:nvSpPr>
        <p:spPr bwMode="auto">
          <a:xfrm>
            <a:off x="2867523" y="226939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35123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2816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28</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積分採計說明</a:t>
            </a:r>
            <a:endParaRPr lang="en-US" sz="4400" b="1" dirty="0">
              <a:solidFill>
                <a:prstClr val="black"/>
              </a:solidFill>
            </a:endParaRPr>
          </a:p>
        </p:txBody>
      </p:sp>
      <p:graphicFrame>
        <p:nvGraphicFramePr>
          <p:cNvPr id="23" name="內容版面配置區 4"/>
          <p:cNvGraphicFramePr>
            <a:graphicFrameLocks/>
          </p:cNvGraphicFramePr>
          <p:nvPr>
            <p:extLst>
              <p:ext uri="{D42A27DB-BD31-4B8C-83A1-F6EECF244321}">
                <p14:modId xmlns:p14="http://schemas.microsoft.com/office/powerpoint/2010/main" val="4044093908"/>
              </p:ext>
            </p:extLst>
          </p:nvPr>
        </p:nvGraphicFramePr>
        <p:xfrm>
          <a:off x="2490261" y="1626087"/>
          <a:ext cx="8351396" cy="4084165"/>
        </p:xfrm>
        <a:graphic>
          <a:graphicData uri="http://schemas.openxmlformats.org/drawingml/2006/table">
            <a:tbl>
              <a:tblPr firstRow="1" bandRow="1">
                <a:tableStyleId>{5940675A-B579-460E-94D1-54222C63F5DA}</a:tableStyleId>
              </a:tblPr>
              <a:tblGrid>
                <a:gridCol w="1837383">
                  <a:extLst>
                    <a:ext uri="{9D8B030D-6E8A-4147-A177-3AD203B41FA5}">
                      <a16:colId xmlns:a16="http://schemas.microsoft.com/office/drawing/2014/main" val="20000"/>
                    </a:ext>
                  </a:extLst>
                </a:gridCol>
                <a:gridCol w="1271451">
                  <a:extLst>
                    <a:ext uri="{9D8B030D-6E8A-4147-A177-3AD203B41FA5}">
                      <a16:colId xmlns:a16="http://schemas.microsoft.com/office/drawing/2014/main" val="20001"/>
                    </a:ext>
                  </a:extLst>
                </a:gridCol>
                <a:gridCol w="1402080">
                  <a:extLst>
                    <a:ext uri="{9D8B030D-6E8A-4147-A177-3AD203B41FA5}">
                      <a16:colId xmlns:a16="http://schemas.microsoft.com/office/drawing/2014/main" val="20002"/>
                    </a:ext>
                  </a:extLst>
                </a:gridCol>
                <a:gridCol w="2229395">
                  <a:extLst>
                    <a:ext uri="{9D8B030D-6E8A-4147-A177-3AD203B41FA5}">
                      <a16:colId xmlns:a16="http://schemas.microsoft.com/office/drawing/2014/main" val="20004"/>
                    </a:ext>
                  </a:extLst>
                </a:gridCol>
                <a:gridCol w="1611087">
                  <a:extLst>
                    <a:ext uri="{9D8B030D-6E8A-4147-A177-3AD203B41FA5}">
                      <a16:colId xmlns:a16="http://schemas.microsoft.com/office/drawing/2014/main" val="20005"/>
                    </a:ext>
                  </a:extLst>
                </a:gridCol>
              </a:tblGrid>
              <a:tr h="822747">
                <a:tc>
                  <a:txBody>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單項</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8200">
                <a:tc rowSpan="8">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多元學習表現</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競賽</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技藝優良</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弱勢身分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1096">
                <a:tc vMerge="1">
                  <a:txBody>
                    <a:bodyPr/>
                    <a:lstStyle/>
                    <a:p>
                      <a:endParaRPr lang="zh-TW" altLang="en-US"/>
                    </a:p>
                  </a:txBody>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服務學習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均衡學習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3">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適性輔導</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國中教育會考</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其他</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體適能</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總積分</a:t>
                      </a: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上限</a:t>
                      </a: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50</a:t>
                      </a: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70039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91799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29</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5859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b="1" dirty="0"/>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 name="文字方塊 1"/>
          <p:cNvSpPr txBox="1"/>
          <p:nvPr/>
        </p:nvSpPr>
        <p:spPr>
          <a:xfrm>
            <a:off x="2424937" y="1176541"/>
            <a:ext cx="6938118" cy="5355312"/>
          </a:xfrm>
          <a:prstGeom prst="rect">
            <a:avLst/>
          </a:prstGeom>
          <a:noFill/>
        </p:spPr>
        <p:txBody>
          <a:bodyPr wrap="none" rtlCol="0">
            <a:spAutoFit/>
          </a:bodyPr>
          <a:lstStyle/>
          <a:p>
            <a:pPr>
              <a:spcBef>
                <a:spcPct val="0"/>
              </a:spcBef>
              <a:buFontTx/>
              <a:buNone/>
              <a:defRPr/>
            </a:pPr>
            <a:r>
              <a:rPr lang="zh-TW" altLang="en-US" sz="2000" dirty="0">
                <a:latin typeface="+mn-ea"/>
              </a:rPr>
              <a:t>招生對象：招生區域國中原住民應屆畢業生。</a:t>
            </a:r>
            <a:endParaRPr lang="en-US" altLang="zh-TW" sz="2000" dirty="0">
              <a:latin typeface="+mn-ea"/>
            </a:endParaRPr>
          </a:p>
          <a:p>
            <a:pPr>
              <a:spcBef>
                <a:spcPct val="0"/>
              </a:spcBef>
              <a:buFontTx/>
              <a:buNone/>
              <a:defRPr/>
            </a:pPr>
            <a:r>
              <a:rPr lang="zh-TW" altLang="en-US" sz="2000" dirty="0">
                <a:latin typeface="+mn-ea"/>
              </a:rPr>
              <a:t>招生學校：新北市立金山高中、新北市立樹林高中</a:t>
            </a:r>
            <a:endParaRPr lang="en-US" altLang="zh-TW" sz="2000" dirty="0">
              <a:latin typeface="+mn-ea"/>
            </a:endParaRPr>
          </a:p>
          <a:p>
            <a:pPr>
              <a:spcBef>
                <a:spcPct val="0"/>
              </a:spcBef>
              <a:buFont typeface="Arial" pitchFamily="34" charset="0"/>
              <a:buNone/>
              <a:defRPr/>
            </a:pPr>
            <a:r>
              <a:rPr lang="zh-TW" altLang="en-US" sz="2000" dirty="0">
                <a:latin typeface="+mn-ea"/>
              </a:rPr>
              <a:t>招生名額：金山</a:t>
            </a:r>
            <a:r>
              <a:rPr lang="zh-TW" altLang="en-US" sz="2000" dirty="0" smtClean="0">
                <a:latin typeface="+mn-ea"/>
              </a:rPr>
              <a:t>高中</a:t>
            </a:r>
            <a:r>
              <a:rPr lang="en-US" altLang="zh-TW" sz="2000" dirty="0" smtClean="0">
                <a:latin typeface="+mn-ea"/>
              </a:rPr>
              <a:t>30</a:t>
            </a:r>
            <a:r>
              <a:rPr lang="zh-TW" altLang="en-US" sz="2000" dirty="0" smtClean="0">
                <a:latin typeface="+mn-ea"/>
              </a:rPr>
              <a:t>名</a:t>
            </a:r>
            <a:r>
              <a:rPr lang="en-US" altLang="zh-TW" sz="2000" dirty="0" smtClean="0">
                <a:latin typeface="+mn-ea"/>
              </a:rPr>
              <a:t>(</a:t>
            </a:r>
            <a:r>
              <a:rPr lang="zh-TW" altLang="en-US" sz="2000" dirty="0" smtClean="0">
                <a:latin typeface="+mn-ea"/>
              </a:rPr>
              <a:t>備</a:t>
            </a:r>
            <a:r>
              <a:rPr lang="en-US" altLang="zh-TW" sz="2000" dirty="0" smtClean="0">
                <a:latin typeface="+mn-ea"/>
              </a:rPr>
              <a:t>10)</a:t>
            </a:r>
            <a:r>
              <a:rPr lang="zh-TW" altLang="en-US" sz="2000" dirty="0" smtClean="0">
                <a:latin typeface="+mn-ea"/>
              </a:rPr>
              <a:t>、</a:t>
            </a:r>
            <a:r>
              <a:rPr lang="zh-TW" altLang="en-US" sz="2000" dirty="0">
                <a:latin typeface="+mn-ea"/>
              </a:rPr>
              <a:t>樹林</a:t>
            </a:r>
            <a:r>
              <a:rPr lang="zh-TW" altLang="en-US" sz="2000" dirty="0" smtClean="0">
                <a:latin typeface="+mn-ea"/>
              </a:rPr>
              <a:t>高中</a:t>
            </a:r>
            <a:r>
              <a:rPr lang="en-US" altLang="zh-TW" sz="2000" dirty="0" smtClean="0">
                <a:latin typeface="+mn-ea"/>
              </a:rPr>
              <a:t>30</a:t>
            </a:r>
            <a:r>
              <a:rPr lang="zh-TW" altLang="en-US" sz="2000" dirty="0" smtClean="0">
                <a:latin typeface="+mn-ea"/>
              </a:rPr>
              <a:t>名</a:t>
            </a:r>
            <a:r>
              <a:rPr lang="en-US" altLang="zh-TW" sz="2000" dirty="0" smtClean="0">
                <a:latin typeface="+mn-ea"/>
              </a:rPr>
              <a:t>(</a:t>
            </a:r>
            <a:r>
              <a:rPr lang="zh-TW" altLang="en-US" sz="2000" dirty="0" smtClean="0">
                <a:latin typeface="+mn-ea"/>
              </a:rPr>
              <a:t>備</a:t>
            </a:r>
            <a:r>
              <a:rPr lang="en-US" altLang="zh-TW" sz="2000" smtClean="0">
                <a:latin typeface="+mn-ea"/>
              </a:rPr>
              <a:t>10)</a:t>
            </a:r>
            <a:r>
              <a:rPr lang="zh-TW" altLang="en-US" sz="2000" smtClean="0">
                <a:latin typeface="+mn-ea"/>
              </a:rPr>
              <a:t>。</a:t>
            </a:r>
            <a:endParaRPr lang="en-US" altLang="zh-TW" sz="2000" dirty="0">
              <a:latin typeface="+mn-ea"/>
            </a:endParaRPr>
          </a:p>
          <a:p>
            <a:pPr>
              <a:spcBef>
                <a:spcPct val="0"/>
              </a:spcBef>
              <a:buFont typeface="Arial" pitchFamily="34" charset="0"/>
              <a:buNone/>
              <a:defRPr/>
            </a:pPr>
            <a:r>
              <a:rPr lang="zh-TW" altLang="en-US" sz="2000" dirty="0">
                <a:latin typeface="+mn-ea"/>
              </a:rPr>
              <a:t>報名原則：依各高中簡章對應之區域國中進行報名</a:t>
            </a:r>
          </a:p>
          <a:p>
            <a:pPr marL="2071688" indent="-2071688">
              <a:spcBef>
                <a:spcPct val="0"/>
              </a:spcBef>
              <a:buFont typeface="Arial" pitchFamily="34" charset="0"/>
              <a:buNone/>
              <a:defRPr/>
            </a:pPr>
            <a:r>
              <a:rPr lang="zh-TW" altLang="en-US" sz="2000" dirty="0">
                <a:latin typeface="+mn-ea"/>
              </a:rPr>
              <a:t>錄取規準：</a:t>
            </a:r>
            <a:r>
              <a:rPr lang="zh-TW" altLang="en-US" sz="2000" dirty="0">
                <a:solidFill>
                  <a:schemeClr val="accent1"/>
                </a:solidFill>
                <a:latin typeface="+mn-ea"/>
              </a:rPr>
              <a:t>不採計</a:t>
            </a:r>
            <a:r>
              <a:rPr lang="zh-TW" altLang="en-US" sz="2000" dirty="0">
                <a:latin typeface="+mn-ea"/>
              </a:rPr>
              <a:t>國中教育會考，依</a:t>
            </a:r>
            <a:r>
              <a:rPr lang="zh-TW" altLang="en-US" sz="2000" dirty="0">
                <a:solidFill>
                  <a:schemeClr val="accent1"/>
                </a:solidFill>
                <a:latin typeface="+mn-ea"/>
              </a:rPr>
              <a:t>各校</a:t>
            </a:r>
            <a:r>
              <a:rPr lang="zh-TW" altLang="en-US" sz="2000" dirty="0">
                <a:latin typeface="+mn-ea"/>
              </a:rPr>
              <a:t>簡章超額比序錄取</a:t>
            </a:r>
          </a:p>
          <a:p>
            <a:pPr>
              <a:spcBef>
                <a:spcPct val="0"/>
              </a:spcBef>
              <a:buFont typeface="Arial" pitchFamily="34" charset="0"/>
              <a:buNone/>
              <a:defRPr/>
            </a:pPr>
            <a:r>
              <a:rPr lang="zh-TW" altLang="en-US" sz="2000" dirty="0">
                <a:latin typeface="+mn-ea"/>
              </a:rPr>
              <a:t>招生區域：</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金山高中（新竹以北，包含宜蘭縣）</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樹林高中（北北基地區）</a:t>
            </a:r>
            <a:endParaRPr lang="en-US" altLang="zh-TW" sz="2000" dirty="0">
              <a:latin typeface="+mn-ea"/>
            </a:endParaRPr>
          </a:p>
          <a:p>
            <a:pPr>
              <a:spcBef>
                <a:spcPct val="0"/>
              </a:spcBef>
              <a:buFont typeface="Arial" pitchFamily="34" charset="0"/>
              <a:buNone/>
              <a:defRPr/>
            </a:pPr>
            <a:r>
              <a:rPr lang="zh-TW" altLang="en-US" sz="2000" dirty="0">
                <a:latin typeface="+mn-ea"/>
              </a:rPr>
              <a:t>報名：</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a:t>
            </a:r>
            <a:r>
              <a:rPr lang="en-US" altLang="zh-TW" sz="2000" dirty="0" smtClean="0">
                <a:latin typeface="+mn-ea"/>
              </a:rPr>
              <a:t>111</a:t>
            </a:r>
            <a:r>
              <a:rPr lang="zh-TW" altLang="en-US" sz="2000" dirty="0" smtClean="0">
                <a:latin typeface="+mn-ea"/>
              </a:rPr>
              <a:t>年</a:t>
            </a:r>
            <a:r>
              <a:rPr lang="en-US" altLang="zh-TW" sz="2000" dirty="0">
                <a:latin typeface="+mn-ea"/>
              </a:rPr>
              <a:t>3</a:t>
            </a:r>
            <a:r>
              <a:rPr lang="zh-TW" altLang="en-US" sz="2000" dirty="0" smtClean="0">
                <a:latin typeface="+mn-ea"/>
              </a:rPr>
              <a:t>月</a:t>
            </a:r>
            <a:r>
              <a:rPr lang="en-US" altLang="zh-TW" sz="2000" dirty="0">
                <a:latin typeface="+mn-ea"/>
              </a:rPr>
              <a:t>4</a:t>
            </a:r>
            <a:r>
              <a:rPr lang="zh-TW" altLang="en-US" sz="2000" dirty="0" smtClean="0">
                <a:latin typeface="+mn-ea"/>
              </a:rPr>
              <a:t>日</a:t>
            </a:r>
            <a:r>
              <a:rPr lang="en-US" altLang="zh-TW" sz="2000" dirty="0">
                <a:latin typeface="+mn-ea"/>
              </a:rPr>
              <a:t>- </a:t>
            </a:r>
            <a:r>
              <a:rPr lang="en-US" altLang="zh-TW" sz="2000" dirty="0" smtClean="0">
                <a:latin typeface="+mn-ea"/>
              </a:rPr>
              <a:t>111</a:t>
            </a:r>
            <a:r>
              <a:rPr lang="zh-TW" altLang="en-US" sz="2000" dirty="0" smtClean="0">
                <a:latin typeface="+mn-ea"/>
              </a:rPr>
              <a:t>年</a:t>
            </a:r>
            <a:r>
              <a:rPr lang="en-US" altLang="zh-TW" sz="2000" dirty="0">
                <a:latin typeface="+mn-ea"/>
              </a:rPr>
              <a:t>3</a:t>
            </a:r>
            <a:r>
              <a:rPr lang="zh-TW" altLang="en-US" sz="2000" dirty="0" smtClean="0">
                <a:latin typeface="+mn-ea"/>
              </a:rPr>
              <a:t>月</a:t>
            </a:r>
            <a:r>
              <a:rPr lang="en-US" altLang="zh-TW" sz="2000" dirty="0" smtClean="0">
                <a:latin typeface="+mn-ea"/>
              </a:rPr>
              <a:t>25</a:t>
            </a:r>
            <a:r>
              <a:rPr lang="zh-TW" altLang="en-US" sz="2000" dirty="0" smtClean="0">
                <a:latin typeface="+mn-ea"/>
              </a:rPr>
              <a:t>日</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 </a:t>
            </a:r>
            <a:r>
              <a:rPr lang="en-US" altLang="zh-TW" sz="2000" dirty="0" smtClean="0">
                <a:latin typeface="+mn-ea"/>
              </a:rPr>
              <a:t>111</a:t>
            </a:r>
            <a:r>
              <a:rPr lang="zh-TW" altLang="en-US" sz="2000" dirty="0" smtClean="0">
                <a:latin typeface="+mn-ea"/>
              </a:rPr>
              <a:t>年</a:t>
            </a:r>
            <a:r>
              <a:rPr lang="en-US" altLang="zh-TW" sz="2000" dirty="0">
                <a:latin typeface="+mn-ea"/>
              </a:rPr>
              <a:t>3</a:t>
            </a:r>
            <a:r>
              <a:rPr lang="zh-TW" altLang="en-US" sz="2000" dirty="0" smtClean="0">
                <a:latin typeface="+mn-ea"/>
              </a:rPr>
              <a:t>月</a:t>
            </a:r>
            <a:r>
              <a:rPr lang="en-US" altLang="zh-TW" sz="2000" dirty="0" smtClean="0">
                <a:latin typeface="+mn-ea"/>
              </a:rPr>
              <a:t>11</a:t>
            </a:r>
            <a:r>
              <a:rPr lang="zh-TW" altLang="en-US" sz="2000" dirty="0" smtClean="0">
                <a:latin typeface="+mn-ea"/>
              </a:rPr>
              <a:t>日</a:t>
            </a:r>
            <a:r>
              <a:rPr lang="en-US" altLang="zh-TW" sz="2000" dirty="0">
                <a:latin typeface="+mn-ea"/>
              </a:rPr>
              <a:t>-</a:t>
            </a:r>
            <a:r>
              <a:rPr lang="en-US" altLang="zh-TW" sz="2000" dirty="0" smtClean="0">
                <a:latin typeface="+mn-ea"/>
              </a:rPr>
              <a:t>111</a:t>
            </a:r>
            <a:r>
              <a:rPr lang="zh-TW" altLang="en-US" sz="2000" dirty="0" smtClean="0">
                <a:latin typeface="+mn-ea"/>
              </a:rPr>
              <a:t>年</a:t>
            </a:r>
            <a:r>
              <a:rPr lang="en-US" altLang="zh-TW" sz="2000" dirty="0">
                <a:latin typeface="+mn-ea"/>
              </a:rPr>
              <a:t>5</a:t>
            </a:r>
            <a:r>
              <a:rPr lang="zh-TW" altLang="en-US" sz="2000" dirty="0" smtClean="0">
                <a:latin typeface="+mn-ea"/>
              </a:rPr>
              <a:t>月</a:t>
            </a:r>
            <a:r>
              <a:rPr lang="en-US" altLang="zh-TW" sz="2000" dirty="0" smtClean="0">
                <a:latin typeface="+mn-ea"/>
              </a:rPr>
              <a:t>20</a:t>
            </a:r>
            <a:r>
              <a:rPr lang="zh-TW" altLang="en-US" sz="2000" dirty="0" smtClean="0">
                <a:latin typeface="+mn-ea"/>
              </a:rPr>
              <a:t>日</a:t>
            </a:r>
            <a:endParaRPr lang="en-US" altLang="zh-TW" sz="2000" dirty="0">
              <a:latin typeface="+mn-ea"/>
            </a:endParaRPr>
          </a:p>
          <a:p>
            <a:pPr>
              <a:spcBef>
                <a:spcPct val="0"/>
              </a:spcBef>
              <a:buFont typeface="Arial" pitchFamily="34" charset="0"/>
              <a:buNone/>
              <a:defRPr/>
            </a:pPr>
            <a:r>
              <a:rPr lang="zh-TW" altLang="en-US" sz="2000" dirty="0">
                <a:latin typeface="+mn-ea"/>
              </a:rPr>
              <a:t>放榜：</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a:t>
            </a:r>
            <a:r>
              <a:rPr lang="en-US" altLang="zh-TW" sz="2000" dirty="0" smtClean="0">
                <a:latin typeface="+mn-ea"/>
              </a:rPr>
              <a:t>111</a:t>
            </a:r>
            <a:r>
              <a:rPr lang="zh-TW" altLang="en-US" sz="2000" dirty="0" smtClean="0">
                <a:latin typeface="+mn-ea"/>
              </a:rPr>
              <a:t>年</a:t>
            </a:r>
            <a:r>
              <a:rPr lang="en-US" altLang="zh-TW" sz="2000" dirty="0">
                <a:latin typeface="+mn-ea"/>
              </a:rPr>
              <a:t>4</a:t>
            </a:r>
            <a:r>
              <a:rPr lang="zh-TW" altLang="en-US" sz="2000" dirty="0" smtClean="0">
                <a:latin typeface="+mn-ea"/>
              </a:rPr>
              <a:t>月</a:t>
            </a:r>
            <a:r>
              <a:rPr lang="en-US" altLang="zh-TW" sz="2000" dirty="0" smtClean="0">
                <a:latin typeface="+mn-ea"/>
              </a:rPr>
              <a:t>8</a:t>
            </a:r>
            <a:r>
              <a:rPr lang="zh-TW" altLang="en-US" sz="2000" dirty="0" smtClean="0">
                <a:latin typeface="+mn-ea"/>
              </a:rPr>
              <a:t>日</a:t>
            </a:r>
            <a:endParaRPr lang="en-US" altLang="zh-TW" sz="2000" dirty="0">
              <a:latin typeface="+mn-ea"/>
            </a:endParaRPr>
          </a:p>
          <a:p>
            <a:pPr indent="541338">
              <a:spcBef>
                <a:spcPct val="0"/>
              </a:spcBef>
              <a:defRPr/>
            </a:pPr>
            <a:r>
              <a:rPr lang="zh-TW" altLang="en-US" sz="2000" dirty="0">
                <a:latin typeface="+mn-ea"/>
              </a:rPr>
              <a:t>樹林高中 </a:t>
            </a:r>
            <a:r>
              <a:rPr lang="en-US" altLang="zh-TW" sz="2000" dirty="0" smtClean="0">
                <a:latin typeface="+mn-ea"/>
              </a:rPr>
              <a:t>111</a:t>
            </a:r>
            <a:r>
              <a:rPr lang="zh-TW" altLang="en-US" sz="2000" dirty="0" smtClean="0">
                <a:latin typeface="+mn-ea"/>
              </a:rPr>
              <a:t>年</a:t>
            </a:r>
            <a:r>
              <a:rPr lang="en-US" altLang="zh-TW" sz="2000" dirty="0">
                <a:latin typeface="+mn-ea"/>
              </a:rPr>
              <a:t>6</a:t>
            </a:r>
            <a:r>
              <a:rPr lang="zh-TW" altLang="en-US" sz="2000" dirty="0" smtClean="0">
                <a:latin typeface="+mn-ea"/>
              </a:rPr>
              <a:t>月</a:t>
            </a:r>
            <a:r>
              <a:rPr lang="en-US" altLang="zh-TW" sz="2000" dirty="0" smtClean="0">
                <a:latin typeface="+mn-ea"/>
              </a:rPr>
              <a:t>14</a:t>
            </a:r>
            <a:r>
              <a:rPr lang="zh-TW" altLang="en-US" sz="2000" dirty="0" smtClean="0">
                <a:latin typeface="+mn-ea"/>
              </a:rPr>
              <a:t>日</a:t>
            </a:r>
            <a:endParaRPr lang="en-US" altLang="zh-TW" sz="2000" dirty="0">
              <a:latin typeface="+mn-ea"/>
            </a:endParaRPr>
          </a:p>
          <a:p>
            <a:pPr>
              <a:spcBef>
                <a:spcPct val="0"/>
              </a:spcBef>
              <a:buFont typeface="Arial" pitchFamily="34" charset="0"/>
              <a:buNone/>
              <a:defRPr/>
            </a:pPr>
            <a:r>
              <a:rPr lang="zh-TW" altLang="en-US" sz="2000" dirty="0">
                <a:latin typeface="+mn-ea"/>
              </a:rPr>
              <a:t>報到：</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a:t>
            </a:r>
            <a:r>
              <a:rPr lang="en-US" altLang="zh-TW" sz="2000" dirty="0" smtClean="0">
                <a:latin typeface="+mn-ea"/>
              </a:rPr>
              <a:t>111</a:t>
            </a:r>
            <a:r>
              <a:rPr lang="zh-TW" altLang="en-US" sz="2000" dirty="0" smtClean="0">
                <a:latin typeface="+mn-ea"/>
              </a:rPr>
              <a:t>年</a:t>
            </a:r>
            <a:r>
              <a:rPr lang="en-US" altLang="zh-TW" sz="2000" dirty="0">
                <a:latin typeface="+mn-ea"/>
              </a:rPr>
              <a:t>4</a:t>
            </a:r>
            <a:r>
              <a:rPr lang="zh-TW" altLang="en-US" sz="2000" dirty="0" smtClean="0">
                <a:latin typeface="+mn-ea"/>
              </a:rPr>
              <a:t>月</a:t>
            </a:r>
            <a:r>
              <a:rPr lang="en-US" altLang="zh-TW" sz="2000" dirty="0" smtClean="0">
                <a:latin typeface="+mn-ea"/>
              </a:rPr>
              <a:t>11</a:t>
            </a:r>
            <a:r>
              <a:rPr lang="en-US" altLang="zh-TW" sz="2200" dirty="0" smtClean="0">
                <a:solidFill>
                  <a:prstClr val="black"/>
                </a:solidFill>
              </a:rPr>
              <a:t> </a:t>
            </a:r>
            <a:r>
              <a:rPr lang="zh-TW" altLang="en-US" sz="2000" dirty="0">
                <a:latin typeface="+mn-ea"/>
              </a:rPr>
              <a:t>日</a:t>
            </a:r>
            <a:r>
              <a:rPr lang="en-US" altLang="zh-TW" sz="2000" dirty="0">
                <a:latin typeface="+mn-ea"/>
              </a:rPr>
              <a:t>13</a:t>
            </a:r>
            <a:r>
              <a:rPr lang="zh-TW" altLang="en-US" sz="2000" dirty="0">
                <a:latin typeface="+mn-ea"/>
              </a:rPr>
              <a:t>時至</a:t>
            </a:r>
            <a:r>
              <a:rPr lang="en-US" altLang="zh-TW" sz="2000" dirty="0">
                <a:latin typeface="+mn-ea"/>
              </a:rPr>
              <a:t>16</a:t>
            </a:r>
            <a:r>
              <a:rPr lang="zh-TW" altLang="en-US" sz="2000" dirty="0">
                <a:latin typeface="+mn-ea"/>
              </a:rPr>
              <a:t>時</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 </a:t>
            </a:r>
            <a:r>
              <a:rPr lang="en-US" altLang="zh-TW" sz="2000" dirty="0" smtClean="0">
                <a:latin typeface="+mn-ea"/>
              </a:rPr>
              <a:t>111</a:t>
            </a:r>
            <a:r>
              <a:rPr lang="zh-TW" altLang="en-US" sz="2000" dirty="0" smtClean="0">
                <a:latin typeface="+mn-ea"/>
              </a:rPr>
              <a:t>年</a:t>
            </a:r>
            <a:r>
              <a:rPr lang="en-US" altLang="zh-TW" sz="2000" dirty="0">
                <a:latin typeface="+mn-ea"/>
              </a:rPr>
              <a:t>6</a:t>
            </a:r>
            <a:r>
              <a:rPr lang="zh-TW" altLang="en-US" sz="2000" dirty="0" smtClean="0">
                <a:latin typeface="+mn-ea"/>
              </a:rPr>
              <a:t>月</a:t>
            </a:r>
            <a:r>
              <a:rPr lang="en-US" altLang="zh-TW" sz="2000" dirty="0" smtClean="0">
                <a:latin typeface="+mn-ea"/>
              </a:rPr>
              <a:t>15</a:t>
            </a:r>
            <a:r>
              <a:rPr lang="zh-TW" altLang="en-US" sz="2000" dirty="0" smtClean="0">
                <a:latin typeface="+mn-ea"/>
              </a:rPr>
              <a:t>日  </a:t>
            </a:r>
            <a:r>
              <a:rPr lang="en-US" altLang="zh-TW" sz="2000" dirty="0">
                <a:latin typeface="+mn-ea"/>
              </a:rPr>
              <a:t>9</a:t>
            </a:r>
            <a:r>
              <a:rPr lang="zh-TW" altLang="en-US" sz="2000" dirty="0">
                <a:latin typeface="+mn-ea"/>
              </a:rPr>
              <a:t>時至</a:t>
            </a:r>
            <a:r>
              <a:rPr lang="en-US" altLang="zh-TW" sz="2000" dirty="0">
                <a:latin typeface="+mn-ea"/>
              </a:rPr>
              <a:t>12</a:t>
            </a:r>
            <a:r>
              <a:rPr lang="zh-TW" altLang="en-US" sz="2000" dirty="0">
                <a:latin typeface="+mn-ea"/>
              </a:rPr>
              <a:t>時</a:t>
            </a:r>
            <a:endParaRPr lang="en-US" altLang="zh-TW" sz="2000" dirty="0">
              <a:latin typeface="+mn-ea"/>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招生資訊</a:t>
            </a:r>
            <a:endParaRPr lang="en-US" sz="4400" b="1" dirty="0">
              <a:solidFill>
                <a:prstClr val="black"/>
              </a:solidFill>
            </a:endParaRP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12660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15650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18756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21804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39645" y="24852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33621" y="27842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33621" y="3692898"/>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42005" y="46062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42005" y="5514898"/>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493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36932"/>
            <a:ext cx="5453449" cy="168764"/>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4272481" y="388031"/>
            <a:ext cx="3647040" cy="677108"/>
          </a:xfrm>
          <a:prstGeom prst="rect">
            <a:avLst/>
          </a:prstGeom>
          <a:noFill/>
        </p:spPr>
        <p:txBody>
          <a:bodyPr wrap="square" lIns="0" tIns="0" rIns="0" bIns="0" rtlCol="0" anchor="t">
            <a:spAutoFit/>
          </a:bodyPr>
          <a:lstStyle/>
          <a:p>
            <a:pPr algn="ctr"/>
            <a:r>
              <a:rPr lang="zh-TW" altLang="en-US" sz="4400" b="1" dirty="0"/>
              <a:t>摘要</a:t>
            </a:r>
            <a:endParaRPr lang="en-US" sz="4400" b="1" dirty="0"/>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r>
              <a:rPr lang="en-US" altLang="zh-TW" sz="1600" dirty="0">
                <a:solidFill>
                  <a:schemeClr val="bg1"/>
                </a:solidFill>
              </a:rPr>
              <a:t>2</a:t>
            </a:r>
            <a:endParaRPr lang="en-US" sz="1600" dirty="0">
              <a:solidFill>
                <a:schemeClr val="bg1"/>
              </a:solidFill>
            </a:endParaRPr>
          </a:p>
        </p:txBody>
      </p:sp>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475" y="2265344"/>
            <a:ext cx="1637480" cy="1369283"/>
          </a:xfrm>
          <a:prstGeom prst="rect">
            <a:avLst/>
          </a:prstGeom>
        </p:spPr>
      </p:pic>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3449" y="1991630"/>
            <a:ext cx="1261587" cy="1642997"/>
          </a:xfrm>
          <a:prstGeom prst="rect">
            <a:avLst/>
          </a:prstGeom>
        </p:spPr>
      </p:pic>
      <p:sp>
        <p:nvSpPr>
          <p:cNvPr id="3" name="矩形 2"/>
          <p:cNvSpPr/>
          <p:nvPr/>
        </p:nvSpPr>
        <p:spPr>
          <a:xfrm>
            <a:off x="586239" y="3860922"/>
            <a:ext cx="3416320" cy="1354217"/>
          </a:xfrm>
          <a:prstGeom prst="rect">
            <a:avLst/>
          </a:prstGeom>
        </p:spPr>
        <p:txBody>
          <a:bodyPr wrap="none">
            <a:spAutoFit/>
          </a:bodyPr>
          <a:lstStyle/>
          <a:p>
            <a:pPr>
              <a:spcBef>
                <a:spcPts val="1200"/>
              </a:spcBef>
              <a:defRPr/>
            </a:pPr>
            <a:r>
              <a:rPr lang="zh-TW" altLang="en-US" sz="3600" b="1" dirty="0">
                <a:latin typeface="+mn-ea"/>
              </a:rPr>
              <a:t>十二年國民基本</a:t>
            </a:r>
            <a:endParaRPr lang="en-US" altLang="zh-TW" sz="3600" b="1" dirty="0">
              <a:latin typeface="+mn-ea"/>
            </a:endParaRPr>
          </a:p>
          <a:p>
            <a:pPr algn="ctr">
              <a:spcBef>
                <a:spcPts val="1200"/>
              </a:spcBef>
              <a:defRPr/>
            </a:pPr>
            <a:r>
              <a:rPr lang="zh-TW" altLang="en-US" sz="3600" b="1" dirty="0">
                <a:latin typeface="+mn-ea"/>
              </a:rPr>
              <a:t>教育概述</a:t>
            </a:r>
          </a:p>
        </p:txBody>
      </p:sp>
      <p:sp>
        <p:nvSpPr>
          <p:cNvPr id="5" name="矩形 4"/>
          <p:cNvSpPr/>
          <p:nvPr/>
        </p:nvSpPr>
        <p:spPr>
          <a:xfrm>
            <a:off x="4353697" y="3783970"/>
            <a:ext cx="4328291" cy="1754326"/>
          </a:xfrm>
          <a:prstGeom prst="rect">
            <a:avLst/>
          </a:prstGeom>
        </p:spPr>
        <p:txBody>
          <a:bodyPr wrap="square">
            <a:spAutoFit/>
          </a:bodyPr>
          <a:lstStyle/>
          <a:p>
            <a:pPr>
              <a:defRPr/>
            </a:pPr>
            <a:r>
              <a:rPr lang="en-US" altLang="zh-TW" sz="3600" b="1" dirty="0" smtClean="0">
                <a:latin typeface="+mn-ea"/>
              </a:rPr>
              <a:t>111</a:t>
            </a:r>
            <a:r>
              <a:rPr lang="zh-TW" altLang="en-US" sz="3600" b="1" dirty="0" smtClean="0">
                <a:latin typeface="+mn-ea"/>
              </a:rPr>
              <a:t>學年</a:t>
            </a:r>
            <a:r>
              <a:rPr lang="zh-TW" altLang="en-US" sz="3600" b="1" dirty="0">
                <a:latin typeface="+mn-ea"/>
              </a:rPr>
              <a:t>度基北區</a:t>
            </a:r>
            <a:endParaRPr lang="en-US" altLang="zh-TW" sz="3600" b="1" dirty="0">
              <a:latin typeface="+mn-ea"/>
            </a:endParaRPr>
          </a:p>
          <a:p>
            <a:pPr>
              <a:defRPr/>
            </a:pPr>
            <a:r>
              <a:rPr lang="zh-TW" altLang="en-US" sz="3600" b="1" dirty="0">
                <a:latin typeface="+mn-ea"/>
              </a:rPr>
              <a:t>高級中等學校及五專免試入學</a:t>
            </a:r>
            <a:r>
              <a:rPr lang="zh-TW" altLang="en-US" sz="3600" b="1" dirty="0" smtClean="0">
                <a:latin typeface="+mn-ea"/>
              </a:rPr>
              <a:t>規劃</a:t>
            </a:r>
            <a:endParaRPr lang="en-US" altLang="zh-TW" sz="3600" b="1" dirty="0">
              <a:latin typeface="+mn-ea"/>
            </a:endParaRPr>
          </a:p>
        </p:txBody>
      </p:sp>
      <p:sp>
        <p:nvSpPr>
          <p:cNvPr id="10" name="矩形 9"/>
          <p:cNvSpPr/>
          <p:nvPr/>
        </p:nvSpPr>
        <p:spPr>
          <a:xfrm>
            <a:off x="9939307" y="3860915"/>
            <a:ext cx="1364476" cy="646331"/>
          </a:xfrm>
          <a:prstGeom prst="rect">
            <a:avLst/>
          </a:prstGeom>
        </p:spPr>
        <p:txBody>
          <a:bodyPr wrap="none">
            <a:spAutoFit/>
          </a:bodyPr>
          <a:lstStyle/>
          <a:p>
            <a:pPr>
              <a:spcBef>
                <a:spcPts val="1200"/>
              </a:spcBef>
              <a:defRPr/>
            </a:pPr>
            <a:r>
              <a:rPr lang="zh-TW" altLang="en-US" sz="3600" b="1" dirty="0">
                <a:latin typeface="+mn-ea"/>
              </a:rPr>
              <a:t>結  語</a:t>
            </a:r>
          </a:p>
        </p:txBody>
      </p:sp>
      <p:pic>
        <p:nvPicPr>
          <p:cNvPr id="1027" name="Picture 3" descr="C:\Users\USER\Desktop\結語.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9601" y="2078741"/>
            <a:ext cx="1545745" cy="155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9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40375"/>
            <a:ext cx="4067799"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30</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24413" y="80218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藝才班招生資訊</a:t>
            </a:r>
            <a:endParaRPr lang="en-US" sz="4400" b="1" dirty="0">
              <a:solidFill>
                <a:prstClr val="black"/>
              </a:solidFill>
            </a:endParaRPr>
          </a:p>
        </p:txBody>
      </p:sp>
      <p:sp>
        <p:nvSpPr>
          <p:cNvPr id="3" name="矩形 2"/>
          <p:cNvSpPr/>
          <p:nvPr/>
        </p:nvSpPr>
        <p:spPr>
          <a:xfrm>
            <a:off x="2461520" y="1282365"/>
            <a:ext cx="9606872" cy="5337359"/>
          </a:xfrm>
          <a:prstGeom prst="rect">
            <a:avLst/>
          </a:prstGeom>
        </p:spPr>
        <p:txBody>
          <a:bodyPr wrap="square">
            <a:spAutoFit/>
          </a:bodyPr>
          <a:lstStyle/>
          <a:p>
            <a:pPr>
              <a:spcBef>
                <a:spcPts val="100"/>
              </a:spcBef>
              <a:spcAft>
                <a:spcPts val="100"/>
              </a:spcAft>
            </a:pPr>
            <a:r>
              <a:rPr lang="zh-TW" altLang="en-US" sz="2000" dirty="0">
                <a:latin typeface="+mn-ea"/>
              </a:rPr>
              <a:t>藝才班分為音樂班、美術班、舞蹈班、戲劇班</a:t>
            </a:r>
            <a:r>
              <a:rPr lang="en-US" altLang="zh-TW" sz="2000" dirty="0">
                <a:solidFill>
                  <a:srgbClr val="FF0000"/>
                </a:solidFill>
                <a:latin typeface="+mn-ea"/>
              </a:rPr>
              <a:t>4</a:t>
            </a:r>
            <a:r>
              <a:rPr lang="zh-TW" altLang="en-US" sz="2000" dirty="0">
                <a:latin typeface="+mn-ea"/>
              </a:rPr>
              <a:t>類。</a:t>
            </a:r>
          </a:p>
          <a:p>
            <a:pPr>
              <a:spcBef>
                <a:spcPts val="100"/>
              </a:spcBef>
              <a:spcAft>
                <a:spcPts val="100"/>
              </a:spcAft>
            </a:pPr>
            <a:r>
              <a:rPr lang="zh-TW" altLang="en-US" sz="2000" dirty="0">
                <a:latin typeface="+mn-ea"/>
              </a:rPr>
              <a:t>藝術才能班甄選入學以聯合辦理為原則</a:t>
            </a:r>
          </a:p>
          <a:p>
            <a:pPr>
              <a:spcBef>
                <a:spcPts val="100"/>
              </a:spcBef>
              <a:spcAft>
                <a:spcPts val="100"/>
              </a:spcAft>
            </a:pPr>
            <a:r>
              <a:rPr lang="zh-TW" altLang="en-US" sz="2000" dirty="0">
                <a:latin typeface="+mn-ea"/>
              </a:rPr>
              <a:t>國中非藝術才能班學生亦可報考，且不受免試就學區之限制，但僅能向</a:t>
            </a:r>
            <a:r>
              <a:rPr lang="zh-TW" altLang="en-US" sz="2000" dirty="0">
                <a:solidFill>
                  <a:srgbClr val="FF0000"/>
                </a:solidFill>
                <a:latin typeface="+mn-ea"/>
              </a:rPr>
              <a:t>一區（校）</a:t>
            </a:r>
            <a:r>
              <a:rPr lang="zh-TW" altLang="en-US" sz="2000" dirty="0">
                <a:latin typeface="+mn-ea"/>
              </a:rPr>
              <a:t>報名術科測驗及申請分發</a:t>
            </a:r>
            <a:endParaRPr lang="en-US" altLang="zh-TW" sz="2000" dirty="0">
              <a:latin typeface="+mn-ea"/>
            </a:endParaRPr>
          </a:p>
          <a:p>
            <a:pPr>
              <a:lnSpc>
                <a:spcPct val="80000"/>
              </a:lnSpc>
              <a:spcBef>
                <a:spcPts val="100"/>
              </a:spcBef>
              <a:spcAft>
                <a:spcPts val="100"/>
              </a:spcAft>
              <a:defRPr/>
            </a:pPr>
            <a:r>
              <a:rPr lang="zh-TW" altLang="en-US" sz="2000" dirty="0">
                <a:latin typeface="+mn-ea"/>
              </a:rPr>
              <a:t>聯合辦理的招生管道分成</a:t>
            </a:r>
            <a:r>
              <a:rPr lang="en-US" altLang="zh-TW" sz="2000" dirty="0">
                <a:solidFill>
                  <a:srgbClr val="FF0000"/>
                </a:solidFill>
                <a:latin typeface="+mn-ea"/>
              </a:rPr>
              <a:t>2</a:t>
            </a:r>
            <a:r>
              <a:rPr lang="zh-TW" altLang="en-US" sz="2000" dirty="0">
                <a:latin typeface="+mn-ea"/>
              </a:rPr>
              <a:t>個</a:t>
            </a:r>
          </a:p>
          <a:p>
            <a:pPr>
              <a:lnSpc>
                <a:spcPct val="80000"/>
              </a:lnSpc>
              <a:spcBef>
                <a:spcPts val="100"/>
              </a:spcBef>
              <a:spcAft>
                <a:spcPts val="100"/>
              </a:spcAft>
              <a:defRPr/>
            </a:pPr>
            <a:r>
              <a:rPr lang="zh-TW" altLang="en-US" sz="2000" dirty="0">
                <a:latin typeface="+mn-ea"/>
              </a:rPr>
              <a:t>  </a:t>
            </a:r>
            <a:r>
              <a:rPr lang="en-US" altLang="zh-TW" sz="2000" dirty="0">
                <a:latin typeface="+mn-ea"/>
              </a:rPr>
              <a:t>(</a:t>
            </a:r>
            <a:r>
              <a:rPr lang="zh-TW" altLang="en-US" sz="2000" dirty="0">
                <a:latin typeface="+mn-ea"/>
              </a:rPr>
              <a:t>一</a:t>
            </a:r>
            <a:r>
              <a:rPr lang="en-US" altLang="zh-TW" sz="2000" dirty="0">
                <a:latin typeface="+mn-ea"/>
              </a:rPr>
              <a:t>)</a:t>
            </a:r>
            <a:r>
              <a:rPr lang="zh-TW" altLang="en-US" sz="2000" dirty="0">
                <a:latin typeface="+mn-ea"/>
              </a:rPr>
              <a:t>甄選入學聯合分發</a:t>
            </a:r>
          </a:p>
          <a:p>
            <a:pPr>
              <a:lnSpc>
                <a:spcPct val="80000"/>
              </a:lnSpc>
              <a:spcBef>
                <a:spcPts val="100"/>
              </a:spcBef>
              <a:spcAft>
                <a:spcPts val="100"/>
              </a:spcAft>
              <a:defRPr/>
            </a:pPr>
            <a:r>
              <a:rPr lang="zh-TW" altLang="en-US" sz="2000" dirty="0">
                <a:latin typeface="+mn-ea"/>
              </a:rPr>
              <a:t>      </a:t>
            </a:r>
            <a:r>
              <a:rPr lang="en-US" altLang="zh-TW" sz="2000" dirty="0">
                <a:latin typeface="+mn-ea"/>
              </a:rPr>
              <a:t>1.</a:t>
            </a:r>
            <a:r>
              <a:rPr lang="zh-TW" altLang="en-US" sz="2000" dirty="0">
                <a:latin typeface="+mn-ea"/>
              </a:rPr>
              <a:t>需參加聯合術科測驗</a:t>
            </a:r>
          </a:p>
          <a:p>
            <a:pPr>
              <a:lnSpc>
                <a:spcPct val="80000"/>
              </a:lnSpc>
              <a:spcBef>
                <a:spcPts val="100"/>
              </a:spcBef>
              <a:spcAft>
                <a:spcPts val="100"/>
              </a:spcAft>
              <a:defRPr/>
            </a:pPr>
            <a:r>
              <a:rPr lang="zh-TW" altLang="en-US" sz="2000" dirty="0">
                <a:latin typeface="+mn-ea"/>
              </a:rPr>
              <a:t>      </a:t>
            </a:r>
            <a:r>
              <a:rPr lang="en-US" altLang="zh-TW" sz="2000" dirty="0">
                <a:latin typeface="+mn-ea"/>
              </a:rPr>
              <a:t>2.</a:t>
            </a:r>
            <a:r>
              <a:rPr lang="zh-TW" altLang="en-US" sz="2000" dirty="0">
                <a:latin typeface="+mn-ea"/>
              </a:rPr>
              <a:t>線上報名</a:t>
            </a:r>
          </a:p>
          <a:p>
            <a:pPr>
              <a:lnSpc>
                <a:spcPct val="80000"/>
              </a:lnSpc>
              <a:spcBef>
                <a:spcPts val="100"/>
              </a:spcBef>
              <a:spcAft>
                <a:spcPts val="100"/>
              </a:spcAft>
              <a:defRPr/>
            </a:pPr>
            <a:r>
              <a:rPr lang="zh-TW" altLang="en-US" sz="2000" dirty="0">
                <a:latin typeface="+mn-ea"/>
              </a:rPr>
              <a:t>      </a:t>
            </a:r>
            <a:r>
              <a:rPr lang="en-US" altLang="zh-TW" sz="2000" dirty="0">
                <a:latin typeface="+mn-ea"/>
              </a:rPr>
              <a:t>3.</a:t>
            </a:r>
            <a:r>
              <a:rPr lang="zh-TW" altLang="en-US" sz="2000" dirty="0">
                <a:latin typeface="+mn-ea"/>
              </a:rPr>
              <a:t>成績採計與選校登記序號</a:t>
            </a:r>
            <a:r>
              <a:rPr lang="en-US" altLang="zh-TW" sz="2000" dirty="0">
                <a:latin typeface="+mn-ea"/>
              </a:rPr>
              <a:t>(</a:t>
            </a:r>
            <a:r>
              <a:rPr lang="zh-TW" altLang="en-US" sz="2000" dirty="0">
                <a:latin typeface="+mn-ea"/>
              </a:rPr>
              <a:t>依甄選總成績</a:t>
            </a:r>
            <a:r>
              <a:rPr lang="en-US" altLang="zh-TW" sz="2000" dirty="0">
                <a:latin typeface="+mn-ea"/>
              </a:rPr>
              <a:t>)</a:t>
            </a:r>
          </a:p>
          <a:p>
            <a:pPr>
              <a:lnSpc>
                <a:spcPct val="80000"/>
              </a:lnSpc>
              <a:spcBef>
                <a:spcPts val="100"/>
              </a:spcBef>
              <a:spcAft>
                <a:spcPts val="100"/>
              </a:spcAft>
              <a:defRPr/>
            </a:pPr>
            <a:r>
              <a:rPr lang="zh-TW" altLang="en-US" sz="2000" dirty="0">
                <a:latin typeface="+mn-ea"/>
              </a:rPr>
              <a:t>  </a:t>
            </a:r>
            <a:r>
              <a:rPr lang="en-US" altLang="zh-TW" sz="2000" dirty="0">
                <a:latin typeface="+mn-ea"/>
              </a:rPr>
              <a:t>(</a:t>
            </a:r>
            <a:r>
              <a:rPr lang="zh-TW" altLang="en-US" sz="2000" dirty="0">
                <a:latin typeface="+mn-ea"/>
              </a:rPr>
              <a:t>二</a:t>
            </a:r>
            <a:r>
              <a:rPr lang="en-US" altLang="zh-TW" sz="2000" dirty="0">
                <a:latin typeface="+mn-ea"/>
              </a:rPr>
              <a:t>)</a:t>
            </a:r>
            <a:r>
              <a:rPr lang="zh-TW" altLang="en-US" sz="2000" dirty="0">
                <a:latin typeface="+mn-ea"/>
              </a:rPr>
              <a:t>競賽表現入學 </a:t>
            </a:r>
          </a:p>
          <a:p>
            <a:pPr>
              <a:spcBef>
                <a:spcPts val="100"/>
              </a:spcBef>
              <a:spcAft>
                <a:spcPts val="100"/>
              </a:spcAft>
              <a:defRPr/>
            </a:pPr>
            <a:r>
              <a:rPr lang="zh-TW" altLang="en-US" sz="2000" dirty="0">
                <a:latin typeface="+mn-ea"/>
              </a:rPr>
              <a:t>      </a:t>
            </a:r>
            <a:r>
              <a:rPr lang="en-US" altLang="zh-TW" sz="2000" dirty="0">
                <a:latin typeface="+mn-ea"/>
              </a:rPr>
              <a:t>1.</a:t>
            </a:r>
            <a:r>
              <a:rPr lang="zh-TW" altLang="en-US" sz="2000" dirty="0">
                <a:latin typeface="+mn-ea"/>
              </a:rPr>
              <a:t>優異競賽成績</a:t>
            </a:r>
            <a:endParaRPr lang="en-US" altLang="zh-TW" sz="2000" dirty="0">
              <a:latin typeface="+mn-ea"/>
            </a:endParaRPr>
          </a:p>
          <a:p>
            <a:pPr>
              <a:spcBef>
                <a:spcPts val="100"/>
              </a:spcBef>
              <a:spcAft>
                <a:spcPts val="100"/>
              </a:spcAft>
              <a:defRPr/>
            </a:pPr>
            <a:r>
              <a:rPr lang="zh-TW" altLang="en-US" sz="2000" dirty="0">
                <a:latin typeface="+mn-ea"/>
              </a:rPr>
              <a:t>         </a:t>
            </a:r>
            <a:r>
              <a:rPr lang="en-US" altLang="zh-TW" dirty="0">
                <a:latin typeface="+mn-ea"/>
              </a:rPr>
              <a:t>(</a:t>
            </a:r>
            <a:r>
              <a:rPr lang="zh-TW" altLang="en-US" dirty="0">
                <a:latin typeface="+mn-ea"/>
              </a:rPr>
              <a:t>依藝術才能類學生競賽表現採認參照標準進行書面審查</a:t>
            </a:r>
            <a:r>
              <a:rPr lang="en-US" altLang="zh-TW" dirty="0">
                <a:latin typeface="+mn-ea"/>
              </a:rPr>
              <a:t>)</a:t>
            </a:r>
          </a:p>
          <a:p>
            <a:pPr>
              <a:spcBef>
                <a:spcPts val="100"/>
              </a:spcBef>
              <a:spcAft>
                <a:spcPts val="100"/>
              </a:spcAft>
              <a:defRPr/>
            </a:pPr>
            <a:r>
              <a:rPr lang="zh-TW" altLang="en-US" sz="2000" dirty="0">
                <a:latin typeface="+mn-ea"/>
              </a:rPr>
              <a:t>      </a:t>
            </a:r>
            <a:r>
              <a:rPr lang="en-US" altLang="zh-TW" sz="2000" dirty="0">
                <a:latin typeface="+mn-ea"/>
              </a:rPr>
              <a:t>2.</a:t>
            </a:r>
            <a:r>
              <a:rPr lang="zh-TW" altLang="en-US" sz="2000" dirty="0">
                <a:latin typeface="+mn-ea"/>
              </a:rPr>
              <a:t>審查結果送鑑定是否通過</a:t>
            </a:r>
            <a:endParaRPr lang="en-US" altLang="zh-TW" sz="2000" dirty="0">
              <a:latin typeface="+mn-ea"/>
            </a:endParaRPr>
          </a:p>
          <a:p>
            <a:pPr>
              <a:spcBef>
                <a:spcPts val="100"/>
              </a:spcBef>
              <a:spcAft>
                <a:spcPts val="100"/>
              </a:spcAft>
              <a:defRPr/>
            </a:pPr>
            <a:r>
              <a:rPr lang="zh-TW" altLang="zh-TW" sz="2000" dirty="0">
                <a:latin typeface="+mn-ea"/>
              </a:rPr>
              <a:t>報名「以競賽表現入學」者，應同時報名參加「聯合術科測驗」，「以競賽表現入學」辦理完成後，</a:t>
            </a:r>
            <a:r>
              <a:rPr lang="zh-TW" altLang="en-US" sz="2000" dirty="0">
                <a:latin typeface="+mn-ea"/>
              </a:rPr>
              <a:t> </a:t>
            </a:r>
            <a:r>
              <a:rPr lang="zh-TW" altLang="zh-TW" sz="2000" dirty="0">
                <a:latin typeface="+mn-ea"/>
              </a:rPr>
              <a:t>若聲明不參加術科測驗且繳還准考證正本者，得向主辦學校申請退還術科測驗報名費。</a:t>
            </a:r>
            <a:r>
              <a:rPr lang="en-US" altLang="zh-TW" sz="2000" dirty="0">
                <a:latin typeface="+mn-ea"/>
              </a:rPr>
              <a:t>(</a:t>
            </a:r>
            <a:r>
              <a:rPr lang="zh-TW" altLang="en-US" sz="2000" dirty="0">
                <a:latin typeface="+mn-ea"/>
              </a:rPr>
              <a:t>限報考</a:t>
            </a:r>
            <a:r>
              <a:rPr lang="zh-TW" altLang="en-US" sz="2000" dirty="0">
                <a:solidFill>
                  <a:schemeClr val="accent1"/>
                </a:solidFill>
                <a:latin typeface="+mn-ea"/>
              </a:rPr>
              <a:t>同區</a:t>
            </a:r>
            <a:r>
              <a:rPr lang="zh-TW" altLang="en-US" sz="2000" dirty="0">
                <a:latin typeface="+mn-ea"/>
              </a:rPr>
              <a:t>者</a:t>
            </a:r>
            <a:r>
              <a:rPr lang="en-US" altLang="zh-TW" sz="2000" dirty="0">
                <a:latin typeface="+mn-ea"/>
              </a:rPr>
              <a:t>)</a:t>
            </a:r>
            <a:endParaRPr lang="zh-TW" altLang="en-US" sz="2800" dirty="0">
              <a:latin typeface="+mn-ea"/>
            </a:endParaRPr>
          </a:p>
          <a:p>
            <a:endParaRPr lang="zh-TW" altLang="en-US" sz="2400" dirty="0">
              <a:latin typeface="+mn-ea"/>
            </a:endParaRPr>
          </a:p>
        </p:txBody>
      </p:sp>
      <p:sp>
        <p:nvSpPr>
          <p:cNvPr id="20" name="Freeform 1668">
            <a:extLst>
              <a:ext uri="{FF2B5EF4-FFF2-40B4-BE49-F238E27FC236}">
                <a16:creationId xmlns:a16="http://schemas.microsoft.com/office/drawing/2014/main" id="{0823C732-8F44-466E-B9A4-83308DEE4F76}"/>
              </a:ext>
            </a:extLst>
          </p:cNvPr>
          <p:cNvSpPr>
            <a:spLocks noEditPoints="1"/>
          </p:cNvSpPr>
          <p:nvPr/>
        </p:nvSpPr>
        <p:spPr bwMode="auto">
          <a:xfrm>
            <a:off x="2283086" y="1362005"/>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80793" y="1666805"/>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80394" y="1994190"/>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80394" y="2303697"/>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80394" y="2578959"/>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96766" y="5251403"/>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文字方塊 39"/>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Tree>
    <p:extLst>
      <p:ext uri="{BB962C8B-B14F-4D97-AF65-F5344CB8AC3E}">
        <p14:creationId xmlns:p14="http://schemas.microsoft.com/office/powerpoint/2010/main" val="505542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31</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504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5" name="文字方塊 1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音樂班辦理方式</a:t>
            </a:r>
            <a:endParaRPr lang="en-US" sz="4400" b="1" dirty="0">
              <a:solidFill>
                <a:prstClr val="black"/>
              </a:solidFill>
            </a:endParaRPr>
          </a:p>
        </p:txBody>
      </p:sp>
      <p:sp>
        <p:nvSpPr>
          <p:cNvPr id="4" name="矩形 3"/>
          <p:cNvSpPr/>
          <p:nvPr/>
        </p:nvSpPr>
        <p:spPr>
          <a:xfrm>
            <a:off x="2062333" y="1380616"/>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主修</a:t>
            </a:r>
            <a:r>
              <a:rPr lang="en-US" altLang="zh-TW" sz="2400" dirty="0">
                <a:latin typeface="+mn-ea"/>
              </a:rPr>
              <a:t>(</a:t>
            </a:r>
            <a:r>
              <a:rPr lang="zh-TW" altLang="en-US" sz="2400" dirty="0">
                <a:latin typeface="+mn-ea"/>
              </a:rPr>
              <a:t>樂器</a:t>
            </a:r>
            <a:r>
              <a:rPr lang="en-US" altLang="zh-TW" sz="2400" dirty="0">
                <a:latin typeface="+mn-ea"/>
              </a:rPr>
              <a:t>)</a:t>
            </a:r>
            <a:r>
              <a:rPr lang="zh-TW" altLang="en-US" sz="2400" dirty="0">
                <a:latin typeface="+mn-ea"/>
              </a:rPr>
              <a:t>、副修</a:t>
            </a:r>
            <a:r>
              <a:rPr lang="en-US" altLang="zh-TW" sz="2400" dirty="0">
                <a:latin typeface="+mn-ea"/>
              </a:rPr>
              <a:t>(</a:t>
            </a:r>
            <a:r>
              <a:rPr lang="zh-TW" altLang="en-US" sz="2400" dirty="0">
                <a:latin typeface="+mn-ea"/>
              </a:rPr>
              <a:t>樂器</a:t>
            </a:r>
            <a:r>
              <a:rPr lang="en-US" altLang="zh-TW" sz="2400" dirty="0">
                <a:latin typeface="+mn-ea"/>
              </a:rPr>
              <a:t>)</a:t>
            </a:r>
            <a:r>
              <a:rPr lang="zh-TW" altLang="en-US" sz="2400" dirty="0">
                <a:latin typeface="+mn-ea"/>
              </a:rPr>
              <a:t>、視唱、聽寫、樂理及基礎和聲</a:t>
            </a:r>
            <a:r>
              <a:rPr lang="en-US" altLang="zh-TW" sz="2400" dirty="0">
                <a:latin typeface="+mn-ea"/>
              </a:rPr>
              <a:t>5</a:t>
            </a:r>
            <a:r>
              <a:rPr lang="zh-TW" altLang="en-US" sz="2400" dirty="0">
                <a:latin typeface="+mn-ea"/>
              </a:rPr>
              <a:t>科 </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sz="2000" dirty="0">
                <a:latin typeface="+mn-ea"/>
              </a:rPr>
              <a:t>主修</a:t>
            </a:r>
            <a:r>
              <a:rPr lang="en-US" altLang="en-US" sz="2000" dirty="0">
                <a:latin typeface="+mn-ea"/>
              </a:rPr>
              <a:t>×5</a:t>
            </a:r>
            <a:r>
              <a:rPr lang="zh-TW" altLang="en-US" sz="2000" dirty="0">
                <a:latin typeface="+mn-ea"/>
              </a:rPr>
              <a:t>＋副修</a:t>
            </a:r>
            <a:r>
              <a:rPr lang="en-US" altLang="en-US" sz="2000" dirty="0">
                <a:latin typeface="+mn-ea"/>
              </a:rPr>
              <a:t>×2</a:t>
            </a:r>
            <a:r>
              <a:rPr lang="zh-TW" altLang="en-US" sz="2000" dirty="0">
                <a:latin typeface="+mn-ea"/>
              </a:rPr>
              <a:t>＋聽寫</a:t>
            </a:r>
            <a:r>
              <a:rPr lang="en-US" altLang="en-US" sz="2000" dirty="0">
                <a:latin typeface="+mn-ea"/>
              </a:rPr>
              <a:t>×1</a:t>
            </a:r>
            <a:r>
              <a:rPr lang="zh-TW" altLang="en-US" sz="2000" dirty="0">
                <a:latin typeface="+mn-ea"/>
              </a:rPr>
              <a:t>＋樂理與基礎和聲</a:t>
            </a:r>
            <a:r>
              <a:rPr lang="en-US" altLang="en-US" sz="2000" dirty="0">
                <a:latin typeface="+mn-ea"/>
              </a:rPr>
              <a:t>×1</a:t>
            </a:r>
            <a:r>
              <a:rPr lang="zh-TW" altLang="en-US" sz="2000" dirty="0">
                <a:latin typeface="+mn-ea"/>
              </a:rPr>
              <a:t>＋視唱</a:t>
            </a:r>
            <a:r>
              <a:rPr lang="en-US" altLang="en-US" sz="2000" dirty="0">
                <a:latin typeface="+mn-ea"/>
              </a:rPr>
              <a:t>×1)</a:t>
            </a:r>
          </a:p>
        </p:txBody>
      </p:sp>
      <p:sp>
        <p:nvSpPr>
          <p:cNvPr id="22" name="文字方塊 21"/>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51906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32</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9"/>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spcAft>
                <a:spcPts val="0"/>
              </a:spcAft>
              <a:defRPr/>
            </a:pP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r>
              <a:rPr lang="en-US" altLang="zh-TW" sz="2800" dirty="0">
                <a:latin typeface="+mn-ea"/>
              </a:rPr>
              <a:t/>
            </a:r>
            <a:br>
              <a:rPr lang="en-US" altLang="zh-TW" sz="2800" dirty="0">
                <a:latin typeface="+mn-ea"/>
              </a:rPr>
            </a:br>
            <a:r>
              <a:rPr lang="zh-TW" altLang="en-US" sz="2800" dirty="0">
                <a:latin typeface="+mn-ea"/>
              </a:rPr>
              <a:t>          </a:t>
            </a:r>
            <a:r>
              <a:rPr lang="en-US" altLang="en-US" sz="2800" dirty="0">
                <a:latin typeface="+mn-ea"/>
              </a:rPr>
              <a:t>1.</a:t>
            </a:r>
            <a:r>
              <a:rPr lang="zh-TW" altLang="en-US" sz="2800" dirty="0">
                <a:latin typeface="+mn-ea"/>
              </a:rPr>
              <a:t>主修   </a:t>
            </a:r>
            <a:r>
              <a:rPr lang="en-US" altLang="en-US" sz="2800" dirty="0">
                <a:latin typeface="+mn-ea"/>
              </a:rPr>
              <a:t>2.</a:t>
            </a:r>
            <a:r>
              <a:rPr lang="zh-TW" altLang="en-US" sz="2800" dirty="0">
                <a:latin typeface="+mn-ea"/>
              </a:rPr>
              <a:t>副修   </a:t>
            </a:r>
            <a:r>
              <a:rPr lang="en-US" altLang="en-US" sz="2800" dirty="0">
                <a:latin typeface="+mn-ea"/>
              </a:rPr>
              <a:t>3.</a:t>
            </a:r>
            <a:r>
              <a:rPr lang="zh-TW" altLang="en-US" sz="2800" dirty="0">
                <a:latin typeface="+mn-ea"/>
              </a:rPr>
              <a:t>聽寫   </a:t>
            </a:r>
            <a:r>
              <a:rPr lang="en-US" altLang="en-US" sz="2800" dirty="0">
                <a:latin typeface="+mn-ea"/>
              </a:rPr>
              <a:t>4.</a:t>
            </a:r>
            <a:r>
              <a:rPr lang="zh-TW" altLang="en-US" sz="2800" dirty="0">
                <a:latin typeface="+mn-ea"/>
              </a:rPr>
              <a:t>樂理與基礎和聲   </a:t>
            </a:r>
            <a:r>
              <a:rPr lang="en-US" altLang="en-US" sz="2800" dirty="0">
                <a:latin typeface="+mn-ea"/>
              </a:rPr>
              <a:t>5.</a:t>
            </a:r>
            <a:r>
              <a:rPr lang="zh-TW" altLang="en-US" sz="2800" dirty="0">
                <a:latin typeface="+mn-ea"/>
              </a:rPr>
              <a:t>視唱</a:t>
            </a: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3" name="文字方塊 22"/>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4" name="文字方塊 2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651321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33</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schemeClr val="accent1"/>
                </a:solidFill>
              </a:rPr>
              <a:t>北區</a:t>
            </a:r>
            <a:r>
              <a:rPr lang="zh-TW" altLang="en-US" sz="4400" b="1" dirty="0">
                <a:solidFill>
                  <a:prstClr val="black"/>
                </a:solidFill>
              </a:rPr>
              <a:t>注意事項</a:t>
            </a:r>
            <a:endParaRPr lang="en-US" sz="4400" b="1" dirty="0">
              <a:solidFill>
                <a:prstClr val="black"/>
              </a:solidFill>
            </a:endParaRPr>
          </a:p>
        </p:txBody>
      </p:sp>
      <p:sp>
        <p:nvSpPr>
          <p:cNvPr id="4" name="矩形 3"/>
          <p:cNvSpPr/>
          <p:nvPr/>
        </p:nvSpPr>
        <p:spPr>
          <a:xfrm>
            <a:off x="2062333" y="1380620"/>
            <a:ext cx="10129667" cy="437043"/>
          </a:xfrm>
          <a:prstGeom prst="rect">
            <a:avLst/>
          </a:prstGeom>
        </p:spPr>
        <p:txBody>
          <a:bodyPr wrap="square">
            <a:spAutoFit/>
          </a:bodyPr>
          <a:lstStyle/>
          <a:p>
            <a:pPr defTabSz="1244600">
              <a:lnSpc>
                <a:spcPct val="80000"/>
              </a:lnSpc>
              <a:spcAft>
                <a:spcPts val="0"/>
              </a:spcAft>
              <a:defRPr/>
            </a:pPr>
            <a:endParaRPr lang="en-US" altLang="zh-TW" sz="2800" dirty="0">
              <a:latin typeface="+mn-ea"/>
            </a:endParaRPr>
          </a:p>
        </p:txBody>
      </p:sp>
      <p:sp>
        <p:nvSpPr>
          <p:cNvPr id="3" name="矩形 2"/>
          <p:cNvSpPr/>
          <p:nvPr/>
        </p:nvSpPr>
        <p:spPr>
          <a:xfrm>
            <a:off x="2237377" y="1380612"/>
            <a:ext cx="9351491" cy="4961358"/>
          </a:xfrm>
          <a:prstGeom prst="rect">
            <a:avLst/>
          </a:prstGeom>
        </p:spPr>
        <p:txBody>
          <a:bodyPr wrap="square">
            <a:spAutoFit/>
          </a:bodyPr>
          <a:lstStyle/>
          <a:p>
            <a:pPr fontAlgn="ctr">
              <a:lnSpc>
                <a:spcPct val="120000"/>
              </a:lnSpc>
              <a:spcBef>
                <a:spcPct val="0"/>
              </a:spcBef>
              <a:defRPr/>
            </a:pPr>
            <a:r>
              <a:rPr lang="zh-TW" altLang="en-US" sz="2400" b="1" dirty="0">
                <a:latin typeface="+mn-ea"/>
              </a:rPr>
              <a:t>考生須就下列西樂或國樂中選擇一項為主修科目，另一項為副修科目；以鋼琴為主修科目者，須選其他各組之一項為副修科目；以其他各組為主修科目者，必須以</a:t>
            </a:r>
            <a:r>
              <a:rPr lang="zh-TW" altLang="en-US" sz="2400" b="1" dirty="0">
                <a:solidFill>
                  <a:schemeClr val="accent1"/>
                </a:solidFill>
                <a:latin typeface="+mn-ea"/>
              </a:rPr>
              <a:t>鋼琴為副修科目</a:t>
            </a:r>
          </a:p>
          <a:p>
            <a:pPr fontAlgn="ctr">
              <a:lnSpc>
                <a:spcPts val="2800"/>
              </a:lnSpc>
              <a:spcBef>
                <a:spcPct val="0"/>
              </a:spcBef>
              <a:defRPr/>
            </a:pPr>
            <a:r>
              <a:rPr lang="zh-TW" altLang="en-US" sz="2000" dirty="0">
                <a:latin typeface="+mn-ea"/>
              </a:rPr>
              <a:t>（一）鋼琴組</a:t>
            </a:r>
          </a:p>
          <a:p>
            <a:pPr fontAlgn="ctr">
              <a:lnSpc>
                <a:spcPts val="2800"/>
              </a:lnSpc>
              <a:spcBef>
                <a:spcPct val="0"/>
              </a:spcBef>
              <a:defRPr/>
            </a:pPr>
            <a:r>
              <a:rPr lang="zh-TW" altLang="en-US" sz="2000" dirty="0">
                <a:latin typeface="+mn-ea"/>
              </a:rPr>
              <a:t>（二）弦樂組：小提琴、中提琴、大提琴、低音提琴、豎琴、古典吉他</a:t>
            </a:r>
          </a:p>
          <a:p>
            <a:pPr fontAlgn="ctr">
              <a:lnSpc>
                <a:spcPts val="2800"/>
              </a:lnSpc>
              <a:spcBef>
                <a:spcPct val="0"/>
              </a:spcBef>
              <a:defRPr/>
            </a:pPr>
            <a:r>
              <a:rPr lang="zh-TW" altLang="en-US" sz="2000" dirty="0">
                <a:latin typeface="+mn-ea"/>
              </a:rPr>
              <a:t>（三）管樂組：木管樂器－長笛、雙簧管、單簧管、低音管、薩氏管； </a:t>
            </a:r>
            <a:endParaRPr lang="en-US" altLang="zh-TW" sz="2000" dirty="0">
              <a:latin typeface="+mn-ea"/>
            </a:endParaRPr>
          </a:p>
          <a:p>
            <a:pPr fontAlgn="ctr">
              <a:lnSpc>
                <a:spcPts val="2800"/>
              </a:lnSpc>
              <a:spcBef>
                <a:spcPct val="0"/>
              </a:spcBef>
              <a:defRPr/>
            </a:pPr>
            <a:r>
              <a:rPr lang="zh-TW" altLang="en-US" sz="2000" dirty="0">
                <a:latin typeface="+mn-ea"/>
              </a:rPr>
              <a:t>                          銅管樂器－法國號、小號、長號、低音號、上低音號</a:t>
            </a:r>
          </a:p>
          <a:p>
            <a:pPr fontAlgn="ctr">
              <a:lnSpc>
                <a:spcPts val="2800"/>
              </a:lnSpc>
              <a:spcBef>
                <a:spcPct val="0"/>
              </a:spcBef>
              <a:defRPr/>
            </a:pPr>
            <a:r>
              <a:rPr lang="zh-TW" altLang="en-US" sz="2000" dirty="0">
                <a:latin typeface="+mn-ea"/>
              </a:rPr>
              <a:t>（四）敲擊樂組</a:t>
            </a:r>
          </a:p>
          <a:p>
            <a:pPr fontAlgn="ctr">
              <a:lnSpc>
                <a:spcPts val="2800"/>
              </a:lnSpc>
              <a:spcBef>
                <a:spcPct val="0"/>
              </a:spcBef>
              <a:defRPr/>
            </a:pPr>
            <a:r>
              <a:rPr lang="zh-TW" altLang="en-US" sz="2000" dirty="0">
                <a:latin typeface="+mn-ea"/>
              </a:rPr>
              <a:t>（五）聲樂組</a:t>
            </a:r>
          </a:p>
          <a:p>
            <a:pPr fontAlgn="ctr">
              <a:lnSpc>
                <a:spcPts val="2800"/>
              </a:lnSpc>
              <a:spcBef>
                <a:spcPct val="0"/>
              </a:spcBef>
              <a:defRPr/>
            </a:pPr>
            <a:r>
              <a:rPr lang="zh-TW" altLang="en-US" sz="2000" dirty="0">
                <a:latin typeface="+mn-ea"/>
              </a:rPr>
              <a:t>（六）理論作曲組</a:t>
            </a:r>
          </a:p>
          <a:p>
            <a:pPr fontAlgn="ctr">
              <a:lnSpc>
                <a:spcPts val="2800"/>
              </a:lnSpc>
              <a:spcBef>
                <a:spcPct val="0"/>
              </a:spcBef>
              <a:defRPr/>
            </a:pPr>
            <a:r>
              <a:rPr lang="zh-TW" altLang="en-US" sz="2000" dirty="0">
                <a:latin typeface="+mn-ea"/>
              </a:rPr>
              <a:t>（七）國樂組：琵琶、柳葉琴、中阮、大阮、古箏、箜篌、高胡、</a:t>
            </a:r>
            <a:endParaRPr lang="en-US" altLang="zh-TW" sz="2000" dirty="0">
              <a:latin typeface="+mn-ea"/>
            </a:endParaRPr>
          </a:p>
          <a:p>
            <a:pPr fontAlgn="ctr">
              <a:lnSpc>
                <a:spcPts val="2800"/>
              </a:lnSpc>
              <a:spcBef>
                <a:spcPct val="0"/>
              </a:spcBef>
              <a:defRPr/>
            </a:pPr>
            <a:r>
              <a:rPr lang="zh-TW" altLang="en-US" sz="2000" dirty="0">
                <a:latin typeface="+mn-ea"/>
              </a:rPr>
              <a:t>                         二胡（南胡）、 中胡、革胡、揚琴、笛、笙、嗩吶</a:t>
            </a:r>
          </a:p>
          <a:p>
            <a:pPr>
              <a:defRPr/>
            </a:pPr>
            <a:endParaRPr lang="zh-TW" altLang="en-US" sz="2000" dirty="0">
              <a:latin typeface="+mn-ea"/>
            </a:endParaRPr>
          </a:p>
        </p:txBody>
      </p:sp>
      <p:sp>
        <p:nvSpPr>
          <p:cNvPr id="23" name="文字方塊 22"/>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4" name="文字方塊 2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527173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34</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a:t>
            </a:r>
            <a:endParaRPr lang="en-US" sz="2000" b="1" dirty="0">
              <a:solidFill>
                <a:srgbClr val="FF0000"/>
              </a:solidFill>
            </a:endParaRPr>
          </a:p>
        </p:txBody>
      </p:sp>
      <p:sp>
        <p:nvSpPr>
          <p:cNvPr id="10" name="矩形 9"/>
          <p:cNvSpPr/>
          <p:nvPr/>
        </p:nvSpPr>
        <p:spPr>
          <a:xfrm>
            <a:off x="2541367" y="1314044"/>
            <a:ext cx="8920716" cy="5262979"/>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smtClean="0">
                <a:latin typeface="+mn-ea"/>
              </a:rPr>
              <a:t>：</a:t>
            </a:r>
            <a:r>
              <a:rPr lang="zh-TW" altLang="en-US" sz="2400" dirty="0" smtClean="0">
                <a:solidFill>
                  <a:schemeClr val="accent1"/>
                </a:solidFill>
                <a:latin typeface="+mn-ea"/>
              </a:rPr>
              <a:t>台北市立復興高中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簡章公告</a:t>
            </a:r>
            <a:r>
              <a:rPr lang="zh-TW" altLang="en-US" sz="2400" dirty="0">
                <a:latin typeface="+mn-ea"/>
              </a:rPr>
              <a:t>： </a:t>
            </a:r>
            <a:r>
              <a:rPr lang="en-US" altLang="zh-TW" sz="2400" dirty="0" smtClean="0">
                <a:latin typeface="+mn-ea"/>
              </a:rPr>
              <a:t>111</a:t>
            </a:r>
            <a:r>
              <a:rPr lang="zh-TW" altLang="zh-TW" sz="2400" dirty="0" smtClean="0">
                <a:latin typeface="+mn-ea"/>
              </a:rPr>
              <a:t>年</a:t>
            </a:r>
            <a:r>
              <a:rPr lang="en-US" altLang="zh-TW" sz="2400" dirty="0">
                <a:latin typeface="+mn-ea"/>
              </a:rPr>
              <a:t>1</a:t>
            </a:r>
            <a:r>
              <a:rPr lang="zh-TW" altLang="zh-TW" sz="2400" dirty="0" smtClean="0">
                <a:latin typeface="+mn-ea"/>
              </a:rPr>
              <a:t>月</a:t>
            </a:r>
            <a:r>
              <a:rPr lang="en-US" altLang="zh-TW" sz="2400" dirty="0">
                <a:latin typeface="+mn-ea"/>
              </a:rPr>
              <a:t>5</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術科測驗報名</a:t>
            </a:r>
            <a:r>
              <a:rPr lang="zh-TW" altLang="en-US" sz="2400" dirty="0">
                <a:latin typeface="+mn-ea"/>
              </a:rPr>
              <a:t>： </a:t>
            </a:r>
            <a:r>
              <a:rPr lang="en-US" altLang="zh-TW" sz="2400" dirty="0" smtClean="0">
                <a:latin typeface="+mn-ea"/>
              </a:rPr>
              <a:t>111</a:t>
            </a:r>
            <a:r>
              <a:rPr lang="zh-TW" altLang="zh-TW" sz="2400" dirty="0" smtClean="0">
                <a:latin typeface="+mn-ea"/>
              </a:rPr>
              <a:t>年</a:t>
            </a:r>
            <a:r>
              <a:rPr lang="en-US" altLang="zh-TW" sz="2400" dirty="0">
                <a:latin typeface="+mn-ea"/>
              </a:rPr>
              <a:t>2</a:t>
            </a:r>
            <a:r>
              <a:rPr lang="zh-TW" altLang="zh-TW" sz="2400" dirty="0">
                <a:latin typeface="+mn-ea"/>
              </a:rPr>
              <a:t>月</a:t>
            </a:r>
            <a:r>
              <a:rPr lang="en-US" altLang="zh-TW" sz="2400" dirty="0" smtClean="0">
                <a:latin typeface="+mn-ea"/>
              </a:rPr>
              <a:t>21</a:t>
            </a:r>
            <a:r>
              <a:rPr lang="zh-TW" altLang="zh-TW"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3</a:t>
            </a:r>
            <a:r>
              <a:rPr lang="zh-TW" altLang="en-US" sz="2400" dirty="0" smtClean="0">
                <a:latin typeface="+mn-ea"/>
              </a:rPr>
              <a:t>月</a:t>
            </a:r>
            <a:r>
              <a:rPr lang="en-US" altLang="zh-TW" sz="2400" dirty="0" smtClean="0">
                <a:latin typeface="+mn-ea"/>
              </a:rPr>
              <a:t>4</a:t>
            </a:r>
            <a:r>
              <a:rPr lang="zh-TW" altLang="zh-TW" sz="2400" dirty="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以競賽表現入學報名暨郵寄繳件</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3</a:t>
            </a:r>
            <a:r>
              <a:rPr lang="zh-TW" altLang="en-US" sz="2400" dirty="0">
                <a:latin typeface="+mn-ea"/>
              </a:rPr>
              <a:t>月</a:t>
            </a:r>
            <a:r>
              <a:rPr lang="en-US" altLang="zh-TW" sz="2400" dirty="0" smtClean="0">
                <a:latin typeface="+mn-ea"/>
              </a:rPr>
              <a:t>21</a:t>
            </a:r>
            <a:r>
              <a:rPr lang="zh-TW" altLang="en-US"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3</a:t>
            </a:r>
            <a:r>
              <a:rPr lang="zh-TW" altLang="en-US" sz="2400" dirty="0">
                <a:latin typeface="+mn-ea"/>
              </a:rPr>
              <a:t>月</a:t>
            </a:r>
            <a:r>
              <a:rPr lang="en-US" altLang="zh-TW" sz="2400" dirty="0" smtClean="0">
                <a:latin typeface="+mn-ea"/>
              </a:rPr>
              <a:t>28</a:t>
            </a:r>
            <a:r>
              <a:rPr lang="zh-TW" altLang="en-US" sz="2400" dirty="0" smtClean="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4</a:t>
            </a:r>
            <a:r>
              <a:rPr lang="zh-TW" altLang="en-US" sz="2400" dirty="0">
                <a:latin typeface="+mn-ea"/>
              </a:rPr>
              <a:t>月</a:t>
            </a:r>
            <a:r>
              <a:rPr lang="en-US" altLang="zh-TW" sz="2400" dirty="0">
                <a:latin typeface="+mn-ea"/>
              </a:rPr>
              <a:t>8</a:t>
            </a:r>
            <a:r>
              <a:rPr lang="zh-TW" altLang="en-US" sz="2400" dirty="0">
                <a:latin typeface="+mn-ea"/>
              </a:rPr>
              <a:t>日</a:t>
            </a:r>
          </a:p>
          <a:p>
            <a:pPr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4</a:t>
            </a:r>
            <a:r>
              <a:rPr lang="zh-TW" altLang="en-US" sz="2400" dirty="0">
                <a:latin typeface="+mn-ea"/>
              </a:rPr>
              <a:t>月</a:t>
            </a:r>
            <a:r>
              <a:rPr lang="en-US" altLang="zh-TW" sz="2400" dirty="0" smtClean="0">
                <a:latin typeface="+mn-ea"/>
              </a:rPr>
              <a:t>11</a:t>
            </a:r>
            <a:r>
              <a:rPr lang="zh-TW" altLang="en-US" sz="2400" dirty="0" smtClean="0">
                <a:latin typeface="+mn-ea"/>
              </a:rPr>
              <a:t>日</a:t>
            </a:r>
            <a:endParaRPr lang="zh-TW" altLang="en-US" sz="2400" dirty="0">
              <a:latin typeface="+mn-ea"/>
            </a:endParaRPr>
          </a:p>
          <a:p>
            <a:pPr lvl="0" fontAlgn="base">
              <a:spcBef>
                <a:spcPct val="0"/>
              </a:spcBef>
              <a:spcAft>
                <a:spcPct val="0"/>
              </a:spcAft>
            </a:pPr>
            <a:r>
              <a:rPr lang="zh-TW" altLang="en-US" sz="2400" dirty="0">
                <a:solidFill>
                  <a:schemeClr val="accent1"/>
                </a:solidFill>
                <a:latin typeface="+mn-ea"/>
              </a:rPr>
              <a:t>聯合</a:t>
            </a:r>
            <a:r>
              <a:rPr lang="zh-TW" altLang="zh-TW" sz="2400" dirty="0">
                <a:solidFill>
                  <a:schemeClr val="accent1"/>
                </a:solidFill>
                <a:latin typeface="+mn-ea"/>
              </a:rPr>
              <a:t>術科測驗</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4</a:t>
            </a:r>
            <a:r>
              <a:rPr lang="zh-TW" altLang="zh-TW" sz="2400" dirty="0">
                <a:latin typeface="+mn-ea"/>
              </a:rPr>
              <a:t>月</a:t>
            </a:r>
            <a:r>
              <a:rPr lang="en-US" altLang="zh-TW" sz="2400" dirty="0" smtClean="0">
                <a:latin typeface="+mn-ea"/>
              </a:rPr>
              <a:t>16</a:t>
            </a:r>
            <a:r>
              <a:rPr lang="zh-TW" altLang="zh-TW"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4</a:t>
            </a:r>
            <a:r>
              <a:rPr lang="zh-TW" altLang="zh-TW" sz="2400" dirty="0">
                <a:latin typeface="+mn-ea"/>
              </a:rPr>
              <a:t>月</a:t>
            </a:r>
            <a:r>
              <a:rPr lang="en-US" altLang="zh-TW" sz="2400" dirty="0" smtClean="0">
                <a:latin typeface="+mn-ea"/>
              </a:rPr>
              <a:t>18</a:t>
            </a:r>
            <a:r>
              <a:rPr lang="zh-TW" altLang="zh-TW" sz="2400" dirty="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5</a:t>
            </a:r>
            <a:r>
              <a:rPr lang="zh-TW" altLang="zh-TW" sz="2400" dirty="0" smtClean="0">
                <a:latin typeface="+mn-ea"/>
              </a:rPr>
              <a:t>月</a:t>
            </a:r>
            <a:r>
              <a:rPr lang="en-US" altLang="zh-TW" sz="2400" dirty="0" smtClean="0">
                <a:latin typeface="+mn-ea"/>
              </a:rPr>
              <a:t>21</a:t>
            </a:r>
            <a:r>
              <a:rPr lang="zh-TW" altLang="zh-TW"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5</a:t>
            </a:r>
            <a:r>
              <a:rPr lang="zh-TW" altLang="zh-TW" sz="2400" dirty="0" smtClean="0">
                <a:latin typeface="+mn-ea"/>
              </a:rPr>
              <a:t>月</a:t>
            </a:r>
            <a:r>
              <a:rPr lang="en-US" altLang="zh-TW" sz="2400" dirty="0" smtClean="0">
                <a:latin typeface="+mn-ea"/>
              </a:rPr>
              <a:t>22</a:t>
            </a:r>
            <a:r>
              <a:rPr lang="zh-TW" altLang="zh-TW" sz="2400" dirty="0" smtClean="0">
                <a:latin typeface="+mn-ea"/>
              </a:rPr>
              <a:t>日</a:t>
            </a:r>
            <a:endParaRPr lang="zh-TW" altLang="zh-TW" sz="2400" dirty="0">
              <a:latin typeface="+mn-ea"/>
            </a:endParaRPr>
          </a:p>
          <a:p>
            <a:pPr lvl="0" fontAlgn="base">
              <a:spcBef>
                <a:spcPct val="0"/>
              </a:spcBef>
              <a:spcAft>
                <a:spcPct val="0"/>
              </a:spcAft>
            </a:pPr>
            <a:r>
              <a:rPr lang="zh-TW" altLang="en-US" sz="2400" dirty="0">
                <a:solidFill>
                  <a:schemeClr val="accent1"/>
                </a:solidFill>
                <a:latin typeface="+mn-ea"/>
              </a:rPr>
              <a:t>分發</a:t>
            </a:r>
            <a:r>
              <a:rPr lang="zh-TW" altLang="zh-TW" sz="2400" dirty="0">
                <a:solidFill>
                  <a:schemeClr val="accent1"/>
                </a:solidFill>
                <a:latin typeface="+mn-ea"/>
              </a:rPr>
              <a:t>報名</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zh-TW" sz="2400" dirty="0" smtClean="0">
                <a:latin typeface="+mn-ea"/>
              </a:rPr>
              <a:t>月</a:t>
            </a:r>
            <a:r>
              <a:rPr lang="en-US" altLang="zh-TW" sz="2400" dirty="0" smtClean="0">
                <a:latin typeface="+mn-ea"/>
              </a:rPr>
              <a:t>10</a:t>
            </a:r>
            <a:r>
              <a:rPr lang="zh-TW" altLang="en-US" sz="2400" dirty="0" smtClean="0">
                <a:latin typeface="+mn-ea"/>
              </a:rPr>
              <a:t>日</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16</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en-US" sz="2400" dirty="0">
                <a:solidFill>
                  <a:schemeClr val="accent1"/>
                </a:solidFill>
                <a:latin typeface="+mn-ea"/>
              </a:rPr>
              <a:t>寄</a:t>
            </a:r>
            <a:r>
              <a:rPr lang="zh-TW" altLang="en-US" sz="2400" dirty="0" smtClean="0">
                <a:solidFill>
                  <a:schemeClr val="accent1"/>
                </a:solidFill>
                <a:latin typeface="+mn-ea"/>
              </a:rPr>
              <a:t>發志願選填通知單</a:t>
            </a:r>
            <a:r>
              <a:rPr lang="zh-TW" altLang="en-US" sz="2400" dirty="0" smtClean="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a:latin typeface="+mn-ea"/>
              </a:rPr>
              <a:t>月</a:t>
            </a:r>
            <a:r>
              <a:rPr lang="en-US" altLang="zh-TW" sz="2400" dirty="0" smtClean="0">
                <a:latin typeface="+mn-ea"/>
              </a:rPr>
              <a:t>22</a:t>
            </a:r>
            <a:r>
              <a:rPr lang="zh-TW" altLang="en-US" sz="2400" dirty="0" smtClean="0">
                <a:latin typeface="+mn-ea"/>
              </a:rPr>
              <a:t>日</a:t>
            </a:r>
            <a:endParaRPr lang="en-US" altLang="zh-TW" sz="2400" dirty="0" smtClean="0">
              <a:latin typeface="+mn-ea"/>
            </a:endParaRPr>
          </a:p>
          <a:p>
            <a:pPr lvl="0" fontAlgn="base">
              <a:spcBef>
                <a:spcPct val="0"/>
              </a:spcBef>
              <a:spcAft>
                <a:spcPct val="0"/>
              </a:spcAft>
            </a:pPr>
            <a:r>
              <a:rPr lang="zh-TW" altLang="en-US" sz="2400" dirty="0" smtClean="0">
                <a:solidFill>
                  <a:srgbClr val="FF0000"/>
                </a:solidFill>
              </a:rPr>
              <a:t>線</a:t>
            </a:r>
            <a:r>
              <a:rPr lang="zh-TW" altLang="en-US" sz="2400" dirty="0">
                <a:solidFill>
                  <a:srgbClr val="FF0000"/>
                </a:solidFill>
              </a:rPr>
              <a:t>上志願選填</a:t>
            </a:r>
            <a:r>
              <a:rPr lang="zh-TW" altLang="en-US" sz="2400" dirty="0">
                <a:solidFill>
                  <a:prstClr val="black"/>
                </a:solidFill>
              </a:rPr>
              <a:t>： </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23</a:t>
            </a:r>
            <a:r>
              <a:rPr lang="zh-TW" altLang="en-US"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30</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zh-TW" sz="2400" dirty="0" smtClean="0">
                <a:latin typeface="+mn-ea"/>
              </a:rPr>
              <a:t>甄選入學</a:t>
            </a:r>
            <a:r>
              <a:rPr lang="zh-TW" altLang="en-US" sz="2400" dirty="0" smtClean="0">
                <a:latin typeface="+mn-ea"/>
              </a:rPr>
              <a:t>聯合</a:t>
            </a:r>
            <a:r>
              <a:rPr lang="zh-TW" altLang="zh-TW" sz="2400" dirty="0" smtClean="0">
                <a:latin typeface="+mn-ea"/>
              </a:rPr>
              <a:t>分發</a:t>
            </a:r>
            <a:r>
              <a:rPr lang="zh-TW" altLang="en-US" sz="2400" dirty="0" smtClean="0">
                <a:latin typeface="+mn-ea"/>
              </a:rPr>
              <a:t>放</a:t>
            </a:r>
            <a:r>
              <a:rPr lang="zh-TW" altLang="en-US" sz="2400" dirty="0">
                <a:latin typeface="+mn-ea"/>
              </a:rPr>
              <a:t>榜</a:t>
            </a:r>
            <a:r>
              <a:rPr lang="zh-TW" altLang="en-US" sz="2400" dirty="0" smtClean="0">
                <a:latin typeface="+mn-ea"/>
              </a:rPr>
              <a:t>：</a:t>
            </a:r>
            <a:r>
              <a:rPr lang="en-US" altLang="zh-TW" sz="2400" dirty="0" smtClean="0">
                <a:latin typeface="+mn-ea"/>
              </a:rPr>
              <a:t>111</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smtClean="0">
                <a:latin typeface="+mn-ea"/>
              </a:rPr>
              <a:t>12</a:t>
            </a:r>
            <a:r>
              <a:rPr lang="zh-TW" altLang="en-US" sz="2400" dirty="0" smtClean="0">
                <a:latin typeface="+mn-ea"/>
              </a:rPr>
              <a:t>日</a:t>
            </a:r>
            <a:endParaRPr lang="zh-TW" altLang="en-US" sz="2400" dirty="0">
              <a:latin typeface="+mn-ea"/>
            </a:endParaRPr>
          </a:p>
          <a:p>
            <a:pPr fontAlgn="base">
              <a:spcBef>
                <a:spcPct val="0"/>
              </a:spcBef>
              <a:spcAft>
                <a:spcPct val="0"/>
              </a:spcAft>
            </a:pPr>
            <a:r>
              <a:rPr lang="zh-TW" altLang="en-US" sz="2400" dirty="0" smtClean="0">
                <a:latin typeface="+mn-ea"/>
              </a:rPr>
              <a:t>甄選</a:t>
            </a:r>
            <a:r>
              <a:rPr lang="zh-TW" altLang="en-US" sz="2400" dirty="0">
                <a:latin typeface="+mn-ea"/>
              </a:rPr>
              <a:t>入學聯合</a:t>
            </a:r>
            <a:r>
              <a:rPr lang="zh-TW" altLang="en-US" sz="2400" dirty="0" smtClean="0">
                <a:latin typeface="+mn-ea"/>
              </a:rPr>
              <a:t>分發</a:t>
            </a:r>
            <a:r>
              <a:rPr lang="zh-TW" altLang="zh-TW" sz="2400" dirty="0" smtClean="0">
                <a:latin typeface="+mn-ea"/>
              </a:rPr>
              <a:t>報到</a:t>
            </a:r>
            <a:r>
              <a:rPr lang="zh-TW" altLang="en-US" sz="2400" dirty="0" smtClean="0">
                <a:latin typeface="+mn-ea"/>
              </a:rPr>
              <a:t>：</a:t>
            </a:r>
            <a:r>
              <a:rPr lang="en-US" altLang="zh-TW" sz="2400" dirty="0" smtClean="0">
                <a:latin typeface="+mn-ea"/>
              </a:rPr>
              <a:t>111</a:t>
            </a:r>
            <a:r>
              <a:rPr lang="zh-TW" altLang="zh-TW" sz="2400" dirty="0" smtClean="0">
                <a:latin typeface="+mn-ea"/>
              </a:rPr>
              <a:t>年</a:t>
            </a:r>
            <a:r>
              <a:rPr lang="en-US" altLang="zh-TW" sz="2400" dirty="0">
                <a:latin typeface="+mn-ea"/>
              </a:rPr>
              <a:t>7</a:t>
            </a:r>
            <a:r>
              <a:rPr lang="zh-TW" altLang="zh-TW" sz="2400" dirty="0" smtClean="0">
                <a:latin typeface="+mn-ea"/>
              </a:rPr>
              <a:t>月</a:t>
            </a:r>
            <a:r>
              <a:rPr lang="en-US" altLang="zh-TW" sz="2400" dirty="0" smtClean="0">
                <a:latin typeface="+mn-ea"/>
              </a:rPr>
              <a:t>13 </a:t>
            </a:r>
            <a:r>
              <a:rPr lang="zh-TW" altLang="zh-TW" sz="2400" dirty="0">
                <a:latin typeface="+mn-ea"/>
              </a:rPr>
              <a:t>日</a:t>
            </a:r>
          </a:p>
          <a:p>
            <a:pPr lvl="0" fontAlgn="base">
              <a:spcBef>
                <a:spcPct val="0"/>
              </a:spcBef>
              <a:spcAft>
                <a:spcPct val="0"/>
              </a:spcAft>
            </a:pPr>
            <a:endParaRPr lang="zh-TW" altLang="zh-TW" sz="2400" dirty="0">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342043" y="142779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341500" y="178715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214299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329331" y="250235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286547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328821" y="324200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332875" y="361366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330195" y="398165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328821" y="433243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472130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334748" y="508929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548368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328821" y="584872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5659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35</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美術班辦理方式</a:t>
            </a:r>
            <a:endParaRPr lang="en-US" sz="4400" b="1" dirty="0">
              <a:solidFill>
                <a:prstClr val="black"/>
              </a:solidFill>
            </a:endParaRPr>
          </a:p>
        </p:txBody>
      </p:sp>
      <p:sp>
        <p:nvSpPr>
          <p:cNvPr id="4" name="矩形 3"/>
          <p:cNvSpPr/>
          <p:nvPr/>
        </p:nvSpPr>
        <p:spPr>
          <a:xfrm>
            <a:off x="2237377" y="1324720"/>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solidFill>
                  <a:srgbClr val="000000"/>
                </a:solidFill>
                <a:latin typeface="標楷體" panose="03000509000000000000" pitchFamily="65" charset="-120"/>
                <a:ea typeface="標楷體" panose="03000509000000000000" pitchFamily="65" charset="-120"/>
              </a:rPr>
              <a:t>   </a:t>
            </a:r>
            <a:r>
              <a:rPr lang="zh-TW" altLang="en-US" sz="2400" dirty="0">
                <a:latin typeface="+mn-ea"/>
              </a:rPr>
              <a:t>素描、水彩、水墨及書法</a:t>
            </a:r>
            <a:r>
              <a:rPr lang="en-US" altLang="zh-TW" sz="2400" dirty="0">
                <a:latin typeface="+mn-ea"/>
              </a:rPr>
              <a:t>4</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sz="2000" dirty="0">
                <a:latin typeface="+mn-ea"/>
              </a:rPr>
              <a:t>素描</a:t>
            </a:r>
            <a:r>
              <a:rPr lang="en-US" altLang="en-US" sz="2000" dirty="0">
                <a:latin typeface="+mn-ea"/>
              </a:rPr>
              <a:t>×4+</a:t>
            </a:r>
            <a:r>
              <a:rPr lang="zh-TW" altLang="en-US" sz="2000" dirty="0">
                <a:latin typeface="+mn-ea"/>
              </a:rPr>
              <a:t>水彩</a:t>
            </a:r>
            <a:r>
              <a:rPr lang="en-US" altLang="en-US" sz="2000" dirty="0">
                <a:latin typeface="+mn-ea"/>
              </a:rPr>
              <a:t>×2.5+</a:t>
            </a:r>
            <a:r>
              <a:rPr lang="zh-TW" altLang="en-US" sz="2000" dirty="0">
                <a:latin typeface="+mn-ea"/>
              </a:rPr>
              <a:t>水墨</a:t>
            </a:r>
            <a:r>
              <a:rPr lang="en-US" altLang="en-US" sz="2000" dirty="0">
                <a:latin typeface="+mn-ea"/>
              </a:rPr>
              <a:t>×2.5+</a:t>
            </a:r>
            <a:r>
              <a:rPr lang="zh-TW" altLang="en-US" sz="2000" dirty="0">
                <a:latin typeface="+mn-ea"/>
              </a:rPr>
              <a:t>書法</a:t>
            </a:r>
            <a:r>
              <a:rPr lang="en-US" altLang="en-US" sz="2000" dirty="0">
                <a:latin typeface="+mn-ea"/>
              </a:rPr>
              <a:t>×1</a:t>
            </a:r>
            <a:r>
              <a:rPr lang="zh-TW" altLang="en-US" sz="2000" dirty="0">
                <a:latin typeface="+mn-ea"/>
              </a:rPr>
              <a:t>，</a:t>
            </a:r>
            <a:r>
              <a:rPr lang="zh-TW" altLang="en-US" dirty="0">
                <a:latin typeface="+mn-ea"/>
              </a:rPr>
              <a:t>素描測驗考試時間為</a:t>
            </a:r>
            <a:r>
              <a:rPr lang="en-US" altLang="zh-TW" dirty="0">
                <a:solidFill>
                  <a:schemeClr val="accent1"/>
                </a:solidFill>
                <a:latin typeface="+mn-ea"/>
              </a:rPr>
              <a:t>120</a:t>
            </a:r>
            <a:r>
              <a:rPr lang="zh-TW" altLang="en-US" dirty="0">
                <a:latin typeface="+mn-ea"/>
              </a:rPr>
              <a:t>分鐘，畫幅維持</a:t>
            </a:r>
            <a:r>
              <a:rPr lang="zh-TW" altLang="en-US" dirty="0">
                <a:solidFill>
                  <a:schemeClr val="accent1"/>
                </a:solidFill>
                <a:latin typeface="+mn-ea"/>
              </a:rPr>
              <a:t>四開</a:t>
            </a:r>
            <a:r>
              <a:rPr lang="en-US" altLang="en-US" sz="2000" dirty="0">
                <a:latin typeface="+mn-ea"/>
              </a:rPr>
              <a:t>)</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101501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36</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6"/>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defRPr/>
            </a:pP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r>
              <a:rPr lang="en-US" altLang="zh-TW" sz="2800" dirty="0">
                <a:latin typeface="+mn-ea"/>
              </a:rPr>
              <a:t/>
            </a:r>
            <a:br>
              <a:rPr lang="en-US" altLang="zh-TW" sz="2800" dirty="0">
                <a:latin typeface="+mn-ea"/>
              </a:rPr>
            </a:br>
            <a:r>
              <a:rPr lang="zh-TW" altLang="en-US" sz="2800" dirty="0">
                <a:latin typeface="+mn-ea"/>
              </a:rPr>
              <a:t>          </a:t>
            </a:r>
            <a:r>
              <a:rPr lang="en-US" altLang="en-US" sz="2800" dirty="0">
                <a:latin typeface="+mn-ea"/>
              </a:rPr>
              <a:t>1.</a:t>
            </a:r>
            <a:r>
              <a:rPr lang="zh-TW" altLang="zh-TW" sz="2800" dirty="0">
                <a:latin typeface="+mn-ea"/>
              </a:rPr>
              <a:t>素描</a:t>
            </a:r>
            <a:r>
              <a:rPr lang="zh-TW" altLang="en-US" sz="2800" dirty="0">
                <a:latin typeface="+mn-ea"/>
              </a:rPr>
              <a:t>  </a:t>
            </a:r>
            <a:r>
              <a:rPr lang="en-US" altLang="zh-TW" sz="2800" dirty="0">
                <a:latin typeface="+mn-ea"/>
              </a:rPr>
              <a:t> 2.</a:t>
            </a:r>
            <a:r>
              <a:rPr lang="zh-TW" altLang="zh-TW" sz="2800" dirty="0">
                <a:latin typeface="+mn-ea"/>
              </a:rPr>
              <a:t>水彩</a:t>
            </a:r>
            <a:r>
              <a:rPr lang="en-US" altLang="zh-TW" sz="2800" dirty="0">
                <a:latin typeface="+mn-ea"/>
              </a:rPr>
              <a:t> </a:t>
            </a:r>
            <a:r>
              <a:rPr lang="zh-TW" altLang="en-US" sz="2800" dirty="0">
                <a:latin typeface="+mn-ea"/>
              </a:rPr>
              <a:t>  </a:t>
            </a:r>
            <a:r>
              <a:rPr lang="en-US" altLang="zh-TW" sz="2800" dirty="0">
                <a:latin typeface="+mn-ea"/>
              </a:rPr>
              <a:t>3.</a:t>
            </a:r>
            <a:r>
              <a:rPr lang="zh-TW" altLang="zh-TW" sz="2800" dirty="0">
                <a:latin typeface="+mn-ea"/>
              </a:rPr>
              <a:t>水墨</a:t>
            </a:r>
            <a:r>
              <a:rPr lang="zh-TW" altLang="en-US" sz="2800" dirty="0">
                <a:latin typeface="+mn-ea"/>
              </a:rPr>
              <a:t>  </a:t>
            </a:r>
            <a:r>
              <a:rPr lang="en-US" altLang="zh-TW" sz="2800" dirty="0">
                <a:latin typeface="+mn-ea"/>
              </a:rPr>
              <a:t> 4.</a:t>
            </a:r>
            <a:r>
              <a:rPr lang="zh-TW" altLang="zh-TW" sz="2800" dirty="0">
                <a:latin typeface="+mn-ea"/>
              </a:rPr>
              <a:t>書法</a:t>
            </a: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658694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8"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37</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　</a:t>
            </a:r>
            <a:endParaRPr lang="en-US" sz="4400" b="1" dirty="0"/>
          </a:p>
        </p:txBody>
      </p:sp>
      <p:sp>
        <p:nvSpPr>
          <p:cNvPr id="10" name="矩形 9"/>
          <p:cNvSpPr/>
          <p:nvPr/>
        </p:nvSpPr>
        <p:spPr>
          <a:xfrm>
            <a:off x="2500071" y="1314041"/>
            <a:ext cx="8920716" cy="4893647"/>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smtClean="0">
                <a:latin typeface="+mn-ea"/>
              </a:rPr>
              <a:t>：</a:t>
            </a:r>
            <a:r>
              <a:rPr lang="zh-TW" altLang="en-US" sz="2400" dirty="0" smtClean="0">
                <a:solidFill>
                  <a:schemeClr val="accent1"/>
                </a:solidFill>
                <a:latin typeface="+mn-ea"/>
              </a:rPr>
              <a:t>國立新竹女中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簡章公告</a:t>
            </a:r>
            <a:r>
              <a:rPr lang="zh-TW" altLang="en-US" sz="2400" dirty="0">
                <a:latin typeface="+mn-ea"/>
              </a:rPr>
              <a:t>： </a:t>
            </a:r>
            <a:r>
              <a:rPr lang="en-US" altLang="zh-TW" sz="2400" dirty="0" smtClean="0">
                <a:latin typeface="+mn-ea"/>
              </a:rPr>
              <a:t>111</a:t>
            </a:r>
            <a:r>
              <a:rPr lang="zh-TW" altLang="zh-TW" sz="2400" dirty="0" smtClean="0">
                <a:latin typeface="+mn-ea"/>
              </a:rPr>
              <a:t>年</a:t>
            </a:r>
            <a:r>
              <a:rPr lang="en-US" altLang="zh-TW" sz="2400" dirty="0">
                <a:latin typeface="+mn-ea"/>
              </a:rPr>
              <a:t>1</a:t>
            </a:r>
            <a:r>
              <a:rPr lang="zh-TW" altLang="zh-TW" sz="2400" dirty="0" smtClean="0">
                <a:latin typeface="+mn-ea"/>
              </a:rPr>
              <a:t>月</a:t>
            </a:r>
            <a:r>
              <a:rPr lang="en-US" altLang="zh-TW" sz="2400" dirty="0" smtClean="0">
                <a:latin typeface="+mn-ea"/>
              </a:rPr>
              <a:t>5</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術科測驗報名</a:t>
            </a:r>
            <a:r>
              <a:rPr lang="zh-TW" altLang="en-US" sz="2400" dirty="0" smtClean="0">
                <a:latin typeface="+mn-ea"/>
              </a:rPr>
              <a:t>：</a:t>
            </a:r>
            <a:r>
              <a:rPr lang="en-US" altLang="zh-TW" sz="2400" dirty="0" smtClean="0">
                <a:latin typeface="+mn-ea"/>
              </a:rPr>
              <a:t>111</a:t>
            </a:r>
            <a:r>
              <a:rPr lang="zh-TW" altLang="zh-TW" sz="2400" dirty="0" smtClean="0">
                <a:latin typeface="+mn-ea"/>
              </a:rPr>
              <a:t>年</a:t>
            </a:r>
            <a:r>
              <a:rPr lang="en-US" altLang="zh-TW" sz="2400" dirty="0">
                <a:latin typeface="+mn-ea"/>
              </a:rPr>
              <a:t>2</a:t>
            </a:r>
            <a:r>
              <a:rPr lang="zh-TW" altLang="zh-TW" sz="2400" dirty="0">
                <a:latin typeface="+mn-ea"/>
              </a:rPr>
              <a:t>月</a:t>
            </a:r>
            <a:r>
              <a:rPr lang="en-US" altLang="zh-TW" sz="2400" dirty="0" smtClean="0">
                <a:latin typeface="+mn-ea"/>
              </a:rPr>
              <a:t>21</a:t>
            </a:r>
            <a:r>
              <a:rPr lang="zh-TW" altLang="zh-TW"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3</a:t>
            </a:r>
            <a:r>
              <a:rPr lang="zh-TW" altLang="en-US" sz="2400" dirty="0" smtClean="0">
                <a:latin typeface="+mn-ea"/>
              </a:rPr>
              <a:t>月</a:t>
            </a:r>
            <a:r>
              <a:rPr lang="en-US" altLang="zh-TW" sz="2400" dirty="0" smtClean="0">
                <a:latin typeface="+mn-ea"/>
              </a:rPr>
              <a:t>4</a:t>
            </a:r>
            <a:r>
              <a:rPr lang="zh-TW" altLang="zh-TW" sz="2400" dirty="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以競賽表現入學報名暨郵寄繳件</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3</a:t>
            </a:r>
            <a:r>
              <a:rPr lang="zh-TW" altLang="en-US" sz="2400" dirty="0">
                <a:latin typeface="+mn-ea"/>
              </a:rPr>
              <a:t>月</a:t>
            </a:r>
            <a:r>
              <a:rPr lang="en-US" altLang="zh-TW" sz="2400" dirty="0" smtClean="0">
                <a:latin typeface="+mn-ea"/>
              </a:rPr>
              <a:t>14</a:t>
            </a:r>
            <a:r>
              <a:rPr lang="zh-TW" altLang="en-US"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3</a:t>
            </a:r>
            <a:r>
              <a:rPr lang="zh-TW" altLang="en-US" sz="2400" dirty="0">
                <a:latin typeface="+mn-ea"/>
              </a:rPr>
              <a:t>月</a:t>
            </a:r>
            <a:r>
              <a:rPr lang="en-US" altLang="zh-TW" sz="2400" dirty="0" smtClean="0">
                <a:latin typeface="+mn-ea"/>
              </a:rPr>
              <a:t>18</a:t>
            </a:r>
            <a:r>
              <a:rPr lang="zh-TW" altLang="en-US" sz="2400" dirty="0" smtClean="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smtClean="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3</a:t>
            </a:r>
            <a:r>
              <a:rPr lang="zh-TW" altLang="en-US" sz="2400" dirty="0">
                <a:latin typeface="+mn-ea"/>
              </a:rPr>
              <a:t>月</a:t>
            </a:r>
            <a:r>
              <a:rPr lang="en-US" altLang="zh-TW" sz="2400" dirty="0">
                <a:latin typeface="+mn-ea"/>
              </a:rPr>
              <a:t>30</a:t>
            </a:r>
            <a:r>
              <a:rPr lang="zh-TW" altLang="en-US" sz="2400" dirty="0">
                <a:latin typeface="+mn-ea"/>
              </a:rPr>
              <a:t>日</a:t>
            </a:r>
          </a:p>
          <a:p>
            <a:pPr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4</a:t>
            </a:r>
            <a:r>
              <a:rPr lang="zh-TW" altLang="en-US" sz="2400" dirty="0" smtClean="0">
                <a:latin typeface="+mn-ea"/>
              </a:rPr>
              <a:t>月</a:t>
            </a:r>
            <a:r>
              <a:rPr lang="en-US" altLang="zh-TW" sz="2400" dirty="0" smtClean="0">
                <a:latin typeface="+mn-ea"/>
              </a:rPr>
              <a:t>1</a:t>
            </a:r>
            <a:r>
              <a:rPr lang="zh-TW" altLang="en-US" sz="2400" dirty="0" smtClean="0">
                <a:latin typeface="+mn-ea"/>
              </a:rPr>
              <a:t>日</a:t>
            </a:r>
            <a:endParaRPr lang="en-US" altLang="zh-TW" sz="2400" dirty="0">
              <a:latin typeface="+mn-ea"/>
            </a:endParaRPr>
          </a:p>
          <a:p>
            <a:pPr lvl="0" fontAlgn="base">
              <a:spcBef>
                <a:spcPct val="0"/>
              </a:spcBef>
              <a:spcAft>
                <a:spcPct val="0"/>
              </a:spcAft>
            </a:pPr>
            <a:r>
              <a:rPr lang="zh-TW" altLang="en-US" sz="2400" dirty="0">
                <a:solidFill>
                  <a:schemeClr val="accent1"/>
                </a:solidFill>
                <a:latin typeface="+mn-ea"/>
              </a:rPr>
              <a:t>聯合</a:t>
            </a:r>
            <a:r>
              <a:rPr lang="zh-TW" altLang="zh-TW" sz="2400" dirty="0">
                <a:solidFill>
                  <a:schemeClr val="accent1"/>
                </a:solidFill>
                <a:latin typeface="+mn-ea"/>
              </a:rPr>
              <a:t>術科測驗</a:t>
            </a:r>
            <a:r>
              <a:rPr lang="zh-TW" altLang="en-US" sz="2400" dirty="0">
                <a:latin typeface="+mn-ea"/>
              </a:rPr>
              <a:t>： </a:t>
            </a:r>
            <a:r>
              <a:rPr lang="en-US" altLang="zh-TW" sz="2400" dirty="0">
                <a:latin typeface="+mn-ea"/>
              </a:rPr>
              <a:t>111</a:t>
            </a:r>
            <a:r>
              <a:rPr lang="zh-TW" altLang="en-US" sz="2400" dirty="0">
                <a:latin typeface="+mn-ea"/>
              </a:rPr>
              <a:t>年</a:t>
            </a:r>
            <a:r>
              <a:rPr lang="en-US" altLang="zh-TW" sz="2400" dirty="0">
                <a:latin typeface="+mn-ea"/>
              </a:rPr>
              <a:t>4</a:t>
            </a:r>
            <a:r>
              <a:rPr lang="zh-TW" altLang="zh-TW" sz="2400" dirty="0" smtClean="0">
                <a:latin typeface="+mn-ea"/>
              </a:rPr>
              <a:t>月</a:t>
            </a:r>
            <a:r>
              <a:rPr lang="en-US" altLang="zh-TW" sz="2400" dirty="0" smtClean="0">
                <a:latin typeface="+mn-ea"/>
              </a:rPr>
              <a:t>9</a:t>
            </a:r>
            <a:r>
              <a:rPr lang="zh-TW" altLang="zh-TW" sz="2400" dirty="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111</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r>
              <a:rPr lang="en-US" altLang="zh-TW" sz="2400" dirty="0">
                <a:latin typeface="+mn-ea"/>
              </a:rPr>
              <a:t>-111</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22</a:t>
            </a:r>
            <a:r>
              <a:rPr lang="zh-TW" altLang="zh-TW" sz="2400" dirty="0">
                <a:latin typeface="+mn-ea"/>
              </a:rPr>
              <a:t>日</a:t>
            </a:r>
          </a:p>
          <a:p>
            <a:pPr lvl="0" fontAlgn="base">
              <a:spcBef>
                <a:spcPct val="0"/>
              </a:spcBef>
              <a:spcAft>
                <a:spcPct val="0"/>
              </a:spcAft>
            </a:pPr>
            <a:r>
              <a:rPr lang="zh-TW" altLang="en-US" sz="2400" dirty="0">
                <a:solidFill>
                  <a:schemeClr val="accent1"/>
                </a:solidFill>
                <a:latin typeface="+mn-ea"/>
              </a:rPr>
              <a:t>分發</a:t>
            </a:r>
            <a:r>
              <a:rPr lang="zh-TW" altLang="zh-TW" sz="2400" dirty="0">
                <a:solidFill>
                  <a:schemeClr val="accent1"/>
                </a:solidFill>
                <a:latin typeface="+mn-ea"/>
              </a:rPr>
              <a:t>報名</a:t>
            </a:r>
            <a:r>
              <a:rPr lang="zh-TW" altLang="en-US" sz="2400" dirty="0">
                <a:latin typeface="+mn-ea"/>
              </a:rPr>
              <a:t>： </a:t>
            </a:r>
            <a:r>
              <a:rPr lang="en-US" altLang="zh-TW" sz="2400" dirty="0">
                <a:latin typeface="+mn-ea"/>
              </a:rPr>
              <a:t>111</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smtClean="0">
                <a:latin typeface="+mn-ea"/>
              </a:rPr>
              <a:t>10</a:t>
            </a:r>
            <a:r>
              <a:rPr lang="zh-TW" altLang="en-US" sz="2400" dirty="0" smtClean="0">
                <a:latin typeface="+mn-ea"/>
              </a:rPr>
              <a:t>日</a:t>
            </a:r>
            <a:r>
              <a:rPr lang="en-US" altLang="zh-TW" sz="2400" dirty="0" smtClean="0">
                <a:latin typeface="+mn-ea"/>
              </a:rPr>
              <a:t>-</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16</a:t>
            </a:r>
            <a:r>
              <a:rPr lang="zh-TW" altLang="en-US" sz="2400" dirty="0">
                <a:latin typeface="+mn-ea"/>
              </a:rPr>
              <a:t>日</a:t>
            </a:r>
            <a:endParaRPr lang="zh-TW" altLang="zh-TW" sz="2400" dirty="0">
              <a:latin typeface="+mn-ea"/>
            </a:endParaRPr>
          </a:p>
          <a:p>
            <a:pPr fontAlgn="base">
              <a:spcBef>
                <a:spcPct val="0"/>
              </a:spcBef>
              <a:spcAft>
                <a:spcPct val="0"/>
              </a:spcAft>
            </a:pPr>
            <a:r>
              <a:rPr lang="zh-TW" altLang="en-US" sz="2400" dirty="0">
                <a:solidFill>
                  <a:schemeClr val="accent1"/>
                </a:solidFill>
                <a:latin typeface="+mn-ea"/>
              </a:rPr>
              <a:t>寄發志願選填通知單</a:t>
            </a:r>
            <a:r>
              <a:rPr lang="zh-TW" altLang="en-US" sz="2400" dirty="0">
                <a:latin typeface="+mn-ea"/>
              </a:rPr>
              <a:t>：</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22</a:t>
            </a:r>
            <a:r>
              <a:rPr lang="zh-TW" altLang="en-US" sz="2400" dirty="0">
                <a:latin typeface="+mn-ea"/>
              </a:rPr>
              <a:t>日</a:t>
            </a:r>
            <a:endParaRPr lang="en-US" altLang="zh-TW" sz="2400" dirty="0">
              <a:latin typeface="+mn-ea"/>
            </a:endParaRPr>
          </a:p>
          <a:p>
            <a:pPr lvl="0" fontAlgn="base">
              <a:spcBef>
                <a:spcPct val="0"/>
              </a:spcBef>
              <a:spcAft>
                <a:spcPct val="0"/>
              </a:spcAft>
            </a:pPr>
            <a:r>
              <a:rPr lang="zh-TW" altLang="en-US" sz="2400" dirty="0">
                <a:solidFill>
                  <a:srgbClr val="FF0000"/>
                </a:solidFill>
              </a:rPr>
              <a:t>線上志願選填</a:t>
            </a:r>
            <a:r>
              <a:rPr lang="zh-TW" altLang="en-US" sz="2400" dirty="0">
                <a:solidFill>
                  <a:prstClr val="black"/>
                </a:solidFill>
              </a:rPr>
              <a:t>： </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23</a:t>
            </a:r>
            <a:r>
              <a:rPr lang="zh-TW" altLang="en-US" sz="2400" dirty="0">
                <a:latin typeface="+mn-ea"/>
              </a:rPr>
              <a:t>日</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latin typeface="+mn-ea"/>
              </a:rPr>
              <a:t>甄選入學</a:t>
            </a:r>
            <a:r>
              <a:rPr lang="zh-TW" altLang="en-US" sz="2400" dirty="0">
                <a:latin typeface="+mn-ea"/>
              </a:rPr>
              <a:t>聯合</a:t>
            </a:r>
            <a:r>
              <a:rPr lang="zh-TW" altLang="zh-TW" sz="2400" dirty="0">
                <a:latin typeface="+mn-ea"/>
              </a:rPr>
              <a:t>分發</a:t>
            </a:r>
            <a:r>
              <a:rPr lang="zh-TW" altLang="en-US" sz="2400" dirty="0">
                <a:latin typeface="+mn-ea"/>
              </a:rPr>
              <a:t>放榜：</a:t>
            </a:r>
            <a:r>
              <a:rPr lang="en-US" altLang="zh-TW" sz="2400" dirty="0">
                <a:latin typeface="+mn-ea"/>
              </a:rPr>
              <a:t>111</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12</a:t>
            </a:r>
            <a:r>
              <a:rPr lang="zh-TW" altLang="en-US" sz="2400" dirty="0">
                <a:latin typeface="+mn-ea"/>
              </a:rPr>
              <a:t>日</a:t>
            </a:r>
          </a:p>
          <a:p>
            <a:pPr fontAlgn="base">
              <a:spcBef>
                <a:spcPct val="0"/>
              </a:spcBef>
              <a:spcAft>
                <a:spcPct val="0"/>
              </a:spcAft>
            </a:pPr>
            <a:r>
              <a:rPr lang="zh-TW" altLang="en-US" sz="2400" dirty="0">
                <a:latin typeface="+mn-ea"/>
              </a:rPr>
              <a:t>甄選入學聯合分發</a:t>
            </a:r>
            <a:r>
              <a:rPr lang="zh-TW" altLang="zh-TW" sz="2400" dirty="0">
                <a:latin typeface="+mn-ea"/>
              </a:rPr>
              <a:t>報到</a:t>
            </a:r>
            <a:r>
              <a:rPr lang="zh-TW" altLang="en-US" sz="2400" dirty="0">
                <a:latin typeface="+mn-ea"/>
              </a:rPr>
              <a:t>：</a:t>
            </a:r>
            <a:r>
              <a:rPr lang="en-US" altLang="zh-TW" sz="2400" dirty="0">
                <a:latin typeface="+mn-ea"/>
              </a:rPr>
              <a:t>111</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13 </a:t>
            </a:r>
            <a:r>
              <a:rPr lang="zh-TW" altLang="zh-TW" sz="2400" dirty="0">
                <a:latin typeface="+mn-ea"/>
              </a:rPr>
              <a:t>日</a:t>
            </a: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334391" y="141924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333849" y="177860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330423" y="213445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321680" y="249381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30423" y="285692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321171" y="323346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325223" y="360512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322543" y="397311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321171" y="432388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330423" y="4712760"/>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327097" y="508074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349095" y="5435074"/>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345585" y="577899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2848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38</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舞蹈班辦理方式</a:t>
            </a:r>
            <a:endParaRPr lang="en-US" sz="4400" b="1" dirty="0">
              <a:solidFill>
                <a:prstClr val="black"/>
              </a:solidFill>
            </a:endParaRPr>
          </a:p>
        </p:txBody>
      </p:sp>
      <p:sp>
        <p:nvSpPr>
          <p:cNvPr id="4" name="矩形 3"/>
          <p:cNvSpPr/>
          <p:nvPr/>
        </p:nvSpPr>
        <p:spPr>
          <a:xfrm>
            <a:off x="2062333" y="1380616"/>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芭蕾、現代舞、中國舞、即興與創作</a:t>
            </a:r>
            <a:r>
              <a:rPr lang="en-US" altLang="zh-TW" sz="2400" dirty="0">
                <a:latin typeface="+mn-ea"/>
              </a:rPr>
              <a:t>4</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400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dirty="0">
                <a:latin typeface="+mn-ea"/>
              </a:rPr>
              <a:t>芭蕾</a:t>
            </a:r>
            <a:r>
              <a:rPr lang="en-US" altLang="en-US" dirty="0">
                <a:latin typeface="+mn-ea"/>
              </a:rPr>
              <a:t>×</a:t>
            </a:r>
            <a:r>
              <a:rPr lang="en-US" altLang="zh-TW" dirty="0">
                <a:latin typeface="+mn-ea"/>
              </a:rPr>
              <a:t>1</a:t>
            </a:r>
            <a:r>
              <a:rPr lang="en-US" altLang="en-US" dirty="0">
                <a:latin typeface="+mn-ea"/>
              </a:rPr>
              <a:t>+</a:t>
            </a:r>
            <a:r>
              <a:rPr lang="zh-TW" altLang="en-US" dirty="0">
                <a:latin typeface="+mn-ea"/>
              </a:rPr>
              <a:t>現代舞</a:t>
            </a:r>
            <a:r>
              <a:rPr lang="en-US" altLang="en-US" dirty="0">
                <a:latin typeface="+mn-ea"/>
              </a:rPr>
              <a:t>×</a:t>
            </a:r>
            <a:r>
              <a:rPr lang="en-US" altLang="zh-TW" dirty="0">
                <a:latin typeface="+mn-ea"/>
              </a:rPr>
              <a:t>1</a:t>
            </a:r>
            <a:r>
              <a:rPr lang="en-US" altLang="en-US" dirty="0">
                <a:latin typeface="+mn-ea"/>
              </a:rPr>
              <a:t>+</a:t>
            </a:r>
            <a:r>
              <a:rPr lang="zh-TW" altLang="en-US" dirty="0">
                <a:latin typeface="+mn-ea"/>
              </a:rPr>
              <a:t>中國舞</a:t>
            </a:r>
            <a:r>
              <a:rPr lang="en-US" altLang="en-US" dirty="0">
                <a:latin typeface="+mn-ea"/>
              </a:rPr>
              <a:t>×</a:t>
            </a:r>
            <a:r>
              <a:rPr lang="en-US" altLang="zh-TW" dirty="0">
                <a:latin typeface="+mn-ea"/>
              </a:rPr>
              <a:t>1</a:t>
            </a:r>
            <a:r>
              <a:rPr lang="en-US" altLang="en-US" dirty="0">
                <a:latin typeface="+mn-ea"/>
              </a:rPr>
              <a:t>+</a:t>
            </a:r>
            <a:r>
              <a:rPr lang="zh-TW" altLang="en-US" dirty="0">
                <a:latin typeface="+mn-ea"/>
              </a:rPr>
              <a:t>即興與創作</a:t>
            </a:r>
            <a:r>
              <a:rPr lang="en-US" altLang="en-US" dirty="0">
                <a:latin typeface="+mn-ea"/>
              </a:rPr>
              <a:t>×1</a:t>
            </a:r>
            <a:r>
              <a:rPr lang="en-US" altLang="en-US" sz="2000" dirty="0">
                <a:latin typeface="+mn-ea"/>
              </a:rPr>
              <a:t>)</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788783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39</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282713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5"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9"/>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defRPr/>
            </a:pP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r>
              <a:rPr lang="en-US" altLang="zh-TW" sz="2800" dirty="0">
                <a:latin typeface="+mn-ea"/>
              </a:rPr>
              <a:t/>
            </a:r>
            <a:br>
              <a:rPr lang="en-US" altLang="zh-TW" sz="2800" dirty="0">
                <a:latin typeface="+mn-ea"/>
              </a:rPr>
            </a:br>
            <a:r>
              <a:rPr lang="zh-TW" altLang="en-US" sz="2800" dirty="0">
                <a:latin typeface="+mn-ea"/>
              </a:rPr>
              <a:t>          </a:t>
            </a:r>
            <a:r>
              <a:rPr lang="en-US" altLang="en-US" sz="2800" dirty="0">
                <a:latin typeface="+mn-ea"/>
              </a:rPr>
              <a:t>1.</a:t>
            </a:r>
            <a:r>
              <a:rPr lang="zh-TW" altLang="zh-TW" sz="2800" dirty="0">
                <a:latin typeface="+mn-ea"/>
              </a:rPr>
              <a:t>芭蕾</a:t>
            </a:r>
            <a:r>
              <a:rPr lang="zh-TW" altLang="en-US" sz="2800" dirty="0">
                <a:latin typeface="+mn-ea"/>
              </a:rPr>
              <a:t>   </a:t>
            </a:r>
            <a:r>
              <a:rPr lang="en-US" altLang="zh-TW" sz="2800" dirty="0">
                <a:latin typeface="+mn-ea"/>
              </a:rPr>
              <a:t>2.</a:t>
            </a:r>
            <a:r>
              <a:rPr lang="zh-TW" altLang="zh-TW" sz="2800" dirty="0">
                <a:latin typeface="+mn-ea"/>
              </a:rPr>
              <a:t>現代舞</a:t>
            </a:r>
            <a:r>
              <a:rPr lang="zh-TW" altLang="en-US" sz="2800" dirty="0">
                <a:latin typeface="+mn-ea"/>
              </a:rPr>
              <a:t>   </a:t>
            </a:r>
            <a:r>
              <a:rPr lang="en-US" altLang="zh-TW" sz="2800" dirty="0">
                <a:latin typeface="+mn-ea"/>
              </a:rPr>
              <a:t>3.</a:t>
            </a:r>
            <a:r>
              <a:rPr lang="zh-TW" altLang="zh-TW" sz="2800" dirty="0">
                <a:latin typeface="+mn-ea"/>
              </a:rPr>
              <a:t>中國舞</a:t>
            </a:r>
            <a:r>
              <a:rPr lang="zh-TW" altLang="en-US" sz="2800" dirty="0">
                <a:latin typeface="+mn-ea"/>
              </a:rPr>
              <a:t>   </a:t>
            </a:r>
            <a:r>
              <a:rPr lang="en-US" altLang="zh-TW" sz="2800" dirty="0">
                <a:latin typeface="+mn-ea"/>
              </a:rPr>
              <a:t>4.</a:t>
            </a:r>
            <a:r>
              <a:rPr lang="zh-TW" altLang="zh-TW" sz="2800" dirty="0">
                <a:latin typeface="+mn-ea"/>
              </a:rPr>
              <a:t>即興與創作</a:t>
            </a:r>
            <a:r>
              <a:rPr lang="en-US" altLang="zh-TW" sz="2800" dirty="0">
                <a:latin typeface="+mn-ea"/>
              </a:rPr>
              <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60238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0" y="642487"/>
            <a:ext cx="3105013" cy="16321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3105013" y="385392"/>
            <a:ext cx="6825659" cy="677108"/>
          </a:xfrm>
          <a:prstGeom prst="rect">
            <a:avLst/>
          </a:prstGeom>
          <a:noFill/>
        </p:spPr>
        <p:txBody>
          <a:bodyPr wrap="square" lIns="0" tIns="0" rIns="0" bIns="0" rtlCol="0" anchor="t">
            <a:spAutoFit/>
          </a:bodyPr>
          <a:lstStyle/>
          <a:p>
            <a:pPr>
              <a:spcBef>
                <a:spcPts val="1200"/>
              </a:spcBef>
              <a:defRPr/>
            </a:pPr>
            <a:r>
              <a:rPr lang="zh-TW" altLang="en-US" sz="4400" b="1" dirty="0">
                <a:latin typeface="+mn-ea"/>
              </a:rPr>
              <a:t>十二年國民基本教育概述</a:t>
            </a: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r>
              <a:rPr lang="en-US" sz="1600" dirty="0">
                <a:solidFill>
                  <a:schemeClr val="bg1"/>
                </a:solidFill>
              </a:rPr>
              <a:t>3</a:t>
            </a:r>
          </a:p>
        </p:txBody>
      </p:sp>
      <p:pic>
        <p:nvPicPr>
          <p:cNvPr id="13" name="內容版面配置區 5" descr="1030117-A版宣導手冊-印刷檔_頁面_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7" y="1010072"/>
            <a:ext cx="10171276" cy="55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972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40</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a:t>
            </a:r>
            <a:endParaRPr lang="en-US" sz="2000" b="1" dirty="0">
              <a:solidFill>
                <a:srgbClr val="FF0000"/>
              </a:solidFill>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248515" y="141700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47973" y="177636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44547" y="213220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35804" y="249156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44547" y="285468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5295" y="323121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39347" y="360287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36667" y="397086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35295" y="432164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44547" y="471051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41221" y="507850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2" name="矩形 1"/>
          <p:cNvSpPr/>
          <p:nvPr/>
        </p:nvSpPr>
        <p:spPr>
          <a:xfrm>
            <a:off x="2716308" y="1335494"/>
            <a:ext cx="8803341" cy="4893647"/>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smtClean="0">
                <a:latin typeface="+mn-ea"/>
              </a:rPr>
              <a:t>：新北市立清水高中</a:t>
            </a:r>
            <a:endParaRPr lang="en-US" altLang="zh-TW" sz="2400" dirty="0">
              <a:latin typeface="+mn-ea"/>
            </a:endParaRPr>
          </a:p>
          <a:p>
            <a:pPr lvl="0" fontAlgn="base">
              <a:spcBef>
                <a:spcPct val="0"/>
              </a:spcBef>
              <a:spcAft>
                <a:spcPct val="0"/>
              </a:spcAft>
            </a:pPr>
            <a:r>
              <a:rPr lang="zh-TW" altLang="zh-TW" sz="2400" dirty="0">
                <a:latin typeface="+mn-ea"/>
              </a:rPr>
              <a:t>簡章公告</a:t>
            </a:r>
            <a:r>
              <a:rPr lang="zh-TW" altLang="en-US" sz="2400" dirty="0">
                <a:latin typeface="+mn-ea"/>
              </a:rPr>
              <a:t>： </a:t>
            </a:r>
            <a:r>
              <a:rPr lang="en-US" altLang="zh-TW" sz="2400" dirty="0" smtClean="0">
                <a:latin typeface="+mn-ea"/>
              </a:rPr>
              <a:t>111</a:t>
            </a:r>
            <a:r>
              <a:rPr lang="zh-TW" altLang="zh-TW" sz="2400" dirty="0" smtClean="0">
                <a:latin typeface="+mn-ea"/>
              </a:rPr>
              <a:t>年</a:t>
            </a:r>
            <a:r>
              <a:rPr lang="en-US" altLang="zh-TW" sz="2400" dirty="0">
                <a:latin typeface="+mn-ea"/>
              </a:rPr>
              <a:t>1</a:t>
            </a:r>
            <a:r>
              <a:rPr lang="zh-TW" altLang="zh-TW" sz="2400" dirty="0" smtClean="0">
                <a:latin typeface="+mn-ea"/>
              </a:rPr>
              <a:t>月</a:t>
            </a:r>
            <a:r>
              <a:rPr lang="en-US" altLang="zh-TW" sz="2400" dirty="0" smtClean="0">
                <a:latin typeface="+mn-ea"/>
              </a:rPr>
              <a:t>5</a:t>
            </a:r>
            <a:r>
              <a:rPr lang="zh-TW" altLang="en-US" sz="2400" dirty="0" smtClean="0">
                <a:latin typeface="+mn-ea"/>
              </a:rPr>
              <a:t>日</a:t>
            </a:r>
            <a:endParaRPr lang="zh-TW" altLang="zh-TW" sz="2400" dirty="0">
              <a:latin typeface="+mn-ea"/>
            </a:endParaRPr>
          </a:p>
          <a:p>
            <a:pPr lvl="0" fontAlgn="base">
              <a:spcBef>
                <a:spcPct val="0"/>
              </a:spcBef>
              <a:spcAft>
                <a:spcPct val="0"/>
              </a:spcAft>
            </a:pPr>
            <a:r>
              <a:rPr lang="zh-TW" altLang="zh-TW" sz="2400" dirty="0">
                <a:latin typeface="+mn-ea"/>
              </a:rPr>
              <a:t>術科測驗報名</a:t>
            </a:r>
            <a:r>
              <a:rPr lang="zh-TW" altLang="en-US" sz="2400" dirty="0">
                <a:latin typeface="+mn-ea"/>
              </a:rPr>
              <a:t>： </a:t>
            </a:r>
            <a:r>
              <a:rPr lang="en-US" altLang="zh-TW" sz="2400" dirty="0" smtClean="0">
                <a:latin typeface="+mn-ea"/>
              </a:rPr>
              <a:t>111</a:t>
            </a:r>
            <a:r>
              <a:rPr lang="zh-TW" altLang="zh-TW" sz="2400" dirty="0" smtClean="0">
                <a:latin typeface="+mn-ea"/>
              </a:rPr>
              <a:t>年</a:t>
            </a:r>
            <a:r>
              <a:rPr lang="en-US" altLang="zh-TW" sz="2400" dirty="0">
                <a:latin typeface="+mn-ea"/>
              </a:rPr>
              <a:t>2</a:t>
            </a:r>
            <a:r>
              <a:rPr lang="zh-TW" altLang="zh-TW" sz="2400" dirty="0">
                <a:latin typeface="+mn-ea"/>
              </a:rPr>
              <a:t>月</a:t>
            </a:r>
            <a:r>
              <a:rPr lang="en-US" altLang="zh-TW" sz="2400" dirty="0" smtClean="0">
                <a:latin typeface="+mn-ea"/>
              </a:rPr>
              <a:t>21</a:t>
            </a:r>
            <a:r>
              <a:rPr lang="zh-TW" altLang="zh-TW"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3</a:t>
            </a:r>
            <a:r>
              <a:rPr lang="zh-TW" altLang="en-US" sz="2400" dirty="0" smtClean="0">
                <a:latin typeface="+mn-ea"/>
              </a:rPr>
              <a:t>月</a:t>
            </a:r>
            <a:r>
              <a:rPr lang="en-US" altLang="zh-TW" sz="2400" dirty="0" smtClean="0">
                <a:latin typeface="+mn-ea"/>
              </a:rPr>
              <a:t>4</a:t>
            </a:r>
            <a:r>
              <a:rPr lang="zh-TW" altLang="zh-TW" sz="2400" dirty="0" smtClean="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以競賽表現入學報名暨郵寄繳件</a:t>
            </a:r>
            <a:r>
              <a:rPr lang="zh-TW" altLang="en-US"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3</a:t>
            </a:r>
            <a:r>
              <a:rPr lang="zh-TW" altLang="en-US" sz="2400" dirty="0">
                <a:latin typeface="+mn-ea"/>
              </a:rPr>
              <a:t>月</a:t>
            </a:r>
            <a:r>
              <a:rPr lang="en-US" altLang="zh-TW" sz="2400" dirty="0" smtClean="0">
                <a:latin typeface="+mn-ea"/>
              </a:rPr>
              <a:t>21</a:t>
            </a:r>
            <a:r>
              <a:rPr lang="zh-TW" altLang="en-US"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3</a:t>
            </a:r>
            <a:r>
              <a:rPr lang="zh-TW" altLang="en-US" sz="2400" dirty="0">
                <a:latin typeface="+mn-ea"/>
              </a:rPr>
              <a:t>月</a:t>
            </a:r>
            <a:r>
              <a:rPr lang="en-US" altLang="zh-TW" sz="2400" dirty="0" smtClean="0">
                <a:latin typeface="+mn-ea"/>
              </a:rPr>
              <a:t>28</a:t>
            </a:r>
            <a:r>
              <a:rPr lang="zh-TW" altLang="en-US" sz="2400" dirty="0" smtClean="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4</a:t>
            </a:r>
            <a:r>
              <a:rPr lang="zh-TW" altLang="en-US" sz="2400" dirty="0">
                <a:latin typeface="+mn-ea"/>
              </a:rPr>
              <a:t>月</a:t>
            </a:r>
            <a:r>
              <a:rPr lang="en-US" altLang="zh-TW" sz="2400" dirty="0">
                <a:latin typeface="+mn-ea"/>
              </a:rPr>
              <a:t>8</a:t>
            </a:r>
            <a:r>
              <a:rPr lang="zh-TW" altLang="en-US" sz="2400" dirty="0">
                <a:latin typeface="+mn-ea"/>
              </a:rPr>
              <a:t>日</a:t>
            </a:r>
          </a:p>
          <a:p>
            <a:pPr lvl="0"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4</a:t>
            </a:r>
            <a:r>
              <a:rPr lang="zh-TW" altLang="en-US" sz="2400" dirty="0">
                <a:latin typeface="+mn-ea"/>
              </a:rPr>
              <a:t>月</a:t>
            </a:r>
            <a:r>
              <a:rPr lang="en-US" altLang="zh-TW" sz="2400" dirty="0" smtClean="0">
                <a:latin typeface="+mn-ea"/>
              </a:rPr>
              <a:t>11</a:t>
            </a:r>
            <a:r>
              <a:rPr lang="zh-TW" altLang="en-US" sz="2400" dirty="0" smtClean="0">
                <a:latin typeface="+mn-ea"/>
              </a:rPr>
              <a:t>日</a:t>
            </a:r>
            <a:endParaRPr lang="zh-TW" altLang="en-US" sz="2400" dirty="0">
              <a:latin typeface="+mn-ea"/>
            </a:endParaRPr>
          </a:p>
          <a:p>
            <a:pPr fontAlgn="base">
              <a:spcBef>
                <a:spcPct val="0"/>
              </a:spcBef>
              <a:spcAft>
                <a:spcPct val="0"/>
              </a:spcAft>
            </a:pPr>
            <a:r>
              <a:rPr lang="zh-TW" altLang="en-US" sz="2400" dirty="0">
                <a:solidFill>
                  <a:srgbClr val="FE2929"/>
                </a:solidFill>
              </a:rPr>
              <a:t>聯合</a:t>
            </a:r>
            <a:r>
              <a:rPr lang="zh-TW" altLang="zh-TW" sz="2400" dirty="0">
                <a:solidFill>
                  <a:srgbClr val="FE2929"/>
                </a:solidFill>
              </a:rPr>
              <a:t>術科測驗</a:t>
            </a:r>
            <a:r>
              <a:rPr lang="zh-TW" altLang="en-US" sz="2400" dirty="0">
                <a:solidFill>
                  <a:prstClr val="black"/>
                </a:solidFill>
              </a:rPr>
              <a:t>： </a:t>
            </a:r>
            <a:r>
              <a:rPr lang="en-US" altLang="zh-TW" sz="2400" dirty="0">
                <a:latin typeface="+mn-ea"/>
              </a:rPr>
              <a:t>111</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16</a:t>
            </a:r>
            <a:r>
              <a:rPr lang="zh-TW" altLang="zh-TW" sz="2400" dirty="0">
                <a:latin typeface="+mn-ea"/>
              </a:rPr>
              <a:t>日</a:t>
            </a:r>
            <a:r>
              <a:rPr lang="en-US" altLang="zh-TW" sz="2400" dirty="0">
                <a:latin typeface="+mn-ea"/>
              </a:rPr>
              <a:t>-111</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18</a:t>
            </a:r>
            <a:r>
              <a:rPr lang="zh-TW" altLang="zh-TW" sz="2400" dirty="0">
                <a:latin typeface="+mn-ea"/>
              </a:rPr>
              <a:t>日</a:t>
            </a:r>
          </a:p>
          <a:p>
            <a:pPr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111</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r>
              <a:rPr lang="en-US" altLang="zh-TW" sz="2400" dirty="0">
                <a:latin typeface="+mn-ea"/>
              </a:rPr>
              <a:t>-111</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22</a:t>
            </a:r>
            <a:r>
              <a:rPr lang="zh-TW" altLang="zh-TW" sz="2400" dirty="0">
                <a:latin typeface="+mn-ea"/>
              </a:rPr>
              <a:t>日</a:t>
            </a:r>
          </a:p>
          <a:p>
            <a:pPr fontAlgn="base">
              <a:spcBef>
                <a:spcPct val="0"/>
              </a:spcBef>
              <a:spcAft>
                <a:spcPct val="0"/>
              </a:spcAft>
            </a:pPr>
            <a:r>
              <a:rPr lang="zh-TW" altLang="en-US" sz="2400" dirty="0">
                <a:latin typeface="+mn-ea"/>
              </a:rPr>
              <a:t>分發</a:t>
            </a:r>
            <a:r>
              <a:rPr lang="zh-TW" altLang="zh-TW" sz="2400" dirty="0">
                <a:latin typeface="+mn-ea"/>
              </a:rPr>
              <a:t>報名</a:t>
            </a:r>
            <a:r>
              <a:rPr lang="zh-TW" altLang="en-US" sz="2400" dirty="0">
                <a:latin typeface="+mn-ea"/>
              </a:rPr>
              <a:t>： </a:t>
            </a:r>
            <a:r>
              <a:rPr lang="en-US" altLang="zh-TW" sz="2400" dirty="0">
                <a:latin typeface="+mn-ea"/>
              </a:rPr>
              <a:t>111</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smtClean="0">
                <a:latin typeface="+mn-ea"/>
              </a:rPr>
              <a:t>10</a:t>
            </a:r>
            <a:r>
              <a:rPr lang="zh-TW" altLang="en-US" sz="2400" dirty="0" smtClean="0">
                <a:latin typeface="+mn-ea"/>
              </a:rPr>
              <a:t>日</a:t>
            </a:r>
            <a:r>
              <a:rPr lang="en-US" altLang="zh-TW" sz="2400" dirty="0" smtClean="0">
                <a:latin typeface="+mn-ea"/>
              </a:rPr>
              <a:t>-</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16</a:t>
            </a:r>
            <a:r>
              <a:rPr lang="zh-TW" altLang="en-US" sz="2400" dirty="0">
                <a:latin typeface="+mn-ea"/>
              </a:rPr>
              <a:t>日</a:t>
            </a:r>
            <a:endParaRPr lang="zh-TW" altLang="zh-TW" sz="2400" dirty="0">
              <a:latin typeface="+mn-ea"/>
            </a:endParaRPr>
          </a:p>
          <a:p>
            <a:pPr fontAlgn="base">
              <a:spcBef>
                <a:spcPct val="0"/>
              </a:spcBef>
              <a:spcAft>
                <a:spcPct val="0"/>
              </a:spcAft>
            </a:pPr>
            <a:r>
              <a:rPr lang="zh-TW" altLang="en-US" sz="2400" dirty="0">
                <a:latin typeface="+mn-ea"/>
              </a:rPr>
              <a:t>寄發志願選填通知單：</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22</a:t>
            </a:r>
            <a:r>
              <a:rPr lang="zh-TW" altLang="en-US" sz="2400" dirty="0">
                <a:latin typeface="+mn-ea"/>
              </a:rPr>
              <a:t>日</a:t>
            </a:r>
            <a:endParaRPr lang="en-US" altLang="zh-TW" sz="2400" dirty="0">
              <a:latin typeface="+mn-ea"/>
            </a:endParaRPr>
          </a:p>
          <a:p>
            <a:pPr fontAlgn="base">
              <a:spcBef>
                <a:spcPct val="0"/>
              </a:spcBef>
              <a:spcAft>
                <a:spcPct val="0"/>
              </a:spcAft>
            </a:pPr>
            <a:r>
              <a:rPr lang="zh-TW" altLang="en-US" sz="2400" dirty="0">
                <a:latin typeface="+mn-ea"/>
              </a:rPr>
              <a:t>線上志願選填： </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23</a:t>
            </a:r>
            <a:r>
              <a:rPr lang="zh-TW" altLang="en-US" sz="2400" dirty="0">
                <a:latin typeface="+mn-ea"/>
              </a:rPr>
              <a:t>日</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latin typeface="+mn-ea"/>
              </a:rPr>
              <a:t>甄選入學</a:t>
            </a:r>
            <a:r>
              <a:rPr lang="zh-TW" altLang="en-US" sz="2400" dirty="0">
                <a:latin typeface="+mn-ea"/>
              </a:rPr>
              <a:t>聯合</a:t>
            </a:r>
            <a:r>
              <a:rPr lang="zh-TW" altLang="zh-TW" sz="2400" dirty="0">
                <a:latin typeface="+mn-ea"/>
              </a:rPr>
              <a:t>分發</a:t>
            </a:r>
            <a:r>
              <a:rPr lang="zh-TW" altLang="en-US" sz="2400" dirty="0">
                <a:latin typeface="+mn-ea"/>
              </a:rPr>
              <a:t>放榜：</a:t>
            </a:r>
            <a:r>
              <a:rPr lang="en-US" altLang="zh-TW" sz="2400" dirty="0">
                <a:latin typeface="+mn-ea"/>
              </a:rPr>
              <a:t>111</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12</a:t>
            </a:r>
            <a:r>
              <a:rPr lang="zh-TW" altLang="en-US" sz="2400" dirty="0">
                <a:latin typeface="+mn-ea"/>
              </a:rPr>
              <a:t>日</a:t>
            </a:r>
          </a:p>
          <a:p>
            <a:pPr fontAlgn="base">
              <a:spcBef>
                <a:spcPct val="0"/>
              </a:spcBef>
              <a:spcAft>
                <a:spcPct val="0"/>
              </a:spcAft>
            </a:pPr>
            <a:r>
              <a:rPr lang="zh-TW" altLang="en-US" sz="2400" dirty="0">
                <a:latin typeface="+mn-ea"/>
              </a:rPr>
              <a:t>甄選入學聯合分發</a:t>
            </a:r>
            <a:r>
              <a:rPr lang="zh-TW" altLang="zh-TW" sz="2400" dirty="0">
                <a:latin typeface="+mn-ea"/>
              </a:rPr>
              <a:t>報到</a:t>
            </a:r>
            <a:r>
              <a:rPr lang="zh-TW" altLang="en-US" sz="2400" dirty="0">
                <a:latin typeface="+mn-ea"/>
              </a:rPr>
              <a:t>：</a:t>
            </a:r>
            <a:r>
              <a:rPr lang="en-US" altLang="zh-TW" sz="2400" dirty="0">
                <a:latin typeface="+mn-ea"/>
              </a:rPr>
              <a:t>111</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13 </a:t>
            </a:r>
            <a:r>
              <a:rPr lang="zh-TW" altLang="zh-TW" sz="2400" dirty="0">
                <a:latin typeface="+mn-ea"/>
              </a:rPr>
              <a:t>日</a:t>
            </a:r>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48515" y="546737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235295" y="579635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8125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41</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339"/>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戲劇班辦理方式</a:t>
            </a:r>
            <a:endParaRPr lang="en-US" sz="4400" b="1" dirty="0">
              <a:solidFill>
                <a:prstClr val="black"/>
              </a:solidFill>
            </a:endParaRPr>
          </a:p>
        </p:txBody>
      </p:sp>
      <p:sp>
        <p:nvSpPr>
          <p:cNvPr id="4" name="矩形 3"/>
          <p:cNvSpPr/>
          <p:nvPr/>
        </p:nvSpPr>
        <p:spPr>
          <a:xfrm>
            <a:off x="2199185" y="1179039"/>
            <a:ext cx="10129667" cy="5177315"/>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創意思維、口語表達、專長表演</a:t>
            </a:r>
            <a:r>
              <a:rPr lang="en-US" altLang="zh-TW" sz="2400" dirty="0">
                <a:latin typeface="+mn-ea"/>
              </a:rPr>
              <a:t>3</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a:t>
            </a:r>
            <a:r>
              <a:rPr lang="en-US" altLang="zh-TW" sz="2400" dirty="0">
                <a:latin typeface="+mn-ea"/>
              </a:rPr>
              <a:t>3.</a:t>
            </a:r>
            <a:r>
              <a:rPr lang="zh-TW" altLang="en-US" sz="2400" dirty="0">
                <a:latin typeface="+mn-ea"/>
              </a:rPr>
              <a:t>戲劇班</a:t>
            </a:r>
            <a:r>
              <a:rPr lang="zh-TW" altLang="en-US" sz="2400" dirty="0">
                <a:solidFill>
                  <a:schemeClr val="accent1"/>
                </a:solidFill>
                <a:latin typeface="+mn-ea"/>
              </a:rPr>
              <a:t>全國全區一校</a:t>
            </a:r>
            <a:r>
              <a:rPr lang="zh-TW" altLang="en-US" sz="2400" dirty="0">
                <a:latin typeface="+mn-ea"/>
              </a:rPr>
              <a:t> </a:t>
            </a:r>
            <a:endParaRPr lang="en-US" altLang="zh-TW" sz="2400" dirty="0">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dirty="0">
                <a:latin typeface="+mn-ea"/>
              </a:rPr>
              <a:t>創意思維</a:t>
            </a:r>
            <a:r>
              <a:rPr lang="en-US" altLang="zh-TW" dirty="0">
                <a:latin typeface="+mn-ea"/>
              </a:rPr>
              <a:t>×0.3</a:t>
            </a:r>
            <a:r>
              <a:rPr lang="zh-TW" altLang="en-US" dirty="0">
                <a:latin typeface="+mn-ea"/>
              </a:rPr>
              <a:t>＋口語表達</a:t>
            </a:r>
            <a:r>
              <a:rPr lang="en-US" altLang="zh-TW" dirty="0">
                <a:latin typeface="+mn-ea"/>
              </a:rPr>
              <a:t>×0.35</a:t>
            </a:r>
            <a:r>
              <a:rPr lang="zh-TW" altLang="en-US" dirty="0">
                <a:latin typeface="+mn-ea"/>
              </a:rPr>
              <a:t>＋專長表演</a:t>
            </a:r>
            <a:r>
              <a:rPr lang="en-US" altLang="zh-TW" sz="2000" dirty="0">
                <a:latin typeface="+mn-ea"/>
              </a:rPr>
              <a:t>×0.35</a:t>
            </a:r>
            <a:r>
              <a:rPr lang="zh-TW" altLang="en-US" sz="2000" dirty="0">
                <a:latin typeface="+mn-ea"/>
              </a:rPr>
              <a:t>，</a:t>
            </a:r>
            <a:r>
              <a:rPr lang="zh-TW" altLang="en-US" dirty="0">
                <a:latin typeface="+mn-ea"/>
              </a:rPr>
              <a:t>成績以四捨五入計算至小數點第</a:t>
            </a:r>
            <a:r>
              <a:rPr lang="en-US" altLang="zh-TW" dirty="0">
                <a:solidFill>
                  <a:schemeClr val="accent1"/>
                </a:solidFill>
                <a:latin typeface="+mn-ea"/>
              </a:rPr>
              <a:t>2</a:t>
            </a:r>
            <a:r>
              <a:rPr lang="zh-TW" altLang="en-US" dirty="0">
                <a:latin typeface="+mn-ea"/>
              </a:rPr>
              <a:t>位</a:t>
            </a:r>
            <a:r>
              <a:rPr lang="en-US" altLang="en-US" dirty="0">
                <a:latin typeface="+mn-ea"/>
              </a:rPr>
              <a:t>)</a:t>
            </a:r>
            <a:endParaRPr lang="en-US" altLang="en-US" sz="20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36409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885039"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42</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5" y="80090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術科概要</a:t>
            </a:r>
            <a:endParaRPr lang="en-US" sz="4400" b="1" dirty="0">
              <a:solidFill>
                <a:prstClr val="black"/>
              </a:solidFill>
            </a:endParaRPr>
          </a:p>
        </p:txBody>
      </p:sp>
      <p:sp>
        <p:nvSpPr>
          <p:cNvPr id="3" name="矩形 2"/>
          <p:cNvSpPr/>
          <p:nvPr/>
        </p:nvSpPr>
        <p:spPr>
          <a:xfrm>
            <a:off x="2012249" y="1536584"/>
            <a:ext cx="10203434" cy="4339650"/>
          </a:xfrm>
          <a:prstGeom prst="rect">
            <a:avLst/>
          </a:prstGeom>
        </p:spPr>
        <p:txBody>
          <a:bodyPr wrap="none">
            <a:spAutoFit/>
          </a:bodyPr>
          <a:lstStyle/>
          <a:p>
            <a:pPr eaLnBrk="0" fontAlgn="ctr" hangingPunct="0">
              <a:spcAft>
                <a:spcPts val="0"/>
              </a:spcAft>
            </a:pPr>
            <a:r>
              <a:rPr lang="zh-TW" altLang="zh-TW" sz="2800" b="1" dirty="0">
                <a:latin typeface="+mn-ea"/>
              </a:rPr>
              <a:t>創意思維</a:t>
            </a:r>
            <a:r>
              <a:rPr lang="zh-TW" altLang="en-US" sz="2800" b="1" dirty="0">
                <a:latin typeface="+mn-ea"/>
              </a:rPr>
              <a:t>：</a:t>
            </a:r>
            <a:endParaRPr lang="en-US" altLang="zh-TW" sz="2800" b="1" dirty="0">
              <a:latin typeface="+mn-ea"/>
            </a:endParaRPr>
          </a:p>
          <a:p>
            <a:pPr eaLnBrk="0" fontAlgn="ctr" hangingPunct="0">
              <a:spcAft>
                <a:spcPts val="0"/>
              </a:spcAft>
            </a:pPr>
            <a:r>
              <a:rPr lang="zh-TW" altLang="en-US" sz="2400" dirty="0">
                <a:latin typeface="+mn-ea"/>
              </a:rPr>
              <a:t>  </a:t>
            </a:r>
            <a:r>
              <a:rPr lang="zh-TW" altLang="zh-TW" sz="2400" dirty="0">
                <a:latin typeface="+mn-ea"/>
              </a:rPr>
              <a:t>以筆試形式測驗考生理解、思考、想像、組織、閱讀、文字表達能力與</a:t>
            </a:r>
            <a:endParaRPr lang="en-US" altLang="zh-TW" sz="2400" dirty="0">
              <a:latin typeface="+mn-ea"/>
            </a:endParaRPr>
          </a:p>
          <a:p>
            <a:pPr eaLnBrk="0" fontAlgn="ctr" hangingPunct="0">
              <a:spcAft>
                <a:spcPts val="0"/>
              </a:spcAft>
            </a:pPr>
            <a:r>
              <a:rPr lang="zh-TW" altLang="en-US" sz="2400" dirty="0">
                <a:latin typeface="+mn-ea"/>
              </a:rPr>
              <a:t>  </a:t>
            </a:r>
            <a:r>
              <a:rPr lang="zh-TW" altLang="zh-TW" sz="2400" dirty="0">
                <a:latin typeface="+mn-ea"/>
              </a:rPr>
              <a:t>創意思維，考試時間</a:t>
            </a:r>
            <a:r>
              <a:rPr lang="en-US" altLang="zh-TW" sz="2400" dirty="0">
                <a:solidFill>
                  <a:schemeClr val="accent1"/>
                </a:solidFill>
                <a:latin typeface="+mn-ea"/>
              </a:rPr>
              <a:t>100</a:t>
            </a:r>
            <a:r>
              <a:rPr lang="zh-TW" altLang="zh-TW" sz="2400" dirty="0">
                <a:solidFill>
                  <a:schemeClr val="accent1"/>
                </a:solidFill>
                <a:latin typeface="+mn-ea"/>
              </a:rPr>
              <a:t>分鐘</a:t>
            </a:r>
            <a:endParaRPr lang="en-US" altLang="zh-TW" sz="2400" dirty="0">
              <a:solidFill>
                <a:schemeClr val="accent1"/>
              </a:solidFill>
              <a:latin typeface="+mn-ea"/>
            </a:endParaRPr>
          </a:p>
          <a:p>
            <a:pPr eaLnBrk="0" fontAlgn="ctr" hangingPunct="0"/>
            <a:r>
              <a:rPr lang="zh-TW" altLang="zh-TW" sz="2800" b="1" dirty="0">
                <a:latin typeface="+mn-ea"/>
              </a:rPr>
              <a:t>口語表達</a:t>
            </a:r>
            <a:r>
              <a:rPr lang="zh-TW" altLang="en-US" sz="2800" b="1" dirty="0">
                <a:latin typeface="+mn-ea"/>
              </a:rPr>
              <a:t>：</a:t>
            </a:r>
            <a:endParaRPr lang="en-US" altLang="zh-TW" sz="2800" b="1" dirty="0">
              <a:latin typeface="+mn-ea"/>
            </a:endParaRPr>
          </a:p>
          <a:p>
            <a:pPr eaLnBrk="0" fontAlgn="ctr" hangingPunct="0"/>
            <a:r>
              <a:rPr lang="zh-TW" altLang="en-US" sz="2400" dirty="0">
                <a:latin typeface="+mn-ea"/>
              </a:rPr>
              <a:t>  </a:t>
            </a:r>
            <a:r>
              <a:rPr lang="zh-TW" altLang="zh-TW" sz="2400" dirty="0">
                <a:latin typeface="+mn-ea"/>
              </a:rPr>
              <a:t>以抽題唸誦劇本、詩詞與散文方式為主，測驗考生音質、音量、音域表</a:t>
            </a:r>
            <a:endParaRPr lang="en-US" altLang="zh-TW" sz="2400" dirty="0">
              <a:latin typeface="+mn-ea"/>
            </a:endParaRPr>
          </a:p>
          <a:p>
            <a:pPr eaLnBrk="0" fontAlgn="ctr" hangingPunct="0"/>
            <a:r>
              <a:rPr lang="zh-TW" altLang="en-US" sz="2400" dirty="0">
                <a:latin typeface="+mn-ea"/>
              </a:rPr>
              <a:t>  </a:t>
            </a:r>
            <a:r>
              <a:rPr lang="zh-TW" altLang="zh-TW" sz="2400" dirty="0">
                <a:latin typeface="+mn-ea"/>
              </a:rPr>
              <a:t>現及聲音表情等，另輔以面談，了解考生反應及表達能力，表演時間</a:t>
            </a:r>
            <a:r>
              <a:rPr lang="en-US" altLang="zh-TW" sz="2400" dirty="0">
                <a:solidFill>
                  <a:schemeClr val="accent1"/>
                </a:solidFill>
                <a:latin typeface="+mn-ea"/>
              </a:rPr>
              <a:t>2</a:t>
            </a:r>
            <a:r>
              <a:rPr lang="zh-TW" altLang="zh-TW" sz="2400" dirty="0">
                <a:solidFill>
                  <a:schemeClr val="accent1"/>
                </a:solidFill>
                <a:latin typeface="+mn-ea"/>
              </a:rPr>
              <a:t>分</a:t>
            </a:r>
            <a:endParaRPr lang="en-US" altLang="zh-TW" sz="2400" dirty="0">
              <a:solidFill>
                <a:schemeClr val="accent1"/>
              </a:solidFill>
              <a:latin typeface="+mn-ea"/>
            </a:endParaRPr>
          </a:p>
          <a:p>
            <a:pPr eaLnBrk="0" fontAlgn="ctr" hangingPunct="0"/>
            <a:r>
              <a:rPr lang="zh-TW" altLang="en-US" sz="2400" dirty="0">
                <a:solidFill>
                  <a:schemeClr val="accent1"/>
                </a:solidFill>
                <a:latin typeface="+mn-ea"/>
              </a:rPr>
              <a:t>  </a:t>
            </a:r>
            <a:r>
              <a:rPr lang="zh-TW" altLang="zh-TW" sz="2400" dirty="0">
                <a:solidFill>
                  <a:schemeClr val="accent1"/>
                </a:solidFill>
                <a:latin typeface="+mn-ea"/>
              </a:rPr>
              <a:t>鐘</a:t>
            </a:r>
            <a:r>
              <a:rPr lang="zh-TW" altLang="zh-TW" sz="2400" dirty="0">
                <a:latin typeface="+mn-ea"/>
              </a:rPr>
              <a:t>為限</a:t>
            </a:r>
            <a:endParaRPr lang="en-US" altLang="zh-TW" sz="2400" dirty="0">
              <a:latin typeface="+mn-ea"/>
            </a:endParaRPr>
          </a:p>
          <a:p>
            <a:pPr eaLnBrk="0" fontAlgn="ctr" hangingPunct="0"/>
            <a:r>
              <a:rPr lang="zh-TW" altLang="zh-TW" sz="2800" b="1" dirty="0">
                <a:latin typeface="+mn-ea"/>
              </a:rPr>
              <a:t>專長表演</a:t>
            </a:r>
            <a:r>
              <a:rPr lang="zh-TW" altLang="en-US" sz="2800" b="1" dirty="0">
                <a:latin typeface="+mn-ea"/>
              </a:rPr>
              <a:t>：</a:t>
            </a:r>
            <a:endParaRPr lang="en-US" altLang="zh-TW" sz="2800" b="1" dirty="0">
              <a:latin typeface="+mn-ea"/>
            </a:endParaRPr>
          </a:p>
          <a:p>
            <a:pPr eaLnBrk="0" fontAlgn="ctr" hangingPunct="0"/>
            <a:r>
              <a:rPr lang="zh-TW" altLang="en-US" sz="2400" dirty="0">
                <a:latin typeface="+mn-ea"/>
              </a:rPr>
              <a:t>  </a:t>
            </a:r>
            <a:r>
              <a:rPr lang="zh-TW" altLang="zh-TW" sz="2400" dirty="0">
                <a:latin typeface="+mn-ea"/>
              </a:rPr>
              <a:t>內容不拘、項目不限，例如：現場說、唱、舞、劇等。由考生</a:t>
            </a:r>
            <a:r>
              <a:rPr lang="zh-TW" altLang="zh-TW" sz="2400" dirty="0">
                <a:solidFill>
                  <a:schemeClr val="accent1"/>
                </a:solidFill>
                <a:latin typeface="+mn-ea"/>
              </a:rPr>
              <a:t>自選自備</a:t>
            </a:r>
            <a:r>
              <a:rPr lang="zh-TW" altLang="zh-TW" sz="2400" dirty="0">
                <a:latin typeface="+mn-ea"/>
              </a:rPr>
              <a:t>，</a:t>
            </a:r>
            <a:endParaRPr lang="en-US" altLang="zh-TW" sz="2400" dirty="0">
              <a:latin typeface="+mn-ea"/>
            </a:endParaRPr>
          </a:p>
          <a:p>
            <a:pPr eaLnBrk="0" fontAlgn="ctr" hangingPunct="0"/>
            <a:r>
              <a:rPr lang="zh-TW" altLang="en-US" sz="2400" dirty="0">
                <a:latin typeface="+mn-ea"/>
              </a:rPr>
              <a:t>  </a:t>
            </a:r>
            <a:r>
              <a:rPr lang="zh-TW" altLang="zh-TW" sz="2400" dirty="0">
                <a:latin typeface="+mn-ea"/>
              </a:rPr>
              <a:t>表演時間</a:t>
            </a:r>
            <a:r>
              <a:rPr lang="en-US" altLang="zh-TW" sz="2400" dirty="0">
                <a:solidFill>
                  <a:schemeClr val="accent1"/>
                </a:solidFill>
                <a:latin typeface="+mn-ea"/>
              </a:rPr>
              <a:t>2</a:t>
            </a:r>
            <a:r>
              <a:rPr lang="zh-TW" altLang="zh-TW" sz="2400" dirty="0">
                <a:solidFill>
                  <a:schemeClr val="accent1"/>
                </a:solidFill>
                <a:latin typeface="+mn-ea"/>
              </a:rPr>
              <a:t>分鐘</a:t>
            </a:r>
            <a:r>
              <a:rPr lang="zh-TW" altLang="zh-TW" sz="2400" dirty="0">
                <a:latin typeface="+mn-ea"/>
              </a:rPr>
              <a:t>為限。如攜帶美術或設計作品呈現，其作品</a:t>
            </a:r>
            <a:r>
              <a:rPr lang="zh-TW" altLang="zh-TW" sz="2400" dirty="0">
                <a:solidFill>
                  <a:schemeClr val="accent1"/>
                </a:solidFill>
                <a:latin typeface="+mn-ea"/>
              </a:rPr>
              <a:t>僅供評審參考</a:t>
            </a:r>
            <a:endParaRPr lang="en-US" altLang="zh-TW" sz="2400" dirty="0">
              <a:solidFill>
                <a:schemeClr val="accent1"/>
              </a:solidFill>
              <a:latin typeface="+mn-ea"/>
            </a:endParaRPr>
          </a:p>
          <a:p>
            <a:pPr eaLnBrk="0" fontAlgn="ctr" hangingPunct="0"/>
            <a:r>
              <a:rPr lang="zh-TW" altLang="en-US" sz="2400" dirty="0">
                <a:latin typeface="+mn-ea"/>
              </a:rPr>
              <a:t>  </a:t>
            </a:r>
            <a:r>
              <a:rPr lang="zh-TW" altLang="zh-TW" sz="2400" dirty="0">
                <a:latin typeface="+mn-ea"/>
              </a:rPr>
              <a:t>另評審可依遴選需求，輔以表演情境測驗或面談</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270979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43</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algn="ctr"/>
            <a:r>
              <a:rPr lang="zh-TW" altLang="en-US" sz="4400" b="1" dirty="0"/>
              <a:t>日程表 </a:t>
            </a:r>
            <a:endParaRPr lang="en-US" sz="2000" b="1" dirty="0">
              <a:solidFill>
                <a:srgbClr val="FF0000"/>
              </a:solidFill>
            </a:endParaRPr>
          </a:p>
        </p:txBody>
      </p:sp>
      <p:sp>
        <p:nvSpPr>
          <p:cNvPr id="10" name="矩形 9"/>
          <p:cNvSpPr/>
          <p:nvPr/>
        </p:nvSpPr>
        <p:spPr>
          <a:xfrm>
            <a:off x="2386267" y="1314041"/>
            <a:ext cx="6965351" cy="4154984"/>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chemeClr val="accent1"/>
                </a:solidFill>
                <a:latin typeface="+mn-ea"/>
              </a:rPr>
              <a:t>台北市立復興高中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簡章公告</a:t>
            </a:r>
            <a:r>
              <a:rPr lang="zh-TW" altLang="en-US" sz="2400" dirty="0">
                <a:latin typeface="+mn-ea"/>
              </a:rPr>
              <a:t>： </a:t>
            </a:r>
            <a:r>
              <a:rPr lang="en-US" altLang="zh-TW" sz="2400" dirty="0" smtClean="0">
                <a:latin typeface="+mn-ea"/>
              </a:rPr>
              <a:t>111</a:t>
            </a:r>
            <a:r>
              <a:rPr lang="zh-TW" altLang="zh-TW" sz="2400" dirty="0" smtClean="0">
                <a:latin typeface="+mn-ea"/>
              </a:rPr>
              <a:t>年</a:t>
            </a:r>
            <a:r>
              <a:rPr lang="en-US" altLang="zh-TW" sz="2400" dirty="0">
                <a:latin typeface="+mn-ea"/>
              </a:rPr>
              <a:t>1</a:t>
            </a:r>
            <a:r>
              <a:rPr lang="zh-TW" altLang="zh-TW" sz="2400" dirty="0" smtClean="0">
                <a:latin typeface="+mn-ea"/>
              </a:rPr>
              <a:t>月</a:t>
            </a:r>
            <a:r>
              <a:rPr lang="en-US" altLang="zh-TW" sz="2400" dirty="0" smtClean="0">
                <a:latin typeface="+mn-ea"/>
              </a:rPr>
              <a:t>5</a:t>
            </a:r>
            <a:r>
              <a:rPr lang="zh-TW" altLang="en-US" sz="2400" dirty="0" smtClean="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術科測驗報名</a:t>
            </a:r>
            <a:r>
              <a:rPr lang="zh-TW" altLang="en-US" sz="2400" dirty="0">
                <a:latin typeface="+mn-ea"/>
              </a:rPr>
              <a:t>： </a:t>
            </a:r>
            <a:r>
              <a:rPr lang="en-US" altLang="zh-TW" sz="2400" dirty="0" smtClean="0">
                <a:latin typeface="+mn-ea"/>
              </a:rPr>
              <a:t>111</a:t>
            </a:r>
            <a:r>
              <a:rPr lang="zh-TW" altLang="zh-TW" sz="2400" dirty="0" smtClean="0">
                <a:latin typeface="+mn-ea"/>
              </a:rPr>
              <a:t>年</a:t>
            </a:r>
            <a:r>
              <a:rPr lang="en-US" altLang="zh-TW" sz="2400" dirty="0">
                <a:latin typeface="+mn-ea"/>
              </a:rPr>
              <a:t>2</a:t>
            </a:r>
            <a:r>
              <a:rPr lang="zh-TW" altLang="zh-TW" sz="2400" dirty="0">
                <a:latin typeface="+mn-ea"/>
              </a:rPr>
              <a:t>月</a:t>
            </a:r>
            <a:r>
              <a:rPr lang="en-US" altLang="zh-TW" sz="2400" dirty="0" smtClean="0">
                <a:latin typeface="+mn-ea"/>
              </a:rPr>
              <a:t>21</a:t>
            </a:r>
            <a:r>
              <a:rPr lang="zh-TW" altLang="zh-TW"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3</a:t>
            </a:r>
            <a:r>
              <a:rPr lang="zh-TW" altLang="en-US" sz="2400" dirty="0" smtClean="0">
                <a:latin typeface="+mn-ea"/>
              </a:rPr>
              <a:t>月</a:t>
            </a:r>
            <a:r>
              <a:rPr lang="en-US" altLang="zh-TW" sz="2400" dirty="0" smtClean="0">
                <a:latin typeface="+mn-ea"/>
              </a:rPr>
              <a:t>4</a:t>
            </a:r>
            <a:r>
              <a:rPr lang="zh-TW" altLang="zh-TW" sz="2400" dirty="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以競賽表現入學報名暨郵寄繳件</a:t>
            </a:r>
            <a:r>
              <a:rPr lang="zh-TW" altLang="en-US" sz="2400" dirty="0">
                <a:latin typeface="+mn-ea"/>
              </a:rPr>
              <a:t>： 無</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無</a:t>
            </a:r>
          </a:p>
          <a:p>
            <a:pPr fontAlgn="base">
              <a:spcBef>
                <a:spcPct val="0"/>
              </a:spcBef>
              <a:spcAft>
                <a:spcPct val="0"/>
              </a:spcAft>
            </a:pPr>
            <a:r>
              <a:rPr lang="zh-TW" altLang="zh-TW" sz="2400" dirty="0">
                <a:latin typeface="+mn-ea"/>
              </a:rPr>
              <a:t>以競賽表現入學報到</a:t>
            </a:r>
            <a:r>
              <a:rPr lang="zh-TW" altLang="en-US" sz="2400" dirty="0">
                <a:latin typeface="+mn-ea"/>
              </a:rPr>
              <a:t>： 無</a:t>
            </a:r>
          </a:p>
          <a:p>
            <a:pPr lvl="0" fontAlgn="base">
              <a:spcBef>
                <a:spcPct val="0"/>
              </a:spcBef>
              <a:spcAft>
                <a:spcPct val="0"/>
              </a:spcAft>
            </a:pPr>
            <a:r>
              <a:rPr lang="zh-TW" altLang="en-US" sz="2400" dirty="0">
                <a:solidFill>
                  <a:schemeClr val="accent1"/>
                </a:solidFill>
                <a:latin typeface="+mn-ea"/>
              </a:rPr>
              <a:t>聯合</a:t>
            </a:r>
            <a:r>
              <a:rPr lang="zh-TW" altLang="zh-TW" sz="2400" dirty="0">
                <a:solidFill>
                  <a:schemeClr val="accent1"/>
                </a:solidFill>
                <a:latin typeface="+mn-ea"/>
              </a:rPr>
              <a:t>術科測驗</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smtClean="0">
                <a:latin typeface="+mn-ea"/>
              </a:rPr>
              <a:t>4</a:t>
            </a:r>
            <a:r>
              <a:rPr lang="zh-TW" altLang="zh-TW" sz="2400" dirty="0" smtClean="0">
                <a:latin typeface="+mn-ea"/>
              </a:rPr>
              <a:t>月</a:t>
            </a:r>
            <a:r>
              <a:rPr lang="en-US" altLang="zh-TW" sz="2400" dirty="0" smtClean="0">
                <a:latin typeface="+mn-ea"/>
              </a:rPr>
              <a:t>9</a:t>
            </a:r>
            <a:r>
              <a:rPr lang="zh-TW" altLang="zh-TW" sz="2400" smtClean="0">
                <a:latin typeface="+mn-ea"/>
              </a:rPr>
              <a:t>日</a:t>
            </a:r>
            <a:endParaRPr lang="zh-TW" altLang="zh-TW" sz="2400" dirty="0">
              <a:latin typeface="+mn-ea"/>
            </a:endParaRPr>
          </a:p>
          <a:p>
            <a:pPr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5</a:t>
            </a:r>
            <a:r>
              <a:rPr lang="zh-TW" altLang="zh-TW" sz="2400" dirty="0" smtClean="0">
                <a:latin typeface="+mn-ea"/>
              </a:rPr>
              <a:t>月</a:t>
            </a:r>
            <a:r>
              <a:rPr lang="en-US" altLang="zh-TW" sz="2400" dirty="0" smtClean="0">
                <a:latin typeface="+mn-ea"/>
              </a:rPr>
              <a:t>21</a:t>
            </a:r>
            <a:r>
              <a:rPr lang="zh-TW" altLang="zh-TW"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5</a:t>
            </a:r>
            <a:r>
              <a:rPr lang="zh-TW" altLang="zh-TW" sz="2400" dirty="0" smtClean="0">
                <a:latin typeface="+mn-ea"/>
              </a:rPr>
              <a:t>月</a:t>
            </a:r>
            <a:r>
              <a:rPr lang="en-US" altLang="zh-TW" sz="2400" dirty="0" smtClean="0">
                <a:latin typeface="+mn-ea"/>
              </a:rPr>
              <a:t>22</a:t>
            </a:r>
            <a:r>
              <a:rPr lang="zh-TW" altLang="zh-TW" sz="2400" dirty="0" smtClean="0">
                <a:latin typeface="+mn-ea"/>
              </a:rPr>
              <a:t>日</a:t>
            </a:r>
            <a:endParaRPr lang="zh-TW" altLang="zh-TW" sz="2400" dirty="0">
              <a:latin typeface="+mn-ea"/>
            </a:endParaRPr>
          </a:p>
          <a:p>
            <a:pPr lvl="0" fontAlgn="base">
              <a:spcBef>
                <a:spcPct val="0"/>
              </a:spcBef>
              <a:spcAft>
                <a:spcPct val="0"/>
              </a:spcAft>
            </a:pPr>
            <a:r>
              <a:rPr lang="zh-TW" altLang="en-US" sz="2400" dirty="0">
                <a:solidFill>
                  <a:schemeClr val="accent1"/>
                </a:solidFill>
                <a:latin typeface="+mn-ea"/>
              </a:rPr>
              <a:t>分發</a:t>
            </a:r>
            <a:r>
              <a:rPr lang="zh-TW" altLang="zh-TW" sz="2400" dirty="0">
                <a:solidFill>
                  <a:schemeClr val="accent1"/>
                </a:solidFill>
                <a:latin typeface="+mn-ea"/>
              </a:rPr>
              <a:t>報名</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zh-TW" sz="2400" dirty="0" smtClean="0">
                <a:latin typeface="+mn-ea"/>
              </a:rPr>
              <a:t>月</a:t>
            </a:r>
            <a:r>
              <a:rPr lang="en-US" altLang="zh-TW" sz="2400" dirty="0" smtClean="0">
                <a:latin typeface="+mn-ea"/>
              </a:rPr>
              <a:t>10</a:t>
            </a:r>
            <a:r>
              <a:rPr lang="zh-TW" altLang="en-US" sz="2400" dirty="0" smtClean="0">
                <a:latin typeface="+mn-ea"/>
              </a:rPr>
              <a:t>日</a:t>
            </a:r>
            <a:r>
              <a:rPr lang="en-US" altLang="zh-TW" sz="2400" dirty="0">
                <a:latin typeface="+mn-ea"/>
              </a:rPr>
              <a:t>-</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16</a:t>
            </a:r>
            <a:r>
              <a:rPr lang="zh-TW" altLang="en-US" sz="2400" dirty="0" smtClean="0">
                <a:latin typeface="+mn-ea"/>
              </a:rPr>
              <a:t>日</a:t>
            </a:r>
            <a:endParaRPr lang="zh-TW" altLang="zh-TW" sz="2400" dirty="0">
              <a:latin typeface="+mn-ea"/>
            </a:endParaRPr>
          </a:p>
          <a:p>
            <a:pPr lvl="0" fontAlgn="base">
              <a:spcBef>
                <a:spcPct val="0"/>
              </a:spcBef>
              <a:spcAft>
                <a:spcPct val="0"/>
              </a:spcAft>
            </a:pPr>
            <a:r>
              <a:rPr lang="zh-TW" altLang="en-US" sz="2400" dirty="0">
                <a:solidFill>
                  <a:schemeClr val="accent1"/>
                </a:solidFill>
                <a:latin typeface="+mn-ea"/>
              </a:rPr>
              <a:t>放榜</a:t>
            </a:r>
            <a:r>
              <a:rPr lang="zh-TW" altLang="en-US" sz="2400" dirty="0">
                <a:latin typeface="+mn-ea"/>
              </a:rPr>
              <a:t>： </a:t>
            </a:r>
            <a:r>
              <a:rPr lang="en-US" altLang="zh-TW" sz="2400" dirty="0" smtClean="0">
                <a:latin typeface="+mn-ea"/>
              </a:rPr>
              <a:t>111</a:t>
            </a:r>
            <a:r>
              <a:rPr lang="zh-TW" altLang="en-US" sz="2400" dirty="0" smtClean="0">
                <a:latin typeface="+mn-ea"/>
              </a:rPr>
              <a:t>年</a:t>
            </a:r>
            <a:r>
              <a:rPr lang="en-US" altLang="zh-TW" sz="2400" dirty="0">
                <a:latin typeface="+mn-ea"/>
              </a:rPr>
              <a:t>7</a:t>
            </a:r>
            <a:r>
              <a:rPr lang="zh-TW" altLang="en-US" sz="2400" dirty="0" smtClean="0">
                <a:latin typeface="+mn-ea"/>
              </a:rPr>
              <a:t>月</a:t>
            </a:r>
            <a:r>
              <a:rPr lang="en-US" altLang="zh-TW" sz="2400" dirty="0" smtClean="0">
                <a:latin typeface="+mn-ea"/>
              </a:rPr>
              <a:t>12</a:t>
            </a:r>
            <a:r>
              <a:rPr lang="zh-TW" altLang="en-US" sz="2400" dirty="0" smtClean="0">
                <a:latin typeface="+mn-ea"/>
              </a:rPr>
              <a:t>日</a:t>
            </a:r>
            <a:endParaRPr lang="zh-TW" altLang="zh-TW" sz="2400" dirty="0">
              <a:latin typeface="+mn-ea"/>
            </a:endParaRPr>
          </a:p>
          <a:p>
            <a:pPr lvl="0" fontAlgn="base">
              <a:spcBef>
                <a:spcPct val="0"/>
              </a:spcBef>
              <a:spcAft>
                <a:spcPct val="0"/>
              </a:spcAft>
            </a:pPr>
            <a:r>
              <a:rPr lang="zh-TW" altLang="en-US" sz="2400" dirty="0">
                <a:latin typeface="+mn-ea"/>
              </a:rPr>
              <a:t>現場報到：</a:t>
            </a:r>
            <a:r>
              <a:rPr lang="en-US" altLang="zh-TW" sz="2400" dirty="0" smtClean="0">
                <a:latin typeface="+mn-ea"/>
              </a:rPr>
              <a:t>111</a:t>
            </a:r>
            <a:r>
              <a:rPr lang="zh-TW" altLang="en-US" sz="2400" dirty="0" smtClean="0">
                <a:latin typeface="+mn-ea"/>
              </a:rPr>
              <a:t>年</a:t>
            </a:r>
            <a:r>
              <a:rPr lang="en-US" altLang="zh-TW" sz="2400" dirty="0">
                <a:latin typeface="+mn-ea"/>
              </a:rPr>
              <a:t>7</a:t>
            </a:r>
            <a:r>
              <a:rPr lang="zh-TW" altLang="zh-TW" sz="2400" dirty="0" smtClean="0">
                <a:latin typeface="+mn-ea"/>
              </a:rPr>
              <a:t>月</a:t>
            </a:r>
            <a:r>
              <a:rPr lang="en-US" altLang="zh-TW" sz="2400" dirty="0" smtClean="0">
                <a:latin typeface="+mn-ea"/>
              </a:rPr>
              <a:t>13 </a:t>
            </a:r>
            <a:r>
              <a:rPr lang="zh-TW" altLang="zh-TW" sz="2400" dirty="0">
                <a:latin typeface="+mn-ea"/>
              </a:rPr>
              <a:t>日</a:t>
            </a: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225475" y="142779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24933" y="178715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21507" y="214299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12764" y="250235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21507" y="286547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12255" y="324200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16307" y="361366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13627" y="398165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12255" y="433243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21507" y="472130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18181" y="508929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74378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40376"/>
            <a:ext cx="4067799"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44</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TextBox 7">
            <a:extLst>
              <a:ext uri="{FF2B5EF4-FFF2-40B4-BE49-F238E27FC236}">
                <a16:creationId xmlns:a16="http://schemas.microsoft.com/office/drawing/2014/main" id="{5A0151CA-4F17-486D-A55B-4FFDBA3708A3}"/>
              </a:ext>
            </a:extLst>
          </p:cNvPr>
          <p:cNvSpPr txBox="1"/>
          <p:nvPr/>
        </p:nvSpPr>
        <p:spPr>
          <a:xfrm>
            <a:off x="2816055" y="412182"/>
            <a:ext cx="8739455" cy="677108"/>
          </a:xfrm>
          <a:prstGeom prst="rect">
            <a:avLst/>
          </a:prstGeom>
          <a:noFill/>
        </p:spPr>
        <p:txBody>
          <a:bodyPr wrap="square" lIns="0" tIns="0" rIns="0" bIns="0" rtlCol="0" anchor="t">
            <a:spAutoFit/>
          </a:bodyPr>
          <a:lstStyle/>
          <a:p>
            <a:pPr algn="ctr"/>
            <a:r>
              <a:rPr lang="zh-TW" altLang="en-US" sz="4400" b="1" dirty="0"/>
              <a:t>體育班招生資訊</a:t>
            </a:r>
            <a:endParaRPr lang="en-US" sz="2000" b="1" dirty="0">
              <a:solidFill>
                <a:srgbClr val="FF0000"/>
              </a:solidFill>
            </a:endParaRPr>
          </a:p>
        </p:txBody>
      </p:sp>
      <p:sp>
        <p:nvSpPr>
          <p:cNvPr id="47" name="矩形 46"/>
          <p:cNvSpPr/>
          <p:nvPr/>
        </p:nvSpPr>
        <p:spPr>
          <a:xfrm>
            <a:off x="2389516" y="1317476"/>
            <a:ext cx="9409709" cy="5180905"/>
          </a:xfrm>
          <a:prstGeom prst="rect">
            <a:avLst/>
          </a:prstGeom>
        </p:spPr>
        <p:txBody>
          <a:bodyPr wrap="square">
            <a:spAutoFit/>
          </a:bodyPr>
          <a:lstStyle/>
          <a:p>
            <a:pPr>
              <a:spcBef>
                <a:spcPts val="100"/>
              </a:spcBef>
              <a:spcAft>
                <a:spcPts val="100"/>
              </a:spcAft>
            </a:pPr>
            <a:r>
              <a:rPr lang="zh-TW" altLang="en-US" sz="2400" dirty="0">
                <a:latin typeface="+mn-ea"/>
              </a:rPr>
              <a:t>體育班招生管道分成</a:t>
            </a:r>
            <a:r>
              <a:rPr lang="en-US" altLang="zh-TW" sz="2400" dirty="0">
                <a:latin typeface="+mn-ea"/>
              </a:rPr>
              <a:t>2</a:t>
            </a:r>
            <a:r>
              <a:rPr lang="zh-TW" altLang="en-US" sz="2400" dirty="0">
                <a:latin typeface="+mn-ea"/>
              </a:rPr>
              <a:t>種：</a:t>
            </a:r>
          </a:p>
          <a:p>
            <a:pPr>
              <a:spcBef>
                <a:spcPts val="100"/>
              </a:spcBef>
              <a:spcAft>
                <a:spcPts val="100"/>
              </a:spcAft>
            </a:pPr>
            <a:r>
              <a:rPr lang="zh-TW" altLang="en-US" sz="2400" dirty="0">
                <a:latin typeface="+mn-ea"/>
              </a:rPr>
              <a:t>  </a:t>
            </a:r>
            <a:r>
              <a:rPr lang="en-US" altLang="zh-TW" sz="2400" dirty="0">
                <a:latin typeface="+mn-ea"/>
              </a:rPr>
              <a:t>(1)</a:t>
            </a:r>
            <a:r>
              <a:rPr lang="zh-TW" altLang="en-US" sz="2400" dirty="0">
                <a:latin typeface="+mn-ea"/>
              </a:rPr>
              <a:t>多數招生名額採</a:t>
            </a:r>
            <a:r>
              <a:rPr lang="zh-TW" altLang="en-US" sz="2400" b="1" dirty="0">
                <a:latin typeface="+mn-ea"/>
              </a:rPr>
              <a:t>獨招</a:t>
            </a:r>
            <a:r>
              <a:rPr lang="en-US" altLang="zh-TW" sz="2000" dirty="0">
                <a:latin typeface="+mn-ea"/>
              </a:rPr>
              <a:t>(</a:t>
            </a:r>
            <a:r>
              <a:rPr lang="zh-TW" altLang="zh-TW" sz="2000" dirty="0">
                <a:latin typeface="+mn-ea"/>
              </a:rPr>
              <a:t>招生規定由</a:t>
            </a:r>
            <a:r>
              <a:rPr lang="zh-TW" altLang="zh-TW" sz="2000" dirty="0">
                <a:solidFill>
                  <a:schemeClr val="accent1"/>
                </a:solidFill>
                <a:latin typeface="+mn-ea"/>
              </a:rPr>
              <a:t>各校</a:t>
            </a:r>
            <a:r>
              <a:rPr lang="zh-TW" altLang="zh-TW" sz="2000" dirty="0">
                <a:latin typeface="+mn-ea"/>
              </a:rPr>
              <a:t>擬訂</a:t>
            </a:r>
            <a:r>
              <a:rPr lang="en-US" altLang="zh-TW" sz="2000" dirty="0">
                <a:latin typeface="+mn-ea"/>
              </a:rPr>
              <a:t>)</a:t>
            </a:r>
            <a:endParaRPr lang="zh-TW" altLang="en-US" sz="2000" dirty="0">
              <a:latin typeface="+mn-ea"/>
            </a:endParaRPr>
          </a:p>
          <a:p>
            <a:pPr>
              <a:spcBef>
                <a:spcPts val="100"/>
              </a:spcBef>
              <a:spcAft>
                <a:spcPts val="100"/>
              </a:spcAft>
            </a:pPr>
            <a:r>
              <a:rPr lang="zh-TW" altLang="en-US" sz="2400" dirty="0">
                <a:latin typeface="+mn-ea"/>
              </a:rPr>
              <a:t>  </a:t>
            </a:r>
            <a:r>
              <a:rPr lang="en-US" altLang="zh-TW" sz="2400" dirty="0">
                <a:latin typeface="+mn-ea"/>
              </a:rPr>
              <a:t>(2)</a:t>
            </a:r>
            <a:r>
              <a:rPr lang="zh-TW" altLang="en-US" sz="2400" dirty="0">
                <a:latin typeface="+mn-ea"/>
              </a:rPr>
              <a:t>部分招生名額採</a:t>
            </a:r>
            <a:r>
              <a:rPr lang="zh-TW" altLang="en-US" sz="2400" b="1" dirty="0">
                <a:latin typeface="+mn-ea"/>
              </a:rPr>
              <a:t>聯招</a:t>
            </a:r>
            <a:r>
              <a:rPr lang="en-US" altLang="zh-TW" sz="2000" dirty="0">
                <a:latin typeface="+mn-ea"/>
              </a:rPr>
              <a:t>(</a:t>
            </a:r>
            <a:r>
              <a:rPr lang="zh-TW" altLang="en-US" sz="2000" dirty="0">
                <a:latin typeface="+mn-ea"/>
              </a:rPr>
              <a:t>甄審、甄試，為</a:t>
            </a:r>
            <a:r>
              <a:rPr lang="zh-TW" altLang="en-US" sz="2000" dirty="0"/>
              <a:t>教育部辦理，體優生參加</a:t>
            </a:r>
            <a:r>
              <a:rPr lang="en-US" altLang="zh-TW" sz="2000" dirty="0">
                <a:latin typeface="+mn-ea"/>
              </a:rPr>
              <a:t>)</a:t>
            </a:r>
          </a:p>
          <a:p>
            <a:pPr>
              <a:spcBef>
                <a:spcPts val="100"/>
              </a:spcBef>
              <a:spcAft>
                <a:spcPts val="100"/>
              </a:spcAft>
            </a:pPr>
            <a:r>
              <a:rPr lang="zh-TW" altLang="zh-TW" sz="2400" dirty="0">
                <a:latin typeface="+mn-ea"/>
              </a:rPr>
              <a:t>招生範圍</a:t>
            </a:r>
            <a:r>
              <a:rPr lang="zh-TW" altLang="en-US" sz="2400" dirty="0">
                <a:latin typeface="+mn-ea"/>
              </a:rPr>
              <a:t>不受學區限制，學生得跨區報考</a:t>
            </a:r>
            <a:endParaRPr lang="en-US" altLang="zh-TW" sz="2400" dirty="0">
              <a:latin typeface="+mn-ea"/>
            </a:endParaRPr>
          </a:p>
          <a:p>
            <a:pPr>
              <a:spcBef>
                <a:spcPts val="100"/>
              </a:spcBef>
              <a:spcAft>
                <a:spcPts val="100"/>
              </a:spcAft>
            </a:pPr>
            <a:r>
              <a:rPr lang="zh-TW" altLang="en-US" sz="2400" dirty="0">
                <a:latin typeface="+mn-ea"/>
              </a:rPr>
              <a:t>高級中等學校體育班辦理特色招生入學，依</a:t>
            </a:r>
            <a:r>
              <a:rPr lang="zh-TW" altLang="en-US" sz="2400" dirty="0">
                <a:solidFill>
                  <a:schemeClr val="accent1"/>
                </a:solidFill>
                <a:latin typeface="+mn-ea"/>
              </a:rPr>
              <a:t>術科</a:t>
            </a:r>
            <a:r>
              <a:rPr lang="zh-TW" altLang="en-US" sz="2400" dirty="0">
                <a:latin typeface="+mn-ea"/>
              </a:rPr>
              <a:t>測驗分數為入學依據術科測驗內容包括</a:t>
            </a:r>
            <a:r>
              <a:rPr lang="zh-TW" altLang="en-US" sz="2400" dirty="0">
                <a:solidFill>
                  <a:schemeClr val="accent1"/>
                </a:solidFill>
                <a:latin typeface="+mn-ea"/>
              </a:rPr>
              <a:t>基礎體能</a:t>
            </a:r>
            <a:r>
              <a:rPr lang="zh-TW" altLang="en-US" sz="2400" dirty="0">
                <a:latin typeface="+mn-ea"/>
              </a:rPr>
              <a:t>、</a:t>
            </a:r>
            <a:r>
              <a:rPr lang="zh-TW" altLang="en-US" sz="2400" dirty="0">
                <a:solidFill>
                  <a:schemeClr val="accent1"/>
                </a:solidFill>
                <a:latin typeface="+mn-ea"/>
              </a:rPr>
              <a:t>專項技術</a:t>
            </a:r>
            <a:r>
              <a:rPr lang="zh-TW" altLang="en-US" sz="2400" dirty="0">
                <a:latin typeface="+mn-ea"/>
              </a:rPr>
              <a:t>及</a:t>
            </a:r>
            <a:r>
              <a:rPr lang="zh-TW" altLang="en-US" sz="2400" dirty="0">
                <a:solidFill>
                  <a:schemeClr val="accent1"/>
                </a:solidFill>
                <a:latin typeface="+mn-ea"/>
              </a:rPr>
              <a:t>運動成就表現</a:t>
            </a:r>
            <a:r>
              <a:rPr lang="zh-TW" altLang="en-US" sz="2400" dirty="0">
                <a:latin typeface="+mn-ea"/>
              </a:rPr>
              <a:t>等</a:t>
            </a:r>
            <a:endParaRPr lang="en-US" altLang="zh-TW" sz="2400" dirty="0">
              <a:latin typeface="+mn-ea"/>
            </a:endParaRPr>
          </a:p>
          <a:p>
            <a:pPr marL="0" lvl="1" defTabSz="1289050">
              <a:lnSpc>
                <a:spcPts val="3000"/>
              </a:lnSpc>
              <a:spcBef>
                <a:spcPts val="100"/>
              </a:spcBef>
              <a:spcAft>
                <a:spcPts val="100"/>
              </a:spcAft>
              <a:defRPr/>
            </a:pPr>
            <a:r>
              <a:rPr lang="zh-TW" altLang="en-US" sz="2400" dirty="0">
                <a:latin typeface="+mn-ea"/>
              </a:rPr>
              <a:t>招生名額：將公布於國教署網站電子公告欄</a:t>
            </a:r>
            <a:endParaRPr lang="en-US" altLang="zh-TW" sz="2400" dirty="0">
              <a:latin typeface="+mn-ea"/>
            </a:endParaRPr>
          </a:p>
          <a:p>
            <a:pPr marL="0" lvl="1" defTabSz="1289050">
              <a:lnSpc>
                <a:spcPts val="3000"/>
              </a:lnSpc>
              <a:spcBef>
                <a:spcPts val="100"/>
              </a:spcBef>
              <a:spcAft>
                <a:spcPts val="100"/>
              </a:spcAft>
              <a:defRPr/>
            </a:pPr>
            <a:r>
              <a:rPr lang="zh-TW" altLang="en-US" sz="2400" dirty="0">
                <a:latin typeface="+mn-ea"/>
              </a:rPr>
              <a:t>報名：</a:t>
            </a:r>
            <a:r>
              <a:rPr lang="en-US" altLang="zh-TW" sz="2400" dirty="0" smtClean="0">
                <a:latin typeface="+mn-ea"/>
              </a:rPr>
              <a:t>111</a:t>
            </a:r>
            <a:r>
              <a:rPr lang="zh-TW" altLang="en-US" sz="2400" dirty="0" smtClean="0">
                <a:latin typeface="+mn-ea"/>
              </a:rPr>
              <a:t>年</a:t>
            </a:r>
            <a:r>
              <a:rPr lang="en-US" altLang="zh-TW" sz="2400" dirty="0" smtClean="0">
                <a:latin typeface="+mn-ea"/>
              </a:rPr>
              <a:t>5</a:t>
            </a:r>
            <a:r>
              <a:rPr lang="zh-TW" altLang="en-US" sz="2400" dirty="0" smtClean="0">
                <a:latin typeface="+mn-ea"/>
              </a:rPr>
              <a:t>月</a:t>
            </a:r>
            <a:r>
              <a:rPr lang="en-US" altLang="zh-TW" sz="2400" dirty="0" smtClean="0">
                <a:latin typeface="+mn-ea"/>
              </a:rPr>
              <a:t>2</a:t>
            </a:r>
            <a:r>
              <a:rPr lang="zh-TW" altLang="en-US" sz="2400" dirty="0" smtClean="0">
                <a:latin typeface="+mn-ea"/>
              </a:rPr>
              <a:t>日</a:t>
            </a:r>
            <a:r>
              <a:rPr lang="en-US" altLang="zh-TW" sz="2400" dirty="0" smtClean="0">
                <a:latin typeface="+mn-ea"/>
              </a:rPr>
              <a:t>~5</a:t>
            </a:r>
            <a:r>
              <a:rPr lang="zh-TW" altLang="en-US" sz="2400" dirty="0" smtClean="0">
                <a:latin typeface="+mn-ea"/>
              </a:rPr>
              <a:t>月</a:t>
            </a:r>
            <a:r>
              <a:rPr lang="en-US" altLang="zh-TW" sz="2400" dirty="0" smtClean="0">
                <a:latin typeface="+mn-ea"/>
              </a:rPr>
              <a:t>4</a:t>
            </a:r>
            <a:r>
              <a:rPr lang="zh-TW" altLang="en-US" sz="2400" dirty="0" smtClean="0">
                <a:latin typeface="+mn-ea"/>
              </a:rPr>
              <a:t>日</a:t>
            </a:r>
            <a:endParaRPr lang="zh-TW" altLang="en-US" sz="2400" dirty="0">
              <a:latin typeface="+mn-ea"/>
            </a:endParaRPr>
          </a:p>
          <a:p>
            <a:pPr>
              <a:spcBef>
                <a:spcPts val="100"/>
              </a:spcBef>
              <a:spcAft>
                <a:spcPts val="100"/>
              </a:spcAft>
            </a:pPr>
            <a:r>
              <a:rPr lang="zh-TW" altLang="en-US" sz="2400" dirty="0">
                <a:latin typeface="+mn-ea"/>
              </a:rPr>
              <a:t>術科測驗：</a:t>
            </a:r>
            <a:r>
              <a:rPr lang="en-US" altLang="zh-TW" sz="2400" dirty="0" smtClean="0">
                <a:latin typeface="+mn-ea"/>
              </a:rPr>
              <a:t>111</a:t>
            </a:r>
            <a:r>
              <a:rPr lang="zh-TW" altLang="en-US" sz="2400" dirty="0" smtClean="0">
                <a:latin typeface="+mn-ea"/>
              </a:rPr>
              <a:t>年</a:t>
            </a:r>
            <a:r>
              <a:rPr lang="en-US" altLang="zh-TW" sz="2400" dirty="0">
                <a:latin typeface="+mn-ea"/>
              </a:rPr>
              <a:t>5</a:t>
            </a:r>
            <a:r>
              <a:rPr lang="zh-TW" altLang="en-US" sz="2400" dirty="0" smtClean="0">
                <a:latin typeface="+mn-ea"/>
              </a:rPr>
              <a:t>月</a:t>
            </a:r>
            <a:r>
              <a:rPr lang="en-US" altLang="zh-TW" sz="2400" dirty="0" smtClean="0">
                <a:latin typeface="+mn-ea"/>
              </a:rPr>
              <a:t>7</a:t>
            </a:r>
            <a:r>
              <a:rPr lang="zh-TW" altLang="en-US" sz="2400" dirty="0" smtClean="0">
                <a:latin typeface="+mn-ea"/>
              </a:rPr>
              <a:t>日</a:t>
            </a:r>
            <a:endParaRPr lang="zh-TW" altLang="en-US" sz="2400" dirty="0">
              <a:latin typeface="+mn-ea"/>
            </a:endParaRPr>
          </a:p>
          <a:p>
            <a:pPr>
              <a:spcBef>
                <a:spcPts val="100"/>
              </a:spcBef>
              <a:spcAft>
                <a:spcPts val="100"/>
              </a:spcAft>
            </a:pPr>
            <a:r>
              <a:rPr lang="zh-TW" altLang="en-US" sz="2400" dirty="0">
                <a:latin typeface="+mn-ea"/>
              </a:rPr>
              <a:t>放榜：</a:t>
            </a:r>
            <a:r>
              <a:rPr lang="en-US" altLang="zh-TW" sz="2400" dirty="0" smtClean="0">
                <a:latin typeface="+mn-ea"/>
              </a:rPr>
              <a:t>111</a:t>
            </a:r>
            <a:r>
              <a:rPr lang="zh-TW" altLang="en-US" sz="2400" dirty="0" smtClean="0">
                <a:latin typeface="+mn-ea"/>
              </a:rPr>
              <a:t>年</a:t>
            </a:r>
            <a:r>
              <a:rPr lang="en-US" altLang="zh-TW" sz="2400" dirty="0">
                <a:latin typeface="+mn-ea"/>
              </a:rPr>
              <a:t>5</a:t>
            </a:r>
            <a:r>
              <a:rPr lang="zh-TW" altLang="en-US" sz="2400" dirty="0" smtClean="0">
                <a:latin typeface="+mn-ea"/>
              </a:rPr>
              <a:t>月</a:t>
            </a:r>
            <a:r>
              <a:rPr lang="en-US" altLang="zh-TW" sz="2400" dirty="0" smtClean="0">
                <a:latin typeface="+mn-ea"/>
              </a:rPr>
              <a:t>9</a:t>
            </a:r>
            <a:r>
              <a:rPr lang="zh-TW" altLang="en-US" sz="2400" dirty="0" smtClean="0">
                <a:latin typeface="+mn-ea"/>
              </a:rPr>
              <a:t>日</a:t>
            </a:r>
            <a:endParaRPr lang="zh-TW" altLang="en-US" sz="2400" dirty="0">
              <a:latin typeface="+mn-ea"/>
            </a:endParaRPr>
          </a:p>
          <a:p>
            <a:pPr>
              <a:spcBef>
                <a:spcPts val="100"/>
              </a:spcBef>
              <a:spcAft>
                <a:spcPts val="100"/>
              </a:spcAft>
            </a:pPr>
            <a:r>
              <a:rPr lang="zh-TW" altLang="en-US" sz="2400" dirty="0">
                <a:latin typeface="+mn-ea"/>
              </a:rPr>
              <a:t>報到：</a:t>
            </a:r>
            <a:r>
              <a:rPr lang="en-US" altLang="zh-TW" sz="2400" dirty="0" smtClean="0">
                <a:latin typeface="+mn-ea"/>
              </a:rPr>
              <a:t>111</a:t>
            </a:r>
            <a:r>
              <a:rPr lang="zh-TW" altLang="en-US" sz="2400" dirty="0" smtClean="0">
                <a:latin typeface="+mn-ea"/>
              </a:rPr>
              <a:t>年</a:t>
            </a:r>
            <a:r>
              <a:rPr lang="en-US" altLang="zh-TW" sz="2400" dirty="0">
                <a:latin typeface="+mn-ea"/>
              </a:rPr>
              <a:t>7</a:t>
            </a:r>
            <a:r>
              <a:rPr lang="zh-TW" altLang="en-US" sz="2400" dirty="0" smtClean="0">
                <a:latin typeface="+mn-ea"/>
              </a:rPr>
              <a:t>月</a:t>
            </a:r>
            <a:r>
              <a:rPr lang="en-US" altLang="zh-TW" sz="2400" dirty="0" smtClean="0">
                <a:latin typeface="+mn-ea"/>
              </a:rPr>
              <a:t>14</a:t>
            </a:r>
            <a:r>
              <a:rPr lang="zh-TW" altLang="en-US" sz="2400" dirty="0" smtClean="0">
                <a:latin typeface="+mn-ea"/>
              </a:rPr>
              <a:t>日</a:t>
            </a:r>
            <a:endParaRPr lang="en-US" altLang="zh-TW" sz="2400" dirty="0">
              <a:latin typeface="+mn-ea"/>
            </a:endParaRPr>
          </a:p>
          <a:p>
            <a:pPr>
              <a:spcBef>
                <a:spcPts val="100"/>
              </a:spcBef>
              <a:spcAft>
                <a:spcPts val="100"/>
              </a:spcAft>
            </a:pPr>
            <a:r>
              <a:rPr lang="zh-TW" altLang="zh-TW" sz="2400" dirty="0">
                <a:latin typeface="+mn-ea"/>
              </a:rPr>
              <a:t>若參加體育班術科測驗結果</a:t>
            </a:r>
            <a:r>
              <a:rPr lang="zh-TW" altLang="zh-TW" sz="2400" dirty="0">
                <a:solidFill>
                  <a:schemeClr val="accent1"/>
                </a:solidFill>
                <a:latin typeface="+mn-ea"/>
              </a:rPr>
              <a:t>未獲錄取</a:t>
            </a:r>
            <a:r>
              <a:rPr lang="zh-TW" altLang="zh-TW" sz="2400" dirty="0">
                <a:latin typeface="+mn-ea"/>
              </a:rPr>
              <a:t>，可</a:t>
            </a:r>
            <a:r>
              <a:rPr lang="zh-TW" altLang="en-US" sz="2400" dirty="0">
                <a:latin typeface="+mn-ea"/>
              </a:rPr>
              <a:t>於</a:t>
            </a:r>
            <a:r>
              <a:rPr lang="zh-TW" altLang="zh-TW" sz="2400" dirty="0">
                <a:latin typeface="+mn-ea"/>
              </a:rPr>
              <a:t>體育班學校辦理</a:t>
            </a:r>
            <a:r>
              <a:rPr lang="zh-TW" altLang="zh-TW" sz="2400" dirty="0">
                <a:solidFill>
                  <a:schemeClr val="accent1"/>
                </a:solidFill>
                <a:latin typeface="+mn-ea"/>
              </a:rPr>
              <a:t>續招</a:t>
            </a:r>
            <a:r>
              <a:rPr lang="zh-TW" altLang="zh-TW" sz="2400" dirty="0">
                <a:latin typeface="+mn-ea"/>
              </a:rPr>
              <a:t>時，再次報名續招學校之體育班特色招生甄選入學</a:t>
            </a:r>
            <a:endParaRPr lang="zh-TW" altLang="en-US" sz="2400" dirty="0">
              <a:latin typeface="+mn-ea"/>
            </a:endParaRPr>
          </a:p>
        </p:txBody>
      </p:sp>
      <p:sp>
        <p:nvSpPr>
          <p:cNvPr id="48" name="Freeform 1668">
            <a:extLst>
              <a:ext uri="{FF2B5EF4-FFF2-40B4-BE49-F238E27FC236}">
                <a16:creationId xmlns:a16="http://schemas.microsoft.com/office/drawing/2014/main" id="{0823C732-8F44-466E-B9A4-83308DEE4F76}"/>
              </a:ext>
            </a:extLst>
          </p:cNvPr>
          <p:cNvSpPr>
            <a:spLocks noEditPoints="1"/>
          </p:cNvSpPr>
          <p:nvPr/>
        </p:nvSpPr>
        <p:spPr bwMode="auto">
          <a:xfrm>
            <a:off x="2207948" y="1428742"/>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206584" y="258393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206584" y="299828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205760" y="336293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212152" y="373224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210168" y="4141937"/>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208744" y="453864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212152" y="494466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1668">
            <a:extLst>
              <a:ext uri="{FF2B5EF4-FFF2-40B4-BE49-F238E27FC236}">
                <a16:creationId xmlns:a16="http://schemas.microsoft.com/office/drawing/2014/main" id="{0823C732-8F44-466E-B9A4-83308DEE4F76}"/>
              </a:ext>
            </a:extLst>
          </p:cNvPr>
          <p:cNvSpPr>
            <a:spLocks noEditPoints="1"/>
          </p:cNvSpPr>
          <p:nvPr/>
        </p:nvSpPr>
        <p:spPr bwMode="auto">
          <a:xfrm>
            <a:off x="2205756" y="5317644"/>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7" name="Freeform 1668">
            <a:extLst>
              <a:ext uri="{FF2B5EF4-FFF2-40B4-BE49-F238E27FC236}">
                <a16:creationId xmlns:a16="http://schemas.microsoft.com/office/drawing/2014/main" id="{0823C732-8F44-466E-B9A4-83308DEE4F76}"/>
              </a:ext>
            </a:extLst>
          </p:cNvPr>
          <p:cNvSpPr>
            <a:spLocks noEditPoints="1"/>
          </p:cNvSpPr>
          <p:nvPr/>
        </p:nvSpPr>
        <p:spPr bwMode="auto">
          <a:xfrm>
            <a:off x="2212152" y="5722354"/>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8" name="文字方塊 57"/>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640420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40376"/>
            <a:ext cx="4358356"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45</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TextBox 7">
            <a:extLst>
              <a:ext uri="{FF2B5EF4-FFF2-40B4-BE49-F238E27FC236}">
                <a16:creationId xmlns:a16="http://schemas.microsoft.com/office/drawing/2014/main" id="{5A0151CA-4F17-486D-A55B-4FFDBA3708A3}"/>
              </a:ext>
            </a:extLst>
          </p:cNvPr>
          <p:cNvSpPr txBox="1"/>
          <p:nvPr/>
        </p:nvSpPr>
        <p:spPr>
          <a:xfrm>
            <a:off x="2816053" y="412182"/>
            <a:ext cx="8622915" cy="677108"/>
          </a:xfrm>
          <a:prstGeom prst="rect">
            <a:avLst/>
          </a:prstGeom>
          <a:noFill/>
        </p:spPr>
        <p:txBody>
          <a:bodyPr wrap="square" lIns="0" tIns="0" rIns="0" bIns="0" rtlCol="0" anchor="t">
            <a:spAutoFit/>
          </a:bodyPr>
          <a:lstStyle/>
          <a:p>
            <a:pPr algn="ctr"/>
            <a:r>
              <a:rPr lang="zh-TW" altLang="en-US" sz="4400" b="1" dirty="0"/>
              <a:t>　　　聯合招生資訊</a:t>
            </a:r>
            <a:endParaRPr lang="en-US" sz="2000" b="1" dirty="0">
              <a:solidFill>
                <a:srgbClr val="FF0000"/>
              </a:solidFill>
            </a:endParaRPr>
          </a:p>
        </p:txBody>
      </p:sp>
      <p:sp>
        <p:nvSpPr>
          <p:cNvPr id="47" name="矩形 46"/>
          <p:cNvSpPr/>
          <p:nvPr/>
        </p:nvSpPr>
        <p:spPr>
          <a:xfrm>
            <a:off x="2394137" y="1049388"/>
            <a:ext cx="9485289" cy="5609228"/>
          </a:xfrm>
          <a:prstGeom prst="rect">
            <a:avLst/>
          </a:prstGeom>
        </p:spPr>
        <p:txBody>
          <a:bodyPr wrap="none">
            <a:spAutoFit/>
          </a:bodyPr>
          <a:lstStyle/>
          <a:p>
            <a:r>
              <a:rPr lang="zh-TW" altLang="en-US" sz="2800" b="1" dirty="0">
                <a:latin typeface="+mn-ea"/>
              </a:rPr>
              <a:t>甄審</a:t>
            </a:r>
            <a:r>
              <a:rPr lang="en-US" altLang="zh-TW" sz="2400" b="1" dirty="0">
                <a:latin typeface="+mn-ea"/>
              </a:rPr>
              <a:t>(</a:t>
            </a:r>
            <a:r>
              <a:rPr lang="zh-TW" altLang="en-US" sz="2400" b="1" dirty="0">
                <a:solidFill>
                  <a:schemeClr val="accent1"/>
                </a:solidFill>
                <a:latin typeface="+mn-ea"/>
              </a:rPr>
              <a:t>外加</a:t>
            </a:r>
            <a:r>
              <a:rPr lang="zh-TW" altLang="en-US" sz="2400" b="1" dirty="0">
                <a:latin typeface="+mn-ea"/>
              </a:rPr>
              <a:t>名額</a:t>
            </a:r>
            <a:r>
              <a:rPr lang="en-US" altLang="zh-TW" sz="2400" b="1" dirty="0">
                <a:latin typeface="+mn-ea"/>
              </a:rPr>
              <a:t>)</a:t>
            </a:r>
            <a:r>
              <a:rPr lang="zh-TW" altLang="en-US" sz="2400" b="1" dirty="0">
                <a:latin typeface="+mn-ea"/>
              </a:rPr>
              <a:t> </a:t>
            </a:r>
            <a:r>
              <a:rPr lang="zh-TW" altLang="en-US" sz="2800" b="1" dirty="0">
                <a:latin typeface="+mn-ea"/>
              </a:rPr>
              <a:t>：</a:t>
            </a:r>
            <a:endParaRPr lang="en-US" altLang="zh-TW" sz="2800" b="1" dirty="0">
              <a:latin typeface="+mn-ea"/>
            </a:endParaRPr>
          </a:p>
          <a:p>
            <a:r>
              <a:rPr lang="zh-TW" altLang="en-US" sz="2400" dirty="0"/>
              <a:t>  以國際運動競賽成就為報名門檻，作為分發之標準</a:t>
            </a:r>
            <a:endParaRPr lang="en-US" altLang="zh-TW" sz="2400" dirty="0"/>
          </a:p>
          <a:p>
            <a:endParaRPr lang="en-US" altLang="zh-TW" sz="2400" dirty="0"/>
          </a:p>
          <a:p>
            <a:r>
              <a:rPr lang="zh-TW" altLang="en-US" sz="2800" b="1" dirty="0">
                <a:latin typeface="+mn-ea"/>
              </a:rPr>
              <a:t>甄試</a:t>
            </a:r>
            <a:r>
              <a:rPr lang="en-US" altLang="zh-TW" sz="2400" b="1" dirty="0">
                <a:latin typeface="+mn-ea"/>
              </a:rPr>
              <a:t>(</a:t>
            </a:r>
            <a:r>
              <a:rPr lang="zh-TW" altLang="en-US" sz="2400" b="1" dirty="0">
                <a:solidFill>
                  <a:schemeClr val="accent1"/>
                </a:solidFill>
                <a:latin typeface="+mn-ea"/>
              </a:rPr>
              <a:t>內含</a:t>
            </a:r>
            <a:r>
              <a:rPr lang="zh-TW" altLang="en-US" sz="2400" b="1" dirty="0">
                <a:latin typeface="+mn-ea"/>
              </a:rPr>
              <a:t>名額</a:t>
            </a:r>
            <a:r>
              <a:rPr lang="en-US" altLang="zh-TW" sz="2400" b="1" dirty="0">
                <a:latin typeface="+mn-ea"/>
              </a:rPr>
              <a:t>)</a:t>
            </a:r>
            <a:r>
              <a:rPr lang="zh-TW" altLang="en-US" sz="2400" b="1" dirty="0">
                <a:latin typeface="+mn-ea"/>
              </a:rPr>
              <a:t> </a:t>
            </a:r>
            <a:r>
              <a:rPr lang="zh-TW" altLang="en-US" sz="2800" b="1" dirty="0">
                <a:latin typeface="+mn-ea"/>
              </a:rPr>
              <a:t>：</a:t>
            </a:r>
            <a:endParaRPr lang="en-US" altLang="zh-TW" sz="2800" b="1" dirty="0">
              <a:latin typeface="+mn-ea"/>
            </a:endParaRPr>
          </a:p>
          <a:p>
            <a:r>
              <a:rPr lang="en-US" altLang="zh-TW" sz="2400" dirty="0">
                <a:latin typeface="+mn-ea"/>
              </a:rPr>
              <a:t>  </a:t>
            </a:r>
            <a:r>
              <a:rPr lang="zh-TW" altLang="zh-TW" sz="2400" dirty="0">
                <a:latin typeface="+mn-ea"/>
              </a:rPr>
              <a:t>以運動競賽成就為報名門檻，並加考學科</a:t>
            </a:r>
            <a:r>
              <a:rPr lang="en-US" altLang="zh-TW" sz="2400" dirty="0">
                <a:latin typeface="+mn-ea"/>
              </a:rPr>
              <a:t>(</a:t>
            </a:r>
            <a:r>
              <a:rPr lang="zh-TW" altLang="zh-TW" sz="2400" dirty="0">
                <a:latin typeface="+mn-ea"/>
              </a:rPr>
              <a:t>國、英、數</a:t>
            </a:r>
            <a:r>
              <a:rPr lang="en-US" altLang="zh-TW" sz="2400" dirty="0">
                <a:latin typeface="+mn-ea"/>
              </a:rPr>
              <a:t>)</a:t>
            </a:r>
            <a:r>
              <a:rPr lang="zh-TW" altLang="zh-TW" sz="2400" dirty="0">
                <a:latin typeface="+mn-ea"/>
              </a:rPr>
              <a:t>及部分專長須</a:t>
            </a:r>
            <a:endParaRPr lang="en-US" altLang="zh-TW" sz="2400" dirty="0">
              <a:latin typeface="+mn-ea"/>
            </a:endParaRPr>
          </a:p>
          <a:p>
            <a:r>
              <a:rPr lang="en-US" altLang="zh-TW" sz="2400" dirty="0">
                <a:latin typeface="+mn-ea"/>
              </a:rPr>
              <a:t>  </a:t>
            </a:r>
            <a:r>
              <a:rPr lang="zh-TW" altLang="zh-TW" sz="2400" dirty="0">
                <a:latin typeface="+mn-ea"/>
              </a:rPr>
              <a:t>參加術科檢定，為內含之招生名額。</a:t>
            </a:r>
            <a:endParaRPr lang="en-US" altLang="zh-TW" sz="2400" dirty="0">
              <a:latin typeface="+mn-ea"/>
            </a:endParaRPr>
          </a:p>
          <a:p>
            <a:r>
              <a:rPr lang="zh-TW" altLang="en-US" dirty="0">
                <a:latin typeface="+mn-ea"/>
              </a:rPr>
              <a:t>     </a:t>
            </a:r>
            <a:r>
              <a:rPr lang="en-US" altLang="zh-TW" dirty="0">
                <a:latin typeface="+mn-ea"/>
              </a:rPr>
              <a:t>106</a:t>
            </a:r>
            <a:r>
              <a:rPr lang="zh-TW" altLang="en-US" dirty="0">
                <a:latin typeface="+mn-ea"/>
              </a:rPr>
              <a:t>學年度起，以</a:t>
            </a:r>
            <a:r>
              <a:rPr lang="zh-TW" altLang="en-US" dirty="0">
                <a:solidFill>
                  <a:schemeClr val="accent1"/>
                </a:solidFill>
                <a:latin typeface="+mn-ea"/>
              </a:rPr>
              <a:t>國中教育會考成績取代學科考試</a:t>
            </a:r>
            <a:r>
              <a:rPr lang="zh-TW" altLang="en-US" dirty="0">
                <a:latin typeface="+mn-ea"/>
              </a:rPr>
              <a:t>，例如以甄審分發之學生，其運動成</a:t>
            </a:r>
            <a:endParaRPr lang="en-US" altLang="zh-TW" dirty="0">
              <a:latin typeface="+mn-ea"/>
            </a:endParaRPr>
          </a:p>
          <a:p>
            <a:r>
              <a:rPr lang="zh-TW" altLang="en-US" dirty="0">
                <a:latin typeface="+mn-ea"/>
              </a:rPr>
              <a:t>    績等級均相同者，依國中教育會考成績評定；以甄試升學之學生，免參加學科考試，以</a:t>
            </a:r>
            <a:endParaRPr lang="en-US" altLang="zh-TW" dirty="0">
              <a:latin typeface="+mn-ea"/>
            </a:endParaRPr>
          </a:p>
          <a:p>
            <a:r>
              <a:rPr lang="en-US" altLang="zh-TW" dirty="0">
                <a:latin typeface="+mn-ea"/>
              </a:rPr>
              <a:t>    </a:t>
            </a:r>
            <a:r>
              <a:rPr lang="zh-TW" altLang="en-US" dirty="0">
                <a:latin typeface="+mn-ea"/>
              </a:rPr>
              <a:t>國中教育會考成績取代</a:t>
            </a:r>
            <a:endParaRPr lang="en-US" altLang="zh-TW" dirty="0">
              <a:latin typeface="+mn-ea"/>
            </a:endParaRPr>
          </a:p>
          <a:p>
            <a:pPr marL="0" lvl="1" defTabSz="1289050">
              <a:lnSpc>
                <a:spcPts val="2500"/>
              </a:lnSpc>
              <a:spcBef>
                <a:spcPts val="300"/>
              </a:spcBef>
              <a:spcAft>
                <a:spcPts val="300"/>
              </a:spcAft>
              <a:defRPr/>
            </a:pPr>
            <a:r>
              <a:rPr lang="zh-TW" altLang="en-US" sz="2400" dirty="0">
                <a:latin typeface="+mn-ea"/>
              </a:rPr>
              <a:t>網路線上報名：預計</a:t>
            </a:r>
            <a:r>
              <a:rPr lang="en-US" altLang="zh-TW" sz="2400" dirty="0" smtClean="0">
                <a:latin typeface="+mn-ea"/>
              </a:rPr>
              <a:t>111</a:t>
            </a:r>
            <a:r>
              <a:rPr lang="zh-TW" altLang="en-US" sz="2400" dirty="0" smtClean="0">
                <a:latin typeface="+mn-ea"/>
              </a:rPr>
              <a:t>年</a:t>
            </a:r>
            <a:r>
              <a:rPr lang="en-US" altLang="zh-TW" sz="2400" dirty="0">
                <a:latin typeface="+mn-ea"/>
              </a:rPr>
              <a:t>4</a:t>
            </a:r>
            <a:r>
              <a:rPr lang="zh-TW" altLang="en-US" sz="2400" dirty="0">
                <a:latin typeface="+mn-ea"/>
              </a:rPr>
              <a:t>月中旬</a:t>
            </a:r>
            <a:r>
              <a:rPr lang="en-US" altLang="zh-TW" sz="2400" dirty="0">
                <a:latin typeface="+mn-ea"/>
              </a:rPr>
              <a:t> -4</a:t>
            </a:r>
            <a:r>
              <a:rPr lang="zh-TW" altLang="en-US" sz="2400" dirty="0">
                <a:latin typeface="+mn-ea"/>
              </a:rPr>
              <a:t>月底</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資格審查結果網路公告：預計</a:t>
            </a:r>
            <a:r>
              <a:rPr lang="en-US" altLang="zh-TW" sz="2400" dirty="0" smtClean="0">
                <a:latin typeface="+mn-ea"/>
              </a:rPr>
              <a:t>111</a:t>
            </a:r>
            <a:r>
              <a:rPr lang="zh-TW" altLang="en-US" sz="2400" dirty="0" smtClean="0">
                <a:latin typeface="+mn-ea"/>
              </a:rPr>
              <a:t>年</a:t>
            </a:r>
            <a:r>
              <a:rPr lang="en-US" altLang="zh-TW" sz="2400" dirty="0">
                <a:latin typeface="+mn-ea"/>
              </a:rPr>
              <a:t>5</a:t>
            </a:r>
            <a:r>
              <a:rPr lang="zh-TW" altLang="en-US" sz="2400" dirty="0">
                <a:latin typeface="+mn-ea"/>
              </a:rPr>
              <a:t>月中旬</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甄試學科考試：</a:t>
            </a:r>
            <a:r>
              <a:rPr lang="en-US" altLang="zh-TW" sz="2400" dirty="0" smtClean="0">
                <a:latin typeface="+mn-ea"/>
              </a:rPr>
              <a:t>111</a:t>
            </a:r>
            <a:r>
              <a:rPr lang="zh-TW" altLang="en-US" sz="2400" dirty="0" smtClean="0">
                <a:latin typeface="+mn-ea"/>
              </a:rPr>
              <a:t>年</a:t>
            </a:r>
            <a:r>
              <a:rPr lang="en-US" altLang="zh-TW" sz="2400" dirty="0">
                <a:latin typeface="+mn-ea"/>
              </a:rPr>
              <a:t>5</a:t>
            </a:r>
            <a:r>
              <a:rPr lang="zh-TW" altLang="en-US" sz="2400" dirty="0" smtClean="0">
                <a:latin typeface="+mn-ea"/>
              </a:rPr>
              <a:t>月</a:t>
            </a:r>
            <a:r>
              <a:rPr lang="en-US" altLang="zh-TW" sz="2400" dirty="0" smtClean="0">
                <a:latin typeface="+mn-ea"/>
              </a:rPr>
              <a:t>O</a:t>
            </a:r>
            <a:r>
              <a:rPr lang="zh-TW" altLang="en-US" sz="2400" dirty="0" smtClean="0">
                <a:latin typeface="+mn-ea"/>
              </a:rPr>
              <a:t>日</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甄試術科考試：</a:t>
            </a:r>
            <a:r>
              <a:rPr lang="en-US" altLang="zh-TW" sz="2400" dirty="0" smtClean="0">
                <a:latin typeface="+mn-ea"/>
              </a:rPr>
              <a:t>111</a:t>
            </a:r>
            <a:r>
              <a:rPr lang="zh-TW" altLang="en-US" sz="2400" dirty="0" smtClean="0">
                <a:latin typeface="+mn-ea"/>
              </a:rPr>
              <a:t>年</a:t>
            </a:r>
            <a:r>
              <a:rPr lang="en-US" altLang="zh-TW" sz="2400" dirty="0">
                <a:latin typeface="+mn-ea"/>
              </a:rPr>
              <a:t>5</a:t>
            </a:r>
            <a:r>
              <a:rPr lang="zh-TW" altLang="en-US" sz="2400" dirty="0" smtClean="0">
                <a:latin typeface="+mn-ea"/>
              </a:rPr>
              <a:t>月</a:t>
            </a:r>
            <a:r>
              <a:rPr lang="en-US" altLang="zh-TW" sz="2400" dirty="0" smtClean="0">
                <a:latin typeface="+mn-ea"/>
              </a:rPr>
              <a:t>O</a:t>
            </a:r>
            <a:r>
              <a:rPr lang="zh-TW" altLang="en-US" sz="2400" dirty="0" smtClean="0">
                <a:latin typeface="+mn-ea"/>
              </a:rPr>
              <a:t>日</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放榜：</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a:latin typeface="+mn-ea"/>
              </a:rPr>
              <a:t>月中旬</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報到：</a:t>
            </a:r>
            <a:r>
              <a:rPr lang="en-US" altLang="zh-TW" sz="2400" dirty="0" smtClean="0">
                <a:latin typeface="+mn-ea"/>
              </a:rPr>
              <a:t>111</a:t>
            </a:r>
            <a:r>
              <a:rPr lang="zh-TW" altLang="en-US" sz="2400" dirty="0" smtClean="0">
                <a:latin typeface="+mn-ea"/>
              </a:rPr>
              <a:t>年</a:t>
            </a:r>
            <a:r>
              <a:rPr lang="en-US" altLang="zh-TW" sz="2400" dirty="0">
                <a:latin typeface="+mn-ea"/>
              </a:rPr>
              <a:t>7</a:t>
            </a:r>
            <a:r>
              <a:rPr lang="zh-TW" altLang="en-US" sz="2400" dirty="0" smtClean="0">
                <a:latin typeface="+mn-ea"/>
              </a:rPr>
              <a:t>月</a:t>
            </a:r>
            <a:r>
              <a:rPr lang="en-US" altLang="zh-TW" sz="2400" dirty="0" smtClean="0">
                <a:latin typeface="+mn-ea"/>
              </a:rPr>
              <a:t>14</a:t>
            </a:r>
            <a:r>
              <a:rPr lang="zh-TW" altLang="en-US" sz="2400" dirty="0" smtClean="0">
                <a:latin typeface="+mn-ea"/>
              </a:rPr>
              <a:t>日</a:t>
            </a:r>
            <a:endParaRPr lang="zh-TW" altLang="en-US" sz="2400" dirty="0">
              <a:latin typeface="+mn-ea"/>
            </a:endParaRPr>
          </a:p>
        </p:txBody>
      </p:sp>
      <p:sp>
        <p:nvSpPr>
          <p:cNvPr id="48" name="Freeform 1668">
            <a:extLst>
              <a:ext uri="{FF2B5EF4-FFF2-40B4-BE49-F238E27FC236}">
                <a16:creationId xmlns:a16="http://schemas.microsoft.com/office/drawing/2014/main" id="{0823C732-8F44-466E-B9A4-83308DEE4F76}"/>
              </a:ext>
            </a:extLst>
          </p:cNvPr>
          <p:cNvSpPr>
            <a:spLocks noEditPoints="1"/>
          </p:cNvSpPr>
          <p:nvPr/>
        </p:nvSpPr>
        <p:spPr bwMode="auto">
          <a:xfrm>
            <a:off x="2109554" y="1141609"/>
            <a:ext cx="318401" cy="31840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109142" y="2297519"/>
            <a:ext cx="318401" cy="31840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184408" y="4279581"/>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183872" y="4660189"/>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175864" y="5046395"/>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177328" y="5443719"/>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175864" y="5850631"/>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182160" y="6247955"/>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文字方塊 5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600463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9206"/>
            <a:ext cx="4375448" cy="16437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46</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7060"/>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5" name="文字方塊 1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五專特招介紹　</a:t>
            </a:r>
            <a:endParaRPr lang="en-US" sz="4400" b="1" dirty="0"/>
          </a:p>
        </p:txBody>
      </p:sp>
      <p:sp>
        <p:nvSpPr>
          <p:cNvPr id="2" name="文字方塊 1"/>
          <p:cNvSpPr txBox="1"/>
          <p:nvPr/>
        </p:nvSpPr>
        <p:spPr>
          <a:xfrm>
            <a:off x="558282" y="2081953"/>
            <a:ext cx="646331" cy="369332"/>
          </a:xfrm>
          <a:prstGeom prst="rect">
            <a:avLst/>
          </a:prstGeom>
          <a:noFill/>
        </p:spPr>
        <p:txBody>
          <a:bodyPr wrap="none" rtlCol="0">
            <a:spAutoFit/>
          </a:bodyPr>
          <a:lstStyle/>
          <a:p>
            <a:r>
              <a:rPr lang="zh-TW" altLang="en-US" b="1" dirty="0"/>
              <a:t>五專</a:t>
            </a:r>
          </a:p>
        </p:txBody>
      </p:sp>
      <p:sp>
        <p:nvSpPr>
          <p:cNvPr id="4" name="矩形 3"/>
          <p:cNvSpPr/>
          <p:nvPr/>
        </p:nvSpPr>
        <p:spPr>
          <a:xfrm>
            <a:off x="2437074" y="1921359"/>
            <a:ext cx="8439151" cy="3046988"/>
          </a:xfrm>
          <a:prstGeom prst="rect">
            <a:avLst/>
          </a:prstGeom>
        </p:spPr>
        <p:txBody>
          <a:bodyPr wrap="square">
            <a:spAutoFit/>
          </a:bodyPr>
          <a:lstStyle/>
          <a:p>
            <a:r>
              <a:rPr lang="zh-TW" altLang="en-US" sz="2400" dirty="0">
                <a:solidFill>
                  <a:schemeClr val="accent1"/>
                </a:solidFill>
                <a:latin typeface="+mn-ea"/>
              </a:rPr>
              <a:t>七年一貫</a:t>
            </a:r>
            <a:r>
              <a:rPr lang="zh-TW" altLang="en-US" sz="2400" dirty="0">
                <a:latin typeface="+mn-ea"/>
              </a:rPr>
              <a:t>制為特殊的藝術類科教育學制，學生修業期間</a:t>
            </a:r>
            <a:r>
              <a:rPr lang="zh-TW" altLang="en-US" sz="2400" dirty="0">
                <a:solidFill>
                  <a:schemeClr val="accent1"/>
                </a:solidFill>
                <a:latin typeface="+mn-ea"/>
              </a:rPr>
              <a:t>前</a:t>
            </a:r>
            <a:r>
              <a:rPr lang="en-US" altLang="zh-TW" sz="2400" dirty="0">
                <a:solidFill>
                  <a:schemeClr val="accent1"/>
                </a:solidFill>
                <a:latin typeface="+mn-ea"/>
              </a:rPr>
              <a:t>5</a:t>
            </a:r>
            <a:r>
              <a:rPr lang="zh-TW" altLang="en-US" sz="2400" dirty="0">
                <a:solidFill>
                  <a:schemeClr val="accent1"/>
                </a:solidFill>
                <a:latin typeface="+mn-ea"/>
              </a:rPr>
              <a:t>年視同五專生</a:t>
            </a:r>
            <a:r>
              <a:rPr lang="zh-TW" altLang="en-US" sz="2400" dirty="0">
                <a:latin typeface="+mn-ea"/>
              </a:rPr>
              <a:t>，五年在校成績及格者，應參加公開升級甄試；通過甄試者得直升並繼續後</a:t>
            </a:r>
            <a:r>
              <a:rPr lang="en-US" altLang="zh-TW" sz="2400" dirty="0">
                <a:latin typeface="+mn-ea"/>
              </a:rPr>
              <a:t>2</a:t>
            </a:r>
            <a:r>
              <a:rPr lang="zh-TW" altLang="en-US" sz="2400" dirty="0">
                <a:latin typeface="+mn-ea"/>
              </a:rPr>
              <a:t>年大學部</a:t>
            </a:r>
            <a:r>
              <a:rPr lang="en-US" altLang="zh-TW" sz="2000" dirty="0">
                <a:latin typeface="+mn-ea"/>
              </a:rPr>
              <a:t>(</a:t>
            </a:r>
            <a:r>
              <a:rPr lang="zh-TW" altLang="en-US" sz="2000" dirty="0">
                <a:solidFill>
                  <a:schemeClr val="accent1"/>
                </a:solidFill>
                <a:latin typeface="+mn-ea"/>
              </a:rPr>
              <a:t>二技</a:t>
            </a:r>
            <a:r>
              <a:rPr lang="en-US" altLang="zh-TW" sz="2000" dirty="0">
                <a:latin typeface="+mn-ea"/>
              </a:rPr>
              <a:t>)</a:t>
            </a:r>
            <a:r>
              <a:rPr lang="zh-TW" altLang="en-US" sz="2400" dirty="0">
                <a:latin typeface="+mn-ea"/>
              </a:rPr>
              <a:t>學業</a:t>
            </a:r>
            <a:endParaRPr lang="en-US" altLang="zh-TW" sz="2400" dirty="0">
              <a:latin typeface="+mn-ea"/>
            </a:endParaRPr>
          </a:p>
          <a:p>
            <a:endParaRPr lang="zh-TW" altLang="en-US" sz="2400" dirty="0">
              <a:latin typeface="+mn-ea"/>
            </a:endParaRPr>
          </a:p>
          <a:p>
            <a:r>
              <a:rPr lang="zh-TW" altLang="en-US" sz="2400" dirty="0">
                <a:latin typeface="+mn-ea"/>
              </a:rPr>
              <a:t>未參加或未通過升級甄試者，由學校視其修業情形，發給修業證明或五專副學士學位證書</a:t>
            </a:r>
            <a:endParaRPr lang="en-US" altLang="zh-TW" sz="2400" dirty="0">
              <a:latin typeface="+mn-ea"/>
            </a:endParaRPr>
          </a:p>
          <a:p>
            <a:endParaRPr lang="zh-TW" altLang="en-US" sz="2400" dirty="0">
              <a:latin typeface="+mn-ea"/>
            </a:endParaRPr>
          </a:p>
          <a:p>
            <a:r>
              <a:rPr lang="zh-TW" altLang="en-US" sz="2400" dirty="0">
                <a:latin typeface="+mn-ea"/>
              </a:rPr>
              <a:t>學生完成七年一貫制學業，成績及格者，授予藝術學學士學位。</a:t>
            </a:r>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187729" y="2003168"/>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Freeform 1668">
            <a:extLst>
              <a:ext uri="{FF2B5EF4-FFF2-40B4-BE49-F238E27FC236}">
                <a16:creationId xmlns:a16="http://schemas.microsoft.com/office/drawing/2014/main" id="{0823C732-8F44-466E-B9A4-83308DEE4F76}"/>
              </a:ext>
            </a:extLst>
          </p:cNvPr>
          <p:cNvSpPr>
            <a:spLocks noEditPoints="1"/>
          </p:cNvSpPr>
          <p:nvPr/>
        </p:nvSpPr>
        <p:spPr bwMode="auto">
          <a:xfrm>
            <a:off x="2187727" y="3444857"/>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6" name="Freeform 1668">
            <a:extLst>
              <a:ext uri="{FF2B5EF4-FFF2-40B4-BE49-F238E27FC236}">
                <a16:creationId xmlns:a16="http://schemas.microsoft.com/office/drawing/2014/main" id="{0823C732-8F44-466E-B9A4-83308DEE4F76}"/>
              </a:ext>
            </a:extLst>
          </p:cNvPr>
          <p:cNvSpPr>
            <a:spLocks noEditPoints="1"/>
          </p:cNvSpPr>
          <p:nvPr/>
        </p:nvSpPr>
        <p:spPr bwMode="auto">
          <a:xfrm>
            <a:off x="2191630" y="4551378"/>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26632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1095"/>
            <a:ext cx="4383995" cy="1624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47</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5" y="412182"/>
            <a:ext cx="8784279" cy="677108"/>
          </a:xfrm>
          <a:prstGeom prst="rect">
            <a:avLst/>
          </a:prstGeom>
          <a:noFill/>
        </p:spPr>
        <p:txBody>
          <a:bodyPr wrap="square" lIns="0" tIns="0" rIns="0" bIns="0" rtlCol="0" anchor="t">
            <a:spAutoFit/>
          </a:bodyPr>
          <a:lstStyle/>
          <a:p>
            <a:pPr algn="ctr"/>
            <a:r>
              <a:rPr lang="zh-TW" altLang="en-US" sz="4400" b="1" dirty="0"/>
              <a:t>五專招生資訊　</a:t>
            </a:r>
            <a:endParaRPr lang="en-US" sz="2000" b="1" dirty="0">
              <a:solidFill>
                <a:srgbClr val="FF0000"/>
              </a:solidFill>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r>
              <a:rPr lang="zh-TW" altLang="en-US" b="1" dirty="0"/>
              <a:t>五專</a:t>
            </a:r>
          </a:p>
        </p:txBody>
      </p:sp>
      <p:graphicFrame>
        <p:nvGraphicFramePr>
          <p:cNvPr id="36" name="內容版面配置區 3">
            <a:extLst>
              <a:ext uri="{FF2B5EF4-FFF2-40B4-BE49-F238E27FC236}">
                <a16:creationId xmlns:a16="http://schemas.microsoft.com/office/drawing/2014/main" id="{DF09B8D1-EE40-CE46-88D9-7F8E909D8400}"/>
              </a:ext>
            </a:extLst>
          </p:cNvPr>
          <p:cNvGraphicFramePr>
            <a:graphicFrameLocks/>
          </p:cNvGraphicFramePr>
          <p:nvPr>
            <p:extLst>
              <p:ext uri="{D42A27DB-BD31-4B8C-83A1-F6EECF244321}">
                <p14:modId xmlns:p14="http://schemas.microsoft.com/office/powerpoint/2010/main" val="3059577485"/>
              </p:ext>
            </p:extLst>
          </p:nvPr>
        </p:nvGraphicFramePr>
        <p:xfrm>
          <a:off x="2940424" y="1753353"/>
          <a:ext cx="8229600" cy="3383000"/>
        </p:xfrm>
        <a:graphic>
          <a:graphicData uri="http://schemas.openxmlformats.org/drawingml/2006/table">
            <a:tbl>
              <a:tblPr firstRow="1" bandRow="1"/>
              <a:tblGrid>
                <a:gridCol w="3538736">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1882552">
                  <a:extLst>
                    <a:ext uri="{9D8B030D-6E8A-4147-A177-3AD203B41FA5}">
                      <a16:colId xmlns:a16="http://schemas.microsoft.com/office/drawing/2014/main" val="20002"/>
                    </a:ext>
                  </a:extLst>
                </a:gridCol>
              </a:tblGrid>
              <a:tr h="579058">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招生學校</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招生系別</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招生名額</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9058">
                <a:tc rowSpan="3">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台南應用科技大學</a:t>
                      </a: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9058">
                <a:tc vMerge="1">
                  <a:txBody>
                    <a:bodyPr/>
                    <a:lstStyle/>
                    <a:p>
                      <a:endParaRPr lang="zh-TW" altLang="en-US" sz="3200" dirty="0"/>
                    </a:p>
                  </a:txBody>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音樂系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65</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9058">
                <a:tc vMerge="1">
                  <a:txBody>
                    <a:bodyPr/>
                    <a:lstStyle/>
                    <a:p>
                      <a:endParaRPr lang="zh-TW" altLang="en-US" sz="3200" dirty="0"/>
                    </a:p>
                  </a:txBody>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舞蹈系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45</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66732">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美術工藝系</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美術專長</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51241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48</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algn="ctr"/>
            <a:r>
              <a:rPr lang="zh-TW" altLang="en-US" sz="4400" b="1" dirty="0"/>
              <a:t>五專招生資訊 　</a:t>
            </a:r>
            <a:endParaRPr lang="en-US" sz="4400" b="1" dirty="0"/>
          </a:p>
        </p:txBody>
      </p:sp>
      <p:sp>
        <p:nvSpPr>
          <p:cNvPr id="34" name="文字方塊 3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r>
              <a:rPr lang="zh-TW" altLang="en-US" b="1" dirty="0"/>
              <a:t>五專</a:t>
            </a:r>
          </a:p>
        </p:txBody>
      </p:sp>
      <p:graphicFrame>
        <p:nvGraphicFramePr>
          <p:cNvPr id="36" name="內容版面配置區 3">
            <a:extLst>
              <a:ext uri="{FF2B5EF4-FFF2-40B4-BE49-F238E27FC236}">
                <a16:creationId xmlns:a16="http://schemas.microsoft.com/office/drawing/2014/main" id="{6AE82ABC-53FF-F94A-8165-BCF54DC6977B}"/>
              </a:ext>
            </a:extLst>
          </p:cNvPr>
          <p:cNvGraphicFramePr>
            <a:graphicFrameLocks/>
          </p:cNvGraphicFramePr>
          <p:nvPr>
            <p:extLst>
              <p:ext uri="{D42A27DB-BD31-4B8C-83A1-F6EECF244321}">
                <p14:modId xmlns:p14="http://schemas.microsoft.com/office/powerpoint/2010/main" val="3368523968"/>
              </p:ext>
            </p:extLst>
          </p:nvPr>
        </p:nvGraphicFramePr>
        <p:xfrm>
          <a:off x="2617695" y="1411368"/>
          <a:ext cx="8229600" cy="4494495"/>
        </p:xfrm>
        <a:graphic>
          <a:graphicData uri="http://schemas.openxmlformats.org/drawingml/2006/table">
            <a:tbl>
              <a:tblPr/>
              <a:tblGrid>
                <a:gridCol w="1019175">
                  <a:extLst>
                    <a:ext uri="{9D8B030D-6E8A-4147-A177-3AD203B41FA5}">
                      <a16:colId xmlns:a16="http://schemas.microsoft.com/office/drawing/2014/main" val="895959537"/>
                    </a:ext>
                  </a:extLst>
                </a:gridCol>
                <a:gridCol w="3605213">
                  <a:extLst>
                    <a:ext uri="{9D8B030D-6E8A-4147-A177-3AD203B41FA5}">
                      <a16:colId xmlns:a16="http://schemas.microsoft.com/office/drawing/2014/main" val="807096214"/>
                    </a:ext>
                  </a:extLst>
                </a:gridCol>
                <a:gridCol w="3605212">
                  <a:extLst>
                    <a:ext uri="{9D8B030D-6E8A-4147-A177-3AD203B41FA5}">
                      <a16:colId xmlns:a16="http://schemas.microsoft.com/office/drawing/2014/main" val="88880641"/>
                    </a:ext>
                  </a:extLst>
                </a:gridCol>
              </a:tblGrid>
              <a:tr h="600356">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項目</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台南應用科技大學</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東方設計大學</a:t>
                      </a:r>
                      <a:endParaRPr kumimoji="0" lang="zh-TW" altLang="en-US" sz="3200" b="0" i="0" u="none" strike="noStrike" cap="none" normalizeH="0" baseline="0">
                        <a:ln>
                          <a:noFill/>
                        </a:ln>
                        <a:solidFill>
                          <a:srgbClr val="FF000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7797226"/>
                  </a:ext>
                </a:extLst>
              </a:tr>
              <a:tr h="2041525">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111</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9</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111</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9</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111</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21</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一</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起</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書面審查資料繳交：</a:t>
                      </a:r>
                      <a:endPar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111</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8</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五</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7380316"/>
                  </a:ext>
                </a:extLst>
              </a:tr>
              <a:tr h="6937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考試</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111</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26</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六</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4948957"/>
                  </a:ext>
                </a:extLst>
              </a:tr>
              <a:tr h="5794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放榜</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111</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31</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四</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111</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20</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4632571"/>
                  </a:ext>
                </a:extLst>
              </a:tr>
              <a:tr h="5794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報到</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111</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18</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一</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111</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6</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15</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smtClean="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7815735"/>
                  </a:ext>
                </a:extLst>
              </a:tr>
            </a:tbl>
          </a:graphicData>
        </a:graphic>
      </p:graphicFrame>
    </p:spTree>
    <p:extLst>
      <p:ext uri="{BB962C8B-B14F-4D97-AF65-F5344CB8AC3E}">
        <p14:creationId xmlns:p14="http://schemas.microsoft.com/office/powerpoint/2010/main" val="1536756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特色招生</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96615" y="30755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white"/>
                </a:solidFill>
                <a:effectLst/>
                <a:uLnTx/>
                <a:uFillTx/>
                <a:latin typeface="Calibri Light"/>
                <a:ea typeface="+mn-ea"/>
                <a:cs typeface="+mn-cs"/>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Calibri Light"/>
                <a:ea typeface="+mn-ea"/>
                <a:cs typeface="+mn-cs"/>
              </a:rPr>
              <a:t>五專招生資訊 　</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mn-lt"/>
                <a:ea typeface="+mn-ea"/>
                <a:cs typeface="+mn-cs"/>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a:t>
            </a:r>
          </a:p>
        </p:txBody>
      </p:sp>
      <p:pic>
        <p:nvPicPr>
          <p:cNvPr id="2" name="圖片 1"/>
          <p:cNvPicPr>
            <a:picLocks noChangeAspect="1"/>
          </p:cNvPicPr>
          <p:nvPr/>
        </p:nvPicPr>
        <p:blipFill>
          <a:blip r:embed="rId2"/>
          <a:stretch>
            <a:fillRect/>
          </a:stretch>
        </p:blipFill>
        <p:spPr>
          <a:xfrm>
            <a:off x="3357154" y="996536"/>
            <a:ext cx="7477396" cy="5691618"/>
          </a:xfrm>
          <a:prstGeom prst="rect">
            <a:avLst/>
          </a:prstGeom>
        </p:spPr>
      </p:pic>
    </p:spTree>
    <p:extLst>
      <p:ext uri="{BB962C8B-B14F-4D97-AF65-F5344CB8AC3E}">
        <p14:creationId xmlns:p14="http://schemas.microsoft.com/office/powerpoint/2010/main" val="32300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6" y="633421"/>
            <a:ext cx="5366759" cy="172283"/>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3105013" y="385388"/>
            <a:ext cx="6825659" cy="677108"/>
          </a:xfrm>
          <a:prstGeom prst="rect">
            <a:avLst/>
          </a:prstGeom>
          <a:noFill/>
        </p:spPr>
        <p:txBody>
          <a:bodyPr wrap="square" lIns="0" tIns="0" rIns="0" bIns="0" rtlCol="0" anchor="t">
            <a:spAutoFit/>
          </a:bodyPr>
          <a:lstStyle/>
          <a:p>
            <a:pPr algn="ctr">
              <a:spcBef>
                <a:spcPts val="1200"/>
              </a:spcBef>
              <a:defRPr/>
            </a:pPr>
            <a:r>
              <a:rPr lang="zh-TW" altLang="en-US" sz="4400" b="1" dirty="0">
                <a:latin typeface="+mn-ea"/>
              </a:rPr>
              <a:t>方案架構</a:t>
            </a: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r>
              <a:rPr lang="en-US" sz="1600" dirty="0">
                <a:solidFill>
                  <a:schemeClr val="bg1"/>
                </a:solidFill>
              </a:rPr>
              <a:t>4</a:t>
            </a:r>
          </a:p>
        </p:txBody>
      </p:sp>
      <p:grpSp>
        <p:nvGrpSpPr>
          <p:cNvPr id="10" name="群組 3"/>
          <p:cNvGrpSpPr>
            <a:grpSpLocks/>
          </p:cNvGrpSpPr>
          <p:nvPr/>
        </p:nvGrpSpPr>
        <p:grpSpPr bwMode="auto">
          <a:xfrm>
            <a:off x="1630370" y="1212850"/>
            <a:ext cx="8929687" cy="4972050"/>
            <a:chOff x="1523209" y="1868110"/>
            <a:chExt cx="8714579" cy="4415217"/>
          </a:xfrm>
        </p:grpSpPr>
        <p:sp>
          <p:nvSpPr>
            <p:cNvPr id="11" name="右大括弧 10"/>
            <p:cNvSpPr>
              <a:spLocks/>
            </p:cNvSpPr>
            <p:nvPr/>
          </p:nvSpPr>
          <p:spPr bwMode="auto">
            <a:xfrm>
              <a:off x="8973593" y="3618972"/>
              <a:ext cx="567029" cy="1849542"/>
            </a:xfrm>
            <a:prstGeom prst="rightBrace">
              <a:avLst>
                <a:gd name="adj1" fmla="val 52908"/>
                <a:gd name="adj2" fmla="val 50000"/>
              </a:avLst>
            </a:prstGeom>
            <a:noFill/>
            <a:ln w="25400">
              <a:solidFill>
                <a:schemeClr val="accent1"/>
              </a:solidFill>
              <a:round/>
              <a:headEnd/>
              <a:tailEnd type="triangle" w="med" len="med"/>
            </a:ln>
            <a:effectLst>
              <a:outerShdw blurRad="63500" dist="20000" dir="5400000" rotWithShape="0">
                <a:srgbClr val="000000">
                  <a:alpha val="37999"/>
                </a:srgbClr>
              </a:outerShdw>
            </a:effectLst>
            <a:ex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12" name="圓角矩形 11"/>
            <p:cNvSpPr/>
            <p:nvPr/>
          </p:nvSpPr>
          <p:spPr>
            <a:xfrm>
              <a:off x="9491045" y="3317294"/>
              <a:ext cx="746743" cy="24613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TW" altLang="en-US" sz="3600" b="1" dirty="0">
                  <a:solidFill>
                    <a:srgbClr val="C00000"/>
                  </a:solidFill>
                  <a:effectLst>
                    <a:outerShdw blurRad="38100" dist="38100" dir="2700000" algn="tl">
                      <a:srgbClr val="C0C0C0"/>
                    </a:outerShdw>
                  </a:effectLst>
                  <a:latin typeface="標楷體" pitchFamily="65" charset="-120"/>
                  <a:ea typeface="標楷體" pitchFamily="65" charset="-120"/>
                  <a:cs typeface="Times New Roman" pitchFamily="18" charset="0"/>
                </a:rPr>
                <a:t>穩健推展</a:t>
              </a:r>
            </a:p>
          </p:txBody>
        </p:sp>
        <p:sp>
          <p:nvSpPr>
            <p:cNvPr id="14" name="圓角矩形 13"/>
            <p:cNvSpPr>
              <a:spLocks noChangeArrowheads="1"/>
            </p:cNvSpPr>
            <p:nvPr/>
          </p:nvSpPr>
          <p:spPr bwMode="auto">
            <a:xfrm>
              <a:off x="3574427" y="2915526"/>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1"/>
            <a:lstStyle>
              <a:lvl1pPr marL="268288" indent="-268288">
                <a:defRPr kumimoji="1">
                  <a:solidFill>
                    <a:schemeClr val="tx1"/>
                  </a:solidFill>
                  <a:latin typeface="Arial" pitchFamily="34" charset="0"/>
                  <a:ea typeface="新細明體" pitchFamily="18" charset="-120"/>
                </a:defRPr>
              </a:lvl1pPr>
              <a:lvl2pPr marL="906463" indent="-285750">
                <a:defRPr kumimoji="1">
                  <a:solidFill>
                    <a:schemeClr val="tx1"/>
                  </a:solidFill>
                  <a:latin typeface="Arial" pitchFamily="34" charset="0"/>
                  <a:ea typeface="新細明體" pitchFamily="18" charset="-120"/>
                </a:defRPr>
              </a:lvl2pPr>
              <a:lvl3pPr marL="1314450" indent="-228600">
                <a:defRPr kumimoji="1">
                  <a:solidFill>
                    <a:schemeClr val="tx1"/>
                  </a:solidFill>
                  <a:latin typeface="Arial" pitchFamily="34" charset="0"/>
                  <a:ea typeface="新細明體" pitchFamily="18" charset="-120"/>
                </a:defRPr>
              </a:lvl3pPr>
              <a:lvl4pPr marL="1722438" indent="-228600">
                <a:defRPr kumimoji="1">
                  <a:solidFill>
                    <a:schemeClr val="tx1"/>
                  </a:solidFill>
                  <a:latin typeface="Arial" pitchFamily="34" charset="0"/>
                  <a:ea typeface="新細明體" pitchFamily="18" charset="-120"/>
                </a:defRPr>
              </a:lvl4pPr>
              <a:lvl5pPr marL="2130425" indent="-228600">
                <a:defRPr kumimoji="1">
                  <a:solidFill>
                    <a:schemeClr val="tx1"/>
                  </a:solidFill>
                  <a:latin typeface="Arial" pitchFamily="34" charset="0"/>
                  <a:ea typeface="新細明體" pitchFamily="18" charset="-120"/>
                </a:defRPr>
              </a:lvl5pPr>
              <a:lvl6pPr marL="2587625" indent="-228600" fontAlgn="base">
                <a:spcBef>
                  <a:spcPct val="0"/>
                </a:spcBef>
                <a:spcAft>
                  <a:spcPct val="0"/>
                </a:spcAft>
                <a:defRPr kumimoji="1">
                  <a:solidFill>
                    <a:schemeClr val="tx1"/>
                  </a:solidFill>
                  <a:latin typeface="Arial" pitchFamily="34" charset="0"/>
                  <a:ea typeface="新細明體" pitchFamily="18" charset="-120"/>
                </a:defRPr>
              </a:lvl6pPr>
              <a:lvl7pPr marL="3044825" indent="-228600" fontAlgn="base">
                <a:spcBef>
                  <a:spcPct val="0"/>
                </a:spcBef>
                <a:spcAft>
                  <a:spcPct val="0"/>
                </a:spcAft>
                <a:defRPr kumimoji="1">
                  <a:solidFill>
                    <a:schemeClr val="tx1"/>
                  </a:solidFill>
                  <a:latin typeface="Arial" pitchFamily="34" charset="0"/>
                  <a:ea typeface="新細明體" pitchFamily="18" charset="-120"/>
                </a:defRPr>
              </a:lvl7pPr>
              <a:lvl8pPr marL="3502025" indent="-228600" fontAlgn="base">
                <a:spcBef>
                  <a:spcPct val="0"/>
                </a:spcBef>
                <a:spcAft>
                  <a:spcPct val="0"/>
                </a:spcAft>
                <a:defRPr kumimoji="1">
                  <a:solidFill>
                    <a:schemeClr val="tx1"/>
                  </a:solidFill>
                  <a:latin typeface="Arial" pitchFamily="34" charset="0"/>
                  <a:ea typeface="新細明體" pitchFamily="18" charset="-120"/>
                </a:defRPr>
              </a:lvl8pPr>
              <a:lvl9pPr marL="3959225" indent="-228600" fontAlgn="base">
                <a:spcBef>
                  <a:spcPct val="0"/>
                </a:spcBef>
                <a:spcAft>
                  <a:spcPct val="0"/>
                </a:spcAft>
                <a:defRPr kumimoji="1">
                  <a:solidFill>
                    <a:schemeClr val="tx1"/>
                  </a:solidFill>
                  <a:latin typeface="Arial" pitchFamily="34" charset="0"/>
                  <a:ea typeface="新細明體" pitchFamily="18" charset="-120"/>
                </a:defRPr>
              </a:lvl9pPr>
            </a:lstStyle>
            <a:p>
              <a:pPr>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提高免試比率</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調整比序項目</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3.</a:t>
              </a:r>
              <a:r>
                <a:rPr lang="zh-TW" altLang="en-US" sz="2400" b="1" dirty="0">
                  <a:solidFill>
                    <a:srgbClr val="FF0000"/>
                  </a:solidFill>
                  <a:latin typeface="標楷體" pitchFamily="65" charset="-120"/>
                  <a:ea typeface="標楷體" pitchFamily="65" charset="-120"/>
                </a:rPr>
                <a:t>扶助弱勢</a:t>
              </a:r>
              <a:r>
                <a:rPr lang="zh-TW" altLang="en-US" sz="2400" b="1" dirty="0">
                  <a:solidFill>
                    <a:prstClr val="black"/>
                  </a:solidFill>
                  <a:latin typeface="標楷體" pitchFamily="65" charset="-120"/>
                  <a:ea typeface="標楷體" pitchFamily="65" charset="-120"/>
                </a:rPr>
                <a:t>升學</a:t>
              </a:r>
            </a:p>
          </p:txBody>
        </p:sp>
        <p:sp>
          <p:nvSpPr>
            <p:cNvPr id="15" name="圓角矩形 14"/>
            <p:cNvSpPr>
              <a:spLocks noChangeArrowheads="1"/>
            </p:cNvSpPr>
            <p:nvPr/>
          </p:nvSpPr>
          <p:spPr bwMode="auto">
            <a:xfrm>
              <a:off x="3574427" y="4201183"/>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 anchorCtr="1"/>
            <a:lstStyle/>
            <a:p>
              <a:pPr marL="274638" indent="-274638">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縮短入學作業期程</a:t>
              </a:r>
            </a:p>
            <a:p>
              <a:pPr marL="274638" indent="-274638">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特招回歸各區自辦</a:t>
              </a:r>
            </a:p>
          </p:txBody>
        </p:sp>
        <p:grpSp>
          <p:nvGrpSpPr>
            <p:cNvPr id="16" name="群組 99"/>
            <p:cNvGrpSpPr/>
            <p:nvPr/>
          </p:nvGrpSpPr>
          <p:grpSpPr>
            <a:xfrm>
              <a:off x="7796147" y="2958990"/>
              <a:ext cx="1295929" cy="2949426"/>
              <a:chOff x="5858266" y="2230748"/>
              <a:chExt cx="1234014" cy="3289720"/>
            </a:xfrm>
            <a:solidFill>
              <a:schemeClr val="accent5">
                <a:lumMod val="60000"/>
                <a:lumOff val="40000"/>
              </a:schemeClr>
            </a:solidFill>
          </p:grpSpPr>
          <p:sp>
            <p:nvSpPr>
              <p:cNvPr id="28" name="圓角矩形 27"/>
              <p:cNvSpPr/>
              <p:nvPr/>
            </p:nvSpPr>
            <p:spPr>
              <a:xfrm>
                <a:off x="5868280" y="2230748"/>
                <a:ext cx="1224000" cy="1512000"/>
              </a:xfrm>
              <a:prstGeom prst="roundRect">
                <a:avLst/>
              </a:prstGeom>
              <a:grpFill/>
              <a:ln w="3175">
                <a:solidFill>
                  <a:schemeClr val="tx2">
                    <a:lumMod val="40000"/>
                    <a:lumOff val="60000"/>
                  </a:schemeClr>
                </a:solidFill>
              </a:ln>
            </p:spPr>
            <p:style>
              <a:lnRef idx="3">
                <a:schemeClr val="lt1"/>
              </a:lnRef>
              <a:fillRef idx="1">
                <a:schemeClr val="accent6"/>
              </a:fillRef>
              <a:effectRef idx="1">
                <a:schemeClr val="accent6"/>
              </a:effectRef>
              <a:fontRef idx="minor">
                <a:schemeClr val="lt1"/>
              </a:fontRef>
            </p:style>
            <p:txBody>
              <a:bodyPr lIns="0" tIns="0" rIns="0" bIns="0" anchor="ctr" anchorCtr="1"/>
              <a:lstStyle/>
              <a:p>
                <a:pPr algn="ctr">
                  <a:defRPr/>
                </a:pPr>
                <a:r>
                  <a:rPr lang="zh-TW" altLang="en-US" sz="2600" b="1" dirty="0">
                    <a:solidFill>
                      <a:prstClr val="black"/>
                    </a:solidFill>
                    <a:latin typeface="標楷體" pitchFamily="65" charset="-120"/>
                    <a:ea typeface="標楷體" pitchFamily="65" charset="-120"/>
                    <a:cs typeface="BiauKai"/>
                  </a:rPr>
                  <a:t>中央</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地方</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合作</a:t>
                </a:r>
              </a:p>
            </p:txBody>
          </p:sp>
          <p:sp>
            <p:nvSpPr>
              <p:cNvPr id="29" name="圓角矩形 28"/>
              <p:cNvSpPr/>
              <p:nvPr/>
            </p:nvSpPr>
            <p:spPr>
              <a:xfrm>
                <a:off x="5858266" y="4008468"/>
                <a:ext cx="1224000" cy="1512000"/>
              </a:xfrm>
              <a:prstGeom prst="roundRect">
                <a:avLst/>
              </a:prstGeom>
              <a:grpFill/>
              <a:ln w="3175"/>
            </p:spPr>
            <p:style>
              <a:lnRef idx="3">
                <a:schemeClr val="lt1"/>
              </a:lnRef>
              <a:fillRef idx="1">
                <a:schemeClr val="accent6"/>
              </a:fillRef>
              <a:effectRef idx="1">
                <a:schemeClr val="accent6"/>
              </a:effectRef>
              <a:fontRef idx="minor">
                <a:schemeClr val="lt1"/>
              </a:fontRef>
            </p:style>
            <p:txBody>
              <a:bodyPr lIns="0" tIns="0" rIns="0" bIns="72000" anchor="ctr" anchorCtr="1"/>
              <a:lstStyle/>
              <a:p>
                <a:pPr algn="ctr">
                  <a:defRPr/>
                </a:pPr>
                <a:r>
                  <a:rPr lang="zh-TW" altLang="en-US" sz="2600" b="1" dirty="0">
                    <a:solidFill>
                      <a:prstClr val="black"/>
                    </a:solidFill>
                    <a:latin typeface="標楷體" pitchFamily="65" charset="-120"/>
                    <a:ea typeface="標楷體" pitchFamily="65" charset="-120"/>
                    <a:cs typeface="BiauKai"/>
                  </a:rPr>
                  <a:t>落實</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細節</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管理</a:t>
                </a:r>
                <a:endParaRPr lang="en-US" altLang="zh-TW" sz="2600" b="1" dirty="0">
                  <a:solidFill>
                    <a:prstClr val="black"/>
                  </a:solidFill>
                  <a:latin typeface="標楷體" pitchFamily="65" charset="-120"/>
                  <a:ea typeface="標楷體" pitchFamily="65" charset="-120"/>
                  <a:cs typeface="BiauKai"/>
                </a:endParaRPr>
              </a:p>
            </p:txBody>
          </p:sp>
        </p:grpSp>
        <p:sp>
          <p:nvSpPr>
            <p:cNvPr id="17" name="文字方塊 16"/>
            <p:cNvSpPr txBox="1"/>
            <p:nvPr/>
          </p:nvSpPr>
          <p:spPr>
            <a:xfrm>
              <a:off x="1523210" y="1875283"/>
              <a:ext cx="1728193"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核心理念</a:t>
              </a:r>
            </a:p>
          </p:txBody>
        </p:sp>
        <p:cxnSp>
          <p:nvCxnSpPr>
            <p:cNvPr id="18" name="直線單箭頭接點 17"/>
            <p:cNvCxnSpPr>
              <a:cxnSpLocks noChangeShapeType="1"/>
            </p:cNvCxnSpPr>
            <p:nvPr/>
          </p:nvCxnSpPr>
          <p:spPr bwMode="auto">
            <a:xfrm>
              <a:off x="7573063" y="5457236"/>
              <a:ext cx="268022" cy="0"/>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a:extLst/>
          </p:spPr>
        </p:cxnSp>
        <p:sp>
          <p:nvSpPr>
            <p:cNvPr id="19" name="文字方塊 18"/>
            <p:cNvSpPr txBox="1"/>
            <p:nvPr/>
          </p:nvSpPr>
          <p:spPr>
            <a:xfrm>
              <a:off x="7679159" y="1871371"/>
              <a:ext cx="1483078"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推動策略</a:t>
              </a:r>
            </a:p>
          </p:txBody>
        </p:sp>
        <p:sp>
          <p:nvSpPr>
            <p:cNvPr id="20" name="流程圖: 替代處理程序 19"/>
            <p:cNvSpPr>
              <a:spLocks noChangeArrowheads="1"/>
            </p:cNvSpPr>
            <p:nvPr/>
          </p:nvSpPr>
          <p:spPr bwMode="auto">
            <a:xfrm>
              <a:off x="6958008" y="2825305"/>
              <a:ext cx="647590" cy="3458022"/>
            </a:xfrm>
            <a:prstGeom prst="flowChartAlternateProcess">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lnSpc>
                  <a:spcPct val="85000"/>
                </a:lnSpc>
                <a:defRPr/>
              </a:pPr>
              <a:r>
                <a:rPr lang="zh-TW" altLang="en-US" sz="2200" b="1">
                  <a:solidFill>
                    <a:srgbClr val="000000"/>
                  </a:solidFill>
                  <a:latin typeface="標楷體" pitchFamily="65" charset="-120"/>
                  <a:ea typeface="標楷體" pitchFamily="65" charset="-120"/>
                </a:rPr>
                <a:t>完備現行各入學法令規範</a:t>
              </a:r>
            </a:p>
          </p:txBody>
        </p:sp>
        <p:sp>
          <p:nvSpPr>
            <p:cNvPr id="21" name="文字方塊 20"/>
            <p:cNvSpPr txBox="1"/>
            <p:nvPr/>
          </p:nvSpPr>
          <p:spPr>
            <a:xfrm>
              <a:off x="4231283" y="1868110"/>
              <a:ext cx="1728193"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研修趨向</a:t>
              </a:r>
            </a:p>
          </p:txBody>
        </p:sp>
        <p:sp>
          <p:nvSpPr>
            <p:cNvPr id="22" name="向右箭號 21"/>
            <p:cNvSpPr>
              <a:spLocks noChangeArrowheads="1"/>
            </p:cNvSpPr>
            <p:nvPr/>
          </p:nvSpPr>
          <p:spPr bwMode="auto">
            <a:xfrm>
              <a:off x="3098804" y="3406106"/>
              <a:ext cx="402807"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3" name="向右箭號 22"/>
            <p:cNvSpPr>
              <a:spLocks noChangeArrowheads="1"/>
            </p:cNvSpPr>
            <p:nvPr/>
          </p:nvSpPr>
          <p:spPr bwMode="auto">
            <a:xfrm>
              <a:off x="3156128" y="4612819"/>
              <a:ext cx="418300"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4" name="向右箭號 23"/>
            <p:cNvSpPr>
              <a:spLocks noChangeArrowheads="1"/>
            </p:cNvSpPr>
            <p:nvPr/>
          </p:nvSpPr>
          <p:spPr bwMode="auto">
            <a:xfrm>
              <a:off x="6643508" y="3420203"/>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5" name="向右箭號 24"/>
            <p:cNvSpPr>
              <a:spLocks noChangeArrowheads="1"/>
            </p:cNvSpPr>
            <p:nvPr/>
          </p:nvSpPr>
          <p:spPr bwMode="auto">
            <a:xfrm>
              <a:off x="6643508" y="4844012"/>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6" name="剪去對角線角落矩形 26"/>
            <p:cNvSpPr>
              <a:spLocks noChangeArrowheads="1"/>
            </p:cNvSpPr>
            <p:nvPr/>
          </p:nvSpPr>
          <p:spPr bwMode="auto">
            <a:xfrm>
              <a:off x="1904327" y="5791338"/>
              <a:ext cx="4921994" cy="434191"/>
            </a:xfrm>
            <a:custGeom>
              <a:avLst/>
              <a:gdLst>
                <a:gd name="T0" fmla="*/ 471207 w 8358246"/>
                <a:gd name="T1" fmla="*/ 125989 h 571500"/>
                <a:gd name="T2" fmla="*/ 235604 w 8358246"/>
                <a:gd name="T3" fmla="*/ 251976 h 571500"/>
                <a:gd name="T4" fmla="*/ 0 w 8358246"/>
                <a:gd name="T5" fmla="*/ 125989 h 571500"/>
                <a:gd name="T6" fmla="*/ 235604 w 8358246"/>
                <a:gd name="T7" fmla="*/ 0 h 571500"/>
                <a:gd name="T8" fmla="*/ 0 60000 65536"/>
                <a:gd name="T9" fmla="*/ 5898240 60000 65536"/>
                <a:gd name="T10" fmla="*/ 11796480 60000 65536"/>
                <a:gd name="T11" fmla="*/ 17694720 60000 65536"/>
                <a:gd name="T12" fmla="*/ 47625 w 8358246"/>
                <a:gd name="T13" fmla="*/ 47626 h 571500"/>
                <a:gd name="T14" fmla="*/ 8310621 w 8358246"/>
                <a:gd name="T15" fmla="*/ 523874 h 571500"/>
              </a:gdLst>
              <a:ahLst/>
              <a:cxnLst>
                <a:cxn ang="T8">
                  <a:pos x="T0" y="T1"/>
                </a:cxn>
                <a:cxn ang="T9">
                  <a:pos x="T2" y="T3"/>
                </a:cxn>
                <a:cxn ang="T10">
                  <a:pos x="T4" y="T5"/>
                </a:cxn>
                <a:cxn ang="T11">
                  <a:pos x="T6" y="T7"/>
                </a:cxn>
              </a:cxnLst>
              <a:rect l="T12" t="T13" r="T14" b="T15"/>
              <a:pathLst>
                <a:path w="8358246" h="571500">
                  <a:moveTo>
                    <a:pt x="0" y="0"/>
                  </a:moveTo>
                  <a:lnTo>
                    <a:pt x="8262994" y="0"/>
                  </a:lnTo>
                  <a:lnTo>
                    <a:pt x="8358246" y="95252"/>
                  </a:lnTo>
                  <a:lnTo>
                    <a:pt x="8358246" y="571500"/>
                  </a:lnTo>
                  <a:lnTo>
                    <a:pt x="95252" y="571500"/>
                  </a:lnTo>
                  <a:lnTo>
                    <a:pt x="0" y="476248"/>
                  </a:lnTo>
                  <a:lnTo>
                    <a:pt x="0" y="0"/>
                  </a:lnTo>
                  <a:close/>
                </a:path>
              </a:pathLst>
            </a:cu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lnSpc>
                  <a:spcPct val="80000"/>
                </a:lnSpc>
                <a:defRPr/>
              </a:pPr>
              <a:r>
                <a:rPr lang="zh-TW" altLang="en-US" sz="2200" b="1" dirty="0">
                  <a:solidFill>
                    <a:srgbClr val="000000"/>
                  </a:solidFill>
                  <a:latin typeface="標楷體" pitchFamily="65" charset="-120"/>
                  <a:ea typeface="標楷體" pitchFamily="65" charset="-120"/>
                </a:rPr>
                <a:t>縮短</a:t>
              </a:r>
              <a:r>
                <a:rPr lang="zh-TW" altLang="en-US" sz="2200" b="1" dirty="0">
                  <a:solidFill>
                    <a:srgbClr val="0000FF"/>
                  </a:solidFill>
                  <a:latin typeface="標楷體" pitchFamily="65" charset="-120"/>
                  <a:ea typeface="標楷體" pitchFamily="65" charset="-120"/>
                </a:rPr>
                <a:t>入學辦理期程</a:t>
              </a:r>
              <a:r>
                <a:rPr lang="zh-TW" altLang="en-US" sz="2200" b="1" dirty="0">
                  <a:solidFill>
                    <a:srgbClr val="000000"/>
                  </a:solidFill>
                  <a:latin typeface="標楷體" pitchFamily="65" charset="-120"/>
                  <a:ea typeface="標楷體" pitchFamily="65" charset="-120"/>
                </a:rPr>
                <a:t> 促進</a:t>
              </a:r>
              <a:r>
                <a:rPr lang="zh-TW" altLang="en-US" sz="2200" b="1" dirty="0">
                  <a:solidFill>
                    <a:srgbClr val="0000FF"/>
                  </a:solidFill>
                  <a:latin typeface="標楷體" pitchFamily="65" charset="-120"/>
                  <a:ea typeface="標楷體" pitchFamily="65" charset="-120"/>
                </a:rPr>
                <a:t>學生儘早就位</a:t>
              </a:r>
            </a:p>
          </p:txBody>
        </p:sp>
        <p:sp>
          <p:nvSpPr>
            <p:cNvPr id="27" name="Rectangle 23"/>
            <p:cNvSpPr>
              <a:spLocks noChangeArrowheads="1"/>
            </p:cNvSpPr>
            <p:nvPr/>
          </p:nvSpPr>
          <p:spPr bwMode="auto">
            <a:xfrm>
              <a:off x="1523209" y="3111949"/>
              <a:ext cx="1575595" cy="2303463"/>
            </a:xfrm>
            <a:prstGeom prst="rect">
              <a:avLst/>
            </a:prstGeom>
            <a:gradFill rotWithShape="1">
              <a:gsLst>
                <a:gs pos="0">
                  <a:srgbClr val="76529A"/>
                </a:gs>
                <a:gs pos="50000">
                  <a:srgbClr val="AB79DD"/>
                </a:gs>
                <a:gs pos="100000">
                  <a:srgbClr val="CC91FF"/>
                </a:gs>
              </a:gsLst>
              <a:lin ang="5400000" scaled="1"/>
            </a:gradFill>
            <a:ln w="9525">
              <a:solidFill>
                <a:schemeClr val="tx1"/>
              </a:solidFill>
              <a:miter lim="800000"/>
              <a:headEnd/>
              <a:tailEnd/>
            </a:ln>
          </p:spPr>
          <p:txBody>
            <a:bodyPr wrap="none" anchor="ct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eaLnBrk="1" hangingPunct="1">
                <a:lnSpc>
                  <a:spcPct val="120000"/>
                </a:lnSpc>
                <a:spcBef>
                  <a:spcPct val="0"/>
                </a:spcBef>
                <a:buFontTx/>
                <a:buNone/>
              </a:pPr>
              <a:r>
                <a:rPr lang="zh-TW" altLang="en-US" sz="3200" b="1">
                  <a:solidFill>
                    <a:srgbClr val="FFFFFF"/>
                  </a:solidFill>
                  <a:latin typeface="標楷體" panose="03000509000000000000" pitchFamily="65" charset="-120"/>
                  <a:ea typeface="標楷體" panose="03000509000000000000" pitchFamily="65" charset="-120"/>
                </a:rPr>
                <a:t>先免試</a:t>
              </a:r>
            </a:p>
            <a:p>
              <a:pPr algn="ctr" eaLnBrk="1" hangingPunct="1">
                <a:lnSpc>
                  <a:spcPct val="120000"/>
                </a:lnSpc>
                <a:spcBef>
                  <a:spcPct val="0"/>
                </a:spcBef>
                <a:buFontTx/>
                <a:buNone/>
              </a:pPr>
              <a:r>
                <a:rPr lang="zh-TW" altLang="en-US" sz="3200" b="1">
                  <a:solidFill>
                    <a:srgbClr val="FFFFFF"/>
                  </a:solidFill>
                  <a:latin typeface="標楷體" panose="03000509000000000000" pitchFamily="65" charset="-120"/>
                  <a:ea typeface="標楷體" panose="03000509000000000000" pitchFamily="65" charset="-120"/>
                </a:rPr>
                <a:t>後特招</a:t>
              </a:r>
              <a:r>
                <a:rPr lang="en-US" altLang="zh-TW" sz="1600" b="1">
                  <a:solidFill>
                    <a:srgbClr val="FFFFFF"/>
                  </a:solidFill>
                  <a:latin typeface="標楷體" panose="03000509000000000000" pitchFamily="65" charset="-120"/>
                  <a:ea typeface="標楷體" panose="03000509000000000000" pitchFamily="65" charset="-120"/>
                </a:rPr>
                <a:t>*</a:t>
              </a:r>
              <a:endParaRPr lang="zh-TW" altLang="en-US" sz="3200" b="1">
                <a:solidFill>
                  <a:srgbClr val="FFFFFF"/>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471119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特色招生</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96615" y="30755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white"/>
                </a:solidFill>
                <a:effectLst/>
                <a:uLnTx/>
                <a:uFillTx/>
                <a:latin typeface="Calibri Light"/>
                <a:ea typeface="+mn-ea"/>
                <a:cs typeface="+mn-cs"/>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Calibri Light"/>
                <a:ea typeface="+mn-ea"/>
                <a:cs typeface="+mn-cs"/>
              </a:rPr>
              <a:t>五專招生資訊 　</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a:t>
            </a:r>
          </a:p>
        </p:txBody>
      </p:sp>
      <p:pic>
        <p:nvPicPr>
          <p:cNvPr id="3" name="圖片 2"/>
          <p:cNvPicPr>
            <a:picLocks noChangeAspect="1"/>
          </p:cNvPicPr>
          <p:nvPr/>
        </p:nvPicPr>
        <p:blipFill>
          <a:blip r:embed="rId2"/>
          <a:stretch>
            <a:fillRect/>
          </a:stretch>
        </p:blipFill>
        <p:spPr>
          <a:xfrm>
            <a:off x="2542163" y="1308431"/>
            <a:ext cx="8495238" cy="3790476"/>
          </a:xfrm>
          <a:prstGeom prst="rect">
            <a:avLst/>
          </a:prstGeom>
        </p:spPr>
      </p:pic>
    </p:spTree>
    <p:extLst>
      <p:ext uri="{BB962C8B-B14F-4D97-AF65-F5344CB8AC3E}">
        <p14:creationId xmlns:p14="http://schemas.microsoft.com/office/powerpoint/2010/main" val="27474095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4629"/>
            <a:ext cx="4922379"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51</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283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b="1" dirty="0"/>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4028823" y="438136"/>
            <a:ext cx="7876311" cy="677108"/>
          </a:xfrm>
          <a:prstGeom prst="rect">
            <a:avLst/>
          </a:prstGeom>
          <a:noFill/>
        </p:spPr>
        <p:txBody>
          <a:bodyPr wrap="square" lIns="0" tIns="0" rIns="0" bIns="0" rtlCol="0" anchor="t">
            <a:spAutoFit/>
          </a:bodyPr>
          <a:lstStyle/>
          <a:p>
            <a:pPr algn="ctr"/>
            <a:r>
              <a:rPr lang="zh-TW" altLang="en-US" sz="4400" b="1" dirty="0"/>
              <a:t>　　專業群科招生資訊</a:t>
            </a:r>
            <a:endParaRPr lang="en-US" sz="2000" b="1" dirty="0">
              <a:solidFill>
                <a:srgbClr val="FF0000"/>
              </a:solidFill>
            </a:endParaRPr>
          </a:p>
        </p:txBody>
      </p:sp>
      <p:sp>
        <p:nvSpPr>
          <p:cNvPr id="3" name="矩形 2"/>
          <p:cNvSpPr/>
          <p:nvPr/>
        </p:nvSpPr>
        <p:spPr>
          <a:xfrm>
            <a:off x="2425253" y="1271855"/>
            <a:ext cx="9753201" cy="4585871"/>
          </a:xfrm>
          <a:prstGeom prst="rect">
            <a:avLst/>
          </a:prstGeom>
        </p:spPr>
        <p:txBody>
          <a:bodyPr wrap="square">
            <a:spAutoFit/>
          </a:bodyPr>
          <a:lstStyle/>
          <a:p>
            <a:pPr>
              <a:spcBef>
                <a:spcPts val="100"/>
              </a:spcBef>
              <a:spcAft>
                <a:spcPts val="100"/>
              </a:spcAft>
              <a:buFontTx/>
              <a:buNone/>
              <a:defRPr/>
            </a:pPr>
            <a:r>
              <a:rPr lang="zh-TW" altLang="en-US" sz="2000" dirty="0">
                <a:latin typeface="+mn-ea"/>
              </a:rPr>
              <a:t>招生對象：國中畢業生、就讀海外臺灣學校及大陸臺商學校學生</a:t>
            </a:r>
            <a:endParaRPr lang="en-US" altLang="zh-TW" sz="2000" dirty="0">
              <a:latin typeface="+mn-ea"/>
            </a:endParaRPr>
          </a:p>
          <a:p>
            <a:pPr>
              <a:spcBef>
                <a:spcPts val="100"/>
              </a:spcBef>
              <a:spcAft>
                <a:spcPts val="100"/>
              </a:spcAft>
              <a:buFontTx/>
              <a:buNone/>
              <a:defRPr/>
            </a:pPr>
            <a:r>
              <a:rPr lang="zh-TW" altLang="en-US" sz="2000" dirty="0">
                <a:latin typeface="+mn-ea"/>
              </a:rPr>
              <a:t>招生學校：</a:t>
            </a:r>
            <a:r>
              <a:rPr lang="zh-TW" altLang="zh-TW" sz="2000" dirty="0">
                <a:latin typeface="+mn-ea"/>
              </a:rPr>
              <a:t>新北市公</a:t>
            </a:r>
            <a:r>
              <a:rPr lang="zh-TW" altLang="zh-TW" sz="2000" dirty="0" smtClean="0">
                <a:latin typeface="+mn-ea"/>
              </a:rPr>
              <a:t>私立</a:t>
            </a:r>
            <a:r>
              <a:rPr lang="zh-TW" altLang="en-US" sz="2000" dirty="0" smtClean="0">
                <a:latin typeface="+mn-ea"/>
              </a:rPr>
              <a:t>技術型高中</a:t>
            </a:r>
            <a:r>
              <a:rPr lang="en-US" altLang="zh-TW" dirty="0" smtClean="0">
                <a:latin typeface="+mn-ea"/>
              </a:rPr>
              <a:t>(111</a:t>
            </a:r>
            <a:r>
              <a:rPr lang="zh-TW" altLang="en-US" dirty="0" smtClean="0">
                <a:latin typeface="+mn-ea"/>
              </a:rPr>
              <a:t>學年</a:t>
            </a:r>
            <a:r>
              <a:rPr lang="zh-TW" altLang="en-US" dirty="0">
                <a:latin typeface="+mn-ea"/>
              </a:rPr>
              <a:t>度 </a:t>
            </a:r>
            <a:r>
              <a:rPr lang="en-US" altLang="zh-TW" dirty="0" smtClean="0">
                <a:latin typeface="+mn-ea"/>
              </a:rPr>
              <a:t>11</a:t>
            </a:r>
            <a:r>
              <a:rPr lang="zh-TW" altLang="en-US" dirty="0" smtClean="0">
                <a:latin typeface="+mn-ea"/>
              </a:rPr>
              <a:t>群</a:t>
            </a:r>
            <a:r>
              <a:rPr lang="en-US" altLang="zh-TW" dirty="0" smtClean="0">
                <a:latin typeface="+mn-ea"/>
              </a:rPr>
              <a:t>13</a:t>
            </a:r>
            <a:r>
              <a:rPr lang="zh-TW" altLang="en-US" dirty="0" smtClean="0">
                <a:latin typeface="+mn-ea"/>
              </a:rPr>
              <a:t>校</a:t>
            </a:r>
            <a:r>
              <a:rPr lang="en-US" altLang="zh-TW" dirty="0" smtClean="0">
                <a:latin typeface="+mn-ea"/>
              </a:rPr>
              <a:t>61</a:t>
            </a:r>
            <a:r>
              <a:rPr lang="zh-TW" altLang="en-US" dirty="0" smtClean="0">
                <a:latin typeface="+mn-ea"/>
              </a:rPr>
              <a:t>科</a:t>
            </a:r>
            <a:r>
              <a:rPr lang="en-US" altLang="zh-TW" dirty="0">
                <a:latin typeface="+mn-ea"/>
              </a:rPr>
              <a:t>)</a:t>
            </a:r>
          </a:p>
          <a:p>
            <a:pPr>
              <a:spcBef>
                <a:spcPts val="100"/>
              </a:spcBef>
              <a:spcAft>
                <a:spcPts val="100"/>
              </a:spcAft>
              <a:buFont typeface="Arial" panose="020B0604020202020204" pitchFamily="34" charset="0"/>
              <a:buNone/>
              <a:defRPr/>
            </a:pPr>
            <a:r>
              <a:rPr lang="zh-TW" altLang="en-US" sz="2000" dirty="0">
                <a:latin typeface="+mn-ea"/>
              </a:rPr>
              <a:t>招生名額：</a:t>
            </a:r>
            <a:r>
              <a:rPr lang="en-US" altLang="zh-TW" sz="2000" dirty="0" smtClean="0">
                <a:latin typeface="+mn-ea"/>
              </a:rPr>
              <a:t>111</a:t>
            </a:r>
            <a:r>
              <a:rPr lang="zh-TW" altLang="en-US" sz="2000" dirty="0" smtClean="0">
                <a:latin typeface="+mn-ea"/>
              </a:rPr>
              <a:t>學年</a:t>
            </a:r>
            <a:r>
              <a:rPr lang="zh-TW" altLang="en-US" sz="2000" dirty="0">
                <a:latin typeface="+mn-ea"/>
              </a:rPr>
              <a:t>度</a:t>
            </a:r>
            <a:r>
              <a:rPr lang="zh-TW" altLang="en-US" sz="2000" dirty="0" smtClean="0">
                <a:latin typeface="+mn-ea"/>
              </a:rPr>
              <a:t>總計</a:t>
            </a:r>
            <a:r>
              <a:rPr lang="en-US" altLang="zh-TW" sz="2000" dirty="0" smtClean="0">
                <a:latin typeface="+mn-ea"/>
              </a:rPr>
              <a:t>1037</a:t>
            </a:r>
            <a:r>
              <a:rPr lang="zh-TW" altLang="en-US" sz="2000" dirty="0" smtClean="0">
                <a:latin typeface="+mn-ea"/>
              </a:rPr>
              <a:t>名</a:t>
            </a:r>
            <a:endParaRPr lang="en-US" altLang="zh-TW" sz="2000" dirty="0">
              <a:latin typeface="+mn-ea"/>
            </a:endParaRPr>
          </a:p>
          <a:p>
            <a:pPr>
              <a:spcBef>
                <a:spcPts val="100"/>
              </a:spcBef>
              <a:spcAft>
                <a:spcPts val="100"/>
              </a:spcAft>
              <a:defRPr/>
            </a:pPr>
            <a:r>
              <a:rPr lang="zh-TW" altLang="en-US" sz="2000" dirty="0">
                <a:latin typeface="+mn-ea"/>
              </a:rPr>
              <a:t>主委學校</a:t>
            </a:r>
            <a:r>
              <a:rPr lang="zh-TW" altLang="en-US" sz="2000" dirty="0" smtClean="0">
                <a:latin typeface="+mn-ea"/>
              </a:rPr>
              <a:t>：新北高工</a:t>
            </a:r>
            <a:endParaRPr lang="en-US" altLang="zh-TW" sz="2000" dirty="0">
              <a:latin typeface="+mn-ea"/>
            </a:endParaRPr>
          </a:p>
          <a:p>
            <a:pPr>
              <a:spcBef>
                <a:spcPts val="100"/>
              </a:spcBef>
              <a:spcAft>
                <a:spcPts val="100"/>
              </a:spcAft>
              <a:defRPr/>
            </a:pPr>
            <a:r>
              <a:rPr lang="zh-TW" altLang="en-US" sz="2000" dirty="0">
                <a:latin typeface="+mn-ea"/>
              </a:rPr>
              <a:t>報名作業：</a:t>
            </a:r>
          </a:p>
          <a:p>
            <a:pPr>
              <a:spcBef>
                <a:spcPts val="100"/>
              </a:spcBef>
              <a:spcAft>
                <a:spcPts val="100"/>
              </a:spcAft>
              <a:buFontTx/>
              <a:buNone/>
            </a:pPr>
            <a:r>
              <a:rPr lang="zh-TW" altLang="en-US" sz="2000" dirty="0">
                <a:latin typeface="+mn-ea"/>
              </a:rPr>
              <a:t>       </a:t>
            </a:r>
            <a:r>
              <a:rPr lang="zh-TW" altLang="en-US" sz="2000" b="1" dirty="0" smtClean="0">
                <a:solidFill>
                  <a:srgbClr val="FF0000"/>
                </a:solidFill>
                <a:latin typeface="+mn-ea"/>
              </a:rPr>
              <a:t>學生</a:t>
            </a:r>
            <a:r>
              <a:rPr lang="zh-TW" altLang="en-US" sz="2000" b="1" dirty="0">
                <a:solidFill>
                  <a:srgbClr val="FF0000"/>
                </a:solidFill>
                <a:latin typeface="+mn-ea"/>
              </a:rPr>
              <a:t>基本資料網路輸入：</a:t>
            </a:r>
          </a:p>
          <a:p>
            <a:pPr>
              <a:spcBef>
                <a:spcPts val="100"/>
              </a:spcBef>
              <a:spcAft>
                <a:spcPts val="100"/>
              </a:spcAft>
              <a:buFontTx/>
              <a:buNone/>
            </a:pPr>
            <a:r>
              <a:rPr lang="zh-TW" altLang="en-US" sz="1600" dirty="0">
                <a:latin typeface="+mn-ea"/>
              </a:rPr>
              <a:t> </a:t>
            </a:r>
            <a:r>
              <a:rPr lang="en-US" altLang="zh-TW" sz="1600" dirty="0" smtClean="0">
                <a:latin typeface="+mn-ea"/>
              </a:rPr>
              <a:t>111</a:t>
            </a:r>
            <a:r>
              <a:rPr lang="zh-TW" altLang="en-US" sz="1600" dirty="0" smtClean="0">
                <a:latin typeface="+mn-ea"/>
              </a:rPr>
              <a:t>年</a:t>
            </a:r>
            <a:r>
              <a:rPr lang="en-US" altLang="zh-TW" sz="1600" dirty="0">
                <a:latin typeface="+mn-ea"/>
              </a:rPr>
              <a:t>2</a:t>
            </a:r>
            <a:r>
              <a:rPr lang="zh-TW" altLang="en-US" sz="1600" dirty="0">
                <a:latin typeface="+mn-ea"/>
              </a:rPr>
              <a:t>月</a:t>
            </a:r>
            <a:r>
              <a:rPr lang="en-US" altLang="zh-TW" sz="1600" dirty="0" smtClean="0">
                <a:latin typeface="+mn-ea"/>
              </a:rPr>
              <a:t>14</a:t>
            </a:r>
            <a:r>
              <a:rPr lang="zh-TW" altLang="en-US" sz="1600" dirty="0" smtClean="0">
                <a:latin typeface="+mn-ea"/>
              </a:rPr>
              <a:t>日</a:t>
            </a:r>
            <a:r>
              <a:rPr lang="zh-TW" altLang="en-US" sz="1600" dirty="0">
                <a:latin typeface="+mn-ea"/>
              </a:rPr>
              <a:t>上午</a:t>
            </a:r>
            <a:r>
              <a:rPr lang="en-US" altLang="zh-TW" sz="1600" dirty="0">
                <a:latin typeface="+mn-ea"/>
              </a:rPr>
              <a:t>8</a:t>
            </a:r>
            <a:r>
              <a:rPr lang="zh-TW" altLang="en-US" sz="1600" dirty="0">
                <a:latin typeface="+mn-ea"/>
              </a:rPr>
              <a:t>時至</a:t>
            </a:r>
            <a:r>
              <a:rPr lang="en-US" altLang="zh-TW" sz="1600" dirty="0">
                <a:latin typeface="+mn-ea"/>
              </a:rPr>
              <a:t>3</a:t>
            </a:r>
            <a:r>
              <a:rPr lang="zh-TW" altLang="en-US" sz="1600" dirty="0" smtClean="0">
                <a:latin typeface="+mn-ea"/>
              </a:rPr>
              <a:t>月</a:t>
            </a:r>
            <a:r>
              <a:rPr lang="en-US" altLang="zh-TW" sz="1600" dirty="0" smtClean="0">
                <a:latin typeface="+mn-ea"/>
              </a:rPr>
              <a:t>10</a:t>
            </a:r>
            <a:r>
              <a:rPr lang="zh-TW" altLang="en-US" sz="1600" dirty="0" smtClean="0">
                <a:latin typeface="+mn-ea"/>
              </a:rPr>
              <a:t>日</a:t>
            </a:r>
            <a:r>
              <a:rPr lang="zh-TW" altLang="en-US" sz="1600" dirty="0">
                <a:latin typeface="+mn-ea"/>
              </a:rPr>
              <a:t>中午</a:t>
            </a:r>
            <a:r>
              <a:rPr lang="en-US" altLang="zh-TW" sz="1600" dirty="0">
                <a:latin typeface="+mn-ea"/>
              </a:rPr>
              <a:t>12</a:t>
            </a:r>
            <a:r>
              <a:rPr lang="zh-TW" altLang="en-US" sz="1600" dirty="0">
                <a:latin typeface="+mn-ea"/>
              </a:rPr>
              <a:t>時止，考生至委員會網站輸入報名基本資料、選填報</a:t>
            </a:r>
            <a:r>
              <a:rPr lang="zh-TW" altLang="en-US" sz="1600" dirty="0" smtClean="0">
                <a:latin typeface="+mn-ea"/>
              </a:rPr>
              <a:t>考群別、志願序及上傳作業。</a:t>
            </a:r>
            <a:r>
              <a:rPr lang="en-US" altLang="zh-TW" sz="1600" dirty="0" smtClean="0">
                <a:latin typeface="+mn-ea"/>
              </a:rPr>
              <a:t>(</a:t>
            </a:r>
            <a:r>
              <a:rPr lang="zh-TW" altLang="en-US" sz="1600" dirty="0" smtClean="0">
                <a:latin typeface="+mn-ea"/>
              </a:rPr>
              <a:t>未輸入相關資料考生，則無法進行報名收件</a:t>
            </a:r>
            <a:r>
              <a:rPr lang="en-US" altLang="zh-TW" sz="1600" dirty="0" smtClean="0">
                <a:latin typeface="+mn-ea"/>
              </a:rPr>
              <a:t>)</a:t>
            </a:r>
            <a:endParaRPr lang="zh-TW" altLang="en-US" sz="1600" dirty="0">
              <a:latin typeface="+mn-ea"/>
            </a:endParaRPr>
          </a:p>
          <a:p>
            <a:pPr>
              <a:spcBef>
                <a:spcPts val="100"/>
              </a:spcBef>
              <a:spcAft>
                <a:spcPts val="100"/>
              </a:spcAft>
              <a:buFontTx/>
              <a:buNone/>
            </a:pPr>
            <a:r>
              <a:rPr lang="zh-TW" altLang="en-US" sz="2000" b="1" dirty="0">
                <a:solidFill>
                  <a:srgbClr val="FF0000"/>
                </a:solidFill>
                <a:latin typeface="+mn-ea"/>
              </a:rPr>
              <a:t>       </a:t>
            </a:r>
            <a:r>
              <a:rPr lang="zh-TW" altLang="en-US" sz="2000" b="1" dirty="0" smtClean="0">
                <a:solidFill>
                  <a:srgbClr val="FF0000"/>
                </a:solidFill>
                <a:latin typeface="+mn-ea"/>
              </a:rPr>
              <a:t>報名繳件：</a:t>
            </a:r>
            <a:endParaRPr lang="zh-TW" altLang="en-US" sz="2000" b="1" dirty="0">
              <a:solidFill>
                <a:srgbClr val="FF0000"/>
              </a:solidFill>
              <a:latin typeface="+mn-ea"/>
            </a:endParaRPr>
          </a:p>
          <a:p>
            <a:pPr>
              <a:spcBef>
                <a:spcPts val="100"/>
              </a:spcBef>
              <a:spcAft>
                <a:spcPts val="100"/>
              </a:spcAft>
              <a:buFontTx/>
              <a:buNone/>
            </a:pPr>
            <a:r>
              <a:rPr lang="zh-TW" altLang="en-US" sz="2000" dirty="0">
                <a:latin typeface="+mn-ea"/>
              </a:rPr>
              <a:t>        </a:t>
            </a:r>
            <a:r>
              <a:rPr lang="en-US" altLang="zh-TW" sz="2000" dirty="0">
                <a:latin typeface="+mn-ea"/>
              </a:rPr>
              <a:t>1.</a:t>
            </a:r>
            <a:r>
              <a:rPr lang="zh-TW" altLang="en-US" sz="2000" dirty="0">
                <a:latin typeface="+mn-ea"/>
              </a:rPr>
              <a:t>集體報名：</a:t>
            </a:r>
            <a:r>
              <a:rPr lang="en-US" altLang="zh-TW" sz="2000" dirty="0" smtClean="0">
                <a:latin typeface="+mn-ea"/>
              </a:rPr>
              <a:t>111</a:t>
            </a:r>
            <a:r>
              <a:rPr lang="zh-TW" altLang="en-US" sz="2000" dirty="0" smtClean="0">
                <a:latin typeface="+mn-ea"/>
              </a:rPr>
              <a:t>年</a:t>
            </a:r>
            <a:r>
              <a:rPr lang="en-US" altLang="zh-TW" sz="2000" dirty="0">
                <a:latin typeface="+mn-ea"/>
              </a:rPr>
              <a:t>3</a:t>
            </a:r>
            <a:r>
              <a:rPr lang="zh-TW" altLang="en-US" sz="2000" dirty="0" smtClean="0">
                <a:latin typeface="+mn-ea"/>
              </a:rPr>
              <a:t>月</a:t>
            </a:r>
            <a:r>
              <a:rPr lang="en-US" altLang="zh-TW" sz="2000" dirty="0" smtClean="0">
                <a:latin typeface="+mn-ea"/>
              </a:rPr>
              <a:t>14</a:t>
            </a:r>
            <a:r>
              <a:rPr lang="zh-TW" altLang="en-US" sz="2000" dirty="0" smtClean="0">
                <a:latin typeface="+mn-ea"/>
              </a:rPr>
              <a:t>日</a:t>
            </a:r>
            <a:r>
              <a:rPr lang="zh-TW" altLang="en-US" sz="2000" dirty="0">
                <a:latin typeface="+mn-ea"/>
              </a:rPr>
              <a:t>至</a:t>
            </a:r>
            <a:r>
              <a:rPr lang="en-US" altLang="zh-TW" sz="2000" dirty="0">
                <a:latin typeface="+mn-ea"/>
              </a:rPr>
              <a:t>3</a:t>
            </a:r>
            <a:r>
              <a:rPr lang="zh-TW" altLang="en-US" sz="2000" dirty="0" smtClean="0">
                <a:latin typeface="+mn-ea"/>
              </a:rPr>
              <a:t>月</a:t>
            </a:r>
            <a:r>
              <a:rPr lang="en-US" altLang="zh-TW" sz="2000" dirty="0" smtClean="0">
                <a:latin typeface="+mn-ea"/>
              </a:rPr>
              <a:t>15</a:t>
            </a:r>
            <a:r>
              <a:rPr lang="zh-TW" altLang="en-US" sz="2000" dirty="0" smtClean="0">
                <a:latin typeface="+mn-ea"/>
              </a:rPr>
              <a:t>日</a:t>
            </a:r>
            <a:r>
              <a:rPr lang="zh-TW" altLang="en-US" sz="2000" dirty="0">
                <a:latin typeface="+mn-ea"/>
              </a:rPr>
              <a:t>上午</a:t>
            </a:r>
            <a:r>
              <a:rPr lang="en-US" altLang="zh-TW" sz="2000" dirty="0">
                <a:latin typeface="+mn-ea"/>
              </a:rPr>
              <a:t>9</a:t>
            </a:r>
            <a:r>
              <a:rPr lang="zh-TW" altLang="en-US" sz="2000" dirty="0">
                <a:latin typeface="+mn-ea"/>
              </a:rPr>
              <a:t>時至下午</a:t>
            </a:r>
            <a:r>
              <a:rPr lang="en-US" altLang="zh-TW" sz="2000" dirty="0">
                <a:latin typeface="+mn-ea"/>
              </a:rPr>
              <a:t>4</a:t>
            </a:r>
            <a:r>
              <a:rPr lang="zh-TW" altLang="en-US" sz="2000" dirty="0">
                <a:latin typeface="+mn-ea"/>
              </a:rPr>
              <a:t>時</a:t>
            </a:r>
          </a:p>
          <a:p>
            <a:pPr>
              <a:spcBef>
                <a:spcPts val="100"/>
              </a:spcBef>
              <a:spcAft>
                <a:spcPts val="100"/>
              </a:spcAft>
              <a:buFontTx/>
              <a:buNone/>
            </a:pPr>
            <a:r>
              <a:rPr lang="zh-TW" altLang="en-US" sz="2000" dirty="0">
                <a:latin typeface="+mn-ea"/>
              </a:rPr>
              <a:t>        </a:t>
            </a:r>
            <a:r>
              <a:rPr lang="en-US" altLang="zh-TW" sz="2000" dirty="0">
                <a:latin typeface="+mn-ea"/>
              </a:rPr>
              <a:t>2.</a:t>
            </a:r>
            <a:r>
              <a:rPr lang="zh-TW" altLang="en-US" sz="2000" dirty="0">
                <a:latin typeface="+mn-ea"/>
              </a:rPr>
              <a:t>個別報名：</a:t>
            </a:r>
            <a:r>
              <a:rPr lang="en-US" altLang="zh-TW" sz="2000" dirty="0" smtClean="0">
                <a:latin typeface="+mn-ea"/>
              </a:rPr>
              <a:t>111</a:t>
            </a:r>
            <a:r>
              <a:rPr lang="zh-TW" altLang="en-US" sz="2000" dirty="0" smtClean="0">
                <a:latin typeface="+mn-ea"/>
              </a:rPr>
              <a:t>年</a:t>
            </a:r>
            <a:r>
              <a:rPr lang="en-US" altLang="zh-TW" sz="2000" dirty="0">
                <a:latin typeface="+mn-ea"/>
              </a:rPr>
              <a:t>3</a:t>
            </a:r>
            <a:r>
              <a:rPr lang="zh-TW" altLang="en-US" sz="2000" dirty="0" smtClean="0">
                <a:latin typeface="+mn-ea"/>
              </a:rPr>
              <a:t>月</a:t>
            </a:r>
            <a:r>
              <a:rPr lang="en-US" altLang="zh-TW" sz="2000" dirty="0" smtClean="0">
                <a:latin typeface="+mn-ea"/>
              </a:rPr>
              <a:t>15</a:t>
            </a:r>
            <a:r>
              <a:rPr lang="zh-TW" altLang="en-US" sz="2000" dirty="0" smtClean="0">
                <a:latin typeface="+mn-ea"/>
              </a:rPr>
              <a:t>日</a:t>
            </a:r>
            <a:r>
              <a:rPr lang="zh-TW" altLang="en-US" sz="2000" dirty="0">
                <a:latin typeface="+mn-ea"/>
              </a:rPr>
              <a:t>上午</a:t>
            </a:r>
            <a:r>
              <a:rPr lang="en-US" altLang="zh-TW" sz="2000" dirty="0">
                <a:latin typeface="+mn-ea"/>
              </a:rPr>
              <a:t>9</a:t>
            </a:r>
            <a:r>
              <a:rPr lang="zh-TW" altLang="en-US" sz="2000" dirty="0">
                <a:latin typeface="+mn-ea"/>
              </a:rPr>
              <a:t>時至下午</a:t>
            </a:r>
            <a:r>
              <a:rPr lang="en-US" altLang="zh-TW" sz="2000" dirty="0">
                <a:latin typeface="+mn-ea"/>
              </a:rPr>
              <a:t>4</a:t>
            </a:r>
            <a:r>
              <a:rPr lang="zh-TW" altLang="en-US" sz="2000" dirty="0">
                <a:latin typeface="+mn-ea"/>
              </a:rPr>
              <a:t>時</a:t>
            </a:r>
          </a:p>
          <a:p>
            <a:pPr>
              <a:spcBef>
                <a:spcPts val="100"/>
              </a:spcBef>
              <a:spcAft>
                <a:spcPts val="100"/>
              </a:spcAft>
              <a:buFontTx/>
              <a:buNone/>
            </a:pPr>
            <a:r>
              <a:rPr lang="zh-TW" altLang="en-US" sz="2000" dirty="0" smtClean="0">
                <a:latin typeface="+mn-ea"/>
              </a:rPr>
              <a:t>測驗</a:t>
            </a:r>
            <a:r>
              <a:rPr lang="zh-TW" altLang="en-US" sz="2000" dirty="0">
                <a:latin typeface="+mn-ea"/>
              </a:rPr>
              <a:t>時間：</a:t>
            </a:r>
            <a:r>
              <a:rPr lang="en-US" altLang="zh-TW" sz="2000" dirty="0" smtClean="0">
                <a:latin typeface="+mn-ea"/>
              </a:rPr>
              <a:t>111</a:t>
            </a:r>
            <a:r>
              <a:rPr lang="zh-TW" altLang="en-US" sz="2000" dirty="0" smtClean="0">
                <a:latin typeface="+mn-ea"/>
              </a:rPr>
              <a:t>年</a:t>
            </a:r>
            <a:r>
              <a:rPr lang="en-US" altLang="zh-TW" sz="2000" dirty="0">
                <a:latin typeface="+mn-ea"/>
              </a:rPr>
              <a:t>4</a:t>
            </a:r>
            <a:r>
              <a:rPr lang="zh-TW" altLang="en-US" sz="2000" dirty="0">
                <a:latin typeface="+mn-ea"/>
              </a:rPr>
              <a:t>月</a:t>
            </a:r>
            <a:r>
              <a:rPr lang="en-US" altLang="zh-TW" sz="2000" dirty="0" smtClean="0">
                <a:latin typeface="+mn-ea"/>
              </a:rPr>
              <a:t>23</a:t>
            </a:r>
            <a:r>
              <a:rPr lang="zh-TW" altLang="en-US" sz="2000" dirty="0" smtClean="0">
                <a:latin typeface="+mn-ea"/>
              </a:rPr>
              <a:t>日</a:t>
            </a:r>
            <a:endParaRPr lang="en-US" altLang="zh-TW" sz="2000" dirty="0">
              <a:latin typeface="+mn-ea"/>
            </a:endParaRPr>
          </a:p>
          <a:p>
            <a:pPr>
              <a:spcBef>
                <a:spcPts val="100"/>
              </a:spcBef>
              <a:spcAft>
                <a:spcPts val="100"/>
              </a:spcAft>
              <a:buFontTx/>
              <a:buNone/>
            </a:pPr>
            <a:r>
              <a:rPr lang="zh-TW" altLang="en-US" sz="2000" dirty="0">
                <a:latin typeface="+mn-ea"/>
              </a:rPr>
              <a:t>放榜：</a:t>
            </a:r>
            <a:r>
              <a:rPr lang="en-US" altLang="zh-TW" sz="2000" dirty="0" smtClean="0">
                <a:latin typeface="+mn-ea"/>
              </a:rPr>
              <a:t>111</a:t>
            </a:r>
            <a:r>
              <a:rPr lang="zh-TW" altLang="en-US" sz="2000" dirty="0" smtClean="0">
                <a:latin typeface="+mn-ea"/>
              </a:rPr>
              <a:t>年</a:t>
            </a:r>
            <a:r>
              <a:rPr lang="en-US" altLang="zh-TW" sz="2000" dirty="0">
                <a:latin typeface="+mn-ea"/>
              </a:rPr>
              <a:t>6</a:t>
            </a:r>
            <a:r>
              <a:rPr lang="zh-TW" altLang="en-US" sz="2000" dirty="0" smtClean="0">
                <a:latin typeface="+mn-ea"/>
              </a:rPr>
              <a:t>月</a:t>
            </a:r>
            <a:r>
              <a:rPr lang="en-US" altLang="zh-TW" sz="2000" dirty="0" smtClean="0">
                <a:latin typeface="+mn-ea"/>
              </a:rPr>
              <a:t>15</a:t>
            </a:r>
            <a:r>
              <a:rPr lang="zh-TW" altLang="en-US" sz="2000" dirty="0" smtClean="0">
                <a:latin typeface="+mn-ea"/>
              </a:rPr>
              <a:t>日 </a:t>
            </a:r>
            <a:endParaRPr lang="en-US" altLang="zh-TW" sz="2000" dirty="0">
              <a:latin typeface="+mn-ea"/>
            </a:endParaRPr>
          </a:p>
          <a:p>
            <a:pPr>
              <a:spcBef>
                <a:spcPts val="100"/>
              </a:spcBef>
              <a:spcAft>
                <a:spcPts val="100"/>
              </a:spcAft>
              <a:buFontTx/>
              <a:buNone/>
            </a:pPr>
            <a:r>
              <a:rPr lang="zh-TW" altLang="en-US" sz="2000" dirty="0">
                <a:latin typeface="+mn-ea"/>
              </a:rPr>
              <a:t>報到：</a:t>
            </a:r>
            <a:r>
              <a:rPr lang="en-US" altLang="zh-TW" sz="2000" dirty="0" smtClean="0">
                <a:latin typeface="+mn-ea"/>
              </a:rPr>
              <a:t>111</a:t>
            </a:r>
            <a:r>
              <a:rPr lang="zh-TW" altLang="en-US" sz="2000" dirty="0" smtClean="0">
                <a:latin typeface="+mn-ea"/>
              </a:rPr>
              <a:t>年</a:t>
            </a:r>
            <a:r>
              <a:rPr lang="en-US" altLang="zh-TW" sz="2000" dirty="0">
                <a:latin typeface="+mn-ea"/>
              </a:rPr>
              <a:t>6</a:t>
            </a:r>
            <a:r>
              <a:rPr lang="zh-TW" altLang="en-US" sz="2000" dirty="0">
                <a:latin typeface="+mn-ea"/>
              </a:rPr>
              <a:t>月</a:t>
            </a:r>
            <a:r>
              <a:rPr lang="en-US" altLang="zh-TW" sz="2000" dirty="0" smtClean="0">
                <a:latin typeface="+mn-ea"/>
              </a:rPr>
              <a:t>16</a:t>
            </a:r>
            <a:r>
              <a:rPr lang="zh-TW" altLang="en-US" sz="2000" dirty="0" smtClean="0">
                <a:latin typeface="+mn-ea"/>
              </a:rPr>
              <a:t>日</a:t>
            </a:r>
            <a:endParaRPr lang="zh-TW" altLang="en-US" sz="2000" dirty="0">
              <a:latin typeface="+mn-ea"/>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45525" y="1342008"/>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45425" y="1668278"/>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43141" y="1989021"/>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39826" y="233677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9826" y="2650632"/>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73945" y="480102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94016" y="5159041"/>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82376" y="5522177"/>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702962" y="296426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文字方塊 4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3" name="文字方塊 4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702962" y="3842406"/>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9419080" y="6326006"/>
            <a:ext cx="1620957" cy="338554"/>
          </a:xfrm>
          <a:prstGeom prst="rect">
            <a:avLst/>
          </a:prstGeom>
          <a:noFill/>
        </p:spPr>
        <p:txBody>
          <a:bodyPr wrap="none" rtlCol="0">
            <a:spAutoFit/>
          </a:bodyPr>
          <a:lstStyle/>
          <a:p>
            <a:r>
              <a:rPr lang="zh-TW" altLang="en-US" sz="1600" dirty="0" smtClean="0"/>
              <a:t>以簡章內容為準</a:t>
            </a:r>
            <a:endParaRPr lang="zh-TW" altLang="en-US" sz="1600" dirty="0"/>
          </a:p>
        </p:txBody>
      </p:sp>
    </p:spTree>
    <p:extLst>
      <p:ext uri="{BB962C8B-B14F-4D97-AF65-F5344CB8AC3E}">
        <p14:creationId xmlns:p14="http://schemas.microsoft.com/office/powerpoint/2010/main" val="2036858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4629"/>
            <a:ext cx="4922379"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52</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283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b="1" dirty="0"/>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辦理方式</a:t>
            </a:r>
            <a:endParaRPr lang="en-US" sz="4400" b="1" dirty="0"/>
          </a:p>
        </p:txBody>
      </p:sp>
      <p:sp>
        <p:nvSpPr>
          <p:cNvPr id="3" name="矩形 2"/>
          <p:cNvSpPr/>
          <p:nvPr/>
        </p:nvSpPr>
        <p:spPr>
          <a:xfrm>
            <a:off x="2109135" y="1341833"/>
            <a:ext cx="10082865" cy="4893647"/>
          </a:xfrm>
          <a:prstGeom prst="rect">
            <a:avLst/>
          </a:prstGeom>
        </p:spPr>
        <p:txBody>
          <a:bodyPr wrap="square">
            <a:spAutoFit/>
          </a:bodyPr>
          <a:lstStyle/>
          <a:p>
            <a:pPr marL="1430338" indent="-1430338">
              <a:spcBef>
                <a:spcPct val="0"/>
              </a:spcBef>
              <a:buFont typeface="Arial" panose="020B0604020202020204" pitchFamily="34" charset="0"/>
              <a:buNone/>
              <a:defRPr/>
            </a:pPr>
            <a:r>
              <a:rPr lang="zh-TW" altLang="en-US" sz="2400" dirty="0">
                <a:latin typeface="+mn-ea"/>
              </a:rPr>
              <a:t>報名原則：依「新北市</a:t>
            </a:r>
            <a:r>
              <a:rPr lang="en-US" altLang="zh-TW" sz="2400" dirty="0" smtClean="0">
                <a:latin typeface="+mn-ea"/>
              </a:rPr>
              <a:t>111</a:t>
            </a:r>
            <a:r>
              <a:rPr lang="zh-TW" altLang="en-US" sz="2400" dirty="0" smtClean="0">
                <a:latin typeface="+mn-ea"/>
              </a:rPr>
              <a:t>學年</a:t>
            </a:r>
            <a:r>
              <a:rPr lang="zh-TW" altLang="en-US" sz="2400" dirty="0">
                <a:latin typeface="+mn-ea"/>
              </a:rPr>
              <a:t>度高級中等學校特色招生專業群</a:t>
            </a:r>
            <a:r>
              <a:rPr lang="zh-TW" altLang="en-US" sz="2400" dirty="0" smtClean="0">
                <a:latin typeface="+mn-ea"/>
              </a:rPr>
              <a:t>科甄選</a:t>
            </a:r>
            <a:r>
              <a:rPr lang="zh-TW" altLang="en-US" sz="2400" dirty="0">
                <a:latin typeface="+mn-ea"/>
              </a:rPr>
              <a:t>入學簡章」相關規定</a:t>
            </a:r>
            <a:r>
              <a:rPr lang="zh-TW" altLang="en-US" sz="2400" dirty="0" smtClean="0">
                <a:latin typeface="+mn-ea"/>
              </a:rPr>
              <a:t>報名。</a:t>
            </a:r>
            <a:endParaRPr lang="en-US" altLang="zh-TW" sz="2400" dirty="0">
              <a:latin typeface="+mn-ea"/>
            </a:endParaRPr>
          </a:p>
          <a:p>
            <a:pPr marL="1971675" indent="-1971675">
              <a:spcBef>
                <a:spcPct val="0"/>
              </a:spcBef>
              <a:buFont typeface="Arial" panose="020B0604020202020204" pitchFamily="34" charset="0"/>
              <a:buNone/>
              <a:defRPr/>
            </a:pPr>
            <a:endParaRPr lang="en-US" altLang="zh-TW" sz="2400" dirty="0">
              <a:latin typeface="+mn-ea"/>
            </a:endParaRPr>
          </a:p>
          <a:p>
            <a:pPr>
              <a:spcBef>
                <a:spcPct val="0"/>
              </a:spcBef>
              <a:buFont typeface="Arial" panose="020B0604020202020204" pitchFamily="34" charset="0"/>
              <a:buNone/>
              <a:defRPr/>
            </a:pPr>
            <a:r>
              <a:rPr lang="zh-TW" altLang="en-US" sz="2400" dirty="0">
                <a:latin typeface="+mn-ea"/>
              </a:rPr>
              <a:t>錄取規準：</a:t>
            </a:r>
          </a:p>
          <a:p>
            <a:pPr indent="538163">
              <a:spcBef>
                <a:spcPct val="0"/>
              </a:spcBef>
              <a:buFont typeface="Arial" panose="020B0604020202020204" pitchFamily="34" charset="0"/>
              <a:buNone/>
              <a:defRPr/>
            </a:pPr>
            <a:r>
              <a:rPr lang="en-US" altLang="zh-TW" sz="2400" dirty="0">
                <a:latin typeface="+mn-ea"/>
              </a:rPr>
              <a:t>1.</a:t>
            </a:r>
            <a:r>
              <a:rPr lang="zh-TW" altLang="en-US" sz="2400" dirty="0">
                <a:solidFill>
                  <a:schemeClr val="accent1"/>
                </a:solidFill>
                <a:latin typeface="+mn-ea"/>
              </a:rPr>
              <a:t>不採計</a:t>
            </a:r>
            <a:r>
              <a:rPr lang="zh-TW" altLang="en-US" sz="2400" dirty="0">
                <a:latin typeface="+mn-ea"/>
              </a:rPr>
              <a:t>國中教育會考</a:t>
            </a:r>
            <a:r>
              <a:rPr lang="zh-TW" altLang="en-US" sz="2400" dirty="0" smtClean="0">
                <a:latin typeface="+mn-ea"/>
              </a:rPr>
              <a:t>成績、國中在校成績</a:t>
            </a:r>
            <a:endParaRPr lang="en-US" altLang="zh-TW" sz="2400" dirty="0">
              <a:latin typeface="+mn-ea"/>
            </a:endParaRPr>
          </a:p>
          <a:p>
            <a:pPr indent="538163">
              <a:spcBef>
                <a:spcPct val="0"/>
              </a:spcBef>
              <a:buFont typeface="Arial" panose="020B0604020202020204" pitchFamily="34" charset="0"/>
              <a:buNone/>
              <a:defRPr/>
            </a:pPr>
            <a:endParaRPr lang="zh-TW" altLang="en-US" sz="2400" dirty="0">
              <a:latin typeface="+mn-ea"/>
            </a:endParaRPr>
          </a:p>
          <a:p>
            <a:pPr marL="2509838" indent="-1971675">
              <a:spcBef>
                <a:spcPct val="0"/>
              </a:spcBef>
              <a:buFont typeface="Arial" panose="020B0604020202020204" pitchFamily="34" charset="0"/>
              <a:buNone/>
              <a:defRPr/>
            </a:pPr>
            <a:r>
              <a:rPr lang="en-US" altLang="zh-TW" sz="2400" dirty="0">
                <a:latin typeface="+mn-ea"/>
              </a:rPr>
              <a:t>2.</a:t>
            </a:r>
            <a:r>
              <a:rPr lang="zh-TW" altLang="en-US" sz="2400" dirty="0">
                <a:latin typeface="+mn-ea"/>
              </a:rPr>
              <a:t>術科</a:t>
            </a:r>
            <a:r>
              <a:rPr lang="en-US" altLang="zh-TW" sz="2400" dirty="0">
                <a:latin typeface="+mn-ea"/>
              </a:rPr>
              <a:t>(70%)</a:t>
            </a:r>
            <a:r>
              <a:rPr lang="zh-TW" altLang="en-US" sz="2400" dirty="0" smtClean="0">
                <a:latin typeface="+mn-ea"/>
              </a:rPr>
              <a:t>：</a:t>
            </a:r>
            <a:r>
              <a:rPr lang="zh-TW" altLang="zh-TW" sz="2400" dirty="0">
                <a:latin typeface="+mn-ea"/>
              </a:rPr>
              <a:t>術科測驗採「群」的方式，同群內各科別測驗內容相同</a:t>
            </a:r>
            <a:r>
              <a:rPr lang="zh-TW" altLang="zh-TW" sz="2400" dirty="0" smtClean="0">
                <a:latin typeface="+mn-ea"/>
              </a:rPr>
              <a:t>。</a:t>
            </a:r>
            <a:r>
              <a:rPr lang="zh-TW" altLang="en-US" sz="2400" dirty="0">
                <a:latin typeface="+mn-ea"/>
              </a:rPr>
              <a:t>測驗內容以各群連結技術型高中專業群科基礎核心能力內容與對應國民中學</a:t>
            </a:r>
            <a:r>
              <a:rPr lang="en-US" altLang="zh-TW" sz="2400" dirty="0">
                <a:latin typeface="+mn-ea"/>
              </a:rPr>
              <a:t>108</a:t>
            </a:r>
            <a:r>
              <a:rPr lang="zh-TW" altLang="en-US" sz="2400" dirty="0">
                <a:latin typeface="+mn-ea"/>
              </a:rPr>
              <a:t>課程綱要相關學習領域之核心素養能力。</a:t>
            </a:r>
          </a:p>
          <a:p>
            <a:pPr indent="538163">
              <a:spcBef>
                <a:spcPct val="0"/>
              </a:spcBef>
              <a:buFont typeface="Arial" panose="020B0604020202020204" pitchFamily="34" charset="0"/>
              <a:buNone/>
              <a:defRPr/>
            </a:pPr>
            <a:r>
              <a:rPr lang="en-US" altLang="zh-TW" sz="2400" dirty="0">
                <a:latin typeface="+mn-ea"/>
              </a:rPr>
              <a:t>3.</a:t>
            </a:r>
            <a:r>
              <a:rPr lang="zh-TW" altLang="en-US" sz="2400" dirty="0">
                <a:latin typeface="+mn-ea"/>
              </a:rPr>
              <a:t>書審</a:t>
            </a:r>
            <a:r>
              <a:rPr lang="en-US" altLang="zh-TW" sz="2400" dirty="0">
                <a:latin typeface="+mn-ea"/>
              </a:rPr>
              <a:t>(30%)</a:t>
            </a:r>
            <a:r>
              <a:rPr lang="zh-TW" altLang="en-US" sz="2400" dirty="0">
                <a:latin typeface="+mn-ea"/>
              </a:rPr>
              <a:t>：相關群科</a:t>
            </a:r>
            <a:r>
              <a:rPr lang="zh-TW" altLang="en-US" sz="2400" dirty="0" smtClean="0">
                <a:latin typeface="+mn-ea"/>
              </a:rPr>
              <a:t>技藝技能競賽</a:t>
            </a:r>
            <a:r>
              <a:rPr lang="en-US" altLang="zh-TW" sz="2400" dirty="0" smtClean="0">
                <a:latin typeface="+mn-ea"/>
              </a:rPr>
              <a:t>(60</a:t>
            </a:r>
            <a:r>
              <a:rPr lang="zh-TW" altLang="en-US" sz="2400" dirty="0" smtClean="0">
                <a:latin typeface="+mn-ea"/>
              </a:rPr>
              <a:t>分</a:t>
            </a:r>
            <a:r>
              <a:rPr lang="en-US" altLang="zh-TW" sz="2400" dirty="0" smtClean="0">
                <a:latin typeface="+mn-ea"/>
              </a:rPr>
              <a:t>)</a:t>
            </a:r>
            <a:r>
              <a:rPr lang="zh-TW" altLang="en-US" sz="2400" dirty="0" smtClean="0">
                <a:latin typeface="+mn-ea"/>
              </a:rPr>
              <a:t>、國中技藝班</a:t>
            </a:r>
            <a:r>
              <a:rPr lang="en-US" altLang="zh-TW" sz="2400" dirty="0" smtClean="0">
                <a:latin typeface="+mn-ea"/>
              </a:rPr>
              <a:t>(20</a:t>
            </a:r>
            <a:r>
              <a:rPr lang="zh-TW" altLang="en-US" sz="2400" dirty="0" smtClean="0">
                <a:latin typeface="+mn-ea"/>
              </a:rPr>
              <a:t>分</a:t>
            </a:r>
            <a:r>
              <a:rPr lang="en-US" altLang="zh-TW" sz="2400" dirty="0" smtClean="0">
                <a:latin typeface="+mn-ea"/>
              </a:rPr>
              <a:t>)</a:t>
            </a:r>
            <a:r>
              <a:rPr lang="zh-TW" altLang="en-US" sz="2400" dirty="0" smtClean="0">
                <a:latin typeface="+mn-ea"/>
              </a:rPr>
              <a:t>、</a:t>
            </a:r>
            <a:endParaRPr lang="en-US" altLang="zh-TW" sz="2400" dirty="0" smtClean="0">
              <a:latin typeface="+mn-ea"/>
            </a:endParaRPr>
          </a:p>
          <a:p>
            <a:pPr indent="2509838">
              <a:spcBef>
                <a:spcPct val="0"/>
              </a:spcBef>
              <a:buFont typeface="Arial" panose="020B0604020202020204" pitchFamily="34" charset="0"/>
              <a:buNone/>
              <a:defRPr/>
            </a:pPr>
            <a:r>
              <a:rPr lang="zh-TW" altLang="en-US" sz="2400" dirty="0" smtClean="0">
                <a:latin typeface="+mn-ea"/>
              </a:rPr>
              <a:t>生涯發展</a:t>
            </a:r>
            <a:r>
              <a:rPr lang="zh-TW" altLang="en-US" sz="2400" dirty="0">
                <a:latin typeface="+mn-ea"/>
              </a:rPr>
              <a:t>規劃書</a:t>
            </a:r>
            <a:r>
              <a:rPr lang="en-US" altLang="zh-TW" sz="2400" dirty="0" smtClean="0">
                <a:latin typeface="+mn-ea"/>
              </a:rPr>
              <a:t>(12</a:t>
            </a:r>
            <a:r>
              <a:rPr lang="zh-TW" altLang="en-US" sz="2400" dirty="0" smtClean="0">
                <a:latin typeface="+mn-ea"/>
              </a:rPr>
              <a:t>分</a:t>
            </a:r>
            <a:r>
              <a:rPr lang="en-US" altLang="zh-TW" sz="2400" dirty="0" smtClean="0">
                <a:latin typeface="+mn-ea"/>
              </a:rPr>
              <a:t>)</a:t>
            </a:r>
            <a:r>
              <a:rPr lang="zh-TW" altLang="en-US" sz="2400" dirty="0" smtClean="0">
                <a:latin typeface="+mn-ea"/>
              </a:rPr>
              <a:t>、技藝社團及職探相關營隊</a:t>
            </a:r>
            <a:r>
              <a:rPr lang="en-US" altLang="zh-TW" sz="2400" dirty="0" smtClean="0">
                <a:latin typeface="+mn-ea"/>
              </a:rPr>
              <a:t>(8</a:t>
            </a:r>
            <a:r>
              <a:rPr lang="zh-TW" altLang="en-US" sz="2400" dirty="0" smtClean="0">
                <a:latin typeface="+mn-ea"/>
              </a:rPr>
              <a:t>分</a:t>
            </a:r>
            <a:r>
              <a:rPr lang="en-US" altLang="zh-TW" sz="2400" dirty="0" smtClean="0">
                <a:latin typeface="+mn-ea"/>
              </a:rPr>
              <a:t>)</a:t>
            </a:r>
            <a:endParaRPr lang="en-US" altLang="zh-TW" sz="2400" dirty="0">
              <a:latin typeface="+mn-ea"/>
            </a:endParaRPr>
          </a:p>
          <a:p>
            <a:pPr>
              <a:spcBef>
                <a:spcPct val="0"/>
              </a:spcBef>
              <a:buFont typeface="Arial" panose="020B0604020202020204" pitchFamily="34" charset="0"/>
              <a:buNone/>
              <a:defRPr/>
            </a:pPr>
            <a:r>
              <a:rPr lang="en-US" altLang="zh-TW" sz="2400" dirty="0">
                <a:latin typeface="+mn-ea"/>
              </a:rPr>
              <a:t>  </a:t>
            </a:r>
            <a:r>
              <a:rPr lang="zh-TW" altLang="en-US" sz="2400" dirty="0">
                <a:latin typeface="+mn-ea"/>
              </a:rPr>
              <a:t>    </a:t>
            </a:r>
            <a:r>
              <a:rPr lang="en-US" altLang="zh-TW" sz="2400" dirty="0">
                <a:latin typeface="+mn-ea"/>
              </a:rPr>
              <a:t>4</a:t>
            </a:r>
            <a:r>
              <a:rPr lang="en-US" altLang="zh-TW" sz="2400" dirty="0" smtClean="0">
                <a:latin typeface="+mn-ea"/>
              </a:rPr>
              <a:t>.</a:t>
            </a:r>
            <a:r>
              <a:rPr lang="zh-TW" altLang="en-US" sz="2400" dirty="0" smtClean="0">
                <a:latin typeface="+mn-ea"/>
              </a:rPr>
              <a:t>分發錄取，如</a:t>
            </a:r>
            <a:r>
              <a:rPr lang="zh-TW" altLang="en-US" sz="2400" dirty="0">
                <a:latin typeface="+mn-ea"/>
              </a:rPr>
              <a:t>遇同分時</a:t>
            </a:r>
            <a:r>
              <a:rPr lang="zh-TW" altLang="en-US" sz="2400" dirty="0" smtClean="0">
                <a:latin typeface="+mn-ea"/>
              </a:rPr>
              <a:t>，進行比序，比序順次請參閱簡章。</a:t>
            </a:r>
            <a:endParaRPr lang="en-US" altLang="zh-TW" sz="2400" dirty="0">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1920406" y="1362678"/>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1838630" y="2494549"/>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文字方塊 2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4" name="文字方塊 3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348146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5204391"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53</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5422053" y="636936"/>
            <a:ext cx="6535563" cy="492443"/>
          </a:xfrm>
          <a:prstGeom prst="rect">
            <a:avLst/>
          </a:prstGeom>
          <a:noFill/>
        </p:spPr>
        <p:txBody>
          <a:bodyPr wrap="square" lIns="0" tIns="0" rIns="0" bIns="0" rtlCol="0" anchor="t">
            <a:spAutoFit/>
          </a:bodyPr>
          <a:lstStyle/>
          <a:p>
            <a:pPr algn="ctr"/>
            <a:r>
              <a:rPr lang="zh-TW" altLang="en-US" sz="3200" dirty="0">
                <a:latin typeface="+mn-ea"/>
              </a:rPr>
              <a:t>基北區產業特殊需求類科優先入學</a:t>
            </a:r>
            <a:endParaRPr lang="en-US" sz="3200" b="1" dirty="0"/>
          </a:p>
        </p:txBody>
      </p:sp>
      <p:sp>
        <p:nvSpPr>
          <p:cNvPr id="4" name="矩形 3"/>
          <p:cNvSpPr/>
          <p:nvPr/>
        </p:nvSpPr>
        <p:spPr>
          <a:xfrm>
            <a:off x="2012986" y="1358576"/>
            <a:ext cx="8744561" cy="4501232"/>
          </a:xfrm>
          <a:prstGeom prst="rect">
            <a:avLst/>
          </a:prstGeom>
        </p:spPr>
        <p:txBody>
          <a:bodyPr wrap="square">
            <a:spAutoFit/>
          </a:bodyPr>
          <a:lstStyle/>
          <a:p>
            <a:pPr marL="365760" indent="-256032">
              <a:spcBef>
                <a:spcPts val="400"/>
              </a:spcBef>
              <a:buClr>
                <a:srgbClr val="2DA2BF"/>
              </a:buClr>
              <a:buSzPct val="68000"/>
              <a:defRPr/>
            </a:pPr>
            <a:r>
              <a:rPr lang="zh-TW" altLang="en-US" sz="3200" dirty="0">
                <a:latin typeface="+mn-ea"/>
              </a:rPr>
              <a:t>何謂產業特殊需求類科</a:t>
            </a:r>
            <a:endParaRPr lang="en-US" altLang="zh-TW" sz="3200" dirty="0">
              <a:latin typeface="+mn-ea"/>
            </a:endParaRPr>
          </a:p>
          <a:p>
            <a:pPr marL="365760" indent="-256032">
              <a:spcBef>
                <a:spcPts val="400"/>
              </a:spcBef>
              <a:buClr>
                <a:srgbClr val="2DA2BF"/>
              </a:buClr>
              <a:buSzPct val="68000"/>
              <a:defRPr/>
            </a:pPr>
            <a:r>
              <a:rPr lang="zh-TW" altLang="en-US" sz="2000" dirty="0">
                <a:solidFill>
                  <a:prstClr val="black">
                    <a:lumMod val="95000"/>
                    <a:lumOff val="5000"/>
                  </a:prstClr>
                </a:solidFill>
                <a:latin typeface="+mn-ea"/>
              </a:rPr>
              <a:t>   傳統、重要、基礎，具有急迫需求之行職業，產業人力傳承困難，</a:t>
            </a:r>
            <a:endParaRPr lang="en-US" altLang="zh-TW" sz="2000" dirty="0">
              <a:solidFill>
                <a:prstClr val="black">
                  <a:lumMod val="95000"/>
                  <a:lumOff val="5000"/>
                </a:prstClr>
              </a:solidFill>
              <a:latin typeface="+mn-ea"/>
            </a:endParaRPr>
          </a:p>
          <a:p>
            <a:pPr marL="365760" indent="-256032">
              <a:spcBef>
                <a:spcPts val="400"/>
              </a:spcBef>
              <a:buClr>
                <a:srgbClr val="2DA2BF"/>
              </a:buClr>
              <a:buSzPct val="68000"/>
              <a:defRPr/>
            </a:pPr>
            <a:r>
              <a:rPr lang="zh-TW" altLang="en-US" sz="2000" dirty="0">
                <a:solidFill>
                  <a:prstClr val="black">
                    <a:lumMod val="95000"/>
                    <a:lumOff val="5000"/>
                  </a:prstClr>
                </a:solidFill>
                <a:latin typeface="+mn-ea"/>
              </a:rPr>
              <a:t>   或學生就業意願較低或設備投資成本高之類科</a:t>
            </a:r>
            <a:endParaRPr lang="en-US" altLang="zh-TW" sz="2000" dirty="0">
              <a:solidFill>
                <a:prstClr val="black">
                  <a:lumMod val="95000"/>
                  <a:lumOff val="5000"/>
                </a:prstClr>
              </a:solidFill>
              <a:latin typeface="+mn-ea"/>
            </a:endParaRPr>
          </a:p>
          <a:p>
            <a:pPr marL="365760" indent="-256032">
              <a:spcBef>
                <a:spcPts val="400"/>
              </a:spcBef>
              <a:buClr>
                <a:srgbClr val="2DA2BF"/>
              </a:buClr>
              <a:buSzPct val="68000"/>
              <a:defRPr/>
            </a:pPr>
            <a:endParaRPr lang="zh-TW" altLang="en-US" sz="2000" dirty="0">
              <a:solidFill>
                <a:prstClr val="black">
                  <a:lumMod val="95000"/>
                  <a:lumOff val="5000"/>
                </a:prstClr>
              </a:solidFill>
              <a:latin typeface="+mn-ea"/>
            </a:endParaRPr>
          </a:p>
          <a:p>
            <a:pPr>
              <a:defRPr/>
            </a:pPr>
            <a:r>
              <a:rPr lang="zh-TW" altLang="en-US" sz="2800" dirty="0">
                <a:latin typeface="+mn-ea"/>
              </a:rPr>
              <a:t> 教育部國教署提供產業特殊需求類科</a:t>
            </a:r>
            <a:r>
              <a:rPr lang="zh-TW" altLang="en-US" sz="2800" dirty="0">
                <a:solidFill>
                  <a:schemeClr val="accent1"/>
                </a:solidFill>
                <a:latin typeface="+mn-ea"/>
              </a:rPr>
              <a:t>獎補助</a:t>
            </a:r>
            <a:endParaRPr lang="en-US" altLang="zh-TW" sz="2800" dirty="0">
              <a:solidFill>
                <a:schemeClr val="accent1"/>
              </a:solidFill>
              <a:latin typeface="+mn-ea"/>
            </a:endParaRPr>
          </a:p>
          <a:p>
            <a:pPr>
              <a:defRPr/>
            </a:pPr>
            <a:r>
              <a:rPr lang="zh-TW" altLang="en-US" sz="2400" dirty="0">
                <a:latin typeface="+mn-ea"/>
              </a:rPr>
              <a:t>   選讀適用科別，享有</a:t>
            </a:r>
            <a:r>
              <a:rPr lang="zh-TW" altLang="en-US" sz="2400" dirty="0">
                <a:solidFill>
                  <a:schemeClr val="accent1"/>
                </a:solidFill>
                <a:latin typeface="+mn-ea"/>
              </a:rPr>
              <a:t>學雜費補助</a:t>
            </a:r>
            <a:endParaRPr lang="en-US" altLang="zh-TW" sz="2400" dirty="0">
              <a:solidFill>
                <a:schemeClr val="accent1"/>
              </a:solidFill>
              <a:latin typeface="+mn-ea"/>
            </a:endParaRPr>
          </a:p>
          <a:p>
            <a:pPr marL="393192" lvl="1">
              <a:spcBef>
                <a:spcPts val="324"/>
              </a:spcBef>
              <a:buClr>
                <a:srgbClr val="2DA2BF"/>
              </a:buClr>
              <a:defRPr/>
            </a:pPr>
            <a:r>
              <a:rPr lang="zh-TW" altLang="en-US" sz="2400" dirty="0">
                <a:latin typeface="+mn-ea"/>
              </a:rPr>
              <a:t>對學生之補助：</a:t>
            </a:r>
          </a:p>
          <a:p>
            <a:pPr marL="621792" lvl="1" indent="-228600">
              <a:spcBef>
                <a:spcPts val="324"/>
              </a:spcBef>
              <a:buClr>
                <a:srgbClr val="2DA2BF"/>
              </a:buClr>
              <a:defRPr/>
            </a:pPr>
            <a:r>
              <a:rPr lang="zh-TW" altLang="en-US" sz="2400" dirty="0">
                <a:latin typeface="+mn-ea"/>
              </a:rPr>
              <a:t>   在校期間</a:t>
            </a:r>
            <a:r>
              <a:rPr lang="en-US" altLang="zh-TW" sz="2400" dirty="0">
                <a:solidFill>
                  <a:schemeClr val="accent1"/>
                </a:solidFill>
                <a:latin typeface="+mn-ea"/>
              </a:rPr>
              <a:t>3</a:t>
            </a:r>
            <a:r>
              <a:rPr lang="zh-TW" altLang="en-US" sz="2400" dirty="0">
                <a:latin typeface="+mn-ea"/>
              </a:rPr>
              <a:t>年</a:t>
            </a:r>
            <a:r>
              <a:rPr lang="zh-TW" altLang="en-US" sz="2400" dirty="0">
                <a:solidFill>
                  <a:schemeClr val="accent1"/>
                </a:solidFill>
                <a:latin typeface="+mn-ea"/>
              </a:rPr>
              <a:t>免學雜費</a:t>
            </a:r>
            <a:r>
              <a:rPr lang="en-US" altLang="zh-TW" sz="2400" dirty="0">
                <a:latin typeface="+mn-ea"/>
              </a:rPr>
              <a:t>(</a:t>
            </a:r>
            <a:r>
              <a:rPr lang="zh-TW" altLang="en-US" sz="2400" dirty="0">
                <a:latin typeface="+mn-ea"/>
              </a:rPr>
              <a:t>免申請、無門檻</a:t>
            </a:r>
            <a:r>
              <a:rPr lang="en-US" altLang="zh-TW" sz="2400" dirty="0">
                <a:latin typeface="+mn-ea"/>
              </a:rPr>
              <a:t>)</a:t>
            </a:r>
          </a:p>
          <a:p>
            <a:pPr marL="393192" lvl="1">
              <a:spcBef>
                <a:spcPts val="324"/>
              </a:spcBef>
              <a:buClr>
                <a:srgbClr val="2DA2BF"/>
              </a:buClr>
              <a:defRPr/>
            </a:pPr>
            <a:r>
              <a:rPr lang="zh-TW" altLang="en-US" sz="2400" dirty="0">
                <a:latin typeface="+mn-ea"/>
              </a:rPr>
              <a:t>對學校之補助：</a:t>
            </a:r>
          </a:p>
          <a:p>
            <a:pPr marL="621792" lvl="1" indent="-228600">
              <a:spcBef>
                <a:spcPts val="324"/>
              </a:spcBef>
              <a:buClr>
                <a:srgbClr val="2DA2BF"/>
              </a:buClr>
              <a:defRPr/>
            </a:pPr>
            <a:r>
              <a:rPr lang="zh-TW" altLang="en-US" sz="2400" dirty="0">
                <a:latin typeface="+mn-ea"/>
              </a:rPr>
              <a:t>   業務費、課業輔導費、實習實驗費、設備費</a:t>
            </a:r>
            <a:endParaRPr lang="en-US" altLang="zh-TW" sz="2400" dirty="0">
              <a:latin typeface="+mn-ea"/>
            </a:endParaRPr>
          </a:p>
          <a:p>
            <a:pPr marL="393192" lvl="1">
              <a:spcBef>
                <a:spcPts val="324"/>
              </a:spcBef>
              <a:buClr>
                <a:srgbClr val="2DA2BF"/>
              </a:buClr>
              <a:defRPr/>
            </a:pPr>
            <a:r>
              <a:rPr lang="zh-TW" altLang="en-US" sz="2400" dirty="0">
                <a:latin typeface="+mn-ea"/>
              </a:rPr>
              <a:t>低收入戶子女優先入學</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0561628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366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54</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5" y="412182"/>
            <a:ext cx="8999431" cy="677108"/>
          </a:xfrm>
          <a:prstGeom prst="rect">
            <a:avLst/>
          </a:prstGeom>
          <a:noFill/>
        </p:spPr>
        <p:txBody>
          <a:bodyPr wrap="square" lIns="0" tIns="0" rIns="0" bIns="0" rtlCol="0" anchor="t">
            <a:spAutoFit/>
          </a:bodyPr>
          <a:lstStyle/>
          <a:p>
            <a:pPr algn="ctr"/>
            <a:r>
              <a:rPr lang="zh-TW" altLang="en-US" sz="4400" b="1" dirty="0"/>
              <a:t>　　產特招生資訊　　</a:t>
            </a:r>
            <a:endParaRPr lang="en-US" sz="2000" b="1" dirty="0">
              <a:solidFill>
                <a:srgbClr val="FF0000"/>
              </a:solidFill>
            </a:endParaRPr>
          </a:p>
        </p:txBody>
      </p:sp>
      <p:sp>
        <p:nvSpPr>
          <p:cNvPr id="4" name="矩形 3"/>
          <p:cNvSpPr/>
          <p:nvPr/>
        </p:nvSpPr>
        <p:spPr>
          <a:xfrm>
            <a:off x="2351045" y="1383597"/>
            <a:ext cx="6235627" cy="5047536"/>
          </a:xfrm>
          <a:prstGeom prst="rect">
            <a:avLst/>
          </a:prstGeom>
        </p:spPr>
        <p:txBody>
          <a:bodyPr wrap="square">
            <a:spAutoFit/>
          </a:bodyPr>
          <a:lstStyle/>
          <a:p>
            <a:pPr>
              <a:defRPr/>
            </a:pPr>
            <a:r>
              <a:rPr lang="zh-TW" altLang="en-US" sz="2400" dirty="0">
                <a:latin typeface="+mn-ea"/>
              </a:rPr>
              <a:t>基北區</a:t>
            </a:r>
            <a:r>
              <a:rPr lang="en-US" altLang="zh-TW" sz="2400" dirty="0">
                <a:latin typeface="+mn-ea"/>
              </a:rPr>
              <a:t>109 </a:t>
            </a:r>
            <a:r>
              <a:rPr lang="zh-TW" altLang="en-US" sz="2400" dirty="0">
                <a:latin typeface="+mn-ea"/>
              </a:rPr>
              <a:t>學年度：</a:t>
            </a:r>
            <a:r>
              <a:rPr lang="en-US" altLang="zh-TW" sz="2400" dirty="0">
                <a:latin typeface="+mn-ea"/>
              </a:rPr>
              <a:t>9</a:t>
            </a:r>
            <a:r>
              <a:rPr lang="zh-TW" altLang="en-US" sz="2400" dirty="0">
                <a:latin typeface="+mn-ea"/>
              </a:rPr>
              <a:t>校</a:t>
            </a:r>
            <a:r>
              <a:rPr lang="en-US" altLang="zh-TW" sz="2400" dirty="0">
                <a:latin typeface="+mn-ea"/>
              </a:rPr>
              <a:t>7</a:t>
            </a:r>
            <a:r>
              <a:rPr lang="zh-TW" altLang="en-US" sz="2400" dirty="0">
                <a:latin typeface="+mn-ea"/>
              </a:rPr>
              <a:t>群</a:t>
            </a:r>
            <a:r>
              <a:rPr lang="en-US" altLang="zh-TW" sz="2400" dirty="0">
                <a:latin typeface="+mn-ea"/>
              </a:rPr>
              <a:t>12</a:t>
            </a:r>
            <a:r>
              <a:rPr lang="zh-TW" altLang="en-US" sz="2400" dirty="0">
                <a:latin typeface="+mn-ea"/>
              </a:rPr>
              <a:t>科 </a:t>
            </a:r>
            <a:r>
              <a:rPr lang="en-US" altLang="zh-TW" sz="2400" dirty="0">
                <a:latin typeface="+mn-ea"/>
              </a:rPr>
              <a:t>119</a:t>
            </a:r>
            <a:r>
              <a:rPr lang="zh-TW" altLang="en-US" sz="2400" dirty="0">
                <a:latin typeface="+mn-ea"/>
              </a:rPr>
              <a:t>名</a:t>
            </a:r>
          </a:p>
          <a:p>
            <a:pPr>
              <a:spcBef>
                <a:spcPts val="200"/>
              </a:spcBef>
              <a:defRPr/>
            </a:pPr>
            <a:r>
              <a:rPr lang="zh-TW" altLang="en-US" sz="2400" dirty="0">
                <a:latin typeface="+mn-ea"/>
              </a:rPr>
              <a:t>   機械群：模具科、鑄造科、板金科、配管科</a:t>
            </a:r>
          </a:p>
          <a:p>
            <a:pPr>
              <a:spcBef>
                <a:spcPts val="200"/>
              </a:spcBef>
              <a:defRPr/>
            </a:pPr>
            <a:r>
              <a:rPr lang="zh-TW" altLang="en-US" sz="2400" dirty="0">
                <a:latin typeface="+mn-ea"/>
              </a:rPr>
              <a:t>   動力機械群：重機科</a:t>
            </a:r>
          </a:p>
          <a:p>
            <a:pPr>
              <a:spcBef>
                <a:spcPts val="200"/>
              </a:spcBef>
              <a:defRPr/>
            </a:pPr>
            <a:r>
              <a:rPr lang="zh-TW" altLang="en-US" sz="2400" dirty="0">
                <a:latin typeface="+mn-ea"/>
              </a:rPr>
              <a:t>   土木與建築群：土木科</a:t>
            </a:r>
          </a:p>
          <a:p>
            <a:pPr>
              <a:spcBef>
                <a:spcPts val="200"/>
              </a:spcBef>
              <a:defRPr/>
            </a:pPr>
            <a:r>
              <a:rPr lang="zh-TW" altLang="en-US" sz="2400" dirty="0">
                <a:latin typeface="+mn-ea"/>
              </a:rPr>
              <a:t>   海事群：航海科、輪機科</a:t>
            </a:r>
          </a:p>
          <a:p>
            <a:pPr>
              <a:spcBef>
                <a:spcPts val="200"/>
              </a:spcBef>
              <a:defRPr/>
            </a:pPr>
            <a:r>
              <a:rPr lang="zh-TW" altLang="en-US" sz="2400" dirty="0">
                <a:latin typeface="+mn-ea"/>
              </a:rPr>
              <a:t>   水產群：漁業科、水產養殖科</a:t>
            </a:r>
          </a:p>
          <a:p>
            <a:pPr>
              <a:spcBef>
                <a:spcPts val="200"/>
              </a:spcBef>
              <a:defRPr/>
            </a:pPr>
            <a:r>
              <a:rPr lang="zh-TW" altLang="en-US" sz="2400" dirty="0">
                <a:latin typeface="+mn-ea"/>
              </a:rPr>
              <a:t>   設計群：陶瓷工程科</a:t>
            </a:r>
            <a:endParaRPr lang="en-US" altLang="zh-TW" sz="2400" dirty="0">
              <a:latin typeface="+mn-ea"/>
            </a:endParaRPr>
          </a:p>
          <a:p>
            <a:pPr>
              <a:defRPr/>
            </a:pPr>
            <a:endParaRPr lang="en-US" altLang="zh-TW" sz="2400" dirty="0">
              <a:latin typeface="+mn-ea"/>
            </a:endParaRPr>
          </a:p>
          <a:p>
            <a:pPr>
              <a:defRPr/>
            </a:pPr>
            <a:r>
              <a:rPr lang="zh-TW" altLang="zh-TW" sz="2400" dirty="0">
                <a:latin typeface="+mn-ea"/>
              </a:rPr>
              <a:t>承辦學校</a:t>
            </a:r>
            <a:r>
              <a:rPr lang="zh-TW" altLang="en-US" sz="2400" dirty="0">
                <a:latin typeface="+mn-ea"/>
              </a:rPr>
              <a:t>：木柵高工</a:t>
            </a:r>
          </a:p>
          <a:p>
            <a:pPr>
              <a:defRPr/>
            </a:pPr>
            <a:endParaRPr lang="en-US" altLang="zh-TW" sz="2400" dirty="0">
              <a:latin typeface="+mn-ea"/>
            </a:endParaRPr>
          </a:p>
          <a:p>
            <a:pPr>
              <a:defRPr/>
            </a:pPr>
            <a:r>
              <a:rPr lang="zh-TW" altLang="en-US" sz="2400" dirty="0">
                <a:latin typeface="+mn-ea"/>
              </a:rPr>
              <a:t>免報名費</a:t>
            </a:r>
            <a:endParaRPr lang="en-US" altLang="zh-TW" sz="2400" dirty="0">
              <a:latin typeface="+mn-ea"/>
            </a:endParaRPr>
          </a:p>
          <a:p>
            <a:pPr>
              <a:defRPr/>
            </a:pPr>
            <a:endParaRPr lang="zh-TW" altLang="zh-TW" sz="2400" dirty="0">
              <a:latin typeface="+mn-ea"/>
            </a:endParaRPr>
          </a:p>
          <a:p>
            <a:pPr>
              <a:defRPr/>
            </a:pPr>
            <a:r>
              <a:rPr lang="zh-TW" altLang="en-US" sz="2400" dirty="0">
                <a:latin typeface="+mn-ea"/>
              </a:rPr>
              <a:t>簡章公告：</a:t>
            </a:r>
            <a:r>
              <a:rPr lang="en-US" altLang="zh-TW" sz="2400" dirty="0" smtClean="0">
                <a:latin typeface="+mn-ea"/>
              </a:rPr>
              <a:t>111</a:t>
            </a:r>
            <a:r>
              <a:rPr lang="zh-TW" altLang="en-US" sz="2400" dirty="0" smtClean="0">
                <a:latin typeface="+mn-ea"/>
              </a:rPr>
              <a:t>年</a:t>
            </a:r>
            <a:r>
              <a:rPr lang="en-US" altLang="zh-TW" sz="2400" dirty="0">
                <a:latin typeface="+mn-ea"/>
              </a:rPr>
              <a:t>1</a:t>
            </a:r>
            <a:r>
              <a:rPr lang="zh-TW" altLang="en-US" sz="2400" dirty="0">
                <a:latin typeface="+mn-ea"/>
              </a:rPr>
              <a:t>月</a:t>
            </a:r>
            <a:endParaRPr lang="zh-TW" altLang="zh-TW" dirty="0">
              <a:latin typeface="+mn-ea"/>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164025" y="1474337"/>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164025" y="4567991"/>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164025" y="5322298"/>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164025" y="6029258"/>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文字方塊 35"/>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7" name="文字方塊 36"/>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852645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939471"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55</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報名資格</a:t>
            </a:r>
            <a:endParaRPr lang="en-US" sz="4400" b="1" dirty="0"/>
          </a:p>
        </p:txBody>
      </p:sp>
      <p:sp>
        <p:nvSpPr>
          <p:cNvPr id="3" name="矩形 2"/>
          <p:cNvSpPr/>
          <p:nvPr/>
        </p:nvSpPr>
        <p:spPr>
          <a:xfrm>
            <a:off x="2200057" y="1307785"/>
            <a:ext cx="6843107" cy="4801314"/>
          </a:xfrm>
          <a:prstGeom prst="rect">
            <a:avLst/>
          </a:prstGeom>
        </p:spPr>
        <p:txBody>
          <a:bodyPr wrap="square">
            <a:spAutoFit/>
          </a:bodyPr>
          <a:lstStyle/>
          <a:p>
            <a:pPr>
              <a:defRPr/>
            </a:pPr>
            <a:r>
              <a:rPr lang="zh-TW" altLang="en-US" sz="2800" dirty="0">
                <a:latin typeface="微軟正黑體" panose="020B0604030504040204" pitchFamily="34" charset="-120"/>
                <a:ea typeface="微軟正黑體" panose="020B0604030504040204" pitchFamily="34" charset="-120"/>
              </a:rPr>
              <a:t>須</a:t>
            </a:r>
            <a:r>
              <a:rPr lang="zh-TW" altLang="en-US" sz="2800" dirty="0">
                <a:solidFill>
                  <a:schemeClr val="accent1"/>
                </a:solidFill>
                <a:latin typeface="微軟正黑體" panose="020B0604030504040204" pitchFamily="34" charset="-120"/>
                <a:ea typeface="微軟正黑體" panose="020B0604030504040204" pitchFamily="34" charset="-120"/>
              </a:rPr>
              <a:t>同時符合</a:t>
            </a:r>
            <a:r>
              <a:rPr lang="zh-TW" altLang="en-US" sz="2800" dirty="0">
                <a:latin typeface="微軟正黑體" panose="020B0604030504040204" pitchFamily="34" charset="-120"/>
                <a:ea typeface="微軟正黑體" panose="020B0604030504040204" pitchFamily="34" charset="-120"/>
              </a:rPr>
              <a:t>學歷條件之一和特別條件之一</a:t>
            </a:r>
          </a:p>
          <a:p>
            <a:pPr lvl="1">
              <a:spcBef>
                <a:spcPts val="600"/>
              </a:spcBef>
              <a:defRPr/>
            </a:pPr>
            <a:r>
              <a:rPr lang="zh-TW" altLang="en-US" sz="2400" dirty="0">
                <a:latin typeface="微軟正黑體" panose="020B0604030504040204" pitchFamily="34" charset="-120"/>
                <a:ea typeface="微軟正黑體" panose="020B0604030504040204" pitchFamily="34" charset="-120"/>
              </a:rPr>
              <a:t>學歷條件</a:t>
            </a:r>
          </a:p>
          <a:p>
            <a:pPr lvl="2">
              <a:defRPr/>
            </a:pPr>
            <a:r>
              <a:rPr lang="zh-TW" altLang="en-US" sz="2000" dirty="0">
                <a:latin typeface="微軟正黑體" panose="020B0604030504040204" pitchFamily="34" charset="-120"/>
                <a:ea typeface="微軟正黑體" panose="020B0604030504040204" pitchFamily="34" charset="-120"/>
              </a:rPr>
              <a:t>國中或同等學歷</a:t>
            </a:r>
          </a:p>
          <a:p>
            <a:pPr lvl="2">
              <a:defRPr/>
            </a:pPr>
            <a:r>
              <a:rPr lang="zh-TW" altLang="en-US" sz="2000" dirty="0">
                <a:latin typeface="微軟正黑體" panose="020B0604030504040204" pitchFamily="34" charset="-120"/>
                <a:ea typeface="微軟正黑體" panose="020B0604030504040204" pitchFamily="34" charset="-120"/>
              </a:rPr>
              <a:t>丙級技術士證或相當於丙級以上技術士證</a:t>
            </a:r>
          </a:p>
          <a:p>
            <a:pPr lvl="1">
              <a:spcBef>
                <a:spcPts val="600"/>
              </a:spcBef>
              <a:defRPr/>
            </a:pPr>
            <a:r>
              <a:rPr lang="zh-TW" altLang="en-US" sz="2400" dirty="0">
                <a:latin typeface="微軟正黑體" panose="020B0604030504040204" pitchFamily="34" charset="-120"/>
                <a:ea typeface="微軟正黑體" panose="020B0604030504040204" pitchFamily="34" charset="-120"/>
              </a:rPr>
              <a:t>特別條件</a:t>
            </a:r>
          </a:p>
          <a:p>
            <a:pPr lvl="2">
              <a:defRPr/>
            </a:pPr>
            <a:r>
              <a:rPr lang="zh-TW" altLang="en-US" sz="2000" dirty="0">
                <a:latin typeface="微軟正黑體" panose="020B0604030504040204" pitchFamily="34" charset="-120"/>
                <a:ea typeface="微軟正黑體" panose="020B0604030504040204" pitchFamily="34" charset="-120"/>
              </a:rPr>
              <a:t>低收入戶子女 </a:t>
            </a:r>
          </a:p>
          <a:p>
            <a:pPr lvl="2">
              <a:defRPr/>
            </a:pPr>
            <a:r>
              <a:rPr lang="zh-TW" altLang="en-US" sz="2000" dirty="0">
                <a:latin typeface="微軟正黑體" panose="020B0604030504040204" pitchFamily="34" charset="-120"/>
                <a:ea typeface="微軟正黑體" panose="020B0604030504040204" pitchFamily="34" charset="-120"/>
              </a:rPr>
              <a:t>中低收入戶子女</a:t>
            </a:r>
          </a:p>
          <a:p>
            <a:pPr lvl="2">
              <a:defRPr/>
            </a:pPr>
            <a:r>
              <a:rPr lang="zh-TW" altLang="en-US" sz="2000" dirty="0">
                <a:latin typeface="微軟正黑體" panose="020B0604030504040204" pitchFamily="34" charset="-120"/>
                <a:ea typeface="微軟正黑體" panose="020B0604030504040204" pitchFamily="34" charset="-120"/>
              </a:rPr>
              <a:t>失業勞工子女</a:t>
            </a:r>
          </a:p>
          <a:p>
            <a:pPr lvl="2">
              <a:defRPr/>
            </a:pPr>
            <a:r>
              <a:rPr lang="zh-TW" altLang="en-US" sz="2000" dirty="0">
                <a:latin typeface="微軟正黑體" panose="020B0604030504040204" pitchFamily="34" charset="-120"/>
                <a:ea typeface="微軟正黑體" panose="020B0604030504040204" pitchFamily="34" charset="-120"/>
              </a:rPr>
              <a:t>特殊境遇家庭子女</a:t>
            </a:r>
          </a:p>
          <a:p>
            <a:pPr lvl="2">
              <a:defRPr/>
            </a:pPr>
            <a:r>
              <a:rPr lang="zh-TW" altLang="en-US" sz="2000" dirty="0">
                <a:latin typeface="微軟正黑體" panose="020B0604030504040204" pitchFamily="34" charset="-120"/>
                <a:ea typeface="微軟正黑體" panose="020B0604030504040204" pitchFamily="34" charset="-120"/>
              </a:rPr>
              <a:t>育幼院童</a:t>
            </a:r>
          </a:p>
          <a:p>
            <a:pPr lvl="2">
              <a:defRPr/>
            </a:pPr>
            <a:r>
              <a:rPr lang="zh-TW" altLang="en-US" sz="2000" dirty="0">
                <a:latin typeface="微軟正黑體" panose="020B0604030504040204" pitchFamily="34" charset="-120"/>
                <a:ea typeface="微軟正黑體" panose="020B0604030504040204" pitchFamily="34" charset="-120"/>
              </a:rPr>
              <a:t>農漁民子女</a:t>
            </a:r>
          </a:p>
          <a:p>
            <a:pPr lvl="2">
              <a:defRPr/>
            </a:pPr>
            <a:r>
              <a:rPr lang="zh-TW" altLang="en-US" sz="2000" dirty="0">
                <a:latin typeface="微軟正黑體" panose="020B0604030504040204" pitchFamily="34" charset="-120"/>
                <a:ea typeface="微軟正黑體" panose="020B0604030504040204" pitchFamily="34" charset="-120"/>
              </a:rPr>
              <a:t>軍公教遺族</a:t>
            </a:r>
          </a:p>
          <a:p>
            <a:pPr lvl="2">
              <a:defRPr/>
            </a:pPr>
            <a:r>
              <a:rPr lang="zh-TW" altLang="en-US" sz="2000" dirty="0">
                <a:latin typeface="微軟正黑體" panose="020B0604030504040204" pitchFamily="34" charset="-120"/>
                <a:ea typeface="微軟正黑體" panose="020B0604030504040204" pitchFamily="34" charset="-120"/>
              </a:rPr>
              <a:t>身心障礙人士子女</a:t>
            </a:r>
          </a:p>
          <a:p>
            <a:pPr lvl="2">
              <a:defRPr/>
            </a:pPr>
            <a:r>
              <a:rPr lang="zh-TW" altLang="en-US" sz="2000" dirty="0">
                <a:latin typeface="微軟正黑體" panose="020B0604030504040204" pitchFamily="34" charset="-120"/>
                <a:ea typeface="微軟正黑體" panose="020B0604030504040204" pitchFamily="34" charset="-120"/>
              </a:rPr>
              <a:t>原住民</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7806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366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56</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4819421" y="465021"/>
            <a:ext cx="6535563" cy="677108"/>
          </a:xfrm>
          <a:prstGeom prst="rect">
            <a:avLst/>
          </a:prstGeom>
          <a:noFill/>
        </p:spPr>
        <p:txBody>
          <a:bodyPr wrap="square" lIns="0" tIns="0" rIns="0" bIns="0" rtlCol="0" anchor="t">
            <a:spAutoFit/>
          </a:bodyPr>
          <a:lstStyle/>
          <a:p>
            <a:pPr algn="ctr"/>
            <a:r>
              <a:rPr lang="zh-TW" altLang="en-US" sz="4400" b="1" dirty="0"/>
              <a:t>技優甄審招生資訊</a:t>
            </a:r>
            <a:endParaRPr lang="en-US" sz="4400" b="1" dirty="0"/>
          </a:p>
        </p:txBody>
      </p:sp>
      <p:sp>
        <p:nvSpPr>
          <p:cNvPr id="3" name="矩形 2"/>
          <p:cNvSpPr/>
          <p:nvPr/>
        </p:nvSpPr>
        <p:spPr>
          <a:xfrm>
            <a:off x="2183451" y="1071521"/>
            <a:ext cx="8571716" cy="5570756"/>
          </a:xfrm>
          <a:prstGeom prst="rect">
            <a:avLst/>
          </a:prstGeom>
        </p:spPr>
        <p:txBody>
          <a:bodyPr wrap="square">
            <a:spAutoFit/>
          </a:bodyPr>
          <a:lstStyle/>
          <a:p>
            <a:r>
              <a:rPr lang="zh-TW" altLang="en-US" sz="2400" dirty="0">
                <a:latin typeface="+mn-ea"/>
              </a:rPr>
              <a:t>志願選填：一校多科</a:t>
            </a:r>
          </a:p>
          <a:p>
            <a:r>
              <a:rPr lang="zh-TW" altLang="en-US" sz="2400" dirty="0">
                <a:latin typeface="+mn-ea"/>
              </a:rPr>
              <a:t>申請資格與積分計算</a:t>
            </a:r>
            <a:r>
              <a:rPr lang="en-US" altLang="zh-TW" dirty="0">
                <a:solidFill>
                  <a:schemeClr val="accent1"/>
                </a:solidFill>
                <a:latin typeface="+mn-ea"/>
              </a:rPr>
              <a:t>(</a:t>
            </a:r>
            <a:r>
              <a:rPr lang="zh-TW" altLang="en-US" dirty="0">
                <a:solidFill>
                  <a:schemeClr val="accent1"/>
                </a:solidFill>
                <a:latin typeface="+mn-ea"/>
              </a:rPr>
              <a:t>擇優採計</a:t>
            </a:r>
            <a:r>
              <a:rPr lang="en-US" altLang="zh-TW" dirty="0">
                <a:solidFill>
                  <a:schemeClr val="accent1"/>
                </a:solidFill>
                <a:latin typeface="+mn-ea"/>
              </a:rPr>
              <a:t>)</a:t>
            </a:r>
            <a:r>
              <a:rPr lang="zh-TW" altLang="en-US" sz="2400" dirty="0">
                <a:latin typeface="+mn-ea"/>
              </a:rPr>
              <a:t>：</a:t>
            </a:r>
          </a:p>
          <a:p>
            <a:pPr lvl="1"/>
            <a:r>
              <a:rPr lang="zh-TW" altLang="en-US" sz="2400" b="1" dirty="0">
                <a:latin typeface="+mn-ea"/>
              </a:rPr>
              <a:t>國際技能競賽</a:t>
            </a:r>
            <a:r>
              <a:rPr lang="zh-TW" altLang="zh-TW" sz="2000" b="1" dirty="0">
                <a:latin typeface="+mn-ea"/>
              </a:rPr>
              <a:t>（包括科技展覽）</a:t>
            </a:r>
            <a:endParaRPr lang="en-US" altLang="zh-TW" sz="2000" b="1" dirty="0">
              <a:latin typeface="+mn-ea"/>
            </a:endParaRPr>
          </a:p>
          <a:p>
            <a:pPr lvl="1"/>
            <a:r>
              <a:rPr lang="zh-TW" altLang="en-US" sz="2000" dirty="0">
                <a:latin typeface="+mn-ea"/>
              </a:rPr>
              <a:t>   優勝以上</a:t>
            </a:r>
            <a:r>
              <a:rPr lang="en-US" altLang="zh-TW" sz="2000" dirty="0">
                <a:latin typeface="+mn-ea"/>
              </a:rPr>
              <a:t>100</a:t>
            </a:r>
            <a:r>
              <a:rPr lang="zh-TW" altLang="en-US" sz="2000" dirty="0">
                <a:latin typeface="+mn-ea"/>
              </a:rPr>
              <a:t>分，未得獎</a:t>
            </a:r>
            <a:r>
              <a:rPr lang="en-US" altLang="zh-TW" sz="2000" dirty="0">
                <a:latin typeface="+mn-ea"/>
              </a:rPr>
              <a:t>95</a:t>
            </a:r>
            <a:r>
              <a:rPr lang="zh-TW" altLang="en-US" sz="2000" dirty="0">
                <a:latin typeface="+mn-ea"/>
              </a:rPr>
              <a:t>分</a:t>
            </a:r>
          </a:p>
          <a:p>
            <a:pPr lvl="1"/>
            <a:r>
              <a:rPr lang="zh-TW" altLang="en-US" sz="2400" b="1" dirty="0">
                <a:latin typeface="+mn-ea"/>
              </a:rPr>
              <a:t>全國技藝技能競賽</a:t>
            </a:r>
            <a:endParaRPr lang="en-US" altLang="zh-TW" sz="2400" b="1" dirty="0">
              <a:latin typeface="+mn-ea"/>
            </a:endParaRPr>
          </a:p>
          <a:p>
            <a:pPr lvl="1"/>
            <a:r>
              <a:rPr lang="zh-TW" altLang="en-US" sz="2000" dirty="0">
                <a:latin typeface="+mn-ea"/>
              </a:rPr>
              <a:t>   前三名，主辦</a:t>
            </a:r>
            <a:r>
              <a:rPr lang="en-US" altLang="zh-TW" sz="2000" dirty="0">
                <a:latin typeface="+mn-ea"/>
              </a:rPr>
              <a:t>95</a:t>
            </a:r>
            <a:r>
              <a:rPr lang="zh-TW" altLang="en-US" sz="2000" dirty="0">
                <a:latin typeface="+mn-ea"/>
              </a:rPr>
              <a:t>分、協辦</a:t>
            </a:r>
            <a:r>
              <a:rPr lang="en-US" altLang="zh-TW" sz="2000" dirty="0">
                <a:latin typeface="+mn-ea"/>
              </a:rPr>
              <a:t>80</a:t>
            </a:r>
            <a:r>
              <a:rPr lang="zh-TW" altLang="en-US" sz="2000" dirty="0">
                <a:latin typeface="+mn-ea"/>
              </a:rPr>
              <a:t>分，四至六名，主辦</a:t>
            </a:r>
            <a:r>
              <a:rPr lang="en-US" altLang="zh-TW" sz="2000" dirty="0">
                <a:latin typeface="+mn-ea"/>
              </a:rPr>
              <a:t>80</a:t>
            </a:r>
            <a:r>
              <a:rPr lang="zh-TW" altLang="en-US" sz="2000" dirty="0">
                <a:latin typeface="+mn-ea"/>
              </a:rPr>
              <a:t>分、協辦</a:t>
            </a:r>
            <a:r>
              <a:rPr lang="en-US" altLang="zh-TW" sz="2000" dirty="0">
                <a:latin typeface="+mn-ea"/>
              </a:rPr>
              <a:t>65</a:t>
            </a:r>
            <a:r>
              <a:rPr lang="zh-TW" altLang="en-US" sz="2000" dirty="0">
                <a:latin typeface="+mn-ea"/>
              </a:rPr>
              <a:t>分</a:t>
            </a:r>
          </a:p>
          <a:p>
            <a:pPr lvl="1"/>
            <a:r>
              <a:rPr lang="zh-TW" altLang="en-US" sz="2400" b="1" dirty="0">
                <a:latin typeface="+mn-ea"/>
              </a:rPr>
              <a:t>全國中小學科學展覽</a:t>
            </a:r>
            <a:r>
              <a:rPr lang="zh-TW" altLang="zh-TW" sz="2400" b="1" dirty="0">
                <a:latin typeface="+mn-ea"/>
              </a:rPr>
              <a:t>、臺灣國際科學展覽會</a:t>
            </a:r>
            <a:endParaRPr lang="en-US" altLang="zh-TW" sz="2400" b="1" dirty="0">
              <a:latin typeface="+mn-ea"/>
            </a:endParaRPr>
          </a:p>
          <a:p>
            <a:pPr lvl="1"/>
            <a:r>
              <a:rPr lang="zh-TW" altLang="en-US" sz="2000" dirty="0">
                <a:latin typeface="+mn-ea"/>
              </a:rPr>
              <a:t>   前三名</a:t>
            </a:r>
            <a:r>
              <a:rPr lang="en-US" altLang="zh-TW" sz="2000" dirty="0">
                <a:latin typeface="+mn-ea"/>
              </a:rPr>
              <a:t>95</a:t>
            </a:r>
            <a:r>
              <a:rPr lang="zh-TW" altLang="en-US" sz="2000" dirty="0">
                <a:latin typeface="+mn-ea"/>
              </a:rPr>
              <a:t>分，四至優勝或佳作</a:t>
            </a:r>
            <a:r>
              <a:rPr lang="en-US" altLang="zh-TW" sz="2000" dirty="0">
                <a:latin typeface="+mn-ea"/>
              </a:rPr>
              <a:t>80</a:t>
            </a:r>
            <a:r>
              <a:rPr lang="zh-TW" altLang="en-US" sz="2000" dirty="0">
                <a:latin typeface="+mn-ea"/>
              </a:rPr>
              <a:t>分</a:t>
            </a:r>
          </a:p>
          <a:p>
            <a:pPr lvl="1"/>
            <a:r>
              <a:rPr lang="zh-TW" altLang="en-US" sz="2400" b="1" dirty="0">
                <a:latin typeface="+mn-ea"/>
              </a:rPr>
              <a:t>其他國際特殊技藝技能競賽</a:t>
            </a:r>
            <a:endParaRPr lang="en-US" altLang="zh-TW" sz="2400" b="1" dirty="0">
              <a:latin typeface="+mn-ea"/>
            </a:endParaRPr>
          </a:p>
          <a:p>
            <a:pPr lvl="1"/>
            <a:r>
              <a:rPr lang="zh-TW" altLang="en-US" sz="2000" dirty="0">
                <a:latin typeface="+mn-ea"/>
              </a:rPr>
              <a:t>   前三名</a:t>
            </a:r>
            <a:r>
              <a:rPr lang="en-US" altLang="zh-TW" sz="2000" dirty="0">
                <a:latin typeface="+mn-ea"/>
              </a:rPr>
              <a:t>95</a:t>
            </a:r>
            <a:r>
              <a:rPr lang="zh-TW" altLang="en-US" sz="2000" dirty="0">
                <a:latin typeface="+mn-ea"/>
              </a:rPr>
              <a:t>分，四至優勝</a:t>
            </a:r>
            <a:r>
              <a:rPr lang="en-US" altLang="zh-TW" sz="2000" dirty="0">
                <a:latin typeface="+mn-ea"/>
              </a:rPr>
              <a:t>80</a:t>
            </a:r>
            <a:r>
              <a:rPr lang="zh-TW" altLang="en-US" sz="2000" dirty="0">
                <a:latin typeface="+mn-ea"/>
              </a:rPr>
              <a:t>分</a:t>
            </a:r>
            <a:endParaRPr lang="en-US" altLang="zh-TW" sz="2000" dirty="0">
              <a:latin typeface="+mn-ea"/>
            </a:endParaRPr>
          </a:p>
          <a:p>
            <a:pPr lvl="1"/>
            <a:r>
              <a:rPr lang="zh-TW" altLang="en-US" sz="2400" b="1" dirty="0">
                <a:latin typeface="+mn-ea"/>
              </a:rPr>
              <a:t>各縣市技藝技能競賽、科學展覽</a:t>
            </a:r>
            <a:r>
              <a:rPr lang="en-US" altLang="zh-TW" sz="2400" b="1" dirty="0">
                <a:latin typeface="+mn-ea"/>
              </a:rPr>
              <a:t>(</a:t>
            </a:r>
            <a:r>
              <a:rPr lang="zh-TW" altLang="en-US" sz="2400" b="1" dirty="0">
                <a:latin typeface="+mn-ea"/>
              </a:rPr>
              <a:t>不包括成果展</a:t>
            </a:r>
            <a:r>
              <a:rPr lang="en-US" altLang="zh-TW" sz="2400" b="1" dirty="0">
                <a:latin typeface="+mn-ea"/>
              </a:rPr>
              <a:t>)</a:t>
            </a:r>
          </a:p>
          <a:p>
            <a:pPr lvl="1"/>
            <a:r>
              <a:rPr lang="zh-TW" altLang="en-US" sz="2000" dirty="0">
                <a:latin typeface="+mn-ea"/>
              </a:rPr>
              <a:t>   前三名</a:t>
            </a:r>
            <a:r>
              <a:rPr lang="en-US" altLang="zh-TW" sz="2000" dirty="0">
                <a:latin typeface="+mn-ea"/>
              </a:rPr>
              <a:t>(</a:t>
            </a:r>
            <a:r>
              <a:rPr lang="zh-TW" altLang="en-US" sz="2000" dirty="0">
                <a:latin typeface="+mn-ea"/>
              </a:rPr>
              <a:t>特優</a:t>
            </a:r>
            <a:r>
              <a:rPr lang="en-US" altLang="zh-TW" sz="2000" dirty="0">
                <a:latin typeface="+mn-ea"/>
              </a:rPr>
              <a:t>)70</a:t>
            </a:r>
            <a:r>
              <a:rPr lang="zh-TW" altLang="en-US" sz="2000" dirty="0">
                <a:latin typeface="+mn-ea"/>
              </a:rPr>
              <a:t>分，四至六名</a:t>
            </a:r>
            <a:r>
              <a:rPr lang="en-US" altLang="zh-TW" sz="2000" dirty="0">
                <a:latin typeface="+mn-ea"/>
              </a:rPr>
              <a:t>(</a:t>
            </a:r>
            <a:r>
              <a:rPr lang="zh-TW" altLang="en-US" sz="2000" dirty="0">
                <a:latin typeface="+mn-ea"/>
              </a:rPr>
              <a:t>優等</a:t>
            </a:r>
            <a:r>
              <a:rPr lang="en-US" altLang="zh-TW" sz="2000" dirty="0">
                <a:latin typeface="+mn-ea"/>
              </a:rPr>
              <a:t>)65</a:t>
            </a:r>
            <a:r>
              <a:rPr lang="zh-TW" altLang="en-US" sz="2000" dirty="0">
                <a:latin typeface="+mn-ea"/>
              </a:rPr>
              <a:t>分、佳作</a:t>
            </a:r>
            <a:r>
              <a:rPr lang="en-US" altLang="zh-TW" sz="2000" dirty="0">
                <a:latin typeface="+mn-ea"/>
              </a:rPr>
              <a:t>60</a:t>
            </a:r>
            <a:r>
              <a:rPr lang="zh-TW" altLang="en-US" sz="2000" dirty="0">
                <a:latin typeface="+mn-ea"/>
              </a:rPr>
              <a:t>分</a:t>
            </a:r>
            <a:endParaRPr lang="zh-TW" altLang="en-US" sz="2000" b="1" dirty="0">
              <a:latin typeface="+mn-ea"/>
            </a:endParaRPr>
          </a:p>
          <a:p>
            <a:pPr lvl="1"/>
            <a:r>
              <a:rPr lang="zh-TW" altLang="en-US" sz="2400" b="1" dirty="0">
                <a:latin typeface="+mn-ea"/>
              </a:rPr>
              <a:t>領有技術士證</a:t>
            </a:r>
            <a:endParaRPr lang="en-US" altLang="zh-TW" sz="2400" b="1" dirty="0">
              <a:latin typeface="+mn-ea"/>
            </a:endParaRPr>
          </a:p>
          <a:p>
            <a:pPr lvl="1"/>
            <a:r>
              <a:rPr lang="zh-TW" altLang="en-US" sz="2000" kern="0" dirty="0">
                <a:solidFill>
                  <a:schemeClr val="dk1"/>
                </a:solidFill>
                <a:latin typeface="+mn-ea"/>
              </a:rPr>
              <a:t>   </a:t>
            </a:r>
            <a:r>
              <a:rPr lang="zh-TW" altLang="zh-TW" sz="2000" kern="0" dirty="0">
                <a:solidFill>
                  <a:schemeClr val="dk1"/>
                </a:solidFill>
                <a:latin typeface="+mn-ea"/>
              </a:rPr>
              <a:t>領有丙級以上技術士證或相當於丙級以上之單一級技術士證</a:t>
            </a:r>
            <a:r>
              <a:rPr lang="en-US" altLang="zh-TW" sz="2000" kern="0" dirty="0">
                <a:solidFill>
                  <a:schemeClr val="dk1"/>
                </a:solidFill>
                <a:latin typeface="+mn-ea"/>
              </a:rPr>
              <a:t>50</a:t>
            </a:r>
            <a:r>
              <a:rPr lang="zh-TW" altLang="en-US" sz="2000" kern="0" dirty="0">
                <a:solidFill>
                  <a:schemeClr val="dk1"/>
                </a:solidFill>
                <a:latin typeface="+mn-ea"/>
              </a:rPr>
              <a:t>分</a:t>
            </a:r>
            <a:endParaRPr lang="zh-TW" altLang="zh-TW" sz="2000" kern="0" dirty="0">
              <a:solidFill>
                <a:schemeClr val="dk1"/>
              </a:solidFill>
              <a:latin typeface="+mn-ea"/>
            </a:endParaRPr>
          </a:p>
          <a:p>
            <a:pPr lvl="1"/>
            <a:r>
              <a:rPr lang="zh-TW" altLang="en-US" sz="2400" b="1" dirty="0">
                <a:latin typeface="+mn-ea"/>
              </a:rPr>
              <a:t>畢</a:t>
            </a:r>
            <a:r>
              <a:rPr lang="en-US" altLang="zh-TW" sz="2400" b="1" dirty="0">
                <a:latin typeface="+mn-ea"/>
              </a:rPr>
              <a:t>(</a:t>
            </a:r>
            <a:r>
              <a:rPr lang="zh-TW" altLang="en-US" sz="2400" b="1" dirty="0">
                <a:latin typeface="+mn-ea"/>
              </a:rPr>
              <a:t>結</a:t>
            </a:r>
            <a:r>
              <a:rPr lang="en-US" altLang="zh-TW" sz="2400" b="1" dirty="0">
                <a:latin typeface="+mn-ea"/>
              </a:rPr>
              <a:t>)</a:t>
            </a:r>
            <a:r>
              <a:rPr lang="zh-TW" altLang="en-US" sz="2400" b="1" dirty="0">
                <a:latin typeface="+mn-ea"/>
              </a:rPr>
              <a:t>業生技藝教育課程該班</a:t>
            </a:r>
            <a:r>
              <a:rPr lang="en-US" altLang="zh-TW" sz="2400" b="1" dirty="0">
                <a:latin typeface="+mn-ea"/>
              </a:rPr>
              <a:t>PR</a:t>
            </a:r>
            <a:r>
              <a:rPr lang="zh-TW" altLang="en-US" sz="2400" b="1" dirty="0">
                <a:latin typeface="+mn-ea"/>
              </a:rPr>
              <a:t>值</a:t>
            </a:r>
            <a:endParaRPr lang="en-US" altLang="zh-TW" sz="2400" b="1" dirty="0">
              <a:latin typeface="+mn-ea"/>
            </a:endParaRPr>
          </a:p>
          <a:p>
            <a:pPr lvl="1"/>
            <a:r>
              <a:rPr lang="zh-TW" altLang="en-US" sz="2000" dirty="0">
                <a:latin typeface="+mn-ea"/>
              </a:rPr>
              <a:t>    </a:t>
            </a:r>
            <a:r>
              <a:rPr lang="en-US" altLang="zh-TW" sz="2000" dirty="0">
                <a:latin typeface="+mn-ea"/>
              </a:rPr>
              <a:t>PR90</a:t>
            </a:r>
            <a:r>
              <a:rPr lang="zh-TW" altLang="en-US" sz="2000" dirty="0">
                <a:latin typeface="+mn-ea"/>
              </a:rPr>
              <a:t>以上</a:t>
            </a:r>
            <a:r>
              <a:rPr lang="en-US" altLang="zh-TW" sz="2000" dirty="0">
                <a:latin typeface="+mn-ea"/>
              </a:rPr>
              <a:t>50</a:t>
            </a:r>
            <a:r>
              <a:rPr lang="zh-TW" altLang="en-US" sz="2000" dirty="0">
                <a:latin typeface="+mn-ea"/>
              </a:rPr>
              <a:t>分，</a:t>
            </a:r>
            <a:r>
              <a:rPr lang="en-US" altLang="zh-TW" sz="2000" dirty="0">
                <a:latin typeface="+mn-ea"/>
              </a:rPr>
              <a:t>80-90</a:t>
            </a:r>
            <a:r>
              <a:rPr lang="zh-TW" altLang="en-US" sz="2000" dirty="0">
                <a:latin typeface="+mn-ea"/>
              </a:rPr>
              <a:t>者</a:t>
            </a:r>
            <a:r>
              <a:rPr lang="en-US" altLang="zh-TW" sz="2000" dirty="0">
                <a:latin typeface="+mn-ea"/>
              </a:rPr>
              <a:t>45</a:t>
            </a:r>
            <a:r>
              <a:rPr lang="zh-TW" altLang="en-US" sz="2000" dirty="0">
                <a:latin typeface="+mn-ea"/>
              </a:rPr>
              <a:t>分，</a:t>
            </a:r>
            <a:r>
              <a:rPr lang="en-US" altLang="zh-TW" sz="2000" dirty="0">
                <a:latin typeface="+mn-ea"/>
              </a:rPr>
              <a:t>70-80</a:t>
            </a:r>
            <a:r>
              <a:rPr lang="zh-TW" altLang="en-US" sz="2000" dirty="0">
                <a:latin typeface="+mn-ea"/>
              </a:rPr>
              <a:t>者</a:t>
            </a:r>
            <a:r>
              <a:rPr lang="en-US" altLang="zh-TW" sz="2000" dirty="0">
                <a:latin typeface="+mn-ea"/>
              </a:rPr>
              <a:t>40</a:t>
            </a:r>
            <a:r>
              <a:rPr lang="zh-TW" altLang="en-US" sz="2000" dirty="0">
                <a:latin typeface="+mn-ea"/>
              </a:rPr>
              <a:t>分</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022112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44629"/>
            <a:ext cx="4939471"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57</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分發依據</a:t>
            </a:r>
            <a:endParaRPr lang="en-US" sz="4400" b="1" dirty="0"/>
          </a:p>
        </p:txBody>
      </p:sp>
      <p:sp>
        <p:nvSpPr>
          <p:cNvPr id="4" name="矩形 3"/>
          <p:cNvSpPr/>
          <p:nvPr/>
        </p:nvSpPr>
        <p:spPr>
          <a:xfrm>
            <a:off x="1998181" y="1335499"/>
            <a:ext cx="9307287" cy="4524315"/>
          </a:xfrm>
          <a:prstGeom prst="rect">
            <a:avLst/>
          </a:prstGeom>
        </p:spPr>
        <p:txBody>
          <a:bodyPr wrap="square">
            <a:spAutoFit/>
          </a:bodyPr>
          <a:lstStyle/>
          <a:p>
            <a:pPr lvl="1">
              <a:defRPr/>
            </a:pPr>
            <a:r>
              <a:rPr lang="zh-TW" altLang="en-US" sz="2400" dirty="0">
                <a:latin typeface="+mn-ea"/>
              </a:rPr>
              <a:t>依積分高低順序及志願序分發相關專業群科就讀</a:t>
            </a:r>
            <a:endParaRPr lang="en-US" altLang="zh-TW" sz="2400" dirty="0">
              <a:latin typeface="+mn-ea"/>
            </a:endParaRPr>
          </a:p>
          <a:p>
            <a:pPr lvl="1">
              <a:defRPr/>
            </a:pPr>
            <a:r>
              <a:rPr lang="zh-TW" altLang="en-US" sz="2400" dirty="0">
                <a:latin typeface="+mn-ea"/>
              </a:rPr>
              <a:t/>
            </a:r>
            <a:br>
              <a:rPr lang="zh-TW" altLang="en-US" sz="2400" dirty="0">
                <a:latin typeface="+mn-ea"/>
              </a:rPr>
            </a:br>
            <a:r>
              <a:rPr lang="zh-TW" altLang="en-US" sz="2400" dirty="0">
                <a:latin typeface="+mn-ea"/>
              </a:rPr>
              <a:t>積分相同進行同分參酌以定錄取，同分參酌項目由</a:t>
            </a:r>
            <a:r>
              <a:rPr lang="zh-TW" altLang="en-US" sz="2400" dirty="0">
                <a:solidFill>
                  <a:schemeClr val="accent1"/>
                </a:solidFill>
                <a:latin typeface="+mn-ea"/>
              </a:rPr>
              <a:t>各就學區自訂</a:t>
            </a:r>
            <a:endParaRPr lang="en-US" altLang="zh-TW" sz="2400" dirty="0">
              <a:solidFill>
                <a:schemeClr val="accent1"/>
              </a:solidFill>
              <a:latin typeface="+mn-ea"/>
            </a:endParaRPr>
          </a:p>
          <a:p>
            <a:pPr lvl="1">
              <a:defRPr/>
            </a:pPr>
            <a:endParaRPr lang="zh-TW" altLang="en-US" sz="2400" dirty="0">
              <a:latin typeface="+mn-ea"/>
            </a:endParaRPr>
          </a:p>
          <a:p>
            <a:pPr lvl="1">
              <a:defRPr/>
            </a:pPr>
            <a:r>
              <a:rPr lang="zh-TW" altLang="en-US" sz="2400" dirty="0">
                <a:latin typeface="+mn-ea"/>
              </a:rPr>
              <a:t>所填志願之校科已額滿者，不予分發；其分發至額滿為止</a:t>
            </a:r>
            <a:endParaRPr lang="en-US" altLang="zh-TW" sz="2400" dirty="0">
              <a:latin typeface="+mn-ea"/>
            </a:endParaRPr>
          </a:p>
          <a:p>
            <a:pPr lvl="1">
              <a:defRPr/>
            </a:pPr>
            <a:endParaRPr lang="zh-TW" altLang="en-US" sz="2400" dirty="0">
              <a:latin typeface="+mn-ea"/>
            </a:endParaRPr>
          </a:p>
          <a:p>
            <a:pPr lvl="1">
              <a:defRPr/>
            </a:pPr>
            <a:r>
              <a:rPr lang="zh-TW" altLang="en-US" sz="2400" dirty="0">
                <a:latin typeface="+mn-ea"/>
              </a:rPr>
              <a:t>經積分比序且同分參酌後，仍無法評比者，增額錄取之</a:t>
            </a:r>
            <a:endParaRPr lang="en-US" altLang="zh-TW" sz="2400" dirty="0">
              <a:latin typeface="+mn-ea"/>
            </a:endParaRPr>
          </a:p>
          <a:p>
            <a:pPr lvl="1">
              <a:defRPr/>
            </a:pPr>
            <a:endParaRPr lang="zh-TW" altLang="en-US" sz="2400" dirty="0">
              <a:latin typeface="+mn-ea"/>
            </a:endParaRPr>
          </a:p>
          <a:p>
            <a:pPr lvl="1">
              <a:defRPr/>
            </a:pPr>
            <a:r>
              <a:rPr lang="zh-TW" altLang="en-US" sz="2400" dirty="0">
                <a:latin typeface="+mn-ea"/>
              </a:rPr>
              <a:t>分發以</a:t>
            </a:r>
            <a:r>
              <a:rPr lang="zh-TW" altLang="en-US" sz="2400" dirty="0">
                <a:solidFill>
                  <a:schemeClr val="accent1"/>
                </a:solidFill>
                <a:latin typeface="+mn-ea"/>
              </a:rPr>
              <a:t>一次為限</a:t>
            </a:r>
            <a:r>
              <a:rPr lang="zh-TW" altLang="en-US" sz="2400" dirty="0">
                <a:latin typeface="+mn-ea"/>
              </a:rPr>
              <a:t>，一經分發後不得申請更改</a:t>
            </a:r>
            <a:endParaRPr lang="en-US" altLang="zh-TW" sz="2400" dirty="0">
              <a:latin typeface="+mn-ea"/>
            </a:endParaRPr>
          </a:p>
          <a:p>
            <a:pPr lvl="1">
              <a:defRPr/>
            </a:pPr>
            <a:endParaRPr lang="zh-TW" altLang="en-US" sz="2400" dirty="0">
              <a:latin typeface="+mn-ea"/>
            </a:endParaRPr>
          </a:p>
          <a:p>
            <a:pPr>
              <a:defRPr/>
            </a:pPr>
            <a:r>
              <a:rPr lang="zh-TW" altLang="en-US" sz="2400" dirty="0">
                <a:latin typeface="+mn-ea"/>
              </a:rPr>
              <a:t>錄取名額：</a:t>
            </a:r>
          </a:p>
          <a:p>
            <a:pPr lvl="1">
              <a:defRPr/>
            </a:pPr>
            <a:r>
              <a:rPr lang="zh-TW" altLang="en-US" sz="2400" dirty="0">
                <a:latin typeface="+mn-ea"/>
              </a:rPr>
              <a:t>公立學校每班內含</a:t>
            </a:r>
            <a:r>
              <a:rPr lang="en-US" altLang="zh-TW" sz="2400" dirty="0">
                <a:latin typeface="+mn-ea"/>
              </a:rPr>
              <a:t>2</a:t>
            </a:r>
            <a:r>
              <a:rPr lang="zh-TW" altLang="en-US" sz="2400" dirty="0">
                <a:latin typeface="+mn-ea"/>
              </a:rPr>
              <a:t>名，私立學校每班外加</a:t>
            </a:r>
            <a:r>
              <a:rPr lang="en-US" altLang="zh-TW" sz="2400" dirty="0">
                <a:latin typeface="+mn-ea"/>
              </a:rPr>
              <a:t>2</a:t>
            </a:r>
            <a:r>
              <a:rPr lang="zh-TW" altLang="en-US" sz="2400" dirty="0">
                <a:latin typeface="+mn-ea"/>
              </a:rPr>
              <a:t>名</a:t>
            </a: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48131" y="1451260"/>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48131" y="2189457"/>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48131" y="2914138"/>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48131" y="3633524"/>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48131" y="4374174"/>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文字方塊 36"/>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9" name="文字方塊 38"/>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71847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371742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58</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3233417" y="381702"/>
            <a:ext cx="6535563" cy="677108"/>
          </a:xfrm>
          <a:prstGeom prst="rect">
            <a:avLst/>
          </a:prstGeom>
          <a:noFill/>
        </p:spPr>
        <p:txBody>
          <a:bodyPr wrap="square" lIns="0" tIns="0" rIns="0" bIns="0" rtlCol="0" anchor="t">
            <a:spAutoFit/>
          </a:bodyPr>
          <a:lstStyle/>
          <a:p>
            <a:pPr algn="ctr"/>
            <a:r>
              <a:rPr lang="zh-TW" altLang="en-US" sz="4400" b="1" dirty="0"/>
              <a:t>實用技能學程招生資訊</a:t>
            </a:r>
            <a:endParaRPr lang="en-US" sz="4400" b="1" dirty="0"/>
          </a:p>
        </p:txBody>
      </p:sp>
      <p:sp>
        <p:nvSpPr>
          <p:cNvPr id="4" name="矩形 3"/>
          <p:cNvSpPr/>
          <p:nvPr/>
        </p:nvSpPr>
        <p:spPr>
          <a:xfrm>
            <a:off x="2163837" y="1127871"/>
            <a:ext cx="8674720" cy="5386090"/>
          </a:xfrm>
          <a:prstGeom prst="rect">
            <a:avLst/>
          </a:prstGeom>
        </p:spPr>
        <p:txBody>
          <a:bodyPr wrap="square">
            <a:spAutoFit/>
          </a:bodyPr>
          <a:lstStyle/>
          <a:p>
            <a:pPr>
              <a:defRPr/>
            </a:pPr>
            <a:r>
              <a:rPr lang="zh-TW" altLang="en-US" sz="2400" dirty="0">
                <a:latin typeface="+mn-ea"/>
              </a:rPr>
              <a:t> 全國分區同時辦理輔導分發入學</a:t>
            </a:r>
          </a:p>
          <a:p>
            <a:pPr>
              <a:defRPr/>
            </a:pPr>
            <a:r>
              <a:rPr lang="zh-TW" altLang="en-US" sz="2400" dirty="0">
                <a:latin typeface="+mn-ea"/>
              </a:rPr>
              <a:t> 學生可任選一區報名</a:t>
            </a:r>
            <a:r>
              <a:rPr lang="en-US" altLang="zh-TW" sz="2400" dirty="0">
                <a:latin typeface="+mn-ea"/>
              </a:rPr>
              <a:t>(</a:t>
            </a:r>
            <a:r>
              <a:rPr lang="zh-TW" altLang="en-US" sz="2400" dirty="0">
                <a:solidFill>
                  <a:srgbClr val="FF0000"/>
                </a:solidFill>
                <a:latin typeface="+mn-ea"/>
              </a:rPr>
              <a:t>限一區</a:t>
            </a:r>
            <a:r>
              <a:rPr lang="en-US" altLang="zh-TW" sz="2400" dirty="0">
                <a:latin typeface="+mn-ea"/>
              </a:rPr>
              <a:t>)</a:t>
            </a:r>
            <a:r>
              <a:rPr lang="zh-TW" altLang="en-US" sz="2400" dirty="0">
                <a:latin typeface="+mn-ea"/>
              </a:rPr>
              <a:t>，採志願序分發</a:t>
            </a:r>
          </a:p>
          <a:p>
            <a:pPr>
              <a:defRPr/>
            </a:pPr>
            <a:r>
              <a:rPr lang="zh-TW" altLang="en-US" sz="2400" dirty="0">
                <a:latin typeface="+mn-ea"/>
              </a:rPr>
              <a:t> </a:t>
            </a:r>
            <a:r>
              <a:rPr lang="zh-TW" altLang="en-US" sz="2400" dirty="0">
                <a:solidFill>
                  <a:srgbClr val="FF0000"/>
                </a:solidFill>
                <a:latin typeface="+mn-ea"/>
              </a:rPr>
              <a:t>不採計</a:t>
            </a:r>
            <a:r>
              <a:rPr lang="zh-TW" altLang="en-US" sz="2400" dirty="0">
                <a:latin typeface="+mn-ea"/>
              </a:rPr>
              <a:t>在校或國中教育會考成績</a:t>
            </a:r>
          </a:p>
          <a:p>
            <a:pPr>
              <a:defRPr/>
            </a:pPr>
            <a:r>
              <a:rPr lang="zh-TW" altLang="en-US" sz="2400" b="1" dirty="0">
                <a:solidFill>
                  <a:srgbClr val="0070C0"/>
                </a:solidFill>
                <a:latin typeface="微軟正黑體" panose="020B0604030504040204" pitchFamily="34" charset="-120"/>
                <a:ea typeface="微軟正黑體" panose="020B0604030504040204" pitchFamily="34" charset="-120"/>
              </a:rPr>
              <a:t> </a:t>
            </a:r>
            <a:r>
              <a:rPr lang="zh-TW" altLang="en-US" sz="2400" b="1" dirty="0"/>
              <a:t>分區分發，</a:t>
            </a:r>
            <a:r>
              <a:rPr lang="zh-TW" altLang="en-US" sz="2400" dirty="0">
                <a:latin typeface="+mn-ea"/>
              </a:rPr>
              <a:t>修習國中</a:t>
            </a:r>
            <a:r>
              <a:rPr lang="zh-TW" altLang="en-US" sz="2400" dirty="0">
                <a:solidFill>
                  <a:srgbClr val="FF0000"/>
                </a:solidFill>
                <a:latin typeface="+mn-ea"/>
              </a:rPr>
              <a:t>技藝教育課程</a:t>
            </a:r>
            <a:r>
              <a:rPr lang="zh-TW" altLang="en-US" sz="2400" dirty="0">
                <a:latin typeface="+mn-ea"/>
              </a:rPr>
              <a:t>之國中畢業生</a:t>
            </a:r>
            <a:r>
              <a:rPr lang="zh-TW" altLang="en-US" sz="2400" dirty="0">
                <a:solidFill>
                  <a:srgbClr val="FF0000"/>
                </a:solidFill>
                <a:latin typeface="+mn-ea"/>
              </a:rPr>
              <a:t>優先錄取</a:t>
            </a:r>
          </a:p>
          <a:p>
            <a:pPr>
              <a:defRPr/>
            </a:pPr>
            <a:r>
              <a:rPr lang="zh-TW" altLang="en-US" sz="2800" b="1" dirty="0">
                <a:latin typeface="+mn-ea"/>
              </a:rPr>
              <a:t>優點特色</a:t>
            </a:r>
          </a:p>
          <a:p>
            <a:pPr>
              <a:defRPr/>
            </a:pPr>
            <a:r>
              <a:rPr lang="zh-TW" altLang="en-US" sz="2400" dirty="0">
                <a:latin typeface="+mn-ea"/>
              </a:rPr>
              <a:t>  培養學生職場就業技能為主</a:t>
            </a:r>
          </a:p>
          <a:p>
            <a:pPr>
              <a:defRPr/>
            </a:pPr>
            <a:r>
              <a:rPr lang="zh-TW" altLang="en-US" sz="2400" dirty="0">
                <a:latin typeface="+mn-ea"/>
              </a:rPr>
              <a:t>  適合有興趣學習技藝，就業意願高且想學習一技之長的學生</a:t>
            </a:r>
          </a:p>
          <a:p>
            <a:pPr>
              <a:defRPr/>
            </a:pPr>
            <a:r>
              <a:rPr lang="zh-TW" altLang="en-US" sz="2400" dirty="0">
                <a:latin typeface="+mn-ea"/>
              </a:rPr>
              <a:t>  日間上課／夜間上課</a:t>
            </a:r>
            <a:endParaRPr lang="en-US" altLang="zh-TW" sz="2400" dirty="0">
              <a:latin typeface="+mn-ea"/>
            </a:endParaRPr>
          </a:p>
          <a:p>
            <a:pPr>
              <a:defRPr/>
            </a:pPr>
            <a:r>
              <a:rPr lang="zh-TW" altLang="en-US" sz="2800" b="1" dirty="0">
                <a:latin typeface="+mn-ea"/>
              </a:rPr>
              <a:t>重要招生</a:t>
            </a:r>
            <a:r>
              <a:rPr lang="zh-TW" altLang="en-US" sz="2800" b="1" dirty="0" smtClean="0">
                <a:latin typeface="+mn-ea"/>
              </a:rPr>
              <a:t>日程</a:t>
            </a:r>
            <a:r>
              <a:rPr lang="en-US" altLang="zh-TW" sz="2800" b="1" dirty="0" smtClean="0">
                <a:latin typeface="+mn-ea"/>
              </a:rPr>
              <a:t>(</a:t>
            </a:r>
            <a:r>
              <a:rPr lang="zh-TW" altLang="en-US" sz="2800" b="1" dirty="0" smtClean="0">
                <a:latin typeface="+mn-ea"/>
              </a:rPr>
              <a:t>尚未公告</a:t>
            </a:r>
            <a:r>
              <a:rPr lang="en-US" altLang="zh-TW" sz="2800" b="1" dirty="0" smtClean="0">
                <a:latin typeface="+mn-ea"/>
              </a:rPr>
              <a:t>,</a:t>
            </a:r>
            <a:r>
              <a:rPr lang="zh-TW" altLang="en-US" sz="2800" b="1" dirty="0" smtClean="0">
                <a:latin typeface="+mn-ea"/>
              </a:rPr>
              <a:t>以</a:t>
            </a:r>
            <a:r>
              <a:rPr lang="en-US" altLang="zh-TW" sz="2800" b="1" dirty="0" smtClean="0">
                <a:latin typeface="+mn-ea"/>
              </a:rPr>
              <a:t>110</a:t>
            </a:r>
            <a:r>
              <a:rPr lang="zh-TW" altLang="en-US" sz="2800" b="1" dirty="0" smtClean="0">
                <a:latin typeface="+mn-ea"/>
              </a:rPr>
              <a:t>學年度為例</a:t>
            </a:r>
            <a:r>
              <a:rPr lang="en-US" altLang="zh-TW" sz="2800" b="1" dirty="0" smtClean="0">
                <a:latin typeface="+mn-ea"/>
              </a:rPr>
              <a:t>)</a:t>
            </a:r>
            <a:r>
              <a:rPr lang="zh-TW" altLang="en-US" sz="2800" b="1" dirty="0">
                <a:latin typeface="+mn-ea"/>
              </a:rPr>
              <a:t>　</a:t>
            </a:r>
            <a:endParaRPr lang="zh-TW" altLang="en-US" sz="2000" b="1" dirty="0">
              <a:solidFill>
                <a:srgbClr val="FF0000"/>
              </a:solidFill>
              <a:latin typeface="+mn-ea"/>
            </a:endParaRPr>
          </a:p>
          <a:p>
            <a:pPr>
              <a:defRPr/>
            </a:pPr>
            <a:r>
              <a:rPr lang="zh-TW" altLang="en-US" sz="2400" dirty="0">
                <a:latin typeface="+mn-ea"/>
              </a:rPr>
              <a:t>  報名：</a:t>
            </a:r>
            <a:r>
              <a:rPr lang="en-US" altLang="zh-TW" sz="2400" dirty="0">
                <a:latin typeface="+mn-ea"/>
              </a:rPr>
              <a:t>110</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20</a:t>
            </a:r>
            <a:r>
              <a:rPr lang="zh-TW" altLang="en-US" sz="2400" dirty="0">
                <a:latin typeface="+mn-ea"/>
              </a:rPr>
              <a:t>日</a:t>
            </a:r>
            <a:r>
              <a:rPr lang="en-US" altLang="zh-TW" sz="2400" dirty="0">
                <a:latin typeface="+mn-ea"/>
              </a:rPr>
              <a:t>-5</a:t>
            </a:r>
            <a:r>
              <a:rPr lang="zh-TW" altLang="en-US" sz="2400" dirty="0">
                <a:latin typeface="+mn-ea"/>
              </a:rPr>
              <a:t>月</a:t>
            </a:r>
            <a:r>
              <a:rPr lang="en-US" altLang="zh-TW" sz="2400" dirty="0">
                <a:latin typeface="+mn-ea"/>
              </a:rPr>
              <a:t>21</a:t>
            </a:r>
            <a:r>
              <a:rPr lang="zh-TW" altLang="en-US" sz="2400" dirty="0">
                <a:latin typeface="+mn-ea"/>
              </a:rPr>
              <a:t>日</a:t>
            </a:r>
            <a:endParaRPr lang="en-US" altLang="zh-TW" sz="2400" dirty="0">
              <a:latin typeface="+mn-ea"/>
            </a:endParaRPr>
          </a:p>
          <a:p>
            <a:pPr>
              <a:defRPr/>
            </a:pPr>
            <a:r>
              <a:rPr lang="zh-TW" altLang="en-US" sz="2400" dirty="0">
                <a:latin typeface="+mn-ea"/>
              </a:rPr>
              <a:t>  放榜：</a:t>
            </a:r>
            <a:r>
              <a:rPr lang="en-US" altLang="zh-TW" sz="2400" dirty="0">
                <a:latin typeface="+mn-ea"/>
              </a:rPr>
              <a:t>110</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7</a:t>
            </a:r>
            <a:r>
              <a:rPr lang="zh-TW" altLang="en-US" sz="2400" dirty="0">
                <a:latin typeface="+mn-ea"/>
              </a:rPr>
              <a:t>日</a:t>
            </a:r>
          </a:p>
          <a:p>
            <a:pPr>
              <a:defRPr/>
            </a:pPr>
            <a:r>
              <a:rPr lang="zh-TW" altLang="en-US" sz="2400" dirty="0">
                <a:latin typeface="+mn-ea"/>
              </a:rPr>
              <a:t>  報到：</a:t>
            </a:r>
            <a:r>
              <a:rPr lang="en-US" altLang="zh-TW" sz="2400" dirty="0">
                <a:latin typeface="+mn-ea"/>
              </a:rPr>
              <a:t>110</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10</a:t>
            </a:r>
            <a:r>
              <a:rPr lang="zh-TW" altLang="en-US" sz="2400" dirty="0">
                <a:latin typeface="+mn-ea"/>
              </a:rPr>
              <a:t>日</a:t>
            </a:r>
          </a:p>
          <a:p>
            <a:pPr>
              <a:defRPr/>
            </a:pPr>
            <a:r>
              <a:rPr lang="zh-TW" altLang="en-US" sz="2400" dirty="0">
                <a:latin typeface="+mn-ea"/>
              </a:rPr>
              <a:t>  報到後聲明放棄錄取資格、遞補截止日</a:t>
            </a:r>
            <a:r>
              <a:rPr lang="en-US" altLang="zh-TW" sz="2400" dirty="0">
                <a:latin typeface="+mn-ea"/>
              </a:rPr>
              <a:t>6</a:t>
            </a:r>
            <a:r>
              <a:rPr lang="zh-TW" altLang="en-US" sz="2400" dirty="0">
                <a:latin typeface="+mn-ea"/>
              </a:rPr>
              <a:t>月</a:t>
            </a:r>
            <a:r>
              <a:rPr lang="en-US" altLang="zh-TW" sz="2400" dirty="0">
                <a:latin typeface="+mn-ea"/>
              </a:rPr>
              <a:t>11</a:t>
            </a:r>
            <a:r>
              <a:rPr lang="zh-TW" altLang="en-US" sz="2400" dirty="0">
                <a:latin typeface="+mn-ea"/>
              </a:rPr>
              <a:t>日</a:t>
            </a:r>
          </a:p>
          <a:p>
            <a:pPr>
              <a:defRPr/>
            </a:pPr>
            <a:r>
              <a:rPr lang="zh-TW" altLang="en-US" sz="2400" dirty="0">
                <a:latin typeface="+mn-ea"/>
              </a:rPr>
              <a:t>  未在規定日程內放棄不得報名參加下一個入學管道 </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199694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3777344"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59</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職群與科別對照表</a:t>
            </a:r>
            <a:endParaRPr lang="en-US" sz="4400" b="1" dirty="0"/>
          </a:p>
        </p:txBody>
      </p:sp>
      <p:graphicFrame>
        <p:nvGraphicFramePr>
          <p:cNvPr id="4" name="表格 3"/>
          <p:cNvGraphicFramePr>
            <a:graphicFrameLocks noGrp="1"/>
          </p:cNvGraphicFramePr>
          <p:nvPr>
            <p:extLst>
              <p:ext uri="{D42A27DB-BD31-4B8C-83A1-F6EECF244321}">
                <p14:modId xmlns:p14="http://schemas.microsoft.com/office/powerpoint/2010/main" val="4164498471"/>
              </p:ext>
            </p:extLst>
          </p:nvPr>
        </p:nvGraphicFramePr>
        <p:xfrm>
          <a:off x="2345212" y="1164772"/>
          <a:ext cx="9370541" cy="5055582"/>
        </p:xfrm>
        <a:graphic>
          <a:graphicData uri="http://schemas.openxmlformats.org/drawingml/2006/table">
            <a:tbl>
              <a:tblPr>
                <a:tableStyleId>{2D5ABB26-0587-4C30-8999-92F81FD0307C}</a:tableStyleId>
              </a:tblPr>
              <a:tblGrid>
                <a:gridCol w="1807028">
                  <a:extLst>
                    <a:ext uri="{9D8B030D-6E8A-4147-A177-3AD203B41FA5}">
                      <a16:colId xmlns:a16="http://schemas.microsoft.com/office/drawing/2014/main" val="20000"/>
                    </a:ext>
                  </a:extLst>
                </a:gridCol>
                <a:gridCol w="7563513">
                  <a:extLst>
                    <a:ext uri="{9D8B030D-6E8A-4147-A177-3AD203B41FA5}">
                      <a16:colId xmlns:a16="http://schemas.microsoft.com/office/drawing/2014/main" val="20001"/>
                    </a:ext>
                  </a:extLst>
                </a:gridCol>
              </a:tblGrid>
              <a:tr h="533400">
                <a:tc>
                  <a:txBody>
                    <a:bodyPr/>
                    <a:lstStyle/>
                    <a:p>
                      <a:pPr algn="ctr"/>
                      <a:r>
                        <a:rPr lang="zh-TW" altLang="en-US" sz="1600" dirty="0">
                          <a:effectLst/>
                          <a:latin typeface="+mn-ea"/>
                          <a:ea typeface="+mn-ea"/>
                        </a:rPr>
                        <a:t>機械群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機械板金科  </a:t>
                      </a:r>
                      <a:r>
                        <a:rPr lang="en-US" altLang="zh-TW" sz="1600" dirty="0">
                          <a:effectLst/>
                          <a:latin typeface="+mn-ea"/>
                          <a:ea typeface="+mn-ea"/>
                        </a:rPr>
                        <a:t>2.</a:t>
                      </a:r>
                      <a:r>
                        <a:rPr lang="zh-TW" altLang="en-US" sz="1600" dirty="0">
                          <a:effectLst/>
                          <a:latin typeface="+mn-ea"/>
                          <a:ea typeface="+mn-ea"/>
                        </a:rPr>
                        <a:t>模具技術科  </a:t>
                      </a:r>
                      <a:r>
                        <a:rPr lang="en-US" altLang="zh-TW" sz="1600" dirty="0">
                          <a:effectLst/>
                          <a:latin typeface="+mn-ea"/>
                          <a:ea typeface="+mn-ea"/>
                        </a:rPr>
                        <a:t>3.</a:t>
                      </a:r>
                      <a:r>
                        <a:rPr lang="zh-TW" altLang="en-US" sz="1600" dirty="0">
                          <a:effectLst/>
                          <a:latin typeface="+mn-ea"/>
                          <a:ea typeface="+mn-ea"/>
                        </a:rPr>
                        <a:t>機械加工科</a:t>
                      </a:r>
                      <a:endParaRPr lang="en-US" altLang="zh-TW" sz="1600" dirty="0">
                        <a:effectLst/>
                        <a:latin typeface="+mn-ea"/>
                        <a:ea typeface="+mn-ea"/>
                      </a:endParaRPr>
                    </a:p>
                    <a:p>
                      <a:pPr algn="ctr"/>
                      <a:r>
                        <a:rPr lang="en-US" altLang="zh-TW" sz="1600" dirty="0">
                          <a:effectLst/>
                          <a:latin typeface="+mn-ea"/>
                          <a:ea typeface="+mn-ea"/>
                        </a:rPr>
                        <a:t>4.</a:t>
                      </a:r>
                      <a:r>
                        <a:rPr lang="zh-TW" altLang="en-US" sz="1600" dirty="0">
                          <a:effectLst/>
                          <a:latin typeface="+mn-ea"/>
                          <a:ea typeface="+mn-ea"/>
                        </a:rPr>
                        <a:t>機械修護科  </a:t>
                      </a:r>
                      <a:r>
                        <a:rPr lang="en-US" altLang="zh-TW" sz="1600" dirty="0">
                          <a:effectLst/>
                          <a:latin typeface="+mn-ea"/>
                          <a:ea typeface="+mn-ea"/>
                        </a:rPr>
                        <a:t>5.</a:t>
                      </a:r>
                      <a:r>
                        <a:rPr lang="zh-TW" altLang="en-US" sz="1600" dirty="0">
                          <a:effectLst/>
                          <a:latin typeface="+mn-ea"/>
                          <a:ea typeface="+mn-ea"/>
                        </a:rPr>
                        <a:t>鑄造技術科  </a:t>
                      </a:r>
                      <a:r>
                        <a:rPr lang="en-US" altLang="zh-TW" sz="1600" dirty="0">
                          <a:effectLst/>
                          <a:latin typeface="+mn-ea"/>
                          <a:ea typeface="+mn-ea"/>
                        </a:rPr>
                        <a:t>6.</a:t>
                      </a:r>
                      <a:r>
                        <a:rPr lang="zh-TW" altLang="en-US" sz="1600" dirty="0">
                          <a:effectLst/>
                          <a:latin typeface="+mn-ea"/>
                          <a:ea typeface="+mn-ea"/>
                        </a:rPr>
                        <a:t>電腦繪圖科*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2761">
                <a:tc>
                  <a:txBody>
                    <a:bodyPr/>
                    <a:lstStyle/>
                    <a:p>
                      <a:pPr algn="ctr"/>
                      <a:r>
                        <a:rPr lang="zh-TW" altLang="en-US" sz="1600" dirty="0">
                          <a:effectLst/>
                          <a:latin typeface="+mn-ea"/>
                          <a:ea typeface="+mn-ea"/>
                        </a:rPr>
                        <a:t>動力機械群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汽車修護科  </a:t>
                      </a:r>
                      <a:r>
                        <a:rPr lang="en-US" altLang="zh-TW" sz="1600" dirty="0">
                          <a:effectLst/>
                          <a:latin typeface="+mn-ea"/>
                          <a:ea typeface="+mn-ea"/>
                        </a:rPr>
                        <a:t>2.</a:t>
                      </a:r>
                      <a:r>
                        <a:rPr lang="zh-TW" altLang="en-US" sz="1600" dirty="0">
                          <a:effectLst/>
                          <a:latin typeface="+mn-ea"/>
                          <a:ea typeface="+mn-ea"/>
                        </a:rPr>
                        <a:t>機車修護科  </a:t>
                      </a:r>
                      <a:r>
                        <a:rPr lang="en-US" altLang="zh-TW" sz="1600" dirty="0">
                          <a:effectLst/>
                          <a:latin typeface="+mn-ea"/>
                          <a:ea typeface="+mn-ea"/>
                        </a:rPr>
                        <a:t>3.</a:t>
                      </a:r>
                      <a:r>
                        <a:rPr lang="zh-TW" altLang="en-US" sz="1600" dirty="0">
                          <a:effectLst/>
                          <a:latin typeface="+mn-ea"/>
                          <a:ea typeface="+mn-ea"/>
                        </a:rPr>
                        <a:t>塗裝技術科</a:t>
                      </a:r>
                      <a:r>
                        <a:rPr lang="en-US" altLang="zh-TW" sz="1600" dirty="0">
                          <a:effectLst/>
                          <a:latin typeface="+mn-ea"/>
                          <a:ea typeface="+mn-ea"/>
                        </a:rPr>
                        <a:t>4.</a:t>
                      </a:r>
                      <a:r>
                        <a:rPr lang="zh-TW" altLang="en-US" sz="1600" dirty="0">
                          <a:effectLst/>
                          <a:latin typeface="+mn-ea"/>
                          <a:ea typeface="+mn-ea"/>
                        </a:rPr>
                        <a:t>汽車電機科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21268">
                <a:tc>
                  <a:txBody>
                    <a:bodyPr/>
                    <a:lstStyle/>
                    <a:p>
                      <a:pPr algn="ctr"/>
                      <a:r>
                        <a:rPr lang="zh-TW" altLang="en-US" sz="1600" dirty="0">
                          <a:effectLst/>
                          <a:latin typeface="+mn-ea"/>
                          <a:ea typeface="+mn-ea"/>
                        </a:rPr>
                        <a:t>電機與電子群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水電技術科  </a:t>
                      </a:r>
                      <a:r>
                        <a:rPr lang="en-US" altLang="zh-TW" sz="1600" dirty="0">
                          <a:effectLst/>
                          <a:latin typeface="+mn-ea"/>
                          <a:ea typeface="+mn-ea"/>
                        </a:rPr>
                        <a:t>2.</a:t>
                      </a:r>
                      <a:r>
                        <a:rPr lang="zh-TW" altLang="en-US" sz="1600" dirty="0">
                          <a:effectLst/>
                          <a:latin typeface="+mn-ea"/>
                          <a:ea typeface="+mn-ea"/>
                        </a:rPr>
                        <a:t>家電技術科 </a:t>
                      </a:r>
                      <a:r>
                        <a:rPr lang="en-US" altLang="zh-TW" sz="1600" dirty="0">
                          <a:effectLst/>
                          <a:latin typeface="+mn-ea"/>
                          <a:ea typeface="+mn-ea"/>
                        </a:rPr>
                        <a:t>3.</a:t>
                      </a:r>
                      <a:r>
                        <a:rPr lang="zh-TW" altLang="en-US" sz="1600" dirty="0">
                          <a:effectLst/>
                          <a:latin typeface="+mn-ea"/>
                          <a:ea typeface="+mn-ea"/>
                        </a:rPr>
                        <a:t>視聽電子修護科 </a:t>
                      </a:r>
                      <a:endParaRPr lang="en-US" altLang="zh-TW" sz="1600" dirty="0">
                        <a:effectLst/>
                        <a:latin typeface="+mn-ea"/>
                        <a:ea typeface="+mn-ea"/>
                      </a:endParaRPr>
                    </a:p>
                    <a:p>
                      <a:pPr algn="ctr"/>
                      <a:r>
                        <a:rPr lang="zh-TW" altLang="en-US" sz="1600" dirty="0">
                          <a:effectLst/>
                          <a:latin typeface="+mn-ea"/>
                          <a:ea typeface="+mn-ea"/>
                        </a:rPr>
                        <a:t> </a:t>
                      </a:r>
                      <a:r>
                        <a:rPr lang="en-US" altLang="zh-TW" sz="1600" dirty="0">
                          <a:effectLst/>
                          <a:latin typeface="+mn-ea"/>
                          <a:ea typeface="+mn-ea"/>
                        </a:rPr>
                        <a:t>4.</a:t>
                      </a:r>
                      <a:r>
                        <a:rPr lang="zh-TW" altLang="en-US" sz="1600" dirty="0">
                          <a:effectLst/>
                          <a:latin typeface="+mn-ea"/>
                          <a:ea typeface="+mn-ea"/>
                        </a:rPr>
                        <a:t>電機修護科 </a:t>
                      </a:r>
                      <a:r>
                        <a:rPr lang="en-US" altLang="zh-TW" sz="1600" dirty="0">
                          <a:effectLst/>
                          <a:latin typeface="+mn-ea"/>
                          <a:ea typeface="+mn-ea"/>
                        </a:rPr>
                        <a:t>5.</a:t>
                      </a:r>
                      <a:r>
                        <a:rPr lang="zh-TW" altLang="en-US" sz="1600" dirty="0">
                          <a:effectLst/>
                          <a:latin typeface="+mn-ea"/>
                          <a:ea typeface="+mn-ea"/>
                        </a:rPr>
                        <a:t>微電腦修護科 </a:t>
                      </a:r>
                      <a:r>
                        <a:rPr lang="en-US" altLang="zh-TW" sz="1600" dirty="0">
                          <a:effectLst/>
                          <a:latin typeface="+mn-ea"/>
                          <a:ea typeface="+mn-ea"/>
                        </a:rPr>
                        <a:t>6.</a:t>
                      </a:r>
                      <a:r>
                        <a:rPr lang="zh-TW" altLang="en-US" sz="1600" dirty="0">
                          <a:effectLst/>
                          <a:latin typeface="+mn-ea"/>
                          <a:ea typeface="+mn-ea"/>
                        </a:rPr>
                        <a:t>冷凍空調技術科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7199">
                <a:tc>
                  <a:txBody>
                    <a:bodyPr/>
                    <a:lstStyle/>
                    <a:p>
                      <a:pPr algn="ctr"/>
                      <a:r>
                        <a:rPr lang="zh-TW" altLang="en-US" sz="1600" dirty="0">
                          <a:effectLst/>
                          <a:latin typeface="+mn-ea"/>
                          <a:ea typeface="+mn-ea"/>
                        </a:rPr>
                        <a:t>土木與建築群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營造技術科  </a:t>
                      </a:r>
                      <a:r>
                        <a:rPr lang="en-US" altLang="zh-TW" sz="1600" dirty="0">
                          <a:effectLst/>
                          <a:latin typeface="+mn-ea"/>
                          <a:ea typeface="+mn-ea"/>
                        </a:rPr>
                        <a:t>2.</a:t>
                      </a:r>
                      <a:r>
                        <a:rPr lang="zh-TW" altLang="en-US" sz="1600" dirty="0">
                          <a:effectLst/>
                          <a:latin typeface="+mn-ea"/>
                          <a:ea typeface="+mn-ea"/>
                        </a:rPr>
                        <a:t>電腦繪圖科*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3029">
                <a:tc>
                  <a:txBody>
                    <a:bodyPr/>
                    <a:lstStyle/>
                    <a:p>
                      <a:pPr algn="ctr"/>
                      <a:r>
                        <a:rPr lang="zh-TW" altLang="en-US" sz="1600" dirty="0">
                          <a:effectLst/>
                          <a:latin typeface="+mn-ea"/>
                          <a:ea typeface="+mn-ea"/>
                        </a:rPr>
                        <a:t>化工群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化工技術科  </a:t>
                      </a:r>
                      <a:r>
                        <a:rPr lang="en-US" altLang="zh-TW" sz="1600" dirty="0">
                          <a:effectLst/>
                          <a:latin typeface="+mn-ea"/>
                          <a:ea typeface="+mn-ea"/>
                        </a:rPr>
                        <a:t>2.</a:t>
                      </a:r>
                      <a:r>
                        <a:rPr lang="zh-TW" altLang="en-US" sz="1600" dirty="0">
                          <a:effectLst/>
                          <a:latin typeface="+mn-ea"/>
                          <a:ea typeface="+mn-ea"/>
                        </a:rPr>
                        <a:t>染整技術科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09600">
                <a:tc>
                  <a:txBody>
                    <a:bodyPr/>
                    <a:lstStyle/>
                    <a:p>
                      <a:pPr algn="ctr"/>
                      <a:r>
                        <a:rPr lang="zh-TW" altLang="en-US" sz="1600" dirty="0">
                          <a:effectLst/>
                          <a:latin typeface="+mn-ea"/>
                          <a:ea typeface="+mn-ea"/>
                        </a:rPr>
                        <a:t>商業群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文書處理科  </a:t>
                      </a:r>
                      <a:r>
                        <a:rPr lang="en-US" altLang="zh-TW" sz="1600" dirty="0">
                          <a:effectLst/>
                          <a:latin typeface="+mn-ea"/>
                          <a:ea typeface="+mn-ea"/>
                        </a:rPr>
                        <a:t>2.</a:t>
                      </a:r>
                      <a:r>
                        <a:rPr lang="zh-TW" altLang="en-US" sz="1600" dirty="0">
                          <a:effectLst/>
                          <a:latin typeface="+mn-ea"/>
                          <a:ea typeface="+mn-ea"/>
                        </a:rPr>
                        <a:t>商業事務科  </a:t>
                      </a:r>
                      <a:r>
                        <a:rPr lang="en-US" altLang="zh-TW" sz="1600" dirty="0">
                          <a:effectLst/>
                          <a:latin typeface="+mn-ea"/>
                          <a:ea typeface="+mn-ea"/>
                        </a:rPr>
                        <a:t>3.</a:t>
                      </a:r>
                      <a:r>
                        <a:rPr lang="zh-TW" altLang="en-US" sz="1600" dirty="0">
                          <a:effectLst/>
                          <a:latin typeface="+mn-ea"/>
                          <a:ea typeface="+mn-ea"/>
                        </a:rPr>
                        <a:t>銷售事務科 </a:t>
                      </a:r>
                      <a:r>
                        <a:rPr lang="en-US" altLang="zh-TW" sz="1600" dirty="0">
                          <a:effectLst/>
                          <a:latin typeface="+mn-ea"/>
                          <a:ea typeface="+mn-ea"/>
                        </a:rPr>
                        <a:t>4.</a:t>
                      </a:r>
                      <a:r>
                        <a:rPr lang="zh-TW" altLang="en-US" sz="1600" dirty="0">
                          <a:effectLst/>
                          <a:latin typeface="+mn-ea"/>
                          <a:ea typeface="+mn-ea"/>
                        </a:rPr>
                        <a:t>商用資訊科  </a:t>
                      </a:r>
                      <a:endParaRPr lang="en-US" altLang="zh-TW" sz="1600" dirty="0">
                        <a:effectLst/>
                        <a:latin typeface="+mn-ea"/>
                        <a:ea typeface="+mn-ea"/>
                      </a:endParaRPr>
                    </a:p>
                    <a:p>
                      <a:pPr algn="ctr"/>
                      <a:r>
                        <a:rPr lang="en-US" altLang="zh-TW" sz="1600" dirty="0">
                          <a:effectLst/>
                          <a:latin typeface="+mn-ea"/>
                          <a:ea typeface="+mn-ea"/>
                        </a:rPr>
                        <a:t>5.</a:t>
                      </a:r>
                      <a:r>
                        <a:rPr lang="zh-TW" altLang="en-US" sz="1600" dirty="0">
                          <a:effectLst/>
                          <a:latin typeface="+mn-ea"/>
                          <a:ea typeface="+mn-ea"/>
                        </a:rPr>
                        <a:t>會計實務科  </a:t>
                      </a:r>
                      <a:r>
                        <a:rPr lang="en-US" altLang="zh-TW" sz="1600" dirty="0">
                          <a:effectLst/>
                          <a:latin typeface="+mn-ea"/>
                          <a:ea typeface="+mn-ea"/>
                        </a:rPr>
                        <a:t>6.</a:t>
                      </a:r>
                      <a:r>
                        <a:rPr lang="zh-TW" altLang="en-US" sz="1600" dirty="0">
                          <a:effectLst/>
                          <a:latin typeface="+mn-ea"/>
                          <a:ea typeface="+mn-ea"/>
                        </a:rPr>
                        <a:t>廣告技術科* </a:t>
                      </a:r>
                      <a:r>
                        <a:rPr lang="en-US" altLang="zh-TW" sz="1600" dirty="0">
                          <a:effectLst/>
                          <a:latin typeface="+mn-ea"/>
                          <a:ea typeface="+mn-ea"/>
                        </a:rPr>
                        <a:t>7.</a:t>
                      </a:r>
                      <a:r>
                        <a:rPr lang="zh-TW" altLang="en-US" sz="1600" dirty="0">
                          <a:effectLst/>
                          <a:latin typeface="+mn-ea"/>
                          <a:ea typeface="+mn-ea"/>
                        </a:rPr>
                        <a:t>多媒體技術科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92367">
                <a:tc>
                  <a:txBody>
                    <a:bodyPr/>
                    <a:lstStyle/>
                    <a:p>
                      <a:pPr algn="ctr"/>
                      <a:r>
                        <a:rPr lang="zh-TW" altLang="en-US" sz="1600" dirty="0">
                          <a:effectLst/>
                          <a:latin typeface="+mn-ea"/>
                          <a:ea typeface="+mn-ea"/>
                        </a:rPr>
                        <a:t>設計群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金銀珠寶加工科  </a:t>
                      </a:r>
                      <a:r>
                        <a:rPr lang="en-US" altLang="zh-TW" sz="1600" dirty="0">
                          <a:effectLst/>
                          <a:latin typeface="+mn-ea"/>
                          <a:ea typeface="+mn-ea"/>
                        </a:rPr>
                        <a:t>2.</a:t>
                      </a:r>
                      <a:r>
                        <a:rPr lang="zh-TW" altLang="en-US" sz="1600" dirty="0">
                          <a:effectLst/>
                          <a:latin typeface="+mn-ea"/>
                          <a:ea typeface="+mn-ea"/>
                        </a:rPr>
                        <a:t>金屬工藝科  </a:t>
                      </a:r>
                      <a:r>
                        <a:rPr lang="en-US" altLang="zh-TW" sz="1600" dirty="0">
                          <a:effectLst/>
                          <a:latin typeface="+mn-ea"/>
                          <a:ea typeface="+mn-ea"/>
                        </a:rPr>
                        <a:t>3.</a:t>
                      </a:r>
                      <a:r>
                        <a:rPr lang="zh-TW" altLang="en-US" sz="1600" dirty="0">
                          <a:effectLst/>
                          <a:latin typeface="+mn-ea"/>
                          <a:ea typeface="+mn-ea"/>
                        </a:rPr>
                        <a:t>廣告技術科*  </a:t>
                      </a:r>
                      <a:r>
                        <a:rPr lang="en-US" altLang="zh-TW" sz="1600" dirty="0">
                          <a:effectLst/>
                          <a:latin typeface="+mn-ea"/>
                          <a:ea typeface="+mn-ea"/>
                        </a:rPr>
                        <a:t>4.</a:t>
                      </a:r>
                      <a:r>
                        <a:rPr lang="zh-TW" altLang="en-US" sz="1600" dirty="0">
                          <a:effectLst/>
                          <a:latin typeface="+mn-ea"/>
                          <a:ea typeface="+mn-ea"/>
                        </a:rPr>
                        <a:t>服裝製作科</a:t>
                      </a:r>
                      <a:endParaRPr lang="en-US" altLang="zh-TW" sz="1600" dirty="0">
                        <a:effectLst/>
                        <a:latin typeface="+mn-ea"/>
                        <a:ea typeface="+mn-ea"/>
                      </a:endParaRPr>
                    </a:p>
                    <a:p>
                      <a:pPr algn="ctr"/>
                      <a:r>
                        <a:rPr lang="en-US" altLang="zh-TW" sz="1600" dirty="0">
                          <a:effectLst/>
                          <a:latin typeface="+mn-ea"/>
                          <a:ea typeface="+mn-ea"/>
                        </a:rPr>
                        <a:t>5.</a:t>
                      </a:r>
                      <a:r>
                        <a:rPr lang="zh-TW" altLang="en-US" sz="1600" dirty="0">
                          <a:effectLst/>
                          <a:latin typeface="+mn-ea"/>
                          <a:ea typeface="+mn-ea"/>
                        </a:rPr>
                        <a:t>流行飾品製作科  </a:t>
                      </a:r>
                      <a:r>
                        <a:rPr lang="en-US" altLang="zh-TW" sz="1600" dirty="0">
                          <a:effectLst/>
                          <a:latin typeface="+mn-ea"/>
                          <a:ea typeface="+mn-ea"/>
                        </a:rPr>
                        <a:t>6.</a:t>
                      </a:r>
                      <a:r>
                        <a:rPr lang="zh-TW" altLang="en-US" sz="1600" dirty="0">
                          <a:effectLst/>
                          <a:latin typeface="+mn-ea"/>
                          <a:ea typeface="+mn-ea"/>
                        </a:rPr>
                        <a:t>裝潢技術科  </a:t>
                      </a:r>
                      <a:r>
                        <a:rPr lang="en-US" altLang="zh-TW" sz="1600" dirty="0">
                          <a:effectLst/>
                          <a:latin typeface="+mn-ea"/>
                          <a:ea typeface="+mn-ea"/>
                        </a:rPr>
                        <a:t>7.</a:t>
                      </a:r>
                      <a:r>
                        <a:rPr lang="zh-TW" altLang="en-US" sz="1600" dirty="0">
                          <a:effectLst/>
                          <a:latin typeface="+mn-ea"/>
                          <a:ea typeface="+mn-ea"/>
                        </a:rPr>
                        <a:t>竹木工藝科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17014">
                <a:tc>
                  <a:txBody>
                    <a:bodyPr/>
                    <a:lstStyle/>
                    <a:p>
                      <a:pPr algn="ctr"/>
                      <a:r>
                        <a:rPr lang="zh-TW" altLang="en-US" sz="1600" dirty="0">
                          <a:effectLst/>
                          <a:latin typeface="+mn-ea"/>
                          <a:ea typeface="+mn-ea"/>
                        </a:rPr>
                        <a:t>農業群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農業技術科  </a:t>
                      </a:r>
                      <a:r>
                        <a:rPr lang="en-US" altLang="zh-TW" sz="1600" dirty="0">
                          <a:effectLst/>
                          <a:latin typeface="+mn-ea"/>
                          <a:ea typeface="+mn-ea"/>
                        </a:rPr>
                        <a:t>2.</a:t>
                      </a:r>
                      <a:r>
                        <a:rPr lang="zh-TW" altLang="en-US" sz="1600" dirty="0">
                          <a:effectLst/>
                          <a:latin typeface="+mn-ea"/>
                          <a:ea typeface="+mn-ea"/>
                        </a:rPr>
                        <a:t>園藝技術科  </a:t>
                      </a:r>
                      <a:r>
                        <a:rPr lang="en-US" altLang="zh-TW" sz="1600" dirty="0">
                          <a:effectLst/>
                          <a:latin typeface="+mn-ea"/>
                          <a:ea typeface="+mn-ea"/>
                        </a:rPr>
                        <a:t>3.</a:t>
                      </a:r>
                      <a:r>
                        <a:rPr lang="zh-TW" altLang="en-US" sz="1600" dirty="0">
                          <a:effectLst/>
                          <a:latin typeface="+mn-ea"/>
                          <a:ea typeface="+mn-ea"/>
                        </a:rPr>
                        <a:t>造園技術科  </a:t>
                      </a:r>
                      <a:r>
                        <a:rPr lang="en-US" altLang="zh-TW" sz="1600" dirty="0">
                          <a:effectLst/>
                          <a:latin typeface="+mn-ea"/>
                          <a:ea typeface="+mn-ea"/>
                        </a:rPr>
                        <a:t>4.</a:t>
                      </a:r>
                      <a:r>
                        <a:rPr lang="zh-TW" altLang="en-US" sz="1600" dirty="0">
                          <a:effectLst/>
                          <a:latin typeface="+mn-ea"/>
                          <a:ea typeface="+mn-ea"/>
                        </a:rPr>
                        <a:t>寵物經營科</a:t>
                      </a:r>
                      <a:endParaRPr lang="en-US" altLang="zh-TW" sz="1600" dirty="0">
                        <a:effectLst/>
                        <a:latin typeface="+mn-ea"/>
                        <a:ea typeface="+mn-ea"/>
                      </a:endParaRPr>
                    </a:p>
                    <a:p>
                      <a:pPr algn="ctr"/>
                      <a:r>
                        <a:rPr lang="zh-TW" altLang="en-US" sz="1600" dirty="0">
                          <a:effectLst/>
                          <a:latin typeface="+mn-ea"/>
                          <a:ea typeface="+mn-ea"/>
                        </a:rPr>
                        <a:t>  </a:t>
                      </a:r>
                      <a:r>
                        <a:rPr lang="en-US" altLang="zh-TW" sz="1600" dirty="0">
                          <a:effectLst/>
                          <a:latin typeface="+mn-ea"/>
                          <a:ea typeface="+mn-ea"/>
                        </a:rPr>
                        <a:t>5.</a:t>
                      </a:r>
                      <a:r>
                        <a:rPr lang="zh-TW" altLang="en-US" sz="1600" dirty="0">
                          <a:effectLst/>
                          <a:latin typeface="+mn-ea"/>
                          <a:ea typeface="+mn-ea"/>
                        </a:rPr>
                        <a:t>畜產加工科*  </a:t>
                      </a:r>
                      <a:r>
                        <a:rPr lang="en-US" altLang="zh-TW" sz="1600" dirty="0">
                          <a:effectLst/>
                          <a:latin typeface="+mn-ea"/>
                          <a:ea typeface="+mn-ea"/>
                        </a:rPr>
                        <a:t>6.</a:t>
                      </a:r>
                      <a:r>
                        <a:rPr lang="zh-TW" altLang="en-US" sz="1600" dirty="0">
                          <a:effectLst/>
                          <a:latin typeface="+mn-ea"/>
                          <a:ea typeface="+mn-ea"/>
                        </a:rPr>
                        <a:t>休閒農業科  </a:t>
                      </a:r>
                      <a:r>
                        <a:rPr lang="en-US" altLang="zh-TW" sz="1600" dirty="0">
                          <a:effectLst/>
                          <a:latin typeface="+mn-ea"/>
                          <a:ea typeface="+mn-ea"/>
                        </a:rPr>
                        <a:t>7.</a:t>
                      </a:r>
                      <a:r>
                        <a:rPr lang="zh-TW" altLang="en-US" sz="1600" dirty="0">
                          <a:effectLst/>
                          <a:latin typeface="+mn-ea"/>
                          <a:ea typeface="+mn-ea"/>
                        </a:rPr>
                        <a:t>茶葉技術科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1970">
                <a:tc>
                  <a:txBody>
                    <a:bodyPr/>
                    <a:lstStyle/>
                    <a:p>
                      <a:pPr algn="ctr"/>
                      <a:r>
                        <a:rPr lang="zh-TW" altLang="en-US" sz="1600" dirty="0">
                          <a:effectLst/>
                          <a:latin typeface="+mn-ea"/>
                          <a:ea typeface="+mn-ea"/>
                        </a:rPr>
                        <a:t>食品群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烘焙食品科  </a:t>
                      </a:r>
                      <a:r>
                        <a:rPr lang="en-US" altLang="zh-TW" sz="1600" dirty="0">
                          <a:effectLst/>
                          <a:latin typeface="+mn-ea"/>
                          <a:ea typeface="+mn-ea"/>
                        </a:rPr>
                        <a:t>2.</a:t>
                      </a:r>
                      <a:r>
                        <a:rPr lang="zh-TW" altLang="en-US" sz="1600" dirty="0">
                          <a:effectLst/>
                          <a:latin typeface="+mn-ea"/>
                          <a:ea typeface="+mn-ea"/>
                        </a:rPr>
                        <a:t>食品經營科  </a:t>
                      </a:r>
                      <a:r>
                        <a:rPr lang="en-US" altLang="zh-TW" sz="1600" dirty="0">
                          <a:effectLst/>
                          <a:latin typeface="+mn-ea"/>
                          <a:ea typeface="+mn-ea"/>
                        </a:rPr>
                        <a:t>3.</a:t>
                      </a:r>
                      <a:r>
                        <a:rPr lang="zh-TW" altLang="en-US" sz="1600" dirty="0">
                          <a:effectLst/>
                          <a:latin typeface="+mn-ea"/>
                          <a:ea typeface="+mn-ea"/>
                        </a:rPr>
                        <a:t>水產食品加工科 </a:t>
                      </a:r>
                      <a:r>
                        <a:rPr lang="en-US" altLang="zh-TW" sz="1600" dirty="0">
                          <a:effectLst/>
                          <a:latin typeface="+mn-ea"/>
                          <a:ea typeface="+mn-ea"/>
                        </a:rPr>
                        <a:t>4.</a:t>
                      </a:r>
                      <a:r>
                        <a:rPr lang="zh-TW" altLang="en-US" sz="1600" dirty="0">
                          <a:effectLst/>
                          <a:latin typeface="+mn-ea"/>
                          <a:ea typeface="+mn-ea"/>
                        </a:rPr>
                        <a:t>畜產加工科*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2761">
                <a:tc>
                  <a:txBody>
                    <a:bodyPr/>
                    <a:lstStyle/>
                    <a:p>
                      <a:pPr algn="ctr"/>
                      <a:r>
                        <a:rPr lang="zh-TW" altLang="en-US" sz="1600" dirty="0">
                          <a:effectLst/>
                          <a:latin typeface="+mn-ea"/>
                          <a:ea typeface="+mn-ea"/>
                        </a:rPr>
                        <a:t>美容造型群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美髮技術科  </a:t>
                      </a:r>
                      <a:r>
                        <a:rPr lang="en-US" altLang="zh-TW" sz="1600" dirty="0">
                          <a:effectLst/>
                          <a:latin typeface="+mn-ea"/>
                          <a:ea typeface="+mn-ea"/>
                        </a:rPr>
                        <a:t>2.</a:t>
                      </a:r>
                      <a:r>
                        <a:rPr lang="zh-TW" altLang="en-US" sz="1600" dirty="0">
                          <a:effectLst/>
                          <a:latin typeface="+mn-ea"/>
                          <a:ea typeface="+mn-ea"/>
                        </a:rPr>
                        <a:t>美顏技術科  </a:t>
                      </a:r>
                      <a:r>
                        <a:rPr lang="en-US" altLang="zh-TW" sz="1600" dirty="0">
                          <a:effectLst/>
                          <a:latin typeface="+mn-ea"/>
                          <a:ea typeface="+mn-ea"/>
                        </a:rPr>
                        <a:t>3.</a:t>
                      </a:r>
                      <a:r>
                        <a:rPr lang="zh-TW" altLang="en-US" sz="1600" dirty="0">
                          <a:effectLst/>
                          <a:latin typeface="+mn-ea"/>
                          <a:ea typeface="+mn-ea"/>
                        </a:rPr>
                        <a:t>美容造型科 </a:t>
                      </a:r>
                      <a:r>
                        <a:rPr lang="en-US" altLang="zh-TW" sz="1600" dirty="0">
                          <a:effectLst/>
                          <a:latin typeface="+mn-ea"/>
                          <a:ea typeface="+mn-ea"/>
                        </a:rPr>
                        <a:t>4.</a:t>
                      </a:r>
                      <a:r>
                        <a:rPr lang="zh-TW" altLang="en-US" sz="1600" dirty="0">
                          <a:effectLst/>
                          <a:latin typeface="+mn-ea"/>
                          <a:ea typeface="+mn-ea"/>
                        </a:rPr>
                        <a:t>美髮造型科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84277">
                <a:tc>
                  <a:txBody>
                    <a:bodyPr/>
                    <a:lstStyle/>
                    <a:p>
                      <a:pPr algn="ctr"/>
                      <a:r>
                        <a:rPr lang="zh-TW" altLang="en-US" sz="1600" dirty="0">
                          <a:effectLst/>
                          <a:latin typeface="+mn-ea"/>
                          <a:ea typeface="+mn-ea"/>
                        </a:rPr>
                        <a:t>餐旅群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觀光事務科  </a:t>
                      </a:r>
                      <a:r>
                        <a:rPr lang="en-US" altLang="zh-TW" sz="1600" dirty="0">
                          <a:effectLst/>
                          <a:latin typeface="+mn-ea"/>
                          <a:ea typeface="+mn-ea"/>
                        </a:rPr>
                        <a:t>2.</a:t>
                      </a:r>
                      <a:r>
                        <a:rPr lang="zh-TW" altLang="en-US" sz="1600" dirty="0">
                          <a:effectLst/>
                          <a:latin typeface="+mn-ea"/>
                          <a:ea typeface="+mn-ea"/>
                        </a:rPr>
                        <a:t>餐飲技術科  </a:t>
                      </a:r>
                      <a:r>
                        <a:rPr lang="en-US" altLang="zh-TW" sz="1600" dirty="0">
                          <a:effectLst/>
                          <a:latin typeface="+mn-ea"/>
                          <a:ea typeface="+mn-ea"/>
                        </a:rPr>
                        <a:t>3.</a:t>
                      </a:r>
                      <a:r>
                        <a:rPr lang="zh-TW" altLang="en-US" sz="1600" dirty="0">
                          <a:effectLst/>
                          <a:latin typeface="+mn-ea"/>
                          <a:ea typeface="+mn-ea"/>
                        </a:rPr>
                        <a:t>旅遊事務科 </a:t>
                      </a:r>
                      <a:r>
                        <a:rPr lang="en-US" altLang="zh-TW" sz="1600" dirty="0">
                          <a:effectLst/>
                          <a:latin typeface="+mn-ea"/>
                          <a:ea typeface="+mn-ea"/>
                        </a:rPr>
                        <a:t>4.</a:t>
                      </a:r>
                      <a:r>
                        <a:rPr lang="zh-TW" altLang="en-US" sz="1600" dirty="0">
                          <a:effectLst/>
                          <a:latin typeface="+mn-ea"/>
                          <a:ea typeface="+mn-ea"/>
                        </a:rPr>
                        <a:t>烹調技術科  </a:t>
                      </a:r>
                      <a:r>
                        <a:rPr lang="en-US" altLang="zh-TW" sz="1600" dirty="0">
                          <a:effectLst/>
                          <a:latin typeface="+mn-ea"/>
                          <a:ea typeface="+mn-ea"/>
                        </a:rPr>
                        <a:t>5.</a:t>
                      </a:r>
                      <a:r>
                        <a:rPr lang="zh-TW" altLang="en-US" sz="1600" dirty="0">
                          <a:effectLst/>
                          <a:latin typeface="+mn-ea"/>
                          <a:ea typeface="+mn-ea"/>
                        </a:rPr>
                        <a:t>中餐廚師科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algn="ctr"/>
                      <a:r>
                        <a:rPr lang="zh-TW" altLang="en-US" sz="1600" dirty="0">
                          <a:effectLst/>
                          <a:latin typeface="+mn-ea"/>
                          <a:ea typeface="+mn-ea"/>
                        </a:rPr>
                        <a:t>水產群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水產養殖技術科  </a:t>
                      </a:r>
                      <a:r>
                        <a:rPr lang="en-US" altLang="zh-TW" sz="1600" dirty="0">
                          <a:effectLst/>
                          <a:latin typeface="+mn-ea"/>
                          <a:ea typeface="+mn-ea"/>
                        </a:rPr>
                        <a:t>2.</a:t>
                      </a:r>
                      <a:r>
                        <a:rPr lang="zh-TW" altLang="en-US" sz="1600" dirty="0">
                          <a:effectLst/>
                          <a:latin typeface="+mn-ea"/>
                          <a:ea typeface="+mn-ea"/>
                        </a:rPr>
                        <a:t>漁具製作科  </a:t>
                      </a:r>
                      <a:r>
                        <a:rPr lang="en-US" altLang="zh-TW" sz="1600" dirty="0">
                          <a:effectLst/>
                          <a:latin typeface="+mn-ea"/>
                          <a:ea typeface="+mn-ea"/>
                        </a:rPr>
                        <a:t>3.</a:t>
                      </a:r>
                      <a:r>
                        <a:rPr lang="zh-TW" altLang="en-US" sz="1600" dirty="0">
                          <a:effectLst/>
                          <a:latin typeface="+mn-ea"/>
                          <a:ea typeface="+mn-ea"/>
                        </a:rPr>
                        <a:t>休閒漁業科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08507">
                <a:tc>
                  <a:txBody>
                    <a:bodyPr/>
                    <a:lstStyle/>
                    <a:p>
                      <a:pPr algn="ctr"/>
                      <a:r>
                        <a:rPr lang="zh-TW" altLang="en-US" sz="1600" dirty="0">
                          <a:effectLst/>
                          <a:latin typeface="+mn-ea"/>
                          <a:ea typeface="+mn-ea"/>
                        </a:rPr>
                        <a:t>海事群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dirty="0">
                          <a:effectLst/>
                          <a:latin typeface="+mn-ea"/>
                          <a:ea typeface="+mn-ea"/>
                        </a:rPr>
                        <a:t>1.</a:t>
                      </a:r>
                      <a:r>
                        <a:rPr lang="zh-TW" altLang="en-US" sz="1600" dirty="0">
                          <a:effectLst/>
                          <a:latin typeface="+mn-ea"/>
                          <a:ea typeface="+mn-ea"/>
                        </a:rPr>
                        <a:t>船舶機電科  </a:t>
                      </a:r>
                      <a:r>
                        <a:rPr lang="en-US" altLang="zh-TW" sz="1600" dirty="0">
                          <a:effectLst/>
                          <a:latin typeface="+mn-ea"/>
                          <a:ea typeface="+mn-ea"/>
                        </a:rPr>
                        <a:t>2.</a:t>
                      </a:r>
                      <a:r>
                        <a:rPr lang="zh-TW" altLang="en-US" sz="1600" dirty="0">
                          <a:effectLst/>
                          <a:latin typeface="+mn-ea"/>
                          <a:ea typeface="+mn-ea"/>
                        </a:rPr>
                        <a:t>海事資訊處理科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矩形 6"/>
          <p:cNvSpPr/>
          <p:nvPr/>
        </p:nvSpPr>
        <p:spPr>
          <a:xfrm>
            <a:off x="2283341" y="6213513"/>
            <a:ext cx="5840060" cy="369332"/>
          </a:xfrm>
          <a:prstGeom prst="rect">
            <a:avLst/>
          </a:prstGeom>
        </p:spPr>
        <p:txBody>
          <a:bodyPr wrap="none">
            <a:spAutoFit/>
          </a:bodyPr>
          <a:lstStyle/>
          <a:p>
            <a:r>
              <a:rPr lang="zh-TW" altLang="en-US" dirty="0"/>
              <a:t>註：*表可跨職群科別，各校可自行視情況調整所屬職群</a:t>
            </a:r>
          </a:p>
        </p:txBody>
      </p:sp>
      <p:sp>
        <p:nvSpPr>
          <p:cNvPr id="23" name="文字方塊 22"/>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4" name="文字方塊 2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89331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0" y="636938"/>
            <a:ext cx="4341341" cy="16999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4272481" y="388035"/>
            <a:ext cx="3647040" cy="677108"/>
          </a:xfrm>
          <a:prstGeom prst="rect">
            <a:avLst/>
          </a:prstGeom>
          <a:noFill/>
        </p:spPr>
        <p:txBody>
          <a:bodyPr wrap="square" lIns="0" tIns="0" rIns="0" bIns="0" rtlCol="0" anchor="t">
            <a:spAutoFit/>
          </a:bodyPr>
          <a:lstStyle/>
          <a:p>
            <a:pPr algn="ctr"/>
            <a:r>
              <a:rPr lang="zh-TW" altLang="en-US" sz="4400" b="1" dirty="0"/>
              <a:t>多元入學管道</a:t>
            </a:r>
            <a:endParaRPr lang="en-US" sz="4400" b="1" dirty="0"/>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fld id="{1046B996-B622-4B67-A455-51FC79324563}" type="slidenum">
              <a:rPr lang="en-US" sz="1600" smtClean="0">
                <a:solidFill>
                  <a:schemeClr val="bg1"/>
                </a:solidFill>
              </a:rPr>
              <a:t>6</a:t>
            </a:fld>
            <a:endParaRPr lang="en-US" sz="1600" dirty="0">
              <a:solidFill>
                <a:schemeClr val="bg1"/>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778521" y="1302771"/>
            <a:ext cx="2493963" cy="7300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免試入學</a:t>
            </a:r>
            <a:endParaRPr lang="en-US" sz="3200" dirty="0"/>
          </a:p>
        </p:txBody>
      </p:sp>
      <p:sp>
        <p:nvSpPr>
          <p:cNvPr id="38" name="Rectangle 37">
            <a:extLst>
              <a:ext uri="{FF2B5EF4-FFF2-40B4-BE49-F238E27FC236}">
                <a16:creationId xmlns:a16="http://schemas.microsoft.com/office/drawing/2014/main" id="{7B772E86-F8B5-4309-AACD-AF6561137330}"/>
              </a:ext>
            </a:extLst>
          </p:cNvPr>
          <p:cNvSpPr/>
          <p:nvPr/>
        </p:nvSpPr>
        <p:spPr>
          <a:xfrm>
            <a:off x="7919521" y="1302771"/>
            <a:ext cx="2493963" cy="730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特色招生</a:t>
            </a:r>
            <a:endParaRPr lang="en-US" sz="3200" dirty="0"/>
          </a:p>
        </p:txBody>
      </p:sp>
      <p:sp>
        <p:nvSpPr>
          <p:cNvPr id="55" name="Rectangle 54">
            <a:extLst>
              <a:ext uri="{FF2B5EF4-FFF2-40B4-BE49-F238E27FC236}">
                <a16:creationId xmlns:a16="http://schemas.microsoft.com/office/drawing/2014/main" id="{E8759C5D-A89B-40A9-B3BD-54739605DAC6}"/>
              </a:ext>
            </a:extLst>
          </p:cNvPr>
          <p:cNvSpPr/>
          <p:nvPr/>
        </p:nvSpPr>
        <p:spPr>
          <a:xfrm>
            <a:off x="1778521" y="2032795"/>
            <a:ext cx="2493963" cy="446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39A7617-C89F-4E53-B90E-E3A0FC53B56B}"/>
              </a:ext>
            </a:extLst>
          </p:cNvPr>
          <p:cNvSpPr/>
          <p:nvPr/>
        </p:nvSpPr>
        <p:spPr>
          <a:xfrm>
            <a:off x="7919521" y="2032795"/>
            <a:ext cx="2493963" cy="446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435584E-47FC-45A5-AD11-6784E65E3757}"/>
              </a:ext>
            </a:extLst>
          </p:cNvPr>
          <p:cNvSpPr/>
          <p:nvPr/>
        </p:nvSpPr>
        <p:spPr>
          <a:xfrm>
            <a:off x="2725057" y="2178662"/>
            <a:ext cx="600895" cy="600894"/>
          </a:xfrm>
          <a:prstGeom prst="ellipse">
            <a:avLst/>
          </a:prstGeom>
          <a:solidFill>
            <a:schemeClr val="accent5">
              <a:lumMod val="7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DAEF58D-E5D3-418E-8D55-21CD816C3A6F}"/>
              </a:ext>
            </a:extLst>
          </p:cNvPr>
          <p:cNvSpPr/>
          <p:nvPr/>
        </p:nvSpPr>
        <p:spPr>
          <a:xfrm>
            <a:off x="8866059" y="2178662"/>
            <a:ext cx="600895" cy="600894"/>
          </a:xfrm>
          <a:prstGeom prst="ellipse">
            <a:avLst/>
          </a:prstGeom>
          <a:solidFill>
            <a:schemeClr val="accent5">
              <a:lumMod val="5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7DBEDF6-2BE5-40E5-913D-0A2AC361D6BC}"/>
              </a:ext>
            </a:extLst>
          </p:cNvPr>
          <p:cNvGrpSpPr/>
          <p:nvPr/>
        </p:nvGrpSpPr>
        <p:grpSpPr>
          <a:xfrm>
            <a:off x="2932637" y="2336234"/>
            <a:ext cx="185737" cy="285750"/>
            <a:chOff x="7666038" y="5922963"/>
            <a:chExt cx="185737" cy="285750"/>
          </a:xfrm>
          <a:solidFill>
            <a:schemeClr val="bg1"/>
          </a:solidFill>
        </p:grpSpPr>
        <p:sp>
          <p:nvSpPr>
            <p:cNvPr id="76" name="Freeform 3584">
              <a:extLst>
                <a:ext uri="{FF2B5EF4-FFF2-40B4-BE49-F238E27FC236}">
                  <a16:creationId xmlns:a16="http://schemas.microsoft.com/office/drawing/2014/main" id="{96B44FB5-B482-4520-AA3A-B239C765E6FF}"/>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585">
              <a:extLst>
                <a:ext uri="{FF2B5EF4-FFF2-40B4-BE49-F238E27FC236}">
                  <a16:creationId xmlns:a16="http://schemas.microsoft.com/office/drawing/2014/main" id="{A67E8C55-21FF-4E70-BE34-E5F2389FE377}"/>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586">
              <a:extLst>
                <a:ext uri="{FF2B5EF4-FFF2-40B4-BE49-F238E27FC236}">
                  <a16:creationId xmlns:a16="http://schemas.microsoft.com/office/drawing/2014/main" id="{5CB9995B-2D17-41FC-AB98-322E7D6443C9}"/>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Freeform 391">
            <a:extLst>
              <a:ext uri="{FF2B5EF4-FFF2-40B4-BE49-F238E27FC236}">
                <a16:creationId xmlns:a16="http://schemas.microsoft.com/office/drawing/2014/main" id="{EB7F16CC-82B8-4D3E-8129-556BD9AF9C65}"/>
              </a:ext>
            </a:extLst>
          </p:cNvPr>
          <p:cNvSpPr>
            <a:spLocks noEditPoints="1"/>
          </p:cNvSpPr>
          <p:nvPr/>
        </p:nvSpPr>
        <p:spPr bwMode="auto">
          <a:xfrm>
            <a:off x="9022833" y="2335440"/>
            <a:ext cx="287339" cy="287338"/>
          </a:xfrm>
          <a:custGeom>
            <a:avLst/>
            <a:gdLst>
              <a:gd name="T0" fmla="*/ 515 w 903"/>
              <a:gd name="T1" fmla="*/ 619 h 904"/>
              <a:gd name="T2" fmla="*/ 486 w 903"/>
              <a:gd name="T3" fmla="*/ 580 h 904"/>
              <a:gd name="T4" fmla="*/ 488 w 903"/>
              <a:gd name="T5" fmla="*/ 528 h 904"/>
              <a:gd name="T6" fmla="*/ 521 w 903"/>
              <a:gd name="T7" fmla="*/ 491 h 904"/>
              <a:gd name="T8" fmla="*/ 573 w 903"/>
              <a:gd name="T9" fmla="*/ 483 h 904"/>
              <a:gd name="T10" fmla="*/ 616 w 903"/>
              <a:gd name="T11" fmla="*/ 509 h 904"/>
              <a:gd name="T12" fmla="*/ 633 w 903"/>
              <a:gd name="T13" fmla="*/ 557 h 904"/>
              <a:gd name="T14" fmla="*/ 616 w 903"/>
              <a:gd name="T15" fmla="*/ 604 h 904"/>
              <a:gd name="T16" fmla="*/ 573 w 903"/>
              <a:gd name="T17" fmla="*/ 631 h 904"/>
              <a:gd name="T18" fmla="*/ 305 w 903"/>
              <a:gd name="T19" fmla="*/ 617 h 904"/>
              <a:gd name="T20" fmla="*/ 288 w 903"/>
              <a:gd name="T21" fmla="*/ 608 h 904"/>
              <a:gd name="T22" fmla="*/ 592 w 903"/>
              <a:gd name="T23" fmla="*/ 290 h 904"/>
              <a:gd name="T24" fmla="*/ 610 w 903"/>
              <a:gd name="T25" fmla="*/ 289 h 904"/>
              <a:gd name="T26" fmla="*/ 617 w 903"/>
              <a:gd name="T27" fmla="*/ 307 h 904"/>
              <a:gd name="T28" fmla="*/ 275 w 903"/>
              <a:gd name="T29" fmla="*/ 324 h 904"/>
              <a:gd name="T30" fmla="*/ 305 w 903"/>
              <a:gd name="T31" fmla="*/ 284 h 904"/>
              <a:gd name="T32" fmla="*/ 354 w 903"/>
              <a:gd name="T33" fmla="*/ 272 h 904"/>
              <a:gd name="T34" fmla="*/ 400 w 903"/>
              <a:gd name="T35" fmla="*/ 293 h 904"/>
              <a:gd name="T36" fmla="*/ 422 w 903"/>
              <a:gd name="T37" fmla="*/ 338 h 904"/>
              <a:gd name="T38" fmla="*/ 409 w 903"/>
              <a:gd name="T39" fmla="*/ 389 h 904"/>
              <a:gd name="T40" fmla="*/ 369 w 903"/>
              <a:gd name="T41" fmla="*/ 418 h 904"/>
              <a:gd name="T42" fmla="*/ 318 w 903"/>
              <a:gd name="T43" fmla="*/ 416 h 904"/>
              <a:gd name="T44" fmla="*/ 280 w 903"/>
              <a:gd name="T45" fmla="*/ 382 h 904"/>
              <a:gd name="T46" fmla="*/ 903 w 903"/>
              <a:gd name="T47" fmla="*/ 452 h 904"/>
              <a:gd name="T48" fmla="*/ 866 w 903"/>
              <a:gd name="T49" fmla="*/ 378 h 904"/>
              <a:gd name="T50" fmla="*/ 875 w 903"/>
              <a:gd name="T51" fmla="*/ 303 h 904"/>
              <a:gd name="T52" fmla="*/ 829 w 903"/>
              <a:gd name="T53" fmla="*/ 234 h 904"/>
              <a:gd name="T54" fmla="*/ 795 w 903"/>
              <a:gd name="T55" fmla="*/ 175 h 904"/>
              <a:gd name="T56" fmla="*/ 750 w 903"/>
              <a:gd name="T57" fmla="*/ 116 h 904"/>
              <a:gd name="T58" fmla="*/ 680 w 903"/>
              <a:gd name="T59" fmla="*/ 110 h 904"/>
              <a:gd name="T60" fmla="*/ 636 w 903"/>
              <a:gd name="T61" fmla="*/ 40 h 904"/>
              <a:gd name="T62" fmla="*/ 552 w 903"/>
              <a:gd name="T63" fmla="*/ 36 h 904"/>
              <a:gd name="T64" fmla="*/ 488 w 903"/>
              <a:gd name="T65" fmla="*/ 8 h 904"/>
              <a:gd name="T66" fmla="*/ 404 w 903"/>
              <a:gd name="T67" fmla="*/ 13 h 904"/>
              <a:gd name="T68" fmla="*/ 340 w 903"/>
              <a:gd name="T69" fmla="*/ 32 h 904"/>
              <a:gd name="T70" fmla="*/ 257 w 903"/>
              <a:gd name="T71" fmla="*/ 47 h 904"/>
              <a:gd name="T72" fmla="*/ 210 w 903"/>
              <a:gd name="T73" fmla="*/ 107 h 904"/>
              <a:gd name="T74" fmla="*/ 146 w 903"/>
              <a:gd name="T75" fmla="*/ 121 h 904"/>
              <a:gd name="T76" fmla="*/ 106 w 903"/>
              <a:gd name="T77" fmla="*/ 187 h 904"/>
              <a:gd name="T78" fmla="*/ 64 w 903"/>
              <a:gd name="T79" fmla="*/ 241 h 904"/>
              <a:gd name="T80" fmla="*/ 28 w 903"/>
              <a:gd name="T81" fmla="*/ 316 h 904"/>
              <a:gd name="T82" fmla="*/ 29 w 903"/>
              <a:gd name="T83" fmla="*/ 386 h 904"/>
              <a:gd name="T84" fmla="*/ 1 w 903"/>
              <a:gd name="T85" fmla="*/ 464 h 904"/>
              <a:gd name="T86" fmla="*/ 48 w 903"/>
              <a:gd name="T87" fmla="*/ 531 h 904"/>
              <a:gd name="T88" fmla="*/ 30 w 903"/>
              <a:gd name="T89" fmla="*/ 613 h 904"/>
              <a:gd name="T90" fmla="*/ 86 w 903"/>
              <a:gd name="T91" fmla="*/ 674 h 904"/>
              <a:gd name="T92" fmla="*/ 113 w 903"/>
              <a:gd name="T93" fmla="*/ 740 h 904"/>
              <a:gd name="T94" fmla="*/ 162 w 903"/>
              <a:gd name="T95" fmla="*/ 791 h 904"/>
              <a:gd name="T96" fmla="*/ 225 w 903"/>
              <a:gd name="T97" fmla="*/ 806 h 904"/>
              <a:gd name="T98" fmla="*/ 279 w 903"/>
              <a:gd name="T99" fmla="*/ 869 h 904"/>
              <a:gd name="T100" fmla="*/ 362 w 903"/>
              <a:gd name="T101" fmla="*/ 862 h 904"/>
              <a:gd name="T102" fmla="*/ 427 w 903"/>
              <a:gd name="T103" fmla="*/ 900 h 904"/>
              <a:gd name="T104" fmla="*/ 510 w 903"/>
              <a:gd name="T105" fmla="*/ 883 h 904"/>
              <a:gd name="T106" fmla="*/ 576 w 903"/>
              <a:gd name="T107" fmla="*/ 875 h 904"/>
              <a:gd name="T108" fmla="*/ 655 w 903"/>
              <a:gd name="T109" fmla="*/ 848 h 904"/>
              <a:gd name="T110" fmla="*/ 707 w 903"/>
              <a:gd name="T111" fmla="*/ 797 h 904"/>
              <a:gd name="T112" fmla="*/ 765 w 903"/>
              <a:gd name="T113" fmla="*/ 777 h 904"/>
              <a:gd name="T114" fmla="*/ 798 w 903"/>
              <a:gd name="T115" fmla="*/ 704 h 904"/>
              <a:gd name="T116" fmla="*/ 848 w 903"/>
              <a:gd name="T117" fmla="*/ 655 h 904"/>
              <a:gd name="T118" fmla="*/ 875 w 903"/>
              <a:gd name="T119" fmla="*/ 575 h 904"/>
              <a:gd name="T120" fmla="*/ 883 w 903"/>
              <a:gd name="T121" fmla="*/ 5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04">
                <a:moveTo>
                  <a:pt x="558" y="632"/>
                </a:moveTo>
                <a:lnTo>
                  <a:pt x="549" y="632"/>
                </a:lnTo>
                <a:lnTo>
                  <a:pt x="542" y="631"/>
                </a:lnTo>
                <a:lnTo>
                  <a:pt x="535" y="629"/>
                </a:lnTo>
                <a:lnTo>
                  <a:pt x="528" y="627"/>
                </a:lnTo>
                <a:lnTo>
                  <a:pt x="521" y="624"/>
                </a:lnTo>
                <a:lnTo>
                  <a:pt x="515" y="619"/>
                </a:lnTo>
                <a:lnTo>
                  <a:pt x="510" y="615"/>
                </a:lnTo>
                <a:lnTo>
                  <a:pt x="504" y="610"/>
                </a:lnTo>
                <a:lnTo>
                  <a:pt x="499" y="604"/>
                </a:lnTo>
                <a:lnTo>
                  <a:pt x="495" y="599"/>
                </a:lnTo>
                <a:lnTo>
                  <a:pt x="491" y="593"/>
                </a:lnTo>
                <a:lnTo>
                  <a:pt x="488" y="586"/>
                </a:lnTo>
                <a:lnTo>
                  <a:pt x="486" y="580"/>
                </a:lnTo>
                <a:lnTo>
                  <a:pt x="484" y="572"/>
                </a:lnTo>
                <a:lnTo>
                  <a:pt x="483" y="565"/>
                </a:lnTo>
                <a:lnTo>
                  <a:pt x="482" y="557"/>
                </a:lnTo>
                <a:lnTo>
                  <a:pt x="483" y="550"/>
                </a:lnTo>
                <a:lnTo>
                  <a:pt x="484" y="542"/>
                </a:lnTo>
                <a:lnTo>
                  <a:pt x="486" y="535"/>
                </a:lnTo>
                <a:lnTo>
                  <a:pt x="488" y="528"/>
                </a:lnTo>
                <a:lnTo>
                  <a:pt x="491" y="521"/>
                </a:lnTo>
                <a:lnTo>
                  <a:pt x="495" y="515"/>
                </a:lnTo>
                <a:lnTo>
                  <a:pt x="499" y="509"/>
                </a:lnTo>
                <a:lnTo>
                  <a:pt x="504" y="504"/>
                </a:lnTo>
                <a:lnTo>
                  <a:pt x="510" y="499"/>
                </a:lnTo>
                <a:lnTo>
                  <a:pt x="515" y="495"/>
                </a:lnTo>
                <a:lnTo>
                  <a:pt x="521" y="491"/>
                </a:lnTo>
                <a:lnTo>
                  <a:pt x="528" y="487"/>
                </a:lnTo>
                <a:lnTo>
                  <a:pt x="535" y="485"/>
                </a:lnTo>
                <a:lnTo>
                  <a:pt x="542" y="483"/>
                </a:lnTo>
                <a:lnTo>
                  <a:pt x="549" y="482"/>
                </a:lnTo>
                <a:lnTo>
                  <a:pt x="558" y="482"/>
                </a:lnTo>
                <a:lnTo>
                  <a:pt x="565" y="482"/>
                </a:lnTo>
                <a:lnTo>
                  <a:pt x="573" y="483"/>
                </a:lnTo>
                <a:lnTo>
                  <a:pt x="579" y="485"/>
                </a:lnTo>
                <a:lnTo>
                  <a:pt x="587" y="487"/>
                </a:lnTo>
                <a:lnTo>
                  <a:pt x="593" y="491"/>
                </a:lnTo>
                <a:lnTo>
                  <a:pt x="600" y="495"/>
                </a:lnTo>
                <a:lnTo>
                  <a:pt x="605" y="499"/>
                </a:lnTo>
                <a:lnTo>
                  <a:pt x="610" y="504"/>
                </a:lnTo>
                <a:lnTo>
                  <a:pt x="616" y="509"/>
                </a:lnTo>
                <a:lnTo>
                  <a:pt x="620" y="515"/>
                </a:lnTo>
                <a:lnTo>
                  <a:pt x="623" y="521"/>
                </a:lnTo>
                <a:lnTo>
                  <a:pt x="626" y="528"/>
                </a:lnTo>
                <a:lnTo>
                  <a:pt x="630" y="535"/>
                </a:lnTo>
                <a:lnTo>
                  <a:pt x="631" y="542"/>
                </a:lnTo>
                <a:lnTo>
                  <a:pt x="632" y="550"/>
                </a:lnTo>
                <a:lnTo>
                  <a:pt x="633" y="557"/>
                </a:lnTo>
                <a:lnTo>
                  <a:pt x="632" y="565"/>
                </a:lnTo>
                <a:lnTo>
                  <a:pt x="631" y="572"/>
                </a:lnTo>
                <a:lnTo>
                  <a:pt x="630" y="580"/>
                </a:lnTo>
                <a:lnTo>
                  <a:pt x="626" y="586"/>
                </a:lnTo>
                <a:lnTo>
                  <a:pt x="623" y="593"/>
                </a:lnTo>
                <a:lnTo>
                  <a:pt x="620" y="599"/>
                </a:lnTo>
                <a:lnTo>
                  <a:pt x="616" y="604"/>
                </a:lnTo>
                <a:lnTo>
                  <a:pt x="610" y="610"/>
                </a:lnTo>
                <a:lnTo>
                  <a:pt x="605" y="615"/>
                </a:lnTo>
                <a:lnTo>
                  <a:pt x="600" y="619"/>
                </a:lnTo>
                <a:lnTo>
                  <a:pt x="593" y="624"/>
                </a:lnTo>
                <a:lnTo>
                  <a:pt x="587" y="627"/>
                </a:lnTo>
                <a:lnTo>
                  <a:pt x="579" y="629"/>
                </a:lnTo>
                <a:lnTo>
                  <a:pt x="573" y="631"/>
                </a:lnTo>
                <a:lnTo>
                  <a:pt x="565" y="632"/>
                </a:lnTo>
                <a:lnTo>
                  <a:pt x="558" y="632"/>
                </a:lnTo>
                <a:lnTo>
                  <a:pt x="558" y="632"/>
                </a:lnTo>
                <a:close/>
                <a:moveTo>
                  <a:pt x="312" y="613"/>
                </a:moveTo>
                <a:lnTo>
                  <a:pt x="310" y="615"/>
                </a:lnTo>
                <a:lnTo>
                  <a:pt x="307" y="616"/>
                </a:lnTo>
                <a:lnTo>
                  <a:pt x="305" y="617"/>
                </a:lnTo>
                <a:lnTo>
                  <a:pt x="301" y="617"/>
                </a:lnTo>
                <a:lnTo>
                  <a:pt x="298" y="617"/>
                </a:lnTo>
                <a:lnTo>
                  <a:pt x="296" y="616"/>
                </a:lnTo>
                <a:lnTo>
                  <a:pt x="293" y="615"/>
                </a:lnTo>
                <a:lnTo>
                  <a:pt x="291" y="613"/>
                </a:lnTo>
                <a:lnTo>
                  <a:pt x="289" y="611"/>
                </a:lnTo>
                <a:lnTo>
                  <a:pt x="288" y="608"/>
                </a:lnTo>
                <a:lnTo>
                  <a:pt x="286" y="605"/>
                </a:lnTo>
                <a:lnTo>
                  <a:pt x="286" y="602"/>
                </a:lnTo>
                <a:lnTo>
                  <a:pt x="286" y="599"/>
                </a:lnTo>
                <a:lnTo>
                  <a:pt x="288" y="597"/>
                </a:lnTo>
                <a:lnTo>
                  <a:pt x="289" y="594"/>
                </a:lnTo>
                <a:lnTo>
                  <a:pt x="291" y="591"/>
                </a:lnTo>
                <a:lnTo>
                  <a:pt x="592" y="290"/>
                </a:lnTo>
                <a:lnTo>
                  <a:pt x="594" y="289"/>
                </a:lnTo>
                <a:lnTo>
                  <a:pt x="596" y="287"/>
                </a:lnTo>
                <a:lnTo>
                  <a:pt x="600" y="286"/>
                </a:lnTo>
                <a:lnTo>
                  <a:pt x="603" y="286"/>
                </a:lnTo>
                <a:lnTo>
                  <a:pt x="605" y="286"/>
                </a:lnTo>
                <a:lnTo>
                  <a:pt x="608" y="287"/>
                </a:lnTo>
                <a:lnTo>
                  <a:pt x="610" y="289"/>
                </a:lnTo>
                <a:lnTo>
                  <a:pt x="614" y="290"/>
                </a:lnTo>
                <a:lnTo>
                  <a:pt x="615" y="293"/>
                </a:lnTo>
                <a:lnTo>
                  <a:pt x="617" y="295"/>
                </a:lnTo>
                <a:lnTo>
                  <a:pt x="617" y="299"/>
                </a:lnTo>
                <a:lnTo>
                  <a:pt x="618" y="301"/>
                </a:lnTo>
                <a:lnTo>
                  <a:pt x="617" y="304"/>
                </a:lnTo>
                <a:lnTo>
                  <a:pt x="617" y="307"/>
                </a:lnTo>
                <a:lnTo>
                  <a:pt x="615" y="309"/>
                </a:lnTo>
                <a:lnTo>
                  <a:pt x="614" y="312"/>
                </a:lnTo>
                <a:lnTo>
                  <a:pt x="312" y="613"/>
                </a:lnTo>
                <a:close/>
                <a:moveTo>
                  <a:pt x="271" y="346"/>
                </a:moveTo>
                <a:lnTo>
                  <a:pt x="271" y="338"/>
                </a:lnTo>
                <a:lnTo>
                  <a:pt x="273" y="331"/>
                </a:lnTo>
                <a:lnTo>
                  <a:pt x="275" y="324"/>
                </a:lnTo>
                <a:lnTo>
                  <a:pt x="277" y="317"/>
                </a:lnTo>
                <a:lnTo>
                  <a:pt x="280" y="310"/>
                </a:lnTo>
                <a:lnTo>
                  <a:pt x="284" y="304"/>
                </a:lnTo>
                <a:lnTo>
                  <a:pt x="289" y="299"/>
                </a:lnTo>
                <a:lnTo>
                  <a:pt x="293" y="293"/>
                </a:lnTo>
                <a:lnTo>
                  <a:pt x="298" y="288"/>
                </a:lnTo>
                <a:lnTo>
                  <a:pt x="305" y="284"/>
                </a:lnTo>
                <a:lnTo>
                  <a:pt x="311" y="280"/>
                </a:lnTo>
                <a:lnTo>
                  <a:pt x="318" y="277"/>
                </a:lnTo>
                <a:lnTo>
                  <a:pt x="324" y="274"/>
                </a:lnTo>
                <a:lnTo>
                  <a:pt x="331" y="273"/>
                </a:lnTo>
                <a:lnTo>
                  <a:pt x="339" y="272"/>
                </a:lnTo>
                <a:lnTo>
                  <a:pt x="347" y="271"/>
                </a:lnTo>
                <a:lnTo>
                  <a:pt x="354" y="272"/>
                </a:lnTo>
                <a:lnTo>
                  <a:pt x="362" y="273"/>
                </a:lnTo>
                <a:lnTo>
                  <a:pt x="369" y="274"/>
                </a:lnTo>
                <a:lnTo>
                  <a:pt x="375" y="277"/>
                </a:lnTo>
                <a:lnTo>
                  <a:pt x="382" y="280"/>
                </a:lnTo>
                <a:lnTo>
                  <a:pt x="388" y="284"/>
                </a:lnTo>
                <a:lnTo>
                  <a:pt x="395" y="288"/>
                </a:lnTo>
                <a:lnTo>
                  <a:pt x="400" y="293"/>
                </a:lnTo>
                <a:lnTo>
                  <a:pt x="404" y="299"/>
                </a:lnTo>
                <a:lnTo>
                  <a:pt x="409" y="304"/>
                </a:lnTo>
                <a:lnTo>
                  <a:pt x="413" y="310"/>
                </a:lnTo>
                <a:lnTo>
                  <a:pt x="416" y="317"/>
                </a:lnTo>
                <a:lnTo>
                  <a:pt x="418" y="324"/>
                </a:lnTo>
                <a:lnTo>
                  <a:pt x="421" y="331"/>
                </a:lnTo>
                <a:lnTo>
                  <a:pt x="422" y="338"/>
                </a:lnTo>
                <a:lnTo>
                  <a:pt x="422" y="346"/>
                </a:lnTo>
                <a:lnTo>
                  <a:pt x="422" y="354"/>
                </a:lnTo>
                <a:lnTo>
                  <a:pt x="421" y="362"/>
                </a:lnTo>
                <a:lnTo>
                  <a:pt x="418" y="368"/>
                </a:lnTo>
                <a:lnTo>
                  <a:pt x="416" y="376"/>
                </a:lnTo>
                <a:lnTo>
                  <a:pt x="413" y="382"/>
                </a:lnTo>
                <a:lnTo>
                  <a:pt x="409" y="389"/>
                </a:lnTo>
                <a:lnTo>
                  <a:pt x="404" y="394"/>
                </a:lnTo>
                <a:lnTo>
                  <a:pt x="400" y="399"/>
                </a:lnTo>
                <a:lnTo>
                  <a:pt x="395" y="405"/>
                </a:lnTo>
                <a:lnTo>
                  <a:pt x="388" y="409"/>
                </a:lnTo>
                <a:lnTo>
                  <a:pt x="382" y="412"/>
                </a:lnTo>
                <a:lnTo>
                  <a:pt x="375" y="416"/>
                </a:lnTo>
                <a:lnTo>
                  <a:pt x="369" y="418"/>
                </a:lnTo>
                <a:lnTo>
                  <a:pt x="362" y="420"/>
                </a:lnTo>
                <a:lnTo>
                  <a:pt x="354" y="421"/>
                </a:lnTo>
                <a:lnTo>
                  <a:pt x="347" y="422"/>
                </a:lnTo>
                <a:lnTo>
                  <a:pt x="339" y="421"/>
                </a:lnTo>
                <a:lnTo>
                  <a:pt x="331" y="420"/>
                </a:lnTo>
                <a:lnTo>
                  <a:pt x="324" y="418"/>
                </a:lnTo>
                <a:lnTo>
                  <a:pt x="318" y="416"/>
                </a:lnTo>
                <a:lnTo>
                  <a:pt x="311" y="412"/>
                </a:lnTo>
                <a:lnTo>
                  <a:pt x="305" y="409"/>
                </a:lnTo>
                <a:lnTo>
                  <a:pt x="298" y="405"/>
                </a:lnTo>
                <a:lnTo>
                  <a:pt x="293" y="399"/>
                </a:lnTo>
                <a:lnTo>
                  <a:pt x="289" y="394"/>
                </a:lnTo>
                <a:lnTo>
                  <a:pt x="284" y="389"/>
                </a:lnTo>
                <a:lnTo>
                  <a:pt x="280" y="382"/>
                </a:lnTo>
                <a:lnTo>
                  <a:pt x="277" y="376"/>
                </a:lnTo>
                <a:lnTo>
                  <a:pt x="275" y="368"/>
                </a:lnTo>
                <a:lnTo>
                  <a:pt x="273" y="362"/>
                </a:lnTo>
                <a:lnTo>
                  <a:pt x="271" y="354"/>
                </a:lnTo>
                <a:lnTo>
                  <a:pt x="271" y="346"/>
                </a:lnTo>
                <a:lnTo>
                  <a:pt x="271" y="346"/>
                </a:lnTo>
                <a:close/>
                <a:moveTo>
                  <a:pt x="903" y="452"/>
                </a:moveTo>
                <a:lnTo>
                  <a:pt x="903" y="439"/>
                </a:lnTo>
                <a:lnTo>
                  <a:pt x="900" y="426"/>
                </a:lnTo>
                <a:lnTo>
                  <a:pt x="896" y="416"/>
                </a:lnTo>
                <a:lnTo>
                  <a:pt x="890" y="405"/>
                </a:lnTo>
                <a:lnTo>
                  <a:pt x="883" y="394"/>
                </a:lnTo>
                <a:lnTo>
                  <a:pt x="875" y="386"/>
                </a:lnTo>
                <a:lnTo>
                  <a:pt x="866" y="378"/>
                </a:lnTo>
                <a:lnTo>
                  <a:pt x="855" y="372"/>
                </a:lnTo>
                <a:lnTo>
                  <a:pt x="862" y="362"/>
                </a:lnTo>
                <a:lnTo>
                  <a:pt x="868" y="351"/>
                </a:lnTo>
                <a:lnTo>
                  <a:pt x="872" y="339"/>
                </a:lnTo>
                <a:lnTo>
                  <a:pt x="875" y="328"/>
                </a:lnTo>
                <a:lnTo>
                  <a:pt x="876" y="316"/>
                </a:lnTo>
                <a:lnTo>
                  <a:pt x="875" y="303"/>
                </a:lnTo>
                <a:lnTo>
                  <a:pt x="873" y="291"/>
                </a:lnTo>
                <a:lnTo>
                  <a:pt x="869" y="279"/>
                </a:lnTo>
                <a:lnTo>
                  <a:pt x="863" y="268"/>
                </a:lnTo>
                <a:lnTo>
                  <a:pt x="857" y="258"/>
                </a:lnTo>
                <a:lnTo>
                  <a:pt x="848" y="248"/>
                </a:lnTo>
                <a:lnTo>
                  <a:pt x="839" y="241"/>
                </a:lnTo>
                <a:lnTo>
                  <a:pt x="829" y="234"/>
                </a:lnTo>
                <a:lnTo>
                  <a:pt x="817" y="229"/>
                </a:lnTo>
                <a:lnTo>
                  <a:pt x="807" y="225"/>
                </a:lnTo>
                <a:lnTo>
                  <a:pt x="794" y="224"/>
                </a:lnTo>
                <a:lnTo>
                  <a:pt x="797" y="211"/>
                </a:lnTo>
                <a:lnTo>
                  <a:pt x="798" y="199"/>
                </a:lnTo>
                <a:lnTo>
                  <a:pt x="797" y="187"/>
                </a:lnTo>
                <a:lnTo>
                  <a:pt x="795" y="175"/>
                </a:lnTo>
                <a:lnTo>
                  <a:pt x="792" y="163"/>
                </a:lnTo>
                <a:lnTo>
                  <a:pt x="786" y="153"/>
                </a:lnTo>
                <a:lnTo>
                  <a:pt x="780" y="142"/>
                </a:lnTo>
                <a:lnTo>
                  <a:pt x="771" y="132"/>
                </a:lnTo>
                <a:lnTo>
                  <a:pt x="765" y="126"/>
                </a:lnTo>
                <a:lnTo>
                  <a:pt x="757" y="121"/>
                </a:lnTo>
                <a:lnTo>
                  <a:pt x="750" y="116"/>
                </a:lnTo>
                <a:lnTo>
                  <a:pt x="742" y="113"/>
                </a:lnTo>
                <a:lnTo>
                  <a:pt x="734" y="110"/>
                </a:lnTo>
                <a:lnTo>
                  <a:pt x="725" y="108"/>
                </a:lnTo>
                <a:lnTo>
                  <a:pt x="717" y="107"/>
                </a:lnTo>
                <a:lnTo>
                  <a:pt x="707" y="106"/>
                </a:lnTo>
                <a:lnTo>
                  <a:pt x="694" y="107"/>
                </a:lnTo>
                <a:lnTo>
                  <a:pt x="680" y="110"/>
                </a:lnTo>
                <a:lnTo>
                  <a:pt x="678" y="98"/>
                </a:lnTo>
                <a:lnTo>
                  <a:pt x="675" y="86"/>
                </a:lnTo>
                <a:lnTo>
                  <a:pt x="669" y="74"/>
                </a:lnTo>
                <a:lnTo>
                  <a:pt x="663" y="65"/>
                </a:lnTo>
                <a:lnTo>
                  <a:pt x="655" y="55"/>
                </a:lnTo>
                <a:lnTo>
                  <a:pt x="647" y="48"/>
                </a:lnTo>
                <a:lnTo>
                  <a:pt x="636" y="40"/>
                </a:lnTo>
                <a:lnTo>
                  <a:pt x="624" y="35"/>
                </a:lnTo>
                <a:lnTo>
                  <a:pt x="612" y="30"/>
                </a:lnTo>
                <a:lnTo>
                  <a:pt x="601" y="28"/>
                </a:lnTo>
                <a:lnTo>
                  <a:pt x="588" y="27"/>
                </a:lnTo>
                <a:lnTo>
                  <a:pt x="576" y="28"/>
                </a:lnTo>
                <a:lnTo>
                  <a:pt x="564" y="32"/>
                </a:lnTo>
                <a:lnTo>
                  <a:pt x="552" y="36"/>
                </a:lnTo>
                <a:lnTo>
                  <a:pt x="542" y="41"/>
                </a:lnTo>
                <a:lnTo>
                  <a:pt x="532" y="49"/>
                </a:lnTo>
                <a:lnTo>
                  <a:pt x="526" y="38"/>
                </a:lnTo>
                <a:lnTo>
                  <a:pt x="518" y="28"/>
                </a:lnTo>
                <a:lnTo>
                  <a:pt x="510" y="20"/>
                </a:lnTo>
                <a:lnTo>
                  <a:pt x="499" y="13"/>
                </a:lnTo>
                <a:lnTo>
                  <a:pt x="488" y="8"/>
                </a:lnTo>
                <a:lnTo>
                  <a:pt x="476" y="4"/>
                </a:lnTo>
                <a:lnTo>
                  <a:pt x="464" y="0"/>
                </a:lnTo>
                <a:lnTo>
                  <a:pt x="452" y="0"/>
                </a:lnTo>
                <a:lnTo>
                  <a:pt x="439" y="0"/>
                </a:lnTo>
                <a:lnTo>
                  <a:pt x="427" y="4"/>
                </a:lnTo>
                <a:lnTo>
                  <a:pt x="415" y="8"/>
                </a:lnTo>
                <a:lnTo>
                  <a:pt x="404" y="13"/>
                </a:lnTo>
                <a:lnTo>
                  <a:pt x="395" y="20"/>
                </a:lnTo>
                <a:lnTo>
                  <a:pt x="386" y="28"/>
                </a:lnTo>
                <a:lnTo>
                  <a:pt x="379" y="38"/>
                </a:lnTo>
                <a:lnTo>
                  <a:pt x="371" y="49"/>
                </a:lnTo>
                <a:lnTo>
                  <a:pt x="362" y="41"/>
                </a:lnTo>
                <a:lnTo>
                  <a:pt x="351" y="36"/>
                </a:lnTo>
                <a:lnTo>
                  <a:pt x="340" y="32"/>
                </a:lnTo>
                <a:lnTo>
                  <a:pt x="327" y="28"/>
                </a:lnTo>
                <a:lnTo>
                  <a:pt x="315" y="27"/>
                </a:lnTo>
                <a:lnTo>
                  <a:pt x="304" y="28"/>
                </a:lnTo>
                <a:lnTo>
                  <a:pt x="291" y="30"/>
                </a:lnTo>
                <a:lnTo>
                  <a:pt x="279" y="35"/>
                </a:lnTo>
                <a:lnTo>
                  <a:pt x="268" y="40"/>
                </a:lnTo>
                <a:lnTo>
                  <a:pt x="257" y="47"/>
                </a:lnTo>
                <a:lnTo>
                  <a:pt x="249" y="55"/>
                </a:lnTo>
                <a:lnTo>
                  <a:pt x="240" y="65"/>
                </a:lnTo>
                <a:lnTo>
                  <a:pt x="234" y="74"/>
                </a:lnTo>
                <a:lnTo>
                  <a:pt x="229" y="86"/>
                </a:lnTo>
                <a:lnTo>
                  <a:pt x="225" y="98"/>
                </a:lnTo>
                <a:lnTo>
                  <a:pt x="223" y="110"/>
                </a:lnTo>
                <a:lnTo>
                  <a:pt x="210" y="107"/>
                </a:lnTo>
                <a:lnTo>
                  <a:pt x="196" y="106"/>
                </a:lnTo>
                <a:lnTo>
                  <a:pt x="188" y="107"/>
                </a:lnTo>
                <a:lnTo>
                  <a:pt x="179" y="108"/>
                </a:lnTo>
                <a:lnTo>
                  <a:pt x="171" y="110"/>
                </a:lnTo>
                <a:lnTo>
                  <a:pt x="162" y="113"/>
                </a:lnTo>
                <a:lnTo>
                  <a:pt x="155" y="116"/>
                </a:lnTo>
                <a:lnTo>
                  <a:pt x="146" y="121"/>
                </a:lnTo>
                <a:lnTo>
                  <a:pt x="140" y="126"/>
                </a:lnTo>
                <a:lnTo>
                  <a:pt x="133" y="132"/>
                </a:lnTo>
                <a:lnTo>
                  <a:pt x="125" y="142"/>
                </a:lnTo>
                <a:lnTo>
                  <a:pt x="117" y="153"/>
                </a:lnTo>
                <a:lnTo>
                  <a:pt x="113" y="163"/>
                </a:lnTo>
                <a:lnTo>
                  <a:pt x="108" y="175"/>
                </a:lnTo>
                <a:lnTo>
                  <a:pt x="106" y="187"/>
                </a:lnTo>
                <a:lnTo>
                  <a:pt x="106" y="199"/>
                </a:lnTo>
                <a:lnTo>
                  <a:pt x="107" y="211"/>
                </a:lnTo>
                <a:lnTo>
                  <a:pt x="109" y="224"/>
                </a:lnTo>
                <a:lnTo>
                  <a:pt x="98" y="225"/>
                </a:lnTo>
                <a:lnTo>
                  <a:pt x="86" y="229"/>
                </a:lnTo>
                <a:lnTo>
                  <a:pt x="75" y="234"/>
                </a:lnTo>
                <a:lnTo>
                  <a:pt x="64" y="241"/>
                </a:lnTo>
                <a:lnTo>
                  <a:pt x="56" y="248"/>
                </a:lnTo>
                <a:lnTo>
                  <a:pt x="47" y="258"/>
                </a:lnTo>
                <a:lnTo>
                  <a:pt x="40" y="268"/>
                </a:lnTo>
                <a:lnTo>
                  <a:pt x="34" y="279"/>
                </a:lnTo>
                <a:lnTo>
                  <a:pt x="30" y="291"/>
                </a:lnTo>
                <a:lnTo>
                  <a:pt x="28" y="303"/>
                </a:lnTo>
                <a:lnTo>
                  <a:pt x="28" y="316"/>
                </a:lnTo>
                <a:lnTo>
                  <a:pt x="29" y="328"/>
                </a:lnTo>
                <a:lnTo>
                  <a:pt x="31" y="339"/>
                </a:lnTo>
                <a:lnTo>
                  <a:pt x="35" y="351"/>
                </a:lnTo>
                <a:lnTo>
                  <a:pt x="42" y="362"/>
                </a:lnTo>
                <a:lnTo>
                  <a:pt x="48" y="372"/>
                </a:lnTo>
                <a:lnTo>
                  <a:pt x="39" y="378"/>
                </a:lnTo>
                <a:lnTo>
                  <a:pt x="29" y="386"/>
                </a:lnTo>
                <a:lnTo>
                  <a:pt x="20" y="394"/>
                </a:lnTo>
                <a:lnTo>
                  <a:pt x="14" y="405"/>
                </a:lnTo>
                <a:lnTo>
                  <a:pt x="8" y="416"/>
                </a:lnTo>
                <a:lnTo>
                  <a:pt x="3" y="427"/>
                </a:lnTo>
                <a:lnTo>
                  <a:pt x="1" y="439"/>
                </a:lnTo>
                <a:lnTo>
                  <a:pt x="0" y="452"/>
                </a:lnTo>
                <a:lnTo>
                  <a:pt x="1" y="464"/>
                </a:lnTo>
                <a:lnTo>
                  <a:pt x="3" y="477"/>
                </a:lnTo>
                <a:lnTo>
                  <a:pt x="8" y="488"/>
                </a:lnTo>
                <a:lnTo>
                  <a:pt x="14" y="499"/>
                </a:lnTo>
                <a:lnTo>
                  <a:pt x="20" y="509"/>
                </a:lnTo>
                <a:lnTo>
                  <a:pt x="29" y="517"/>
                </a:lnTo>
                <a:lnTo>
                  <a:pt x="38" y="525"/>
                </a:lnTo>
                <a:lnTo>
                  <a:pt x="48" y="531"/>
                </a:lnTo>
                <a:lnTo>
                  <a:pt x="41" y="542"/>
                </a:lnTo>
                <a:lnTo>
                  <a:pt x="35" y="553"/>
                </a:lnTo>
                <a:lnTo>
                  <a:pt x="31" y="564"/>
                </a:lnTo>
                <a:lnTo>
                  <a:pt x="29" y="575"/>
                </a:lnTo>
                <a:lnTo>
                  <a:pt x="28" y="588"/>
                </a:lnTo>
                <a:lnTo>
                  <a:pt x="28" y="600"/>
                </a:lnTo>
                <a:lnTo>
                  <a:pt x="30" y="613"/>
                </a:lnTo>
                <a:lnTo>
                  <a:pt x="34" y="625"/>
                </a:lnTo>
                <a:lnTo>
                  <a:pt x="40" y="635"/>
                </a:lnTo>
                <a:lnTo>
                  <a:pt x="47" y="646"/>
                </a:lnTo>
                <a:lnTo>
                  <a:pt x="56" y="655"/>
                </a:lnTo>
                <a:lnTo>
                  <a:pt x="64" y="663"/>
                </a:lnTo>
                <a:lnTo>
                  <a:pt x="75" y="670"/>
                </a:lnTo>
                <a:lnTo>
                  <a:pt x="86" y="674"/>
                </a:lnTo>
                <a:lnTo>
                  <a:pt x="98" y="678"/>
                </a:lnTo>
                <a:lnTo>
                  <a:pt x="109" y="681"/>
                </a:lnTo>
                <a:lnTo>
                  <a:pt x="107" y="692"/>
                </a:lnTo>
                <a:lnTo>
                  <a:pt x="106" y="704"/>
                </a:lnTo>
                <a:lnTo>
                  <a:pt x="106" y="716"/>
                </a:lnTo>
                <a:lnTo>
                  <a:pt x="108" y="729"/>
                </a:lnTo>
                <a:lnTo>
                  <a:pt x="113" y="740"/>
                </a:lnTo>
                <a:lnTo>
                  <a:pt x="118" y="751"/>
                </a:lnTo>
                <a:lnTo>
                  <a:pt x="125" y="761"/>
                </a:lnTo>
                <a:lnTo>
                  <a:pt x="133" y="771"/>
                </a:lnTo>
                <a:lnTo>
                  <a:pt x="140" y="777"/>
                </a:lnTo>
                <a:lnTo>
                  <a:pt x="147" y="782"/>
                </a:lnTo>
                <a:lnTo>
                  <a:pt x="155" y="787"/>
                </a:lnTo>
                <a:lnTo>
                  <a:pt x="162" y="791"/>
                </a:lnTo>
                <a:lnTo>
                  <a:pt x="171" y="794"/>
                </a:lnTo>
                <a:lnTo>
                  <a:pt x="179" y="796"/>
                </a:lnTo>
                <a:lnTo>
                  <a:pt x="188" y="797"/>
                </a:lnTo>
                <a:lnTo>
                  <a:pt x="196" y="797"/>
                </a:lnTo>
                <a:lnTo>
                  <a:pt x="210" y="796"/>
                </a:lnTo>
                <a:lnTo>
                  <a:pt x="223" y="793"/>
                </a:lnTo>
                <a:lnTo>
                  <a:pt x="225" y="806"/>
                </a:lnTo>
                <a:lnTo>
                  <a:pt x="229" y="818"/>
                </a:lnTo>
                <a:lnTo>
                  <a:pt x="234" y="829"/>
                </a:lnTo>
                <a:lnTo>
                  <a:pt x="240" y="838"/>
                </a:lnTo>
                <a:lnTo>
                  <a:pt x="248" y="848"/>
                </a:lnTo>
                <a:lnTo>
                  <a:pt x="257" y="856"/>
                </a:lnTo>
                <a:lnTo>
                  <a:pt x="268" y="863"/>
                </a:lnTo>
                <a:lnTo>
                  <a:pt x="279" y="869"/>
                </a:lnTo>
                <a:lnTo>
                  <a:pt x="291" y="873"/>
                </a:lnTo>
                <a:lnTo>
                  <a:pt x="304" y="875"/>
                </a:lnTo>
                <a:lnTo>
                  <a:pt x="315" y="876"/>
                </a:lnTo>
                <a:lnTo>
                  <a:pt x="327" y="875"/>
                </a:lnTo>
                <a:lnTo>
                  <a:pt x="340" y="871"/>
                </a:lnTo>
                <a:lnTo>
                  <a:pt x="351" y="868"/>
                </a:lnTo>
                <a:lnTo>
                  <a:pt x="362" y="862"/>
                </a:lnTo>
                <a:lnTo>
                  <a:pt x="371" y="855"/>
                </a:lnTo>
                <a:lnTo>
                  <a:pt x="379" y="865"/>
                </a:lnTo>
                <a:lnTo>
                  <a:pt x="386" y="875"/>
                </a:lnTo>
                <a:lnTo>
                  <a:pt x="395" y="883"/>
                </a:lnTo>
                <a:lnTo>
                  <a:pt x="404" y="890"/>
                </a:lnTo>
                <a:lnTo>
                  <a:pt x="415" y="896"/>
                </a:lnTo>
                <a:lnTo>
                  <a:pt x="427" y="900"/>
                </a:lnTo>
                <a:lnTo>
                  <a:pt x="439" y="903"/>
                </a:lnTo>
                <a:lnTo>
                  <a:pt x="452" y="904"/>
                </a:lnTo>
                <a:lnTo>
                  <a:pt x="464" y="903"/>
                </a:lnTo>
                <a:lnTo>
                  <a:pt x="476" y="899"/>
                </a:lnTo>
                <a:lnTo>
                  <a:pt x="488" y="896"/>
                </a:lnTo>
                <a:lnTo>
                  <a:pt x="499" y="890"/>
                </a:lnTo>
                <a:lnTo>
                  <a:pt x="510" y="883"/>
                </a:lnTo>
                <a:lnTo>
                  <a:pt x="518" y="875"/>
                </a:lnTo>
                <a:lnTo>
                  <a:pt x="526" y="865"/>
                </a:lnTo>
                <a:lnTo>
                  <a:pt x="532" y="855"/>
                </a:lnTo>
                <a:lnTo>
                  <a:pt x="542" y="862"/>
                </a:lnTo>
                <a:lnTo>
                  <a:pt x="552" y="868"/>
                </a:lnTo>
                <a:lnTo>
                  <a:pt x="564" y="871"/>
                </a:lnTo>
                <a:lnTo>
                  <a:pt x="576" y="875"/>
                </a:lnTo>
                <a:lnTo>
                  <a:pt x="588" y="876"/>
                </a:lnTo>
                <a:lnTo>
                  <a:pt x="601" y="875"/>
                </a:lnTo>
                <a:lnTo>
                  <a:pt x="612" y="873"/>
                </a:lnTo>
                <a:lnTo>
                  <a:pt x="624" y="869"/>
                </a:lnTo>
                <a:lnTo>
                  <a:pt x="636" y="863"/>
                </a:lnTo>
                <a:lnTo>
                  <a:pt x="647" y="856"/>
                </a:lnTo>
                <a:lnTo>
                  <a:pt x="655" y="848"/>
                </a:lnTo>
                <a:lnTo>
                  <a:pt x="663" y="838"/>
                </a:lnTo>
                <a:lnTo>
                  <a:pt x="669" y="829"/>
                </a:lnTo>
                <a:lnTo>
                  <a:pt x="675" y="818"/>
                </a:lnTo>
                <a:lnTo>
                  <a:pt x="678" y="806"/>
                </a:lnTo>
                <a:lnTo>
                  <a:pt x="680" y="793"/>
                </a:lnTo>
                <a:lnTo>
                  <a:pt x="694" y="796"/>
                </a:lnTo>
                <a:lnTo>
                  <a:pt x="707" y="797"/>
                </a:lnTo>
                <a:lnTo>
                  <a:pt x="717" y="797"/>
                </a:lnTo>
                <a:lnTo>
                  <a:pt x="725" y="796"/>
                </a:lnTo>
                <a:lnTo>
                  <a:pt x="734" y="794"/>
                </a:lnTo>
                <a:lnTo>
                  <a:pt x="742" y="791"/>
                </a:lnTo>
                <a:lnTo>
                  <a:pt x="750" y="787"/>
                </a:lnTo>
                <a:lnTo>
                  <a:pt x="757" y="782"/>
                </a:lnTo>
                <a:lnTo>
                  <a:pt x="765" y="777"/>
                </a:lnTo>
                <a:lnTo>
                  <a:pt x="771" y="771"/>
                </a:lnTo>
                <a:lnTo>
                  <a:pt x="780" y="761"/>
                </a:lnTo>
                <a:lnTo>
                  <a:pt x="786" y="751"/>
                </a:lnTo>
                <a:lnTo>
                  <a:pt x="792" y="740"/>
                </a:lnTo>
                <a:lnTo>
                  <a:pt x="795" y="729"/>
                </a:lnTo>
                <a:lnTo>
                  <a:pt x="797" y="716"/>
                </a:lnTo>
                <a:lnTo>
                  <a:pt x="798" y="704"/>
                </a:lnTo>
                <a:lnTo>
                  <a:pt x="797" y="692"/>
                </a:lnTo>
                <a:lnTo>
                  <a:pt x="794" y="681"/>
                </a:lnTo>
                <a:lnTo>
                  <a:pt x="807" y="678"/>
                </a:lnTo>
                <a:lnTo>
                  <a:pt x="817" y="674"/>
                </a:lnTo>
                <a:lnTo>
                  <a:pt x="829" y="670"/>
                </a:lnTo>
                <a:lnTo>
                  <a:pt x="839" y="663"/>
                </a:lnTo>
                <a:lnTo>
                  <a:pt x="848" y="655"/>
                </a:lnTo>
                <a:lnTo>
                  <a:pt x="857" y="646"/>
                </a:lnTo>
                <a:lnTo>
                  <a:pt x="863" y="635"/>
                </a:lnTo>
                <a:lnTo>
                  <a:pt x="869" y="625"/>
                </a:lnTo>
                <a:lnTo>
                  <a:pt x="873" y="613"/>
                </a:lnTo>
                <a:lnTo>
                  <a:pt x="875" y="600"/>
                </a:lnTo>
                <a:lnTo>
                  <a:pt x="876" y="588"/>
                </a:lnTo>
                <a:lnTo>
                  <a:pt x="875" y="575"/>
                </a:lnTo>
                <a:lnTo>
                  <a:pt x="872" y="564"/>
                </a:lnTo>
                <a:lnTo>
                  <a:pt x="868" y="553"/>
                </a:lnTo>
                <a:lnTo>
                  <a:pt x="862" y="542"/>
                </a:lnTo>
                <a:lnTo>
                  <a:pt x="855" y="531"/>
                </a:lnTo>
                <a:lnTo>
                  <a:pt x="866" y="525"/>
                </a:lnTo>
                <a:lnTo>
                  <a:pt x="875" y="517"/>
                </a:lnTo>
                <a:lnTo>
                  <a:pt x="883" y="509"/>
                </a:lnTo>
                <a:lnTo>
                  <a:pt x="890" y="499"/>
                </a:lnTo>
                <a:lnTo>
                  <a:pt x="896" y="488"/>
                </a:lnTo>
                <a:lnTo>
                  <a:pt x="900" y="477"/>
                </a:lnTo>
                <a:lnTo>
                  <a:pt x="903" y="464"/>
                </a:lnTo>
                <a:lnTo>
                  <a:pt x="903" y="45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7919521" y="3180440"/>
            <a:ext cx="2646878" cy="584775"/>
          </a:xfrm>
          <a:prstGeom prst="rect">
            <a:avLst/>
          </a:prstGeom>
          <a:noFill/>
        </p:spPr>
        <p:txBody>
          <a:bodyPr wrap="none" rtlCol="0">
            <a:spAutoFit/>
          </a:bodyPr>
          <a:lstStyle/>
          <a:p>
            <a:r>
              <a:rPr lang="zh-TW" altLang="en-US" sz="3200" b="1" dirty="0"/>
              <a:t>學科考試分發</a:t>
            </a:r>
          </a:p>
        </p:txBody>
      </p:sp>
      <p:sp>
        <p:nvSpPr>
          <p:cNvPr id="3" name="文字方塊 2"/>
          <p:cNvSpPr txBox="1"/>
          <p:nvPr/>
        </p:nvSpPr>
        <p:spPr>
          <a:xfrm>
            <a:off x="8397105" y="4013386"/>
            <a:ext cx="1826141" cy="584775"/>
          </a:xfrm>
          <a:prstGeom prst="rect">
            <a:avLst/>
          </a:prstGeom>
          <a:noFill/>
        </p:spPr>
        <p:txBody>
          <a:bodyPr wrap="none" rtlCol="0">
            <a:spAutoFit/>
          </a:bodyPr>
          <a:lstStyle/>
          <a:p>
            <a:r>
              <a:rPr lang="zh-TW" altLang="en-US" sz="3200" b="1" dirty="0"/>
              <a:t>甄選入學</a:t>
            </a:r>
          </a:p>
        </p:txBody>
      </p:sp>
      <p:sp>
        <p:nvSpPr>
          <p:cNvPr id="5" name="文字方塊 4"/>
          <p:cNvSpPr txBox="1"/>
          <p:nvPr/>
        </p:nvSpPr>
        <p:spPr>
          <a:xfrm>
            <a:off x="2138624" y="3358337"/>
            <a:ext cx="1826141" cy="584775"/>
          </a:xfrm>
          <a:prstGeom prst="rect">
            <a:avLst/>
          </a:prstGeom>
          <a:noFill/>
        </p:spPr>
        <p:txBody>
          <a:bodyPr wrap="none" rtlCol="0">
            <a:spAutoFit/>
          </a:bodyPr>
          <a:lstStyle/>
          <a:p>
            <a:r>
              <a:rPr lang="zh-TW" altLang="en-US" sz="3200" b="1" dirty="0"/>
              <a:t>完全免試</a:t>
            </a:r>
          </a:p>
        </p:txBody>
      </p:sp>
      <p:sp>
        <p:nvSpPr>
          <p:cNvPr id="11" name="文字方塊 10"/>
          <p:cNvSpPr txBox="1"/>
          <p:nvPr/>
        </p:nvSpPr>
        <p:spPr>
          <a:xfrm>
            <a:off x="2138624" y="3829409"/>
            <a:ext cx="1826141" cy="584775"/>
          </a:xfrm>
          <a:prstGeom prst="rect">
            <a:avLst/>
          </a:prstGeom>
          <a:noFill/>
        </p:spPr>
        <p:txBody>
          <a:bodyPr wrap="none" rtlCol="0">
            <a:spAutoFit/>
          </a:bodyPr>
          <a:lstStyle/>
          <a:p>
            <a:r>
              <a:rPr lang="zh-TW" altLang="en-US" sz="3200" b="1" dirty="0"/>
              <a:t>優先免試</a:t>
            </a:r>
          </a:p>
        </p:txBody>
      </p:sp>
      <p:sp>
        <p:nvSpPr>
          <p:cNvPr id="13" name="文字方塊 12"/>
          <p:cNvSpPr txBox="1"/>
          <p:nvPr/>
        </p:nvSpPr>
        <p:spPr>
          <a:xfrm>
            <a:off x="2023206" y="5258504"/>
            <a:ext cx="2236510" cy="584775"/>
          </a:xfrm>
          <a:prstGeom prst="rect">
            <a:avLst/>
          </a:prstGeom>
          <a:noFill/>
        </p:spPr>
        <p:txBody>
          <a:bodyPr wrap="none" rtlCol="0">
            <a:spAutoFit/>
          </a:bodyPr>
          <a:lstStyle/>
          <a:p>
            <a:r>
              <a:rPr lang="zh-TW" altLang="en-US" sz="3200" b="1" dirty="0"/>
              <a:t>原住民專班</a:t>
            </a:r>
          </a:p>
        </p:txBody>
      </p:sp>
      <p:sp>
        <p:nvSpPr>
          <p:cNvPr id="14" name="文字方塊 13"/>
          <p:cNvSpPr txBox="1"/>
          <p:nvPr/>
        </p:nvSpPr>
        <p:spPr>
          <a:xfrm>
            <a:off x="2138624" y="4305774"/>
            <a:ext cx="1826141" cy="584775"/>
          </a:xfrm>
          <a:prstGeom prst="rect">
            <a:avLst/>
          </a:prstGeom>
          <a:noFill/>
        </p:spPr>
        <p:txBody>
          <a:bodyPr wrap="none" rtlCol="0">
            <a:spAutoFit/>
          </a:bodyPr>
          <a:lstStyle/>
          <a:p>
            <a:r>
              <a:rPr lang="zh-TW" altLang="en-US" sz="3200" b="1"/>
              <a:t>直升入學</a:t>
            </a:r>
          </a:p>
        </p:txBody>
      </p:sp>
      <p:sp>
        <p:nvSpPr>
          <p:cNvPr id="15" name="文字方塊 14"/>
          <p:cNvSpPr txBox="1"/>
          <p:nvPr/>
        </p:nvSpPr>
        <p:spPr>
          <a:xfrm>
            <a:off x="2138624" y="2884339"/>
            <a:ext cx="1826141" cy="584775"/>
          </a:xfrm>
          <a:prstGeom prst="rect">
            <a:avLst/>
          </a:prstGeom>
          <a:noFill/>
        </p:spPr>
        <p:txBody>
          <a:bodyPr wrap="none" rtlCol="0">
            <a:spAutoFit/>
          </a:bodyPr>
          <a:lstStyle/>
          <a:p>
            <a:r>
              <a:rPr lang="zh-TW" altLang="en-US" sz="3200" b="1" dirty="0"/>
              <a:t>分區免試</a:t>
            </a:r>
          </a:p>
        </p:txBody>
      </p:sp>
      <p:sp>
        <p:nvSpPr>
          <p:cNvPr id="16" name="文字方塊 15"/>
          <p:cNvSpPr txBox="1"/>
          <p:nvPr/>
        </p:nvSpPr>
        <p:spPr>
          <a:xfrm>
            <a:off x="2138624" y="4782139"/>
            <a:ext cx="1826141" cy="584775"/>
          </a:xfrm>
          <a:prstGeom prst="rect">
            <a:avLst/>
          </a:prstGeom>
          <a:noFill/>
        </p:spPr>
        <p:txBody>
          <a:bodyPr wrap="none" rtlCol="0">
            <a:spAutoFit/>
          </a:bodyPr>
          <a:lstStyle/>
          <a:p>
            <a:r>
              <a:rPr lang="zh-TW" altLang="en-US" sz="3200" b="1" dirty="0"/>
              <a:t>五專免試</a:t>
            </a:r>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718" y="2185250"/>
            <a:ext cx="577577" cy="577577"/>
          </a:xfrm>
          <a:prstGeom prst="rect">
            <a:avLst/>
          </a:prstGeom>
        </p:spPr>
      </p:pic>
    </p:spTree>
    <p:extLst>
      <p:ext uri="{BB962C8B-B14F-4D97-AF65-F5344CB8AC3E}">
        <p14:creationId xmlns:p14="http://schemas.microsoft.com/office/powerpoint/2010/main" val="3942786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195844"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60</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485237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b="1" dirty="0"/>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6" y="448023"/>
            <a:ext cx="8972537" cy="677108"/>
          </a:xfrm>
          <a:prstGeom prst="rect">
            <a:avLst/>
          </a:prstGeom>
          <a:noFill/>
        </p:spPr>
        <p:txBody>
          <a:bodyPr wrap="square" lIns="0" tIns="0" rIns="0" bIns="0" rtlCol="0" anchor="t">
            <a:spAutoFit/>
          </a:bodyPr>
          <a:lstStyle/>
          <a:p>
            <a:pPr algn="ctr"/>
            <a:r>
              <a:rPr lang="zh-TW" altLang="en-US" sz="4400" b="1" dirty="0"/>
              <a:t>科學班 </a:t>
            </a:r>
            <a:endParaRPr lang="en-US" sz="2000" b="1" dirty="0">
              <a:solidFill>
                <a:srgbClr val="FF0000"/>
              </a:solidFill>
            </a:endParaRPr>
          </a:p>
        </p:txBody>
      </p:sp>
      <p:sp>
        <p:nvSpPr>
          <p:cNvPr id="3" name="矩形 2"/>
          <p:cNvSpPr/>
          <p:nvPr/>
        </p:nvSpPr>
        <p:spPr>
          <a:xfrm>
            <a:off x="2375733" y="1042034"/>
            <a:ext cx="8586923" cy="6140142"/>
          </a:xfrm>
          <a:prstGeom prst="rect">
            <a:avLst/>
          </a:prstGeom>
        </p:spPr>
        <p:txBody>
          <a:bodyPr wrap="square">
            <a:spAutoFit/>
          </a:bodyPr>
          <a:lstStyle/>
          <a:p>
            <a:pPr>
              <a:spcBef>
                <a:spcPts val="600"/>
              </a:spcBef>
              <a:spcAft>
                <a:spcPts val="600"/>
              </a:spcAft>
              <a:defRPr/>
            </a:pPr>
            <a:r>
              <a:rPr lang="zh-TW" altLang="en-US" sz="2000" dirty="0">
                <a:latin typeface="+mn-ea"/>
              </a:rPr>
              <a:t>招生學校：建國高中、師大附中、北一女</a:t>
            </a:r>
          </a:p>
          <a:p>
            <a:pPr>
              <a:spcBef>
                <a:spcPts val="600"/>
              </a:spcBef>
              <a:spcAft>
                <a:spcPts val="600"/>
              </a:spcAft>
              <a:defRPr/>
            </a:pPr>
            <a:r>
              <a:rPr lang="zh-TW" altLang="en-US" sz="2000" dirty="0">
                <a:latin typeface="+mn-ea"/>
              </a:rPr>
              <a:t>報名日期：</a:t>
            </a:r>
            <a:r>
              <a:rPr lang="en-US" altLang="zh-TW" sz="2000" dirty="0" smtClean="0">
                <a:latin typeface="+mn-ea"/>
              </a:rPr>
              <a:t>111</a:t>
            </a:r>
            <a:r>
              <a:rPr lang="zh-TW" altLang="en-US" sz="2000" dirty="0" smtClean="0">
                <a:latin typeface="+mn-ea"/>
              </a:rPr>
              <a:t>年</a:t>
            </a:r>
            <a:r>
              <a:rPr lang="en-US" altLang="zh-TW" sz="2000" dirty="0">
                <a:latin typeface="+mn-ea"/>
              </a:rPr>
              <a:t>2</a:t>
            </a:r>
            <a:r>
              <a:rPr lang="zh-TW" altLang="en-US" sz="2000" dirty="0">
                <a:latin typeface="+mn-ea"/>
              </a:rPr>
              <a:t>月</a:t>
            </a:r>
            <a:r>
              <a:rPr lang="en-US" altLang="zh-TW" sz="2000" dirty="0" smtClean="0">
                <a:latin typeface="+mn-ea"/>
              </a:rPr>
              <a:t>21</a:t>
            </a:r>
            <a:r>
              <a:rPr lang="zh-TW" altLang="en-US" sz="2000" dirty="0" smtClean="0">
                <a:latin typeface="+mn-ea"/>
              </a:rPr>
              <a:t>日</a:t>
            </a:r>
            <a:r>
              <a:rPr lang="en-US" altLang="zh-TW" sz="2000" dirty="0">
                <a:latin typeface="+mn-ea"/>
              </a:rPr>
              <a:t>-3</a:t>
            </a:r>
            <a:r>
              <a:rPr lang="zh-TW" altLang="en-US" sz="2000" dirty="0" smtClean="0">
                <a:latin typeface="+mn-ea"/>
              </a:rPr>
              <a:t>月</a:t>
            </a:r>
            <a:r>
              <a:rPr lang="en-US" altLang="zh-TW" sz="2000" dirty="0" smtClean="0">
                <a:latin typeface="+mn-ea"/>
              </a:rPr>
              <a:t>4</a:t>
            </a:r>
            <a:r>
              <a:rPr lang="zh-TW" altLang="en-US" sz="2000" dirty="0" smtClean="0">
                <a:latin typeface="+mn-ea"/>
              </a:rPr>
              <a:t>日</a:t>
            </a:r>
            <a:r>
              <a:rPr lang="en-US" altLang="zh-TW" sz="2000" dirty="0">
                <a:latin typeface="+mn-ea"/>
              </a:rPr>
              <a:t>【</a:t>
            </a:r>
            <a:r>
              <a:rPr lang="zh-TW" altLang="en-US" sz="2000" dirty="0">
                <a:latin typeface="+mn-ea"/>
              </a:rPr>
              <a:t>擇</a:t>
            </a:r>
            <a:r>
              <a:rPr lang="zh-TW" altLang="en-US" sz="2000" dirty="0">
                <a:solidFill>
                  <a:schemeClr val="accent1"/>
                </a:solidFill>
                <a:latin typeface="+mn-ea"/>
              </a:rPr>
              <a:t>一校</a:t>
            </a:r>
            <a:r>
              <a:rPr lang="zh-TW" altLang="en-US" sz="2000" dirty="0">
                <a:latin typeface="+mn-ea"/>
              </a:rPr>
              <a:t>報名</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招考方式：由各校獨招。</a:t>
            </a:r>
          </a:p>
          <a:p>
            <a:pPr>
              <a:spcBef>
                <a:spcPts val="600"/>
              </a:spcBef>
              <a:spcAft>
                <a:spcPts val="600"/>
              </a:spcAft>
              <a:defRPr/>
            </a:pPr>
            <a:r>
              <a:rPr lang="zh-TW" altLang="en-US" sz="2000" dirty="0">
                <a:latin typeface="+mn-ea"/>
              </a:rPr>
              <a:t>報名費：</a:t>
            </a:r>
            <a:r>
              <a:rPr lang="en-US" altLang="zh-TW" sz="2000" dirty="0">
                <a:latin typeface="+mn-ea"/>
              </a:rPr>
              <a:t>300</a:t>
            </a:r>
            <a:r>
              <a:rPr lang="zh-TW" altLang="en-US" sz="2000" dirty="0">
                <a:latin typeface="+mn-ea"/>
              </a:rPr>
              <a:t>元。</a:t>
            </a:r>
          </a:p>
          <a:p>
            <a:pPr>
              <a:spcBef>
                <a:spcPts val="600"/>
              </a:spcBef>
              <a:defRPr/>
            </a:pPr>
            <a:r>
              <a:rPr lang="zh-TW" altLang="en-US" sz="2000" dirty="0">
                <a:latin typeface="+mn-ea"/>
              </a:rPr>
              <a:t>報考資格：經學校推薦後，始得報考科學班；其推薦總人數，以應屆畢業生</a:t>
            </a:r>
            <a:endParaRPr lang="en-US" altLang="zh-TW" sz="2000" dirty="0">
              <a:latin typeface="+mn-ea"/>
            </a:endParaRPr>
          </a:p>
          <a:p>
            <a:pPr>
              <a:spcBef>
                <a:spcPts val="600"/>
              </a:spcBef>
              <a:defRPr/>
            </a:pPr>
            <a:r>
              <a:rPr lang="en-US" altLang="zh-TW" sz="2000" dirty="0">
                <a:latin typeface="+mn-ea"/>
              </a:rPr>
              <a:t>                  </a:t>
            </a:r>
            <a:r>
              <a:rPr lang="zh-TW" altLang="en-US" sz="2000" dirty="0">
                <a:latin typeface="+mn-ea"/>
              </a:rPr>
              <a:t>總人數</a:t>
            </a:r>
            <a:r>
              <a:rPr lang="en-US" altLang="zh-TW" sz="2000" dirty="0">
                <a:latin typeface="+mn-ea"/>
              </a:rPr>
              <a:t>20%</a:t>
            </a:r>
            <a:r>
              <a:rPr lang="zh-TW" altLang="en-US" sz="2000" dirty="0">
                <a:latin typeface="+mn-ea"/>
              </a:rPr>
              <a:t>為限。同時具備條件一</a:t>
            </a:r>
            <a:r>
              <a:rPr lang="en-US" altLang="zh-TW" sz="2000" dirty="0">
                <a:latin typeface="+mn-ea"/>
              </a:rPr>
              <a:t>(</a:t>
            </a:r>
            <a:r>
              <a:rPr lang="zh-TW" altLang="en-US" sz="2000" dirty="0">
                <a:latin typeface="+mn-ea"/>
              </a:rPr>
              <a:t>六項之一項</a:t>
            </a:r>
            <a:r>
              <a:rPr lang="en-US" altLang="zh-TW" sz="2000" dirty="0">
                <a:latin typeface="+mn-ea"/>
              </a:rPr>
              <a:t>)</a:t>
            </a:r>
            <a:r>
              <a:rPr lang="zh-TW" altLang="en-US" sz="2000" dirty="0">
                <a:latin typeface="+mn-ea"/>
              </a:rPr>
              <a:t>與條件二者。</a:t>
            </a:r>
            <a:r>
              <a:rPr lang="en-US" altLang="zh-TW" sz="2000" dirty="0">
                <a:latin typeface="+mn-ea"/>
              </a:rPr>
              <a:t>(</a:t>
            </a:r>
            <a:r>
              <a:rPr lang="zh-TW" altLang="en-US" sz="2000" dirty="0">
                <a:latin typeface="+mn-ea"/>
              </a:rPr>
              <a:t>詳</a:t>
            </a:r>
            <a:endParaRPr lang="en-US" altLang="zh-TW" sz="2000" dirty="0">
              <a:latin typeface="+mn-ea"/>
            </a:endParaRPr>
          </a:p>
          <a:p>
            <a:pPr>
              <a:spcBef>
                <a:spcPts val="600"/>
              </a:spcBef>
              <a:defRPr/>
            </a:pPr>
            <a:r>
              <a:rPr lang="en-US" altLang="zh-TW" sz="2000" dirty="0">
                <a:latin typeface="+mn-ea"/>
              </a:rPr>
              <a:t>                  </a:t>
            </a:r>
            <a:r>
              <a:rPr lang="zh-TW" altLang="en-US" sz="2000" dirty="0">
                <a:latin typeface="+mn-ea"/>
              </a:rPr>
              <a:t>見簡章</a:t>
            </a:r>
            <a:r>
              <a:rPr lang="en-US" altLang="zh-TW" sz="2000" dirty="0">
                <a:latin typeface="+mn-ea"/>
              </a:rPr>
              <a:t>)</a:t>
            </a:r>
          </a:p>
          <a:p>
            <a:pPr>
              <a:spcBef>
                <a:spcPts val="600"/>
              </a:spcBef>
              <a:spcAft>
                <a:spcPts val="600"/>
              </a:spcAft>
              <a:defRPr/>
            </a:pPr>
            <a:r>
              <a:rPr lang="zh-TW" altLang="en-US" sz="2000" dirty="0">
                <a:latin typeface="+mn-ea"/>
              </a:rPr>
              <a:t>招收人數：每校</a:t>
            </a:r>
            <a:r>
              <a:rPr lang="en-US" altLang="zh-TW" sz="2000" dirty="0">
                <a:latin typeface="+mn-ea"/>
              </a:rPr>
              <a:t>30 </a:t>
            </a:r>
            <a:r>
              <a:rPr lang="zh-TW" altLang="en-US" sz="2000" dirty="0">
                <a:latin typeface="+mn-ea"/>
              </a:rPr>
              <a:t>名</a:t>
            </a:r>
            <a:r>
              <a:rPr lang="en-US" altLang="zh-TW" sz="2000" dirty="0">
                <a:latin typeface="+mn-ea"/>
              </a:rPr>
              <a:t>(</a:t>
            </a:r>
            <a:r>
              <a:rPr lang="zh-TW" altLang="en-US" sz="2000" dirty="0">
                <a:latin typeface="+mn-ea"/>
              </a:rPr>
              <a:t>含直接錄取至多○名，依各校簡章</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考試科目：科學能力檢定</a:t>
            </a:r>
            <a:endParaRPr lang="en-US" altLang="zh-TW" sz="2000" dirty="0">
              <a:latin typeface="+mn-ea"/>
            </a:endParaRPr>
          </a:p>
          <a:p>
            <a:pPr>
              <a:spcBef>
                <a:spcPts val="600"/>
              </a:spcBef>
              <a:spcAft>
                <a:spcPts val="600"/>
              </a:spcAft>
              <a:defRPr/>
            </a:pPr>
            <a:r>
              <a:rPr lang="zh-TW" altLang="en-US" sz="2000" dirty="0">
                <a:latin typeface="+mn-ea"/>
              </a:rPr>
              <a:t>日期：</a:t>
            </a:r>
            <a:r>
              <a:rPr lang="en-US" altLang="zh-TW" sz="2000" dirty="0" smtClean="0">
                <a:latin typeface="+mn-ea"/>
              </a:rPr>
              <a:t>111</a:t>
            </a:r>
            <a:r>
              <a:rPr lang="zh-TW" altLang="en-US" sz="2000" dirty="0" smtClean="0">
                <a:latin typeface="+mn-ea"/>
              </a:rPr>
              <a:t>年</a:t>
            </a:r>
            <a:r>
              <a:rPr lang="en-US" altLang="zh-TW" sz="2000" dirty="0">
                <a:latin typeface="+mn-ea"/>
              </a:rPr>
              <a:t>3</a:t>
            </a:r>
            <a:r>
              <a:rPr lang="zh-TW" altLang="en-US" sz="2000" dirty="0">
                <a:latin typeface="+mn-ea"/>
              </a:rPr>
              <a:t>月</a:t>
            </a:r>
            <a:r>
              <a:rPr lang="en-US" altLang="zh-TW" sz="2000" dirty="0" smtClean="0">
                <a:latin typeface="+mn-ea"/>
              </a:rPr>
              <a:t>12</a:t>
            </a:r>
            <a:r>
              <a:rPr lang="zh-TW" altLang="en-US" sz="2000" dirty="0" smtClean="0">
                <a:latin typeface="+mn-ea"/>
              </a:rPr>
              <a:t>日</a:t>
            </a:r>
            <a:r>
              <a:rPr lang="en-US" altLang="zh-TW" sz="2000" dirty="0">
                <a:latin typeface="+mn-ea"/>
              </a:rPr>
              <a:t>(</a:t>
            </a:r>
            <a:r>
              <a:rPr lang="zh-TW" altLang="en-US" sz="2000" dirty="0">
                <a:latin typeface="+mn-ea"/>
              </a:rPr>
              <a:t>六</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錄取放榜：</a:t>
            </a:r>
            <a:r>
              <a:rPr lang="en-US" altLang="zh-TW" sz="2000" dirty="0" smtClean="0">
                <a:latin typeface="+mn-ea"/>
              </a:rPr>
              <a:t>111</a:t>
            </a:r>
            <a:r>
              <a:rPr lang="zh-TW" altLang="en-US" sz="2000" dirty="0" smtClean="0">
                <a:latin typeface="+mn-ea"/>
              </a:rPr>
              <a:t>年</a:t>
            </a:r>
            <a:r>
              <a:rPr lang="en-US" altLang="zh-TW" sz="2000" dirty="0">
                <a:latin typeface="+mn-ea"/>
              </a:rPr>
              <a:t>4</a:t>
            </a:r>
            <a:r>
              <a:rPr lang="zh-TW" altLang="en-US" sz="2000" dirty="0" smtClean="0">
                <a:latin typeface="+mn-ea"/>
              </a:rPr>
              <a:t>月</a:t>
            </a:r>
            <a:r>
              <a:rPr lang="en-US" altLang="zh-TW" sz="2000" dirty="0" smtClean="0">
                <a:latin typeface="+mn-ea"/>
              </a:rPr>
              <a:t>1</a:t>
            </a:r>
            <a:r>
              <a:rPr lang="zh-TW" altLang="en-US" sz="2000" dirty="0" smtClean="0">
                <a:latin typeface="+mn-ea"/>
              </a:rPr>
              <a:t>日</a:t>
            </a:r>
            <a:r>
              <a:rPr lang="en-US" altLang="zh-TW" sz="2000" dirty="0" smtClean="0">
                <a:latin typeface="+mn-ea"/>
              </a:rPr>
              <a:t>(</a:t>
            </a:r>
            <a:r>
              <a:rPr lang="zh-TW" altLang="en-US" sz="2000" dirty="0" smtClean="0">
                <a:latin typeface="+mn-ea"/>
              </a:rPr>
              <a:t>五</a:t>
            </a:r>
            <a:r>
              <a:rPr lang="en-US" altLang="zh-TW" sz="2000" dirty="0" smtClean="0">
                <a:latin typeface="+mn-ea"/>
              </a:rPr>
              <a:t>)</a:t>
            </a:r>
            <a:endParaRPr lang="zh-TW" altLang="en-US" sz="2000" dirty="0">
              <a:latin typeface="+mn-ea"/>
            </a:endParaRPr>
          </a:p>
          <a:p>
            <a:pPr>
              <a:spcBef>
                <a:spcPts val="600"/>
              </a:spcBef>
              <a:spcAft>
                <a:spcPts val="600"/>
              </a:spcAft>
              <a:defRPr/>
            </a:pPr>
            <a:r>
              <a:rPr lang="zh-TW" altLang="en-US" sz="2000" dirty="0">
                <a:latin typeface="+mn-ea"/>
              </a:rPr>
              <a:t>錄取報到</a:t>
            </a:r>
            <a:r>
              <a:rPr lang="zh-TW" altLang="en-US" sz="2000" dirty="0" smtClean="0">
                <a:latin typeface="+mn-ea"/>
              </a:rPr>
              <a:t>：正取</a:t>
            </a:r>
            <a:r>
              <a:rPr lang="en-US" altLang="zh-TW" sz="2000" dirty="0" smtClean="0">
                <a:latin typeface="+mn-ea"/>
              </a:rPr>
              <a:t>111</a:t>
            </a:r>
            <a:r>
              <a:rPr lang="zh-TW" altLang="en-US" sz="2000" dirty="0" smtClean="0">
                <a:latin typeface="+mn-ea"/>
              </a:rPr>
              <a:t>年</a:t>
            </a:r>
            <a:r>
              <a:rPr lang="en-US" altLang="zh-TW" sz="2000" dirty="0">
                <a:latin typeface="+mn-ea"/>
              </a:rPr>
              <a:t>4</a:t>
            </a:r>
            <a:r>
              <a:rPr lang="zh-TW" altLang="en-US" sz="2000" dirty="0" smtClean="0">
                <a:latin typeface="+mn-ea"/>
              </a:rPr>
              <a:t>月</a:t>
            </a:r>
            <a:r>
              <a:rPr lang="en-US" altLang="zh-TW" sz="2000" dirty="0" smtClean="0">
                <a:latin typeface="+mn-ea"/>
              </a:rPr>
              <a:t>8</a:t>
            </a:r>
            <a:r>
              <a:rPr lang="zh-TW" altLang="en-US" sz="2000" dirty="0" smtClean="0">
                <a:latin typeface="+mn-ea"/>
              </a:rPr>
              <a:t>日</a:t>
            </a:r>
            <a:r>
              <a:rPr lang="en-US" altLang="zh-TW" sz="2000" dirty="0">
                <a:latin typeface="+mn-ea"/>
              </a:rPr>
              <a:t>(</a:t>
            </a:r>
            <a:r>
              <a:rPr lang="zh-TW" altLang="en-US" sz="2000" dirty="0">
                <a:latin typeface="+mn-ea"/>
              </a:rPr>
              <a:t>五</a:t>
            </a:r>
            <a:r>
              <a:rPr lang="en-US" altLang="zh-TW" sz="2000" dirty="0" smtClean="0">
                <a:latin typeface="+mn-ea"/>
              </a:rPr>
              <a:t>)</a:t>
            </a:r>
            <a:r>
              <a:rPr lang="zh-TW" altLang="en-US" sz="2000" dirty="0" smtClean="0">
                <a:latin typeface="+mn-ea"/>
              </a:rPr>
              <a:t>；備取</a:t>
            </a:r>
            <a:r>
              <a:rPr lang="en-US" altLang="zh-TW" sz="2000" dirty="0" smtClean="0">
                <a:latin typeface="+mn-ea"/>
              </a:rPr>
              <a:t>111</a:t>
            </a:r>
            <a:r>
              <a:rPr lang="zh-TW" altLang="en-US" sz="2000" dirty="0" smtClean="0">
                <a:latin typeface="+mn-ea"/>
              </a:rPr>
              <a:t>年</a:t>
            </a:r>
            <a:r>
              <a:rPr lang="en-US" altLang="zh-TW" sz="2000" dirty="0" smtClean="0">
                <a:latin typeface="+mn-ea"/>
              </a:rPr>
              <a:t>4</a:t>
            </a:r>
            <a:r>
              <a:rPr lang="zh-TW" altLang="en-US" sz="2000" dirty="0" smtClean="0">
                <a:latin typeface="+mn-ea"/>
              </a:rPr>
              <a:t>月</a:t>
            </a:r>
            <a:r>
              <a:rPr lang="en-US" altLang="zh-TW" sz="2000" dirty="0" smtClean="0">
                <a:latin typeface="+mn-ea"/>
              </a:rPr>
              <a:t>12</a:t>
            </a:r>
            <a:r>
              <a:rPr lang="zh-TW" altLang="en-US" sz="2000" dirty="0" smtClean="0">
                <a:latin typeface="+mn-ea"/>
              </a:rPr>
              <a:t>日</a:t>
            </a:r>
            <a:r>
              <a:rPr lang="en-US" altLang="zh-TW" sz="2000" dirty="0" smtClean="0">
                <a:latin typeface="+mn-ea"/>
              </a:rPr>
              <a:t>-15</a:t>
            </a:r>
            <a:r>
              <a:rPr lang="zh-TW" altLang="en-US" sz="2000" dirty="0" smtClean="0">
                <a:latin typeface="+mn-ea"/>
              </a:rPr>
              <a:t>日</a:t>
            </a:r>
            <a:endParaRPr lang="en-US" altLang="zh-TW" sz="2000" dirty="0">
              <a:latin typeface="+mn-ea"/>
            </a:endParaRPr>
          </a:p>
          <a:p>
            <a:pPr lvl="0">
              <a:defRPr/>
            </a:pPr>
            <a:r>
              <a:rPr lang="zh-TW" altLang="en-US" sz="2000" dirty="0">
                <a:latin typeface="+mn-ea"/>
              </a:rPr>
              <a:t>相關資訊請見招生學校網頁或</a:t>
            </a:r>
            <a:r>
              <a:rPr lang="zh-TW" altLang="en-US" sz="2000" dirty="0" smtClean="0">
                <a:latin typeface="+mn-ea"/>
              </a:rPr>
              <a:t>教務處</a:t>
            </a:r>
            <a:r>
              <a:rPr lang="zh-TW" altLang="en-US" sz="2800" b="1" dirty="0">
                <a:solidFill>
                  <a:prstClr val="black"/>
                </a:solidFill>
              </a:rPr>
              <a:t>　</a:t>
            </a:r>
            <a:endParaRPr lang="zh-TW" altLang="en-US" sz="2000" b="1" dirty="0">
              <a:solidFill>
                <a:srgbClr val="FF0000"/>
              </a:solidFill>
            </a:endParaRPr>
          </a:p>
          <a:p>
            <a:pPr>
              <a:spcBef>
                <a:spcPts val="600"/>
              </a:spcBef>
              <a:spcAft>
                <a:spcPts val="600"/>
              </a:spcAft>
              <a:defRPr/>
            </a:pPr>
            <a:endParaRPr lang="zh-TW" altLang="en-US" sz="2000" dirty="0">
              <a:latin typeface="+mn-ea"/>
            </a:endParaRPr>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54585" y="125375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54585" y="169431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216483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262535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3085886"/>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3838004"/>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43085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4756356"/>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522686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56801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260288" y="6133365"/>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331050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4850825"/>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922379"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61</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585131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8" y="6099976"/>
            <a:ext cx="1107996" cy="369332"/>
          </a:xfrm>
          <a:prstGeom prst="rect">
            <a:avLst/>
          </a:prstGeom>
          <a:noFill/>
        </p:spPr>
        <p:txBody>
          <a:bodyPr wrap="none" rtlCol="0">
            <a:spAutoFit/>
          </a:bodyPr>
          <a:lstStyle/>
          <a:p>
            <a:r>
              <a:rPr lang="zh-TW" altLang="en-US" b="1" dirty="0"/>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640843" cy="677108"/>
          </a:xfrm>
          <a:prstGeom prst="rect">
            <a:avLst/>
          </a:prstGeom>
          <a:noFill/>
        </p:spPr>
        <p:txBody>
          <a:bodyPr wrap="square" lIns="0" tIns="0" rIns="0" bIns="0" rtlCol="0" anchor="t">
            <a:spAutoFit/>
          </a:bodyPr>
          <a:lstStyle/>
          <a:p>
            <a:pPr algn="ctr"/>
            <a:r>
              <a:rPr lang="zh-TW" altLang="en-US" sz="4400" b="1" dirty="0"/>
              <a:t>考試分發</a:t>
            </a:r>
            <a:endParaRPr lang="en-US" sz="4400" b="1" dirty="0"/>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41193" y="1392670"/>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41193" y="2098150"/>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2568663"/>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300355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37888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4233288"/>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35968" y="468670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35968" y="512600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35968" y="5596515"/>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 name="矩形 3"/>
          <p:cNvSpPr/>
          <p:nvPr/>
        </p:nvSpPr>
        <p:spPr>
          <a:xfrm>
            <a:off x="2397821" y="1314041"/>
            <a:ext cx="9242809" cy="5170646"/>
          </a:xfrm>
          <a:prstGeom prst="rect">
            <a:avLst/>
          </a:prstGeom>
        </p:spPr>
        <p:txBody>
          <a:bodyPr wrap="square">
            <a:spAutoFit/>
          </a:bodyPr>
          <a:lstStyle/>
          <a:p>
            <a:pPr>
              <a:spcBef>
                <a:spcPts val="0"/>
              </a:spcBef>
              <a:defRPr/>
            </a:pPr>
            <a:r>
              <a:rPr lang="zh-TW" altLang="en-US" sz="2000" dirty="0">
                <a:latin typeface="+mn-ea"/>
              </a:rPr>
              <a:t>招生學校：政大附中</a:t>
            </a:r>
            <a:r>
              <a:rPr lang="en-US" altLang="zh-TW" sz="2000" dirty="0">
                <a:latin typeface="+mn-ea"/>
              </a:rPr>
              <a:t>(</a:t>
            </a:r>
            <a:r>
              <a:rPr lang="zh-TW" altLang="en-US" sz="2000" dirty="0">
                <a:latin typeface="+mn-ea"/>
              </a:rPr>
              <a:t>英語國際特色班</a:t>
            </a:r>
            <a:r>
              <a:rPr lang="en-US" altLang="zh-TW" sz="2000" dirty="0">
                <a:latin typeface="+mn-ea"/>
              </a:rPr>
              <a:t>)</a:t>
            </a:r>
            <a:r>
              <a:rPr lang="zh-TW" altLang="en-US" sz="2000" dirty="0">
                <a:latin typeface="+mn-ea"/>
              </a:rPr>
              <a:t>、師大附中</a:t>
            </a:r>
            <a:r>
              <a:rPr lang="en-US" altLang="zh-TW" sz="2000" dirty="0">
                <a:latin typeface="+mn-ea"/>
              </a:rPr>
              <a:t>(</a:t>
            </a:r>
            <a:r>
              <a:rPr lang="zh-TW" altLang="en-US" sz="2000" dirty="0">
                <a:latin typeface="+mn-ea"/>
              </a:rPr>
              <a:t>資訊科學特色班</a:t>
            </a:r>
            <a:r>
              <a:rPr lang="en-US" altLang="zh-TW" sz="2000" dirty="0">
                <a:latin typeface="+mn-ea"/>
              </a:rPr>
              <a:t>)</a:t>
            </a:r>
            <a:r>
              <a:rPr lang="zh-TW" altLang="en-US" sz="2000" dirty="0">
                <a:latin typeface="+mn-ea"/>
              </a:rPr>
              <a:t>、</a:t>
            </a:r>
            <a:endParaRPr lang="en-US" altLang="zh-TW" sz="2000" dirty="0">
              <a:latin typeface="+mn-ea"/>
            </a:endParaRPr>
          </a:p>
          <a:p>
            <a:pPr>
              <a:spcBef>
                <a:spcPts val="0"/>
              </a:spcBef>
              <a:defRPr/>
            </a:pPr>
            <a:r>
              <a:rPr lang="zh-TW" altLang="en-US" sz="2000" dirty="0">
                <a:latin typeface="+mn-ea"/>
              </a:rPr>
              <a:t>                  西松高中</a:t>
            </a:r>
            <a:r>
              <a:rPr lang="en-US" altLang="zh-TW" sz="2000" dirty="0">
                <a:latin typeface="+mn-ea"/>
              </a:rPr>
              <a:t>(</a:t>
            </a:r>
            <a:r>
              <a:rPr lang="zh-TW" altLang="en-US" sz="2000" dirty="0">
                <a:latin typeface="+mn-ea"/>
              </a:rPr>
              <a:t>國際文憑特色班</a:t>
            </a:r>
            <a:r>
              <a:rPr lang="en-US" altLang="zh-TW" sz="2000" dirty="0">
                <a:latin typeface="+mn-ea"/>
              </a:rPr>
              <a:t>)</a:t>
            </a:r>
            <a:r>
              <a:rPr lang="zh-TW" altLang="en-US" sz="2000" dirty="0">
                <a:latin typeface="+mn-ea"/>
              </a:rPr>
              <a:t>、海大附中</a:t>
            </a:r>
            <a:r>
              <a:rPr lang="en-US" altLang="zh-TW" sz="2000" dirty="0">
                <a:latin typeface="+mn-ea"/>
              </a:rPr>
              <a:t>(</a:t>
            </a:r>
            <a:r>
              <a:rPr lang="zh-TW" altLang="en-US" sz="2000" dirty="0">
                <a:latin typeface="+mn-ea"/>
              </a:rPr>
              <a:t>海洋科技人文培育實驗特色班</a:t>
            </a:r>
            <a:r>
              <a:rPr lang="en-US" altLang="zh-TW" sz="2000" dirty="0">
                <a:latin typeface="+mn-ea"/>
              </a:rPr>
              <a:t>)</a:t>
            </a:r>
          </a:p>
          <a:p>
            <a:pPr>
              <a:lnSpc>
                <a:spcPct val="150000"/>
              </a:lnSpc>
              <a:spcBef>
                <a:spcPts val="0"/>
              </a:spcBef>
              <a:defRPr/>
            </a:pPr>
            <a:r>
              <a:rPr lang="zh-TW" altLang="en-US" sz="2000" dirty="0">
                <a:latin typeface="+mn-ea"/>
              </a:rPr>
              <a:t>報名日期：</a:t>
            </a:r>
            <a:r>
              <a:rPr lang="en-US" altLang="zh-TW" sz="2000" dirty="0" smtClean="0">
                <a:latin typeface="+mn-ea"/>
              </a:rPr>
              <a:t>111</a:t>
            </a:r>
            <a:r>
              <a:rPr lang="zh-TW" altLang="en-US" sz="2000" dirty="0" smtClean="0">
                <a:latin typeface="+mn-ea"/>
              </a:rPr>
              <a:t>年</a:t>
            </a:r>
            <a:r>
              <a:rPr lang="en-US" altLang="zh-TW" sz="2000" dirty="0">
                <a:latin typeface="+mn-ea"/>
              </a:rPr>
              <a:t>6</a:t>
            </a:r>
            <a:r>
              <a:rPr lang="zh-TW" altLang="en-US" sz="2000" dirty="0" smtClean="0">
                <a:latin typeface="+mn-ea"/>
              </a:rPr>
              <a:t>月</a:t>
            </a:r>
            <a:r>
              <a:rPr lang="en-US" altLang="zh-TW" sz="2000" dirty="0" smtClean="0">
                <a:latin typeface="+mn-ea"/>
              </a:rPr>
              <a:t>23</a:t>
            </a:r>
            <a:r>
              <a:rPr lang="zh-TW" altLang="en-US" sz="2000" dirty="0" smtClean="0">
                <a:latin typeface="+mn-ea"/>
              </a:rPr>
              <a:t>日</a:t>
            </a:r>
            <a:r>
              <a:rPr lang="en-US" altLang="zh-TW" sz="2000" dirty="0" smtClean="0">
                <a:latin typeface="+mn-ea"/>
              </a:rPr>
              <a:t>-25</a:t>
            </a:r>
            <a:r>
              <a:rPr lang="zh-TW" altLang="en-US" sz="2000" dirty="0" smtClean="0">
                <a:latin typeface="+mn-ea"/>
              </a:rPr>
              <a:t>日</a:t>
            </a:r>
            <a:r>
              <a:rPr lang="en-US" altLang="zh-TW" sz="2000" dirty="0">
                <a:latin typeface="+mn-ea"/>
              </a:rPr>
              <a:t>【</a:t>
            </a:r>
            <a:r>
              <a:rPr lang="zh-TW" altLang="en-US" sz="2000" dirty="0">
                <a:latin typeface="+mn-ea"/>
              </a:rPr>
              <a:t>擇</a:t>
            </a:r>
            <a:r>
              <a:rPr lang="zh-TW" altLang="en-US" sz="2000" dirty="0">
                <a:solidFill>
                  <a:schemeClr val="accent1"/>
                </a:solidFill>
                <a:latin typeface="+mn-ea"/>
              </a:rPr>
              <a:t>一校</a:t>
            </a:r>
            <a:r>
              <a:rPr lang="zh-TW" altLang="en-US" sz="2000" dirty="0">
                <a:latin typeface="+mn-ea"/>
              </a:rPr>
              <a:t>報名</a:t>
            </a:r>
            <a:r>
              <a:rPr lang="en-US" altLang="zh-TW" sz="2000" dirty="0">
                <a:latin typeface="+mn-ea"/>
              </a:rPr>
              <a:t>】</a:t>
            </a:r>
          </a:p>
          <a:p>
            <a:pPr>
              <a:lnSpc>
                <a:spcPct val="150000"/>
              </a:lnSpc>
              <a:spcBef>
                <a:spcPts val="0"/>
              </a:spcBef>
              <a:defRPr/>
            </a:pPr>
            <a:r>
              <a:rPr lang="zh-TW" altLang="en-US" sz="2000" dirty="0">
                <a:latin typeface="+mn-ea"/>
              </a:rPr>
              <a:t>會考成績為報名門檻。</a:t>
            </a:r>
          </a:p>
          <a:p>
            <a:pPr>
              <a:spcBef>
                <a:spcPts val="600"/>
              </a:spcBef>
              <a:defRPr/>
            </a:pPr>
            <a:r>
              <a:rPr lang="zh-TW" altLang="en-US" sz="2000" dirty="0">
                <a:solidFill>
                  <a:srgbClr val="FF0000"/>
                </a:solidFill>
                <a:latin typeface="+mn-ea"/>
              </a:rPr>
              <a:t>考試科目：政大附中</a:t>
            </a:r>
            <a:r>
              <a:rPr lang="en-US" altLang="zh-TW" sz="2000" dirty="0">
                <a:solidFill>
                  <a:srgbClr val="FF0000"/>
                </a:solidFill>
                <a:latin typeface="+mn-ea"/>
              </a:rPr>
              <a:t>(</a:t>
            </a:r>
            <a:r>
              <a:rPr lang="zh-TW" altLang="en-US" sz="2000" dirty="0">
                <a:solidFill>
                  <a:srgbClr val="FF0000"/>
                </a:solidFill>
                <a:latin typeface="+mn-ea"/>
              </a:rPr>
              <a:t>英文閱讀、英文聽力</a:t>
            </a:r>
            <a:r>
              <a:rPr lang="en-US" altLang="zh-TW" sz="2000" dirty="0">
                <a:solidFill>
                  <a:srgbClr val="FF0000"/>
                </a:solidFill>
                <a:latin typeface="+mn-ea"/>
              </a:rPr>
              <a:t>)</a:t>
            </a:r>
            <a:r>
              <a:rPr lang="zh-TW" altLang="en-US" sz="2000" dirty="0">
                <a:solidFill>
                  <a:srgbClr val="FF0000"/>
                </a:solidFill>
                <a:latin typeface="+mn-ea"/>
              </a:rPr>
              <a:t>、師大附中</a:t>
            </a:r>
            <a:r>
              <a:rPr lang="en-US" altLang="zh-TW" sz="2000" dirty="0">
                <a:solidFill>
                  <a:srgbClr val="FF0000"/>
                </a:solidFill>
                <a:latin typeface="+mn-ea"/>
              </a:rPr>
              <a:t>(</a:t>
            </a:r>
            <a:r>
              <a:rPr lang="zh-TW" altLang="en-US" sz="2000" dirty="0">
                <a:solidFill>
                  <a:srgbClr val="FF0000"/>
                </a:solidFill>
                <a:latin typeface="+mn-ea"/>
              </a:rPr>
              <a:t>數學、運算思維</a:t>
            </a:r>
            <a:r>
              <a:rPr lang="en-US" altLang="zh-TW" sz="2000" dirty="0">
                <a:solidFill>
                  <a:srgbClr val="FF0000"/>
                </a:solidFill>
                <a:latin typeface="+mn-ea"/>
              </a:rPr>
              <a:t>)</a:t>
            </a:r>
          </a:p>
          <a:p>
            <a:pPr>
              <a:spcBef>
                <a:spcPts val="600"/>
              </a:spcBef>
              <a:defRPr/>
            </a:pPr>
            <a:r>
              <a:rPr lang="zh-TW" altLang="en-US" sz="2000" dirty="0">
                <a:solidFill>
                  <a:srgbClr val="FF0000"/>
                </a:solidFill>
                <a:latin typeface="+mn-ea"/>
              </a:rPr>
              <a:t>                  西松高中</a:t>
            </a:r>
            <a:r>
              <a:rPr lang="en-US" altLang="zh-TW" sz="2000" dirty="0">
                <a:solidFill>
                  <a:srgbClr val="FF0000"/>
                </a:solidFill>
                <a:latin typeface="+mn-ea"/>
              </a:rPr>
              <a:t>(</a:t>
            </a:r>
            <a:r>
              <a:rPr lang="zh-TW" altLang="en-US" sz="2000" dirty="0">
                <a:solidFill>
                  <a:srgbClr val="FF0000"/>
                </a:solidFill>
                <a:latin typeface="+mn-ea"/>
              </a:rPr>
              <a:t>文本分析、資料判讀</a:t>
            </a:r>
            <a:r>
              <a:rPr lang="en-US" altLang="zh-TW" sz="2000" dirty="0">
                <a:solidFill>
                  <a:srgbClr val="FF0000"/>
                </a:solidFill>
                <a:latin typeface="+mn-ea"/>
              </a:rPr>
              <a:t>)</a:t>
            </a:r>
            <a:r>
              <a:rPr lang="zh-TW" altLang="en-US" sz="2000" dirty="0">
                <a:solidFill>
                  <a:srgbClr val="FF0000"/>
                </a:solidFill>
                <a:latin typeface="+mn-ea"/>
              </a:rPr>
              <a:t>、海大附中</a:t>
            </a:r>
            <a:r>
              <a:rPr lang="en-US" altLang="zh-TW" sz="2000" dirty="0">
                <a:solidFill>
                  <a:srgbClr val="FF0000"/>
                </a:solidFill>
                <a:latin typeface="+mn-ea"/>
              </a:rPr>
              <a:t>(</a:t>
            </a:r>
            <a:r>
              <a:rPr lang="zh-TW" altLang="en-US" sz="2000" dirty="0">
                <a:solidFill>
                  <a:srgbClr val="FF0000"/>
                </a:solidFill>
                <a:latin typeface="+mn-ea"/>
              </a:rPr>
              <a:t>數學能力、自然能力</a:t>
            </a:r>
            <a:r>
              <a:rPr lang="en-US" altLang="zh-TW" sz="2000" dirty="0">
                <a:solidFill>
                  <a:srgbClr val="FF0000"/>
                </a:solidFill>
                <a:latin typeface="+mn-ea"/>
              </a:rPr>
              <a:t>)</a:t>
            </a:r>
          </a:p>
          <a:p>
            <a:pPr>
              <a:lnSpc>
                <a:spcPct val="150000"/>
              </a:lnSpc>
              <a:spcBef>
                <a:spcPts val="0"/>
              </a:spcBef>
              <a:defRPr/>
            </a:pPr>
            <a:r>
              <a:rPr lang="zh-TW" altLang="en-US" sz="2000" dirty="0">
                <a:latin typeface="+mn-ea"/>
              </a:rPr>
              <a:t>考試日期：</a:t>
            </a:r>
            <a:r>
              <a:rPr lang="en-US" altLang="zh-TW" sz="2000" dirty="0" smtClean="0">
                <a:latin typeface="+mn-ea"/>
              </a:rPr>
              <a:t>111</a:t>
            </a:r>
            <a:r>
              <a:rPr lang="zh-TW" altLang="en-US" sz="2000" dirty="0" smtClean="0">
                <a:latin typeface="+mn-ea"/>
              </a:rPr>
              <a:t>年</a:t>
            </a:r>
            <a:r>
              <a:rPr lang="en-US" altLang="zh-TW" sz="2000" dirty="0">
                <a:latin typeface="+mn-ea"/>
              </a:rPr>
              <a:t>6</a:t>
            </a:r>
            <a:r>
              <a:rPr lang="zh-TW" altLang="en-US" sz="2000" dirty="0" smtClean="0">
                <a:latin typeface="+mn-ea"/>
              </a:rPr>
              <a:t>月</a:t>
            </a:r>
            <a:r>
              <a:rPr lang="en-US" altLang="zh-TW" sz="2000" dirty="0" smtClean="0">
                <a:latin typeface="+mn-ea"/>
              </a:rPr>
              <a:t>27</a:t>
            </a:r>
            <a:r>
              <a:rPr lang="zh-TW" altLang="en-US" sz="2000" dirty="0" smtClean="0">
                <a:latin typeface="+mn-ea"/>
              </a:rPr>
              <a:t>日</a:t>
            </a:r>
            <a:r>
              <a:rPr lang="en-US" altLang="zh-TW" sz="2000" dirty="0">
                <a:latin typeface="+mn-ea"/>
              </a:rPr>
              <a:t>(</a:t>
            </a:r>
            <a:r>
              <a:rPr lang="zh-TW" altLang="en-US" sz="2000" dirty="0">
                <a:latin typeface="+mn-ea"/>
              </a:rPr>
              <a:t>日</a:t>
            </a:r>
            <a:r>
              <a:rPr lang="en-US" altLang="zh-TW" sz="2000" dirty="0">
                <a:latin typeface="+mn-ea"/>
              </a:rPr>
              <a:t>)</a:t>
            </a:r>
          </a:p>
          <a:p>
            <a:pPr>
              <a:lnSpc>
                <a:spcPct val="150000"/>
              </a:lnSpc>
              <a:spcBef>
                <a:spcPts val="0"/>
              </a:spcBef>
              <a:defRPr/>
            </a:pPr>
            <a:r>
              <a:rPr lang="zh-TW" altLang="en-US" sz="2000" dirty="0">
                <a:latin typeface="+mn-ea"/>
              </a:rPr>
              <a:t>成績查詢截止日：</a:t>
            </a:r>
            <a:r>
              <a:rPr lang="en-US" altLang="zh-TW" sz="2000" dirty="0" smtClean="0">
                <a:latin typeface="+mn-ea"/>
              </a:rPr>
              <a:t>111</a:t>
            </a:r>
            <a:r>
              <a:rPr lang="zh-TW" altLang="en-US" sz="2000" dirty="0" smtClean="0">
                <a:latin typeface="+mn-ea"/>
              </a:rPr>
              <a:t>年</a:t>
            </a:r>
            <a:r>
              <a:rPr lang="en-US" altLang="zh-TW" sz="2000" dirty="0">
                <a:latin typeface="+mn-ea"/>
              </a:rPr>
              <a:t>6</a:t>
            </a:r>
            <a:r>
              <a:rPr lang="zh-TW" altLang="en-US" sz="2000" dirty="0" smtClean="0">
                <a:latin typeface="+mn-ea"/>
              </a:rPr>
              <a:t>月</a:t>
            </a:r>
            <a:r>
              <a:rPr lang="en-US" altLang="zh-TW" sz="2000" dirty="0" smtClean="0">
                <a:latin typeface="+mn-ea"/>
              </a:rPr>
              <a:t>28</a:t>
            </a:r>
            <a:r>
              <a:rPr lang="zh-TW" altLang="en-US" sz="2000" dirty="0" smtClean="0">
                <a:latin typeface="+mn-ea"/>
              </a:rPr>
              <a:t>日</a:t>
            </a:r>
            <a:r>
              <a:rPr lang="en-US" altLang="zh-TW" sz="2000" dirty="0">
                <a:latin typeface="+mn-ea"/>
              </a:rPr>
              <a:t>(</a:t>
            </a:r>
            <a:r>
              <a:rPr lang="zh-TW" altLang="en-US" sz="2000" dirty="0">
                <a:latin typeface="+mn-ea"/>
              </a:rPr>
              <a:t>一</a:t>
            </a:r>
            <a:r>
              <a:rPr lang="en-US" altLang="zh-TW" sz="2000" dirty="0">
                <a:latin typeface="+mn-ea"/>
              </a:rPr>
              <a:t>)</a:t>
            </a:r>
            <a:endParaRPr lang="zh-TW" altLang="en-US" sz="2000" dirty="0">
              <a:latin typeface="+mn-ea"/>
            </a:endParaRPr>
          </a:p>
          <a:p>
            <a:pPr>
              <a:lnSpc>
                <a:spcPct val="150000"/>
              </a:lnSpc>
              <a:spcBef>
                <a:spcPts val="0"/>
              </a:spcBef>
              <a:defRPr/>
            </a:pPr>
            <a:r>
              <a:rPr lang="zh-TW" altLang="en-US" sz="2000" dirty="0">
                <a:latin typeface="+mn-ea"/>
              </a:rPr>
              <a:t>志願選</a:t>
            </a:r>
            <a:r>
              <a:rPr lang="zh-TW" altLang="en-US" sz="2000" dirty="0" smtClean="0">
                <a:latin typeface="+mn-ea"/>
              </a:rPr>
              <a:t>填：</a:t>
            </a:r>
            <a:r>
              <a:rPr lang="en-US" altLang="zh-TW" sz="2000" dirty="0" smtClean="0">
                <a:latin typeface="+mn-ea"/>
              </a:rPr>
              <a:t>111</a:t>
            </a:r>
            <a:r>
              <a:rPr lang="zh-TW" altLang="en-US" sz="2000" dirty="0" smtClean="0">
                <a:latin typeface="+mn-ea"/>
              </a:rPr>
              <a:t>年</a:t>
            </a:r>
            <a:r>
              <a:rPr lang="en-US" altLang="zh-TW" sz="2000" dirty="0">
                <a:latin typeface="+mn-ea"/>
              </a:rPr>
              <a:t>6</a:t>
            </a:r>
            <a:r>
              <a:rPr lang="zh-TW" altLang="en-US" sz="2000" dirty="0" smtClean="0">
                <a:latin typeface="+mn-ea"/>
              </a:rPr>
              <a:t>月</a:t>
            </a:r>
            <a:r>
              <a:rPr lang="en-US" altLang="zh-TW" sz="2000" dirty="0" smtClean="0">
                <a:latin typeface="+mn-ea"/>
              </a:rPr>
              <a:t>29</a:t>
            </a:r>
            <a:r>
              <a:rPr lang="zh-TW" altLang="en-US" sz="2000" dirty="0" smtClean="0">
                <a:latin typeface="+mn-ea"/>
              </a:rPr>
              <a:t>日</a:t>
            </a:r>
            <a:r>
              <a:rPr lang="en-US" altLang="zh-TW" sz="2000" dirty="0" smtClean="0">
                <a:latin typeface="+mn-ea"/>
              </a:rPr>
              <a:t>(</a:t>
            </a:r>
            <a:r>
              <a:rPr lang="zh-TW" altLang="en-US" sz="2000" dirty="0" smtClean="0">
                <a:latin typeface="+mn-ea"/>
              </a:rPr>
              <a:t>二</a:t>
            </a:r>
            <a:r>
              <a:rPr lang="en-US" altLang="zh-TW" sz="2000" dirty="0" smtClean="0">
                <a:latin typeface="+mn-ea"/>
              </a:rPr>
              <a:t>)~7</a:t>
            </a:r>
            <a:r>
              <a:rPr lang="zh-TW" altLang="en-US" sz="2000" dirty="0" smtClean="0">
                <a:latin typeface="+mn-ea"/>
              </a:rPr>
              <a:t>月</a:t>
            </a:r>
            <a:r>
              <a:rPr lang="en-US" altLang="zh-TW" sz="2000" dirty="0" smtClean="0">
                <a:latin typeface="+mn-ea"/>
              </a:rPr>
              <a:t>1</a:t>
            </a:r>
            <a:r>
              <a:rPr lang="zh-TW" altLang="en-US" sz="2000" dirty="0" smtClean="0">
                <a:latin typeface="+mn-ea"/>
              </a:rPr>
              <a:t>日</a:t>
            </a:r>
            <a:r>
              <a:rPr lang="en-US" altLang="zh-TW" sz="2000" dirty="0" smtClean="0">
                <a:latin typeface="+mn-ea"/>
              </a:rPr>
              <a:t>(</a:t>
            </a:r>
            <a:r>
              <a:rPr lang="zh-TW" altLang="en-US" sz="2000" dirty="0" smtClean="0">
                <a:latin typeface="+mn-ea"/>
              </a:rPr>
              <a:t>四</a:t>
            </a:r>
            <a:r>
              <a:rPr lang="en-US" altLang="zh-TW" sz="2000" dirty="0">
                <a:latin typeface="+mn-ea"/>
              </a:rPr>
              <a:t>)</a:t>
            </a:r>
            <a:endParaRPr lang="zh-TW" altLang="en-US" sz="2000" dirty="0">
              <a:latin typeface="+mn-ea"/>
            </a:endParaRPr>
          </a:p>
          <a:p>
            <a:pPr>
              <a:lnSpc>
                <a:spcPct val="150000"/>
              </a:lnSpc>
              <a:spcBef>
                <a:spcPts val="0"/>
              </a:spcBef>
              <a:defRPr/>
            </a:pPr>
            <a:r>
              <a:rPr lang="zh-TW" altLang="en-US" sz="2000" dirty="0">
                <a:latin typeface="+mn-ea"/>
              </a:rPr>
              <a:t>分發放榜：</a:t>
            </a:r>
            <a:r>
              <a:rPr lang="en-US" altLang="zh-TW" sz="2000" dirty="0" smtClean="0">
                <a:latin typeface="+mn-ea"/>
              </a:rPr>
              <a:t>111</a:t>
            </a:r>
            <a:r>
              <a:rPr lang="zh-TW" altLang="en-US" sz="2000" dirty="0" smtClean="0">
                <a:latin typeface="+mn-ea"/>
              </a:rPr>
              <a:t>年</a:t>
            </a:r>
            <a:r>
              <a:rPr lang="en-US" altLang="zh-TW" sz="2000" dirty="0">
                <a:latin typeface="+mn-ea"/>
              </a:rPr>
              <a:t>7</a:t>
            </a:r>
            <a:r>
              <a:rPr lang="zh-TW" altLang="en-US" sz="2000" dirty="0" smtClean="0">
                <a:latin typeface="+mn-ea"/>
              </a:rPr>
              <a:t>月</a:t>
            </a:r>
            <a:r>
              <a:rPr lang="en-US" altLang="zh-TW" sz="2000" dirty="0" smtClean="0">
                <a:latin typeface="+mn-ea"/>
              </a:rPr>
              <a:t>13</a:t>
            </a:r>
            <a:r>
              <a:rPr lang="zh-TW" altLang="en-US" sz="2000" dirty="0" smtClean="0">
                <a:latin typeface="+mn-ea"/>
              </a:rPr>
              <a:t>日</a:t>
            </a:r>
            <a:r>
              <a:rPr lang="en-US" altLang="zh-TW" sz="2000" dirty="0">
                <a:latin typeface="+mn-ea"/>
              </a:rPr>
              <a:t>(</a:t>
            </a:r>
            <a:r>
              <a:rPr lang="zh-TW" altLang="en-US" sz="2000" dirty="0">
                <a:latin typeface="+mn-ea"/>
              </a:rPr>
              <a:t>二</a:t>
            </a:r>
            <a:r>
              <a:rPr lang="en-US" altLang="zh-TW" sz="2000" dirty="0">
                <a:latin typeface="+mn-ea"/>
              </a:rPr>
              <a:t>)【</a:t>
            </a:r>
            <a:r>
              <a:rPr lang="zh-TW" altLang="en-US" sz="2000" dirty="0">
                <a:latin typeface="+mn-ea"/>
              </a:rPr>
              <a:t>與基北區免試一次分發到位</a:t>
            </a:r>
            <a:r>
              <a:rPr lang="en-US" altLang="zh-TW" sz="2000" dirty="0">
                <a:latin typeface="+mn-ea"/>
              </a:rPr>
              <a:t>】</a:t>
            </a:r>
          </a:p>
          <a:p>
            <a:pPr>
              <a:lnSpc>
                <a:spcPct val="150000"/>
              </a:lnSpc>
              <a:spcBef>
                <a:spcPts val="0"/>
              </a:spcBef>
              <a:defRPr/>
            </a:pPr>
            <a:r>
              <a:rPr lang="zh-TW" altLang="en-US" sz="2000" dirty="0">
                <a:latin typeface="+mn-ea"/>
              </a:rPr>
              <a:t>相關資訊請</a:t>
            </a:r>
            <a:r>
              <a:rPr lang="zh-TW" altLang="en-US" sz="2000" dirty="0" smtClean="0">
                <a:latin typeface="+mn-ea"/>
              </a:rPr>
              <a:t>見</a:t>
            </a:r>
            <a:r>
              <a:rPr lang="en-US" altLang="zh-TW" sz="2000" dirty="0">
                <a:latin typeface="+mn-ea"/>
                <a:hlinkClick r:id="rId2"/>
              </a:rPr>
              <a:t>https://</a:t>
            </a:r>
            <a:r>
              <a:rPr lang="en-US" altLang="zh-TW" sz="2000" dirty="0" smtClean="0">
                <a:latin typeface="+mn-ea"/>
                <a:hlinkClick r:id="rId2"/>
              </a:rPr>
              <a:t>www.ahs.nccu.edu.tw/specialadmissions</a:t>
            </a:r>
            <a:endParaRPr lang="en-US" altLang="zh-TW" sz="2000" dirty="0" smtClean="0">
              <a:latin typeface="+mn-ea"/>
            </a:endParaRPr>
          </a:p>
          <a:p>
            <a:pPr>
              <a:lnSpc>
                <a:spcPct val="150000"/>
              </a:lnSpc>
              <a:spcBef>
                <a:spcPts val="0"/>
              </a:spcBef>
              <a:defRPr/>
            </a:pPr>
            <a:r>
              <a:rPr lang="en-US" altLang="zh-TW" sz="2000" dirty="0">
                <a:latin typeface="+mn-ea"/>
              </a:rPr>
              <a:t> </a:t>
            </a:r>
            <a:r>
              <a:rPr lang="en-US" altLang="zh-TW" sz="2000" dirty="0" smtClean="0">
                <a:latin typeface="+mn-ea"/>
              </a:rPr>
              <a:t>            111</a:t>
            </a:r>
            <a:r>
              <a:rPr lang="zh-TW" altLang="en-US" sz="2000" dirty="0" smtClean="0">
                <a:latin typeface="+mn-ea"/>
              </a:rPr>
              <a:t>學年度高級中等學校特色招生</a:t>
            </a:r>
            <a:r>
              <a:rPr lang="zh-TW" altLang="en-US" sz="2000" smtClean="0">
                <a:latin typeface="+mn-ea"/>
              </a:rPr>
              <a:t>考試分發入學宣導網站</a:t>
            </a:r>
            <a:endParaRPr lang="zh-TW" altLang="en-US" sz="2000" dirty="0">
              <a:latin typeface="+mn-ea"/>
            </a:endParaRPr>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847143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val 83">
            <a:extLst>
              <a:ext uri="{FF2B5EF4-FFF2-40B4-BE49-F238E27FC236}">
                <a16:creationId xmlns:a16="http://schemas.microsoft.com/office/drawing/2014/main" id="{B43C524D-9D6A-4800-B4AC-49E079ABD482}"/>
              </a:ext>
            </a:extLst>
          </p:cNvPr>
          <p:cNvSpPr/>
          <p:nvPr/>
        </p:nvSpPr>
        <p:spPr>
          <a:xfrm rot="5400000">
            <a:off x="7727387" y="3199252"/>
            <a:ext cx="5380018" cy="1217807"/>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83">
            <a:extLst>
              <a:ext uri="{FF2B5EF4-FFF2-40B4-BE49-F238E27FC236}">
                <a16:creationId xmlns:a16="http://schemas.microsoft.com/office/drawing/2014/main" id="{B43C524D-9D6A-4800-B4AC-49E079ABD482}"/>
              </a:ext>
            </a:extLst>
          </p:cNvPr>
          <p:cNvSpPr/>
          <p:nvPr/>
        </p:nvSpPr>
        <p:spPr>
          <a:xfrm rot="5400000">
            <a:off x="6461765" y="3385234"/>
            <a:ext cx="4321220" cy="973559"/>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Arrow: Chevron 51">
            <a:extLst>
              <a:ext uri="{FF2B5EF4-FFF2-40B4-BE49-F238E27FC236}">
                <a16:creationId xmlns:a16="http://schemas.microsoft.com/office/drawing/2014/main" id="{421BF210-F8C0-47E7-92CA-34F5EF9AA6FA}"/>
              </a:ext>
            </a:extLst>
          </p:cNvPr>
          <p:cNvSpPr/>
          <p:nvPr/>
        </p:nvSpPr>
        <p:spPr>
          <a:xfrm rot="10800000" flipH="1">
            <a:off x="4500681" y="4542276"/>
            <a:ext cx="3106619" cy="91987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Oval 115">
            <a:extLst>
              <a:ext uri="{FF2B5EF4-FFF2-40B4-BE49-F238E27FC236}">
                <a16:creationId xmlns:a16="http://schemas.microsoft.com/office/drawing/2014/main" id="{424DBE1A-28BA-4F2D-87FC-2C0875049881}"/>
              </a:ext>
            </a:extLst>
          </p:cNvPr>
          <p:cNvSpPr/>
          <p:nvPr/>
        </p:nvSpPr>
        <p:spPr>
          <a:xfrm rot="10800000">
            <a:off x="5972217" y="5401418"/>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Chevron 51">
            <a:extLst>
              <a:ext uri="{FF2B5EF4-FFF2-40B4-BE49-F238E27FC236}">
                <a16:creationId xmlns:a16="http://schemas.microsoft.com/office/drawing/2014/main" id="{421BF210-F8C0-47E7-92CA-34F5EF9AA6FA}"/>
              </a:ext>
            </a:extLst>
          </p:cNvPr>
          <p:cNvSpPr/>
          <p:nvPr/>
        </p:nvSpPr>
        <p:spPr>
          <a:xfrm rot="10800000" flipH="1">
            <a:off x="4500681" y="3341691"/>
            <a:ext cx="3106619" cy="919876"/>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115">
            <a:extLst>
              <a:ext uri="{FF2B5EF4-FFF2-40B4-BE49-F238E27FC236}">
                <a16:creationId xmlns:a16="http://schemas.microsoft.com/office/drawing/2014/main" id="{424DBE1A-28BA-4F2D-87FC-2C0875049881}"/>
              </a:ext>
            </a:extLst>
          </p:cNvPr>
          <p:cNvSpPr/>
          <p:nvPr/>
        </p:nvSpPr>
        <p:spPr>
          <a:xfrm rot="10800000">
            <a:off x="5954281" y="4208682"/>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Chevron 51">
            <a:extLst>
              <a:ext uri="{FF2B5EF4-FFF2-40B4-BE49-F238E27FC236}">
                <a16:creationId xmlns:a16="http://schemas.microsoft.com/office/drawing/2014/main" id="{421BF210-F8C0-47E7-92CA-34F5EF9AA6FA}"/>
              </a:ext>
            </a:extLst>
          </p:cNvPr>
          <p:cNvSpPr/>
          <p:nvPr/>
        </p:nvSpPr>
        <p:spPr>
          <a:xfrm rot="10800000" flipH="1">
            <a:off x="4518619" y="2155645"/>
            <a:ext cx="3088684" cy="919876"/>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115">
            <a:extLst>
              <a:ext uri="{FF2B5EF4-FFF2-40B4-BE49-F238E27FC236}">
                <a16:creationId xmlns:a16="http://schemas.microsoft.com/office/drawing/2014/main" id="{424DBE1A-28BA-4F2D-87FC-2C0875049881}"/>
              </a:ext>
            </a:extLst>
          </p:cNvPr>
          <p:cNvSpPr/>
          <p:nvPr/>
        </p:nvSpPr>
        <p:spPr>
          <a:xfrm rot="10800000">
            <a:off x="5972213" y="3022636"/>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83">
            <a:extLst>
              <a:ext uri="{FF2B5EF4-FFF2-40B4-BE49-F238E27FC236}">
                <a16:creationId xmlns:a16="http://schemas.microsoft.com/office/drawing/2014/main" id="{B43C524D-9D6A-4800-B4AC-49E079ABD482}"/>
              </a:ext>
            </a:extLst>
          </p:cNvPr>
          <p:cNvSpPr/>
          <p:nvPr/>
        </p:nvSpPr>
        <p:spPr>
          <a:xfrm>
            <a:off x="2009607" y="4570422"/>
            <a:ext cx="2194912" cy="920231"/>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83">
            <a:extLst>
              <a:ext uri="{FF2B5EF4-FFF2-40B4-BE49-F238E27FC236}">
                <a16:creationId xmlns:a16="http://schemas.microsoft.com/office/drawing/2014/main" id="{B43C524D-9D6A-4800-B4AC-49E079ABD482}"/>
              </a:ext>
            </a:extLst>
          </p:cNvPr>
          <p:cNvSpPr/>
          <p:nvPr/>
        </p:nvSpPr>
        <p:spPr>
          <a:xfrm>
            <a:off x="2009607" y="3348040"/>
            <a:ext cx="2194912" cy="920231"/>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3">
            <a:extLst>
              <a:ext uri="{FF2B5EF4-FFF2-40B4-BE49-F238E27FC236}">
                <a16:creationId xmlns:a16="http://schemas.microsoft.com/office/drawing/2014/main" id="{B43C524D-9D6A-4800-B4AC-49E079ABD482}"/>
              </a:ext>
            </a:extLst>
          </p:cNvPr>
          <p:cNvSpPr/>
          <p:nvPr/>
        </p:nvSpPr>
        <p:spPr>
          <a:xfrm>
            <a:off x="2003257" y="2199777"/>
            <a:ext cx="2194912" cy="920231"/>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4850825"/>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336232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62</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585131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職校專業群科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8" y="6099976"/>
            <a:ext cx="1107996" cy="369332"/>
          </a:xfrm>
          <a:prstGeom prst="rect">
            <a:avLst/>
          </a:prstGeom>
          <a:noFill/>
        </p:spPr>
        <p:txBody>
          <a:bodyPr wrap="none" rtlCol="0">
            <a:spAutoFit/>
          </a:bodyPr>
          <a:lstStyle/>
          <a:p>
            <a:r>
              <a:rPr lang="zh-TW" altLang="en-US" b="1" dirty="0"/>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1859507" y="412182"/>
            <a:ext cx="10332492" cy="677108"/>
          </a:xfrm>
          <a:prstGeom prst="rect">
            <a:avLst/>
          </a:prstGeom>
          <a:noFill/>
        </p:spPr>
        <p:txBody>
          <a:bodyPr wrap="square" lIns="0" tIns="0" rIns="0" bIns="0" rtlCol="0" anchor="t">
            <a:spAutoFit/>
          </a:bodyPr>
          <a:lstStyle/>
          <a:p>
            <a:pPr algn="ctr"/>
            <a:r>
              <a:rPr lang="zh-TW" altLang="en-US" sz="4400" b="1" dirty="0"/>
              <a:t>免試與考試分發一次到位規劃</a:t>
            </a:r>
            <a:endParaRPr lang="en-US" sz="4400" b="1" dirty="0"/>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grpSp>
        <p:nvGrpSpPr>
          <p:cNvPr id="44" name="群組 6"/>
          <p:cNvGrpSpPr>
            <a:grpSpLocks/>
          </p:cNvGrpSpPr>
          <p:nvPr/>
        </p:nvGrpSpPr>
        <p:grpSpPr bwMode="auto">
          <a:xfrm>
            <a:off x="2131465" y="1374580"/>
            <a:ext cx="8644567" cy="4892675"/>
            <a:chOff x="1983668" y="1898411"/>
            <a:chExt cx="9227877" cy="5221874"/>
          </a:xfrm>
        </p:grpSpPr>
        <p:sp>
          <p:nvSpPr>
            <p:cNvPr id="47" name="文字方塊 46"/>
            <p:cNvSpPr txBox="1"/>
            <p:nvPr/>
          </p:nvSpPr>
          <p:spPr>
            <a:xfrm>
              <a:off x="2088733" y="2843758"/>
              <a:ext cx="1825106" cy="75566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accent2">
                      <a:lumMod val="75000"/>
                    </a:schemeClr>
                  </a:solidFill>
                  <a:latin typeface="+mn-ea"/>
                </a:rPr>
                <a:t>甲生  </a:t>
              </a:r>
              <a:endParaRPr lang="en-US" altLang="zh-TW" sz="2000" dirty="0">
                <a:solidFill>
                  <a:schemeClr val="accent2">
                    <a:lumMod val="75000"/>
                  </a:schemeClr>
                </a:solidFill>
                <a:latin typeface="+mn-ea"/>
              </a:endParaRPr>
            </a:p>
            <a:p>
              <a:pPr algn="ctr">
                <a:defRPr/>
              </a:pPr>
              <a:r>
                <a:rPr lang="en-US" altLang="zh-TW" sz="2000" dirty="0">
                  <a:solidFill>
                    <a:schemeClr val="accent2">
                      <a:lumMod val="75000"/>
                    </a:schemeClr>
                  </a:solidFill>
                  <a:latin typeface="+mn-ea"/>
                </a:rPr>
                <a:t>(</a:t>
              </a:r>
              <a:r>
                <a:rPr lang="zh-TW" altLang="en-US" sz="2000" dirty="0">
                  <a:solidFill>
                    <a:schemeClr val="accent2">
                      <a:lumMod val="75000"/>
                    </a:schemeClr>
                  </a:solidFill>
                  <a:latin typeface="+mn-ea"/>
                </a:rPr>
                <a:t>免試</a:t>
              </a:r>
              <a:r>
                <a:rPr lang="en-US" altLang="zh-TW" sz="2000" dirty="0">
                  <a:solidFill>
                    <a:schemeClr val="accent2">
                      <a:lumMod val="75000"/>
                    </a:schemeClr>
                  </a:solidFill>
                  <a:latin typeface="+mn-ea"/>
                </a:rPr>
                <a:t>)</a:t>
              </a:r>
              <a:endParaRPr lang="zh-TW" altLang="en-US" sz="2000" dirty="0">
                <a:solidFill>
                  <a:schemeClr val="accent2">
                    <a:lumMod val="75000"/>
                  </a:schemeClr>
                </a:solidFill>
                <a:latin typeface="+mn-ea"/>
              </a:endParaRPr>
            </a:p>
          </p:txBody>
        </p:sp>
        <p:sp>
          <p:nvSpPr>
            <p:cNvPr id="48" name="文字方塊 47"/>
            <p:cNvSpPr txBox="1"/>
            <p:nvPr/>
          </p:nvSpPr>
          <p:spPr>
            <a:xfrm>
              <a:off x="2068399" y="4065357"/>
              <a:ext cx="1845442" cy="7555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bg1"/>
                  </a:solidFill>
                  <a:latin typeface="+mn-ea"/>
                </a:rPr>
                <a:t>乙生</a:t>
              </a:r>
              <a:endParaRPr lang="en-US" altLang="zh-TW" sz="2000" dirty="0">
                <a:solidFill>
                  <a:schemeClr val="bg1"/>
                </a:solidFill>
                <a:latin typeface="+mn-ea"/>
              </a:endParaRPr>
            </a:p>
            <a:p>
              <a:pPr>
                <a:defRPr/>
              </a:pPr>
              <a:r>
                <a:rPr lang="zh-TW" altLang="en-US" sz="2000" dirty="0">
                  <a:solidFill>
                    <a:schemeClr val="bg1"/>
                  </a:solidFill>
                  <a:latin typeface="+mn-ea"/>
                </a:rPr>
                <a:t>   </a:t>
              </a:r>
              <a:r>
                <a:rPr lang="en-US" altLang="zh-TW" sz="2000" dirty="0">
                  <a:solidFill>
                    <a:schemeClr val="bg1"/>
                  </a:solidFill>
                  <a:latin typeface="+mn-ea"/>
                </a:rPr>
                <a:t>(</a:t>
              </a:r>
              <a:r>
                <a:rPr lang="zh-TW" altLang="en-US" sz="2000" dirty="0">
                  <a:solidFill>
                    <a:schemeClr val="bg1"/>
                  </a:solidFill>
                  <a:latin typeface="+mn-ea"/>
                </a:rPr>
                <a:t>跨區特招</a:t>
              </a:r>
              <a:r>
                <a:rPr lang="en-US" altLang="zh-TW" sz="2000" dirty="0">
                  <a:solidFill>
                    <a:schemeClr val="bg1"/>
                  </a:solidFill>
                  <a:latin typeface="+mn-ea"/>
                </a:rPr>
                <a:t>)</a:t>
              </a:r>
              <a:endParaRPr lang="zh-TW" altLang="en-US" sz="2000" dirty="0">
                <a:solidFill>
                  <a:schemeClr val="bg1"/>
                </a:solidFill>
                <a:latin typeface="+mn-ea"/>
              </a:endParaRPr>
            </a:p>
          </p:txBody>
        </p:sp>
        <p:sp>
          <p:nvSpPr>
            <p:cNvPr id="49" name="文字方塊 48"/>
            <p:cNvSpPr txBox="1"/>
            <p:nvPr/>
          </p:nvSpPr>
          <p:spPr>
            <a:xfrm>
              <a:off x="1983668" y="5353036"/>
              <a:ext cx="1920006" cy="7555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bg1"/>
                  </a:solidFill>
                  <a:latin typeface="+mn-ea"/>
                </a:rPr>
                <a:t> 丙生</a:t>
              </a:r>
              <a:endParaRPr lang="en-US" altLang="zh-TW" sz="2000" dirty="0">
                <a:solidFill>
                  <a:schemeClr val="bg1"/>
                </a:solidFill>
                <a:latin typeface="+mn-ea"/>
              </a:endParaRPr>
            </a:p>
            <a:p>
              <a:pPr algn="ctr">
                <a:defRPr/>
              </a:pPr>
              <a:r>
                <a:rPr lang="en-US" altLang="zh-TW" sz="2000" dirty="0">
                  <a:solidFill>
                    <a:schemeClr val="bg1"/>
                  </a:solidFill>
                  <a:latin typeface="+mn-ea"/>
                </a:rPr>
                <a:t>(</a:t>
              </a:r>
              <a:r>
                <a:rPr lang="zh-TW" altLang="en-US" sz="2000" dirty="0">
                  <a:solidFill>
                    <a:schemeClr val="bg1"/>
                  </a:solidFill>
                  <a:latin typeface="+mn-ea"/>
                </a:rPr>
                <a:t>免試</a:t>
              </a:r>
              <a:r>
                <a:rPr lang="en-US" altLang="zh-TW" sz="2000" dirty="0">
                  <a:solidFill>
                    <a:schemeClr val="bg1"/>
                  </a:solidFill>
                  <a:latin typeface="+mn-ea"/>
                </a:rPr>
                <a:t>+</a:t>
              </a:r>
              <a:r>
                <a:rPr lang="zh-TW" altLang="en-US" sz="2000" dirty="0">
                  <a:solidFill>
                    <a:schemeClr val="bg1"/>
                  </a:solidFill>
                  <a:latin typeface="+mn-ea"/>
                </a:rPr>
                <a:t>特招</a:t>
              </a:r>
              <a:r>
                <a:rPr lang="en-US" altLang="zh-TW" sz="2000" dirty="0">
                  <a:solidFill>
                    <a:schemeClr val="bg1"/>
                  </a:solidFill>
                  <a:latin typeface="+mn-ea"/>
                </a:rPr>
                <a:t>)</a:t>
              </a:r>
              <a:endParaRPr lang="zh-TW" altLang="en-US" sz="2000" dirty="0">
                <a:solidFill>
                  <a:schemeClr val="bg1"/>
                </a:solidFill>
                <a:latin typeface="+mn-ea"/>
              </a:endParaRPr>
            </a:p>
          </p:txBody>
        </p:sp>
        <p:sp>
          <p:nvSpPr>
            <p:cNvPr id="53" name="文字方塊 52"/>
            <p:cNvSpPr txBox="1"/>
            <p:nvPr/>
          </p:nvSpPr>
          <p:spPr>
            <a:xfrm>
              <a:off x="4946751" y="2781617"/>
              <a:ext cx="2126747" cy="7555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zh-TW" altLang="en-US" sz="2000" dirty="0">
                  <a:solidFill>
                    <a:schemeClr val="accent2">
                      <a:lumMod val="75000"/>
                    </a:schemeClr>
                  </a:solidFill>
                  <a:latin typeface="+mn-ea"/>
                </a:rPr>
                <a:t>免試選填</a:t>
              </a:r>
              <a:endParaRPr lang="en-US" altLang="zh-TW" sz="2000" dirty="0">
                <a:solidFill>
                  <a:schemeClr val="accent2">
                    <a:lumMod val="75000"/>
                  </a:schemeClr>
                </a:solidFill>
                <a:latin typeface="+mn-ea"/>
              </a:endParaRPr>
            </a:p>
            <a:p>
              <a:pPr algn="ctr">
                <a:defRPr/>
              </a:pPr>
              <a:r>
                <a:rPr lang="en-US" altLang="zh-TW" sz="2000" dirty="0">
                  <a:solidFill>
                    <a:schemeClr val="accent2">
                      <a:lumMod val="75000"/>
                    </a:schemeClr>
                  </a:solidFill>
                  <a:latin typeface="+mn-ea"/>
                </a:rPr>
                <a:t>30</a:t>
              </a:r>
              <a:r>
                <a:rPr lang="zh-TW" altLang="en-US" sz="2000" dirty="0">
                  <a:solidFill>
                    <a:schemeClr val="accent2">
                      <a:lumMod val="75000"/>
                    </a:schemeClr>
                  </a:solidFill>
                  <a:latin typeface="+mn-ea"/>
                </a:rPr>
                <a:t>個志願</a:t>
              </a:r>
              <a:r>
                <a:rPr lang="en-US" altLang="zh-TW" sz="2000" b="1" dirty="0">
                  <a:solidFill>
                    <a:schemeClr val="accent2">
                      <a:lumMod val="75000"/>
                    </a:schemeClr>
                  </a:solidFill>
                  <a:latin typeface="+mn-ea"/>
                </a:rPr>
                <a:t>(A0)</a:t>
              </a:r>
            </a:p>
          </p:txBody>
        </p:sp>
        <p:sp>
          <p:nvSpPr>
            <p:cNvPr id="54" name="文字方塊 53"/>
            <p:cNvSpPr txBox="1"/>
            <p:nvPr/>
          </p:nvSpPr>
          <p:spPr>
            <a:xfrm>
              <a:off x="5043620" y="4065357"/>
              <a:ext cx="2126747" cy="7555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zh-TW" altLang="en-US" sz="2000" dirty="0">
                  <a:solidFill>
                    <a:schemeClr val="bg1"/>
                  </a:solidFill>
                  <a:latin typeface="+mn-ea"/>
                </a:rPr>
                <a:t>特招選填</a:t>
              </a:r>
              <a:endParaRPr lang="en-US" altLang="zh-TW" sz="2000" dirty="0">
                <a:solidFill>
                  <a:schemeClr val="bg1"/>
                </a:solidFill>
                <a:latin typeface="+mn-ea"/>
              </a:endParaRPr>
            </a:p>
            <a:p>
              <a:pPr algn="ctr">
                <a:defRPr/>
              </a:pPr>
              <a:r>
                <a:rPr lang="zh-TW" altLang="en-US" sz="2000" dirty="0">
                  <a:solidFill>
                    <a:schemeClr val="bg1"/>
                  </a:solidFill>
                  <a:latin typeface="+mn-ea"/>
                </a:rPr>
                <a:t>單</a:t>
              </a:r>
              <a:r>
                <a:rPr lang="en-US" altLang="zh-TW" sz="2000" dirty="0">
                  <a:solidFill>
                    <a:schemeClr val="bg1"/>
                  </a:solidFill>
                  <a:latin typeface="+mn-ea"/>
                </a:rPr>
                <a:t>1</a:t>
              </a:r>
              <a:r>
                <a:rPr lang="zh-TW" altLang="en-US" sz="2000" dirty="0">
                  <a:solidFill>
                    <a:schemeClr val="bg1"/>
                  </a:solidFill>
                  <a:latin typeface="+mn-ea"/>
                </a:rPr>
                <a:t>志願</a:t>
              </a:r>
              <a:r>
                <a:rPr lang="en-US" altLang="zh-TW" sz="2000" b="1" dirty="0">
                  <a:solidFill>
                    <a:schemeClr val="bg1"/>
                  </a:solidFill>
                  <a:latin typeface="+mn-ea"/>
                </a:rPr>
                <a:t>(B0)</a:t>
              </a:r>
              <a:endParaRPr lang="zh-TW" altLang="en-US" sz="2000" b="1" dirty="0">
                <a:solidFill>
                  <a:schemeClr val="bg1"/>
                </a:solidFill>
                <a:latin typeface="+mn-ea"/>
              </a:endParaRPr>
            </a:p>
          </p:txBody>
        </p:sp>
        <p:sp>
          <p:nvSpPr>
            <p:cNvPr id="55" name="文字方塊 54"/>
            <p:cNvSpPr txBox="1"/>
            <p:nvPr/>
          </p:nvSpPr>
          <p:spPr>
            <a:xfrm>
              <a:off x="4679966" y="5342871"/>
              <a:ext cx="2942747" cy="10840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zh-TW" altLang="en-US" sz="2000" dirty="0">
                  <a:solidFill>
                    <a:schemeClr val="bg1"/>
                  </a:solidFill>
                  <a:latin typeface="+mn-ea"/>
                </a:rPr>
                <a:t>免試</a:t>
              </a:r>
              <a:r>
                <a:rPr lang="en-US" altLang="zh-TW" sz="2000" dirty="0">
                  <a:solidFill>
                    <a:schemeClr val="bg1"/>
                  </a:solidFill>
                  <a:latin typeface="+mn-ea"/>
                </a:rPr>
                <a:t>30+</a:t>
              </a:r>
              <a:r>
                <a:rPr lang="zh-TW" altLang="en-US" sz="2000" dirty="0">
                  <a:solidFill>
                    <a:schemeClr val="bg1"/>
                  </a:solidFill>
                  <a:latin typeface="+mn-ea"/>
                </a:rPr>
                <a:t>特招</a:t>
              </a:r>
              <a:r>
                <a:rPr lang="en-US" altLang="zh-TW" sz="2000" dirty="0">
                  <a:solidFill>
                    <a:schemeClr val="bg1"/>
                  </a:solidFill>
                  <a:latin typeface="+mn-ea"/>
                </a:rPr>
                <a:t>1</a:t>
              </a:r>
              <a:endParaRPr lang="zh-TW" altLang="en-US" sz="2000" dirty="0">
                <a:solidFill>
                  <a:schemeClr val="bg1"/>
                </a:solidFill>
                <a:latin typeface="+mn-ea"/>
              </a:endParaRPr>
            </a:p>
            <a:p>
              <a:pPr algn="ctr">
                <a:defRPr/>
              </a:pPr>
              <a:r>
                <a:rPr lang="zh-TW" altLang="en-US" sz="2000" dirty="0">
                  <a:solidFill>
                    <a:schemeClr val="bg1"/>
                  </a:solidFill>
                  <a:latin typeface="+mn-ea"/>
                </a:rPr>
                <a:t>志願表   </a:t>
              </a:r>
              <a:r>
                <a:rPr lang="en-US" altLang="zh-TW" sz="2000" dirty="0">
                  <a:solidFill>
                    <a:schemeClr val="bg1"/>
                  </a:solidFill>
                  <a:latin typeface="+mn-ea"/>
                </a:rPr>
                <a:t>30+1</a:t>
              </a:r>
              <a:r>
                <a:rPr lang="en-US" altLang="zh-TW" sz="2000" b="1" dirty="0">
                  <a:solidFill>
                    <a:schemeClr val="bg1"/>
                  </a:solidFill>
                  <a:latin typeface="+mn-ea"/>
                </a:rPr>
                <a:t>(C0)</a:t>
              </a:r>
              <a:endParaRPr lang="zh-TW" altLang="en-US" sz="2000" b="1" dirty="0">
                <a:solidFill>
                  <a:schemeClr val="bg1"/>
                </a:solidFill>
                <a:latin typeface="+mn-ea"/>
              </a:endParaRPr>
            </a:p>
            <a:p>
              <a:pPr>
                <a:defRPr/>
              </a:pPr>
              <a:endParaRPr lang="zh-TW" altLang="en-US" sz="2000" dirty="0">
                <a:solidFill>
                  <a:schemeClr val="bg1"/>
                </a:solidFill>
                <a:latin typeface="+mn-ea"/>
              </a:endParaRPr>
            </a:p>
          </p:txBody>
        </p:sp>
        <p:sp>
          <p:nvSpPr>
            <p:cNvPr id="62" name="文字方塊 61"/>
            <p:cNvSpPr txBox="1"/>
            <p:nvPr/>
          </p:nvSpPr>
          <p:spPr>
            <a:xfrm>
              <a:off x="8556331" y="2529557"/>
              <a:ext cx="793082" cy="40392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TW" altLang="en-US" sz="2400" dirty="0">
                  <a:solidFill>
                    <a:schemeClr val="bg1"/>
                  </a:solidFill>
                  <a:latin typeface="+mn-ea"/>
                </a:rPr>
                <a:t>列印志願表</a:t>
              </a:r>
              <a:endParaRPr lang="en-US" altLang="zh-TW" sz="2400" dirty="0">
                <a:solidFill>
                  <a:schemeClr val="bg1"/>
                </a:solidFill>
                <a:latin typeface="+mn-ea"/>
              </a:endParaRPr>
            </a:p>
            <a:p>
              <a:pPr>
                <a:defRPr/>
              </a:pPr>
              <a:r>
                <a:rPr lang="zh-TW" altLang="en-US" sz="2400" dirty="0">
                  <a:solidFill>
                    <a:schemeClr val="bg1"/>
                  </a:solidFill>
                  <a:latin typeface="+mn-ea"/>
                </a:rPr>
                <a:t>，家長簽名</a:t>
              </a:r>
            </a:p>
          </p:txBody>
        </p:sp>
        <p:sp>
          <p:nvSpPr>
            <p:cNvPr id="63" name="文字方塊 62"/>
            <p:cNvSpPr txBox="1"/>
            <p:nvPr/>
          </p:nvSpPr>
          <p:spPr>
            <a:xfrm>
              <a:off x="10572673" y="1898411"/>
              <a:ext cx="638872" cy="52218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TW" altLang="en-US" sz="2400" dirty="0">
                  <a:solidFill>
                    <a:schemeClr val="bg1"/>
                  </a:solidFill>
                  <a:latin typeface="+mn-ea"/>
                </a:rPr>
                <a:t>同時選填志願</a:t>
              </a:r>
              <a:endParaRPr lang="en-US" altLang="zh-TW" sz="2400" dirty="0">
                <a:solidFill>
                  <a:schemeClr val="bg1"/>
                </a:solidFill>
                <a:latin typeface="+mn-ea"/>
              </a:endParaRPr>
            </a:p>
            <a:p>
              <a:pPr>
                <a:defRPr/>
              </a:pPr>
              <a:r>
                <a:rPr lang="zh-TW" altLang="en-US" sz="2400" dirty="0">
                  <a:solidFill>
                    <a:schemeClr val="bg1"/>
                  </a:solidFill>
                  <a:latin typeface="+mn-ea"/>
                </a:rPr>
                <a:t>，一次分發到位</a:t>
              </a:r>
            </a:p>
          </p:txBody>
        </p:sp>
      </p:grpSp>
      <p:sp>
        <p:nvSpPr>
          <p:cNvPr id="65" name="文字方塊 24"/>
          <p:cNvSpPr txBox="1">
            <a:spLocks noChangeArrowheads="1"/>
          </p:cNvSpPr>
          <p:nvPr/>
        </p:nvSpPr>
        <p:spPr bwMode="auto">
          <a:xfrm>
            <a:off x="4748252" y="1421085"/>
            <a:ext cx="2447925" cy="461665"/>
          </a:xfrm>
          <a:prstGeom prst="rect">
            <a:avLst/>
          </a:prstGeom>
          <a:noFill/>
          <a:ln w="9525">
            <a:noFill/>
            <a:miter lim="800000"/>
            <a:headEnd/>
            <a:tailEnd/>
          </a:ln>
        </p:spPr>
        <p:txBody>
          <a:bodyPr>
            <a:spAutoFit/>
          </a:bodyPr>
          <a:lstStyle/>
          <a:p>
            <a:pPr algn="ctr" eaLnBrk="1" hangingPunct="1">
              <a:defRPr/>
            </a:pPr>
            <a:r>
              <a:rPr lang="zh-TW" altLang="en-US" sz="2400" dirty="0">
                <a:solidFill>
                  <a:prstClr val="black"/>
                </a:solidFill>
              </a:rPr>
              <a:t>志願選填系統</a:t>
            </a:r>
          </a:p>
        </p:txBody>
      </p:sp>
      <p:sp>
        <p:nvSpPr>
          <p:cNvPr id="103" name="Arrow: Chevron 51">
            <a:extLst>
              <a:ext uri="{FF2B5EF4-FFF2-40B4-BE49-F238E27FC236}">
                <a16:creationId xmlns:a16="http://schemas.microsoft.com/office/drawing/2014/main" id="{421BF210-F8C0-47E7-92CA-34F5EF9AA6FA}"/>
              </a:ext>
            </a:extLst>
          </p:cNvPr>
          <p:cNvSpPr/>
          <p:nvPr/>
        </p:nvSpPr>
        <p:spPr>
          <a:xfrm rot="10800000" flipH="1" flipV="1">
            <a:off x="9167645" y="3704671"/>
            <a:ext cx="302015" cy="190350"/>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向右箭號 1"/>
          <p:cNvSpPr/>
          <p:nvPr/>
        </p:nvSpPr>
        <p:spPr>
          <a:xfrm>
            <a:off x="4221749" y="2535645"/>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向右箭號 49"/>
          <p:cNvSpPr/>
          <p:nvPr/>
        </p:nvSpPr>
        <p:spPr>
          <a:xfrm>
            <a:off x="4228813" y="3664059"/>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向右箭號 50"/>
          <p:cNvSpPr/>
          <p:nvPr/>
        </p:nvSpPr>
        <p:spPr>
          <a:xfrm>
            <a:off x="4204521" y="4909876"/>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向右箭號 51"/>
          <p:cNvSpPr/>
          <p:nvPr/>
        </p:nvSpPr>
        <p:spPr>
          <a:xfrm>
            <a:off x="7607301" y="3484236"/>
            <a:ext cx="618995" cy="54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向右箭號 55"/>
          <p:cNvSpPr/>
          <p:nvPr/>
        </p:nvSpPr>
        <p:spPr>
          <a:xfrm>
            <a:off x="9079413" y="3556196"/>
            <a:ext cx="618995" cy="54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66891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36937"/>
            <a:ext cx="2956847" cy="16664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63</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t>基北區適性入學報名查詢</a:t>
            </a:r>
            <a:endParaRPr lang="en-US" sz="4400" b="1" dirty="0"/>
          </a:p>
        </p:txBody>
      </p:sp>
      <p:sp>
        <p:nvSpPr>
          <p:cNvPr id="2" name="矩形 1"/>
          <p:cNvSpPr/>
          <p:nvPr/>
        </p:nvSpPr>
        <p:spPr>
          <a:xfrm>
            <a:off x="2676571" y="1014270"/>
            <a:ext cx="3386440" cy="369332"/>
          </a:xfrm>
          <a:prstGeom prst="rect">
            <a:avLst/>
          </a:prstGeom>
        </p:spPr>
        <p:txBody>
          <a:bodyPr wrap="none">
            <a:spAutoFit/>
          </a:bodyPr>
          <a:lstStyle/>
          <a:p>
            <a:r>
              <a:rPr lang="zh-TW" altLang="en-US" dirty="0">
                <a:latin typeface="+mn-ea"/>
              </a:rPr>
              <a:t>網址</a:t>
            </a:r>
            <a:r>
              <a:rPr lang="en-US" altLang="zh-TW" dirty="0">
                <a:latin typeface="+mn-ea"/>
              </a:rPr>
              <a:t>:http://www.ttk.entry.edu.tw</a:t>
            </a:r>
            <a:endParaRPr lang="zh-TW" altLang="en-US" dirty="0">
              <a:latin typeface="+mn-ea"/>
            </a:endParaRPr>
          </a:p>
        </p:txBody>
      </p:sp>
      <p:pic>
        <p:nvPicPr>
          <p:cNvPr id="3" name="圖片 2"/>
          <p:cNvPicPr>
            <a:picLocks noChangeAspect="1"/>
          </p:cNvPicPr>
          <p:nvPr/>
        </p:nvPicPr>
        <p:blipFill>
          <a:blip r:embed="rId2"/>
          <a:stretch>
            <a:fillRect/>
          </a:stretch>
        </p:blipFill>
        <p:spPr>
          <a:xfrm>
            <a:off x="1478428" y="1651595"/>
            <a:ext cx="9295238" cy="4704762"/>
          </a:xfrm>
          <a:prstGeom prst="rect">
            <a:avLst/>
          </a:prstGeom>
        </p:spPr>
      </p:pic>
    </p:spTree>
    <p:extLst>
      <p:ext uri="{BB962C8B-B14F-4D97-AF65-F5344CB8AC3E}">
        <p14:creationId xmlns:p14="http://schemas.microsoft.com/office/powerpoint/2010/main" val="21800989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326449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64</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latin typeface="+mn-ea"/>
              </a:rPr>
              <a:t>免試入學模擬志願選填</a:t>
            </a:r>
            <a:endParaRPr lang="en-US" sz="4400" b="1" dirty="0">
              <a:latin typeface="+mn-ea"/>
            </a:endParaRPr>
          </a:p>
        </p:txBody>
      </p:sp>
      <p:sp>
        <p:nvSpPr>
          <p:cNvPr id="3" name="矩形 2"/>
          <p:cNvSpPr/>
          <p:nvPr/>
        </p:nvSpPr>
        <p:spPr>
          <a:xfrm>
            <a:off x="1996872" y="1318043"/>
            <a:ext cx="8886825" cy="4647426"/>
          </a:xfrm>
          <a:prstGeom prst="rect">
            <a:avLst/>
          </a:prstGeom>
        </p:spPr>
        <p:txBody>
          <a:bodyPr wrap="square">
            <a:spAutoFit/>
          </a:bodyPr>
          <a:lstStyle/>
          <a:p>
            <a:pPr>
              <a:spcBef>
                <a:spcPts val="1200"/>
              </a:spcBef>
            </a:pPr>
            <a:r>
              <a:rPr lang="zh-TW" altLang="en-US" sz="3200" dirty="0">
                <a:latin typeface="+mn-ea"/>
              </a:rPr>
              <a:t>英文網址：</a:t>
            </a:r>
            <a:r>
              <a:rPr lang="en-US" altLang="zh-TW" sz="3200" dirty="0">
                <a:latin typeface="+mn-ea"/>
                <a:hlinkClick r:id="rId2"/>
              </a:rPr>
              <a:t>https://ttk.entry.edu.tw</a:t>
            </a:r>
            <a:endParaRPr lang="zh-TW" altLang="en-US" sz="3200" dirty="0">
              <a:latin typeface="+mn-ea"/>
            </a:endParaRPr>
          </a:p>
          <a:p>
            <a:pPr>
              <a:spcBef>
                <a:spcPts val="1200"/>
              </a:spcBef>
            </a:pPr>
            <a:r>
              <a:rPr lang="zh-TW" altLang="en-US" sz="3200" dirty="0">
                <a:latin typeface="+mn-ea"/>
              </a:rPr>
              <a:t>第一次模擬志願選填：</a:t>
            </a:r>
            <a:r>
              <a:rPr lang="en-US" altLang="zh-TW" sz="3200" dirty="0" smtClean="0">
                <a:solidFill>
                  <a:srgbClr val="FF0000"/>
                </a:solidFill>
                <a:latin typeface="+mn-ea"/>
              </a:rPr>
              <a:t>110.12.27.~111.1.14.</a:t>
            </a:r>
            <a:r>
              <a:rPr lang="zh-TW" altLang="en-US" sz="3200" dirty="0">
                <a:solidFill>
                  <a:srgbClr val="FF0000"/>
                </a:solidFill>
                <a:latin typeface="+mn-ea"/>
              </a:rPr>
              <a:t/>
            </a:r>
            <a:br>
              <a:rPr lang="zh-TW" altLang="en-US" sz="3200" dirty="0">
                <a:solidFill>
                  <a:srgbClr val="FF0000"/>
                </a:solidFill>
                <a:latin typeface="+mn-ea"/>
              </a:rPr>
            </a:br>
            <a:r>
              <a:rPr lang="zh-TW" altLang="en-US" sz="3200" dirty="0">
                <a:latin typeface="+mn-ea"/>
              </a:rPr>
              <a:t>（沒有特色招生志願的選填）</a:t>
            </a:r>
          </a:p>
          <a:p>
            <a:pPr>
              <a:spcBef>
                <a:spcPts val="1200"/>
              </a:spcBef>
            </a:pPr>
            <a:r>
              <a:rPr lang="zh-TW" altLang="en-US" sz="3200" dirty="0">
                <a:latin typeface="+mn-ea"/>
              </a:rPr>
              <a:t>第二次模擬志願選填：</a:t>
            </a:r>
            <a:r>
              <a:rPr lang="en-US" altLang="zh-TW" sz="3200" dirty="0" smtClean="0">
                <a:solidFill>
                  <a:srgbClr val="FF0000"/>
                </a:solidFill>
                <a:latin typeface="+mn-ea"/>
              </a:rPr>
              <a:t>111.3.28.~111.4.12.</a:t>
            </a:r>
            <a:r>
              <a:rPr lang="en-US" altLang="zh-TW" sz="3200" dirty="0">
                <a:solidFill>
                  <a:srgbClr val="FF0000"/>
                </a:solidFill>
                <a:latin typeface="+mn-ea"/>
              </a:rPr>
              <a:t/>
            </a:r>
            <a:br>
              <a:rPr lang="en-US" altLang="zh-TW" sz="3200" dirty="0">
                <a:solidFill>
                  <a:srgbClr val="FF0000"/>
                </a:solidFill>
                <a:latin typeface="+mn-ea"/>
              </a:rPr>
            </a:br>
            <a:r>
              <a:rPr lang="zh-TW" altLang="en-US" sz="3200" dirty="0">
                <a:latin typeface="+mn-ea"/>
              </a:rPr>
              <a:t>（包含特色招生志願的選填）</a:t>
            </a:r>
          </a:p>
          <a:p>
            <a:pPr>
              <a:spcBef>
                <a:spcPts val="1200"/>
              </a:spcBef>
            </a:pPr>
            <a:r>
              <a:rPr lang="zh-TW" altLang="en-US" sz="3200" dirty="0">
                <a:latin typeface="+mn-ea"/>
              </a:rPr>
              <a:t>第三次模擬志願選填：</a:t>
            </a:r>
            <a:r>
              <a:rPr lang="en-US" altLang="zh-TW" sz="3200" dirty="0" smtClean="0">
                <a:solidFill>
                  <a:srgbClr val="FF0000"/>
                </a:solidFill>
                <a:latin typeface="+mn-ea"/>
              </a:rPr>
              <a:t>111.6.13.</a:t>
            </a:r>
            <a:r>
              <a:rPr lang="zh-TW" altLang="en-US" sz="3200" dirty="0" smtClean="0">
                <a:solidFill>
                  <a:srgbClr val="FF0000"/>
                </a:solidFill>
                <a:latin typeface="+mn-ea"/>
              </a:rPr>
              <a:t> </a:t>
            </a:r>
            <a:r>
              <a:rPr lang="en-US" altLang="zh-TW" sz="3200" dirty="0">
                <a:solidFill>
                  <a:srgbClr val="FF0000"/>
                </a:solidFill>
                <a:latin typeface="+mn-ea"/>
              </a:rPr>
              <a:t>~</a:t>
            </a:r>
            <a:r>
              <a:rPr lang="en-US" altLang="zh-TW" sz="3200" dirty="0" smtClean="0">
                <a:solidFill>
                  <a:srgbClr val="FF0000"/>
                </a:solidFill>
                <a:latin typeface="+mn-ea"/>
              </a:rPr>
              <a:t>111.6.22.</a:t>
            </a:r>
            <a:r>
              <a:rPr lang="en-US" altLang="zh-TW" sz="3200" dirty="0">
                <a:solidFill>
                  <a:srgbClr val="FF0000"/>
                </a:solidFill>
                <a:latin typeface="+mn-ea"/>
              </a:rPr>
              <a:t/>
            </a:r>
            <a:br>
              <a:rPr lang="en-US" altLang="zh-TW" sz="3200" dirty="0">
                <a:solidFill>
                  <a:srgbClr val="FF0000"/>
                </a:solidFill>
                <a:latin typeface="+mn-ea"/>
              </a:rPr>
            </a:br>
            <a:r>
              <a:rPr lang="zh-TW" altLang="en-US" sz="3200" dirty="0">
                <a:latin typeface="+mn-ea"/>
              </a:rPr>
              <a:t> </a:t>
            </a:r>
            <a:r>
              <a:rPr lang="en-US" altLang="zh-TW" sz="3200" dirty="0">
                <a:latin typeface="+mn-ea"/>
              </a:rPr>
              <a:t>(</a:t>
            </a:r>
            <a:r>
              <a:rPr lang="zh-TW" altLang="en-US" sz="3200" dirty="0">
                <a:latin typeface="+mn-ea"/>
              </a:rPr>
              <a:t>模擬志願選填的資料可保留到正式選填時</a:t>
            </a:r>
            <a:r>
              <a:rPr lang="en-US" altLang="zh-TW" sz="3200" dirty="0">
                <a:latin typeface="+mn-ea"/>
              </a:rPr>
              <a:t>)</a:t>
            </a:r>
          </a:p>
          <a:p>
            <a:pPr>
              <a:spcBef>
                <a:spcPts val="1200"/>
              </a:spcBef>
            </a:pPr>
            <a:r>
              <a:rPr lang="zh-TW" altLang="en-US" sz="3200" dirty="0">
                <a:latin typeface="+mn-ea"/>
              </a:rPr>
              <a:t>正式選填：</a:t>
            </a:r>
            <a:r>
              <a:rPr lang="en-US" altLang="zh-TW" sz="3200" dirty="0" smtClean="0">
                <a:solidFill>
                  <a:srgbClr val="FF0000"/>
                </a:solidFill>
                <a:latin typeface="+mn-ea"/>
              </a:rPr>
              <a:t>111.6.23.</a:t>
            </a:r>
            <a:r>
              <a:rPr lang="zh-TW" altLang="en-US" sz="3200" dirty="0" smtClean="0">
                <a:solidFill>
                  <a:srgbClr val="FF0000"/>
                </a:solidFill>
                <a:latin typeface="+mn-ea"/>
              </a:rPr>
              <a:t> </a:t>
            </a:r>
            <a:r>
              <a:rPr lang="en-US" altLang="zh-TW" sz="3200" dirty="0">
                <a:solidFill>
                  <a:srgbClr val="FF0000"/>
                </a:solidFill>
                <a:latin typeface="+mn-ea"/>
              </a:rPr>
              <a:t>~</a:t>
            </a:r>
            <a:r>
              <a:rPr lang="en-US" altLang="zh-TW" sz="3200" dirty="0" smtClean="0">
                <a:solidFill>
                  <a:srgbClr val="FF0000"/>
                </a:solidFill>
                <a:latin typeface="+mn-ea"/>
              </a:rPr>
              <a:t>111.6.30.</a:t>
            </a:r>
            <a:endParaRPr lang="zh-TW" altLang="en-US" sz="3200" dirty="0">
              <a:solidFill>
                <a:srgbClr val="FF0000"/>
              </a:solidFill>
              <a:latin typeface="+mn-ea"/>
            </a:endParaRPr>
          </a:p>
        </p:txBody>
      </p:sp>
    </p:spTree>
    <p:extLst>
      <p:ext uri="{BB962C8B-B14F-4D97-AF65-F5344CB8AC3E}">
        <p14:creationId xmlns:p14="http://schemas.microsoft.com/office/powerpoint/2010/main" val="2472580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2" y="640943"/>
            <a:ext cx="51872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65</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latin typeface="+mn-ea"/>
              </a:rPr>
              <a:t>步驟一</a:t>
            </a:r>
            <a:endParaRPr lang="en-US" sz="4400" b="1" dirty="0">
              <a:latin typeface="+mn-ea"/>
            </a:endParaRPr>
          </a:p>
        </p:txBody>
      </p:sp>
      <p:sp>
        <p:nvSpPr>
          <p:cNvPr id="2" name="矩形 1"/>
          <p:cNvSpPr/>
          <p:nvPr/>
        </p:nvSpPr>
        <p:spPr>
          <a:xfrm>
            <a:off x="3837063" y="1032327"/>
            <a:ext cx="4493538" cy="523220"/>
          </a:xfrm>
          <a:prstGeom prst="rect">
            <a:avLst/>
          </a:prstGeom>
        </p:spPr>
        <p:txBody>
          <a:bodyPr wrap="none">
            <a:spAutoFit/>
          </a:bodyPr>
          <a:lstStyle/>
          <a:p>
            <a:pPr>
              <a:defRPr/>
            </a:pPr>
            <a:r>
              <a:rPr lang="zh-TW" altLang="en-US" sz="2800" b="1" dirty="0"/>
              <a:t>請依身分別選擇進入的管道</a:t>
            </a:r>
          </a:p>
        </p:txBody>
      </p:sp>
      <p:pic>
        <p:nvPicPr>
          <p:cNvPr id="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4355" y="2199807"/>
            <a:ext cx="8470900"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單箭頭接點 11"/>
          <p:cNvCxnSpPr/>
          <p:nvPr/>
        </p:nvCxnSpPr>
        <p:spPr>
          <a:xfrm>
            <a:off x="8144144" y="2580830"/>
            <a:ext cx="604165" cy="96846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7708309" y="2580830"/>
            <a:ext cx="435835" cy="96846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46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2" y="640943"/>
            <a:ext cx="51872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66</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latin typeface="+mn-ea"/>
              </a:rPr>
              <a:t>步驟二</a:t>
            </a:r>
            <a:endParaRPr lang="en-US" sz="4400" b="1" dirty="0">
              <a:latin typeface="+mn-ea"/>
            </a:endParaRPr>
          </a:p>
        </p:txBody>
      </p:sp>
      <p:sp>
        <p:nvSpPr>
          <p:cNvPr id="2" name="矩形 1"/>
          <p:cNvSpPr/>
          <p:nvPr/>
        </p:nvSpPr>
        <p:spPr>
          <a:xfrm>
            <a:off x="3118918" y="1056433"/>
            <a:ext cx="5570756" cy="523220"/>
          </a:xfrm>
          <a:prstGeom prst="rect">
            <a:avLst/>
          </a:prstGeom>
        </p:spPr>
        <p:txBody>
          <a:bodyPr wrap="none">
            <a:spAutoFit/>
          </a:bodyPr>
          <a:lstStyle/>
          <a:p>
            <a:pPr>
              <a:defRPr/>
            </a:pPr>
            <a:r>
              <a:rPr lang="zh-TW" altLang="en-US" sz="2800" b="1" dirty="0"/>
              <a:t>請利用身分證字號及出生月日登入</a:t>
            </a:r>
          </a:p>
        </p:txBody>
      </p:sp>
      <p:pic>
        <p:nvPicPr>
          <p:cNvPr id="10" name="Picture 2"/>
          <p:cNvPicPr>
            <a:picLocks noChangeAspect="1" noChangeArrowheads="1"/>
          </p:cNvPicPr>
          <p:nvPr/>
        </p:nvPicPr>
        <p:blipFill rotWithShape="1">
          <a:blip r:embed="rId2"/>
          <a:srcRect l="13934" t="10991" r="13970" b="9698"/>
          <a:stretch/>
        </p:blipFill>
        <p:spPr bwMode="auto">
          <a:xfrm>
            <a:off x="1840199" y="1579653"/>
            <a:ext cx="8636951" cy="4984240"/>
          </a:xfrm>
          <a:prstGeom prst="rect">
            <a:avLst/>
          </a:prstGeom>
          <a:noFill/>
          <a:ln>
            <a:noFill/>
          </a:ln>
          <a:effectLst>
            <a:prstShdw prst="shdw17" dist="17961" dir="2700000">
              <a:schemeClr val="accent1">
                <a:gamma/>
                <a:shade val="60000"/>
                <a:invGamma/>
              </a:schemeClr>
            </a:prstShdw>
          </a:effectLst>
          <a:extLst/>
        </p:spPr>
      </p:pic>
    </p:spTree>
    <p:extLst>
      <p:ext uri="{BB962C8B-B14F-4D97-AF65-F5344CB8AC3E}">
        <p14:creationId xmlns:p14="http://schemas.microsoft.com/office/powerpoint/2010/main" val="1441916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223045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67</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基本資料與超額比序積分查詢</a:t>
            </a:r>
            <a:endParaRPr lang="en-US" sz="4400" b="1" dirty="0"/>
          </a:p>
        </p:txBody>
      </p:sp>
      <p:pic>
        <p:nvPicPr>
          <p:cNvPr id="8"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8603" y="1182196"/>
            <a:ext cx="8491671" cy="542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橢圓 10"/>
          <p:cNvSpPr/>
          <p:nvPr/>
        </p:nvSpPr>
        <p:spPr>
          <a:xfrm>
            <a:off x="2519485" y="1182196"/>
            <a:ext cx="1693595" cy="517006"/>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Tree>
    <p:extLst>
      <p:ext uri="{BB962C8B-B14F-4D97-AF65-F5344CB8AC3E}">
        <p14:creationId xmlns:p14="http://schemas.microsoft.com/office/powerpoint/2010/main" val="2958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9BC9"/>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68</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招生名額查詢</a:t>
            </a:r>
            <a:endParaRPr lang="en-US" sz="4400" b="1" dirty="0">
              <a:solidFill>
                <a:prstClr val="black"/>
              </a:solidFill>
            </a:endParaRPr>
          </a:p>
        </p:txBody>
      </p:sp>
      <p:sp>
        <p:nvSpPr>
          <p:cNvPr id="13" name="橢圓 12"/>
          <p:cNvSpPr/>
          <p:nvPr/>
        </p:nvSpPr>
        <p:spPr>
          <a:xfrm>
            <a:off x="4220096" y="1897173"/>
            <a:ext cx="1172301" cy="494245"/>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4" y="1438278"/>
            <a:ext cx="9916925" cy="455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0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69</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招生名額查詢</a:t>
            </a:r>
            <a:endParaRPr lang="en-US" sz="4400" b="1" dirty="0"/>
          </a:p>
        </p:txBody>
      </p:sp>
      <p:pic>
        <p:nvPicPr>
          <p:cNvPr id="8" name="Picture 2"/>
          <p:cNvPicPr>
            <a:picLocks noChangeAspect="1" noChangeArrowheads="1"/>
          </p:cNvPicPr>
          <p:nvPr/>
        </p:nvPicPr>
        <p:blipFill rotWithShape="1">
          <a:blip r:embed="rId2"/>
          <a:srcRect l="14298" t="23436" r="13848"/>
          <a:stretch/>
        </p:blipFill>
        <p:spPr bwMode="auto">
          <a:xfrm>
            <a:off x="1524000" y="1196975"/>
            <a:ext cx="9144000" cy="4997450"/>
          </a:xfrm>
          <a:prstGeom prst="rect">
            <a:avLst/>
          </a:prstGeom>
          <a:noFill/>
          <a:ln>
            <a:noFill/>
          </a:ln>
          <a:effectLst>
            <a:prstShdw prst="shdw17" dist="17961" dir="2700000">
              <a:schemeClr val="accent1">
                <a:gamma/>
                <a:shade val="60000"/>
                <a:invGamma/>
              </a:schemeClr>
            </a:prstShdw>
          </a:effectLst>
          <a:extLst/>
        </p:spPr>
      </p:pic>
      <p:sp>
        <p:nvSpPr>
          <p:cNvPr id="12" name="文字方塊 3"/>
          <p:cNvSpPr txBox="1">
            <a:spLocks noChangeArrowheads="1"/>
          </p:cNvSpPr>
          <p:nvPr/>
        </p:nvSpPr>
        <p:spPr bwMode="auto">
          <a:xfrm>
            <a:off x="6383339" y="1701803"/>
            <a:ext cx="41767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b="1" dirty="0">
                <a:solidFill>
                  <a:srgbClr val="FF3300"/>
                </a:solidFill>
                <a:latin typeface="+mn-ea"/>
                <a:ea typeface="+mn-ea"/>
              </a:rPr>
              <a:t>目前招生名額為簡章招生名額，實際招生名額以</a:t>
            </a:r>
            <a:r>
              <a:rPr lang="en-US" altLang="zh-TW" b="1" dirty="0" smtClean="0">
                <a:solidFill>
                  <a:srgbClr val="FF3300"/>
                </a:solidFill>
                <a:latin typeface="+mn-ea"/>
                <a:ea typeface="+mn-ea"/>
              </a:rPr>
              <a:t>111</a:t>
            </a:r>
            <a:r>
              <a:rPr lang="zh-TW" altLang="en-US" b="1" dirty="0" smtClean="0">
                <a:solidFill>
                  <a:srgbClr val="FF3300"/>
                </a:solidFill>
                <a:latin typeface="+mn-ea"/>
                <a:ea typeface="+mn-ea"/>
              </a:rPr>
              <a:t>年</a:t>
            </a:r>
            <a:r>
              <a:rPr lang="en-US" altLang="zh-TW" b="1" dirty="0">
                <a:solidFill>
                  <a:srgbClr val="FF3300"/>
                </a:solidFill>
                <a:latin typeface="+mn-ea"/>
                <a:ea typeface="+mn-ea"/>
              </a:rPr>
              <a:t>6</a:t>
            </a:r>
            <a:r>
              <a:rPr lang="zh-TW" altLang="en-US" b="1" dirty="0" smtClean="0">
                <a:solidFill>
                  <a:srgbClr val="FF3300"/>
                </a:solidFill>
                <a:latin typeface="+mn-ea"/>
                <a:ea typeface="+mn-ea"/>
              </a:rPr>
              <a:t>月</a:t>
            </a:r>
            <a:r>
              <a:rPr lang="en-US" altLang="zh-TW" b="1" dirty="0" smtClean="0">
                <a:solidFill>
                  <a:srgbClr val="FF3300"/>
                </a:solidFill>
                <a:latin typeface="+mn-ea"/>
                <a:ea typeface="+mn-ea"/>
              </a:rPr>
              <a:t>23</a:t>
            </a:r>
            <a:r>
              <a:rPr lang="zh-TW" altLang="en-US" b="1" dirty="0" smtClean="0">
                <a:solidFill>
                  <a:srgbClr val="FF3300"/>
                </a:solidFill>
                <a:latin typeface="+mn-ea"/>
                <a:ea typeface="+mn-ea"/>
              </a:rPr>
              <a:t>日</a:t>
            </a:r>
            <a:r>
              <a:rPr lang="zh-TW" altLang="en-US" b="1" dirty="0">
                <a:solidFill>
                  <a:srgbClr val="FF3300"/>
                </a:solidFill>
                <a:latin typeface="+mn-ea"/>
                <a:ea typeface="+mn-ea"/>
              </a:rPr>
              <a:t>中午</a:t>
            </a:r>
            <a:r>
              <a:rPr lang="en-US" altLang="zh-TW" b="1" dirty="0">
                <a:solidFill>
                  <a:srgbClr val="FF3300"/>
                </a:solidFill>
                <a:latin typeface="+mn-ea"/>
                <a:ea typeface="+mn-ea"/>
              </a:rPr>
              <a:t>12</a:t>
            </a:r>
            <a:r>
              <a:rPr lang="zh-TW" altLang="en-US" b="1" dirty="0">
                <a:solidFill>
                  <a:srgbClr val="FF3300"/>
                </a:solidFill>
                <a:latin typeface="+mn-ea"/>
                <a:ea typeface="+mn-ea"/>
              </a:rPr>
              <a:t>時公告為主</a:t>
            </a:r>
          </a:p>
        </p:txBody>
      </p:sp>
    </p:spTree>
    <p:extLst>
      <p:ext uri="{BB962C8B-B14F-4D97-AF65-F5344CB8AC3E}">
        <p14:creationId xmlns:p14="http://schemas.microsoft.com/office/powerpoint/2010/main" val="20771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24865" cy="17037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037" y="807307"/>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53" name="TextBox 7">
            <a:extLst>
              <a:ext uri="{FF2B5EF4-FFF2-40B4-BE49-F238E27FC236}">
                <a16:creationId xmlns:a16="http://schemas.microsoft.com/office/drawing/2014/main" id="{5A0151CA-4F17-486D-A55B-4FFDBA3708A3}"/>
              </a:ext>
            </a:extLst>
          </p:cNvPr>
          <p:cNvSpPr txBox="1"/>
          <p:nvPr/>
        </p:nvSpPr>
        <p:spPr>
          <a:xfrm>
            <a:off x="3529733" y="383564"/>
            <a:ext cx="6535563" cy="677108"/>
          </a:xfrm>
          <a:prstGeom prst="rect">
            <a:avLst/>
          </a:prstGeom>
          <a:noFill/>
        </p:spPr>
        <p:txBody>
          <a:bodyPr wrap="square" lIns="0" tIns="0" rIns="0" bIns="0" rtlCol="0" anchor="t">
            <a:spAutoFit/>
          </a:bodyPr>
          <a:lstStyle/>
          <a:p>
            <a:pPr algn="ctr"/>
            <a:r>
              <a:rPr lang="en-US" altLang="zh-TW" sz="4400" dirty="0">
                <a:latin typeface="+mn-ea"/>
              </a:rPr>
              <a:t>7</a:t>
            </a:r>
            <a:r>
              <a:rPr lang="zh-TW" altLang="en-US" sz="4400" dirty="0">
                <a:latin typeface="+mn-ea"/>
              </a:rPr>
              <a:t>級總積分</a:t>
            </a:r>
            <a:r>
              <a:rPr lang="en-US" altLang="zh-TW" sz="4400" dirty="0">
                <a:latin typeface="+mn-ea"/>
              </a:rPr>
              <a:t>108</a:t>
            </a:r>
            <a:r>
              <a:rPr lang="zh-TW" altLang="en-US" sz="4400" dirty="0">
                <a:latin typeface="+mn-ea"/>
              </a:rPr>
              <a:t>方案</a:t>
            </a:r>
            <a:endParaRPr lang="en-US" sz="4400" b="1" dirty="0">
              <a:solidFill>
                <a:prstClr val="black"/>
              </a:solidFill>
            </a:endParaRPr>
          </a:p>
        </p:txBody>
      </p:sp>
      <p:sp>
        <p:nvSpPr>
          <p:cNvPr id="154" name="文字方塊 153"/>
          <p:cNvSpPr txBox="1"/>
          <p:nvPr/>
        </p:nvSpPr>
        <p:spPr>
          <a:xfrm>
            <a:off x="2090341" y="1449308"/>
            <a:ext cx="9873179" cy="5078313"/>
          </a:xfrm>
          <a:prstGeom prst="rect">
            <a:avLst/>
          </a:prstGeom>
          <a:noFill/>
        </p:spPr>
        <p:txBody>
          <a:bodyPr wrap="square" rtlCol="0">
            <a:spAutoFit/>
          </a:bodyPr>
          <a:lstStyle/>
          <a:p>
            <a:pPr fontAlgn="ctr"/>
            <a:r>
              <a:rPr lang="zh-TW" altLang="en-US" sz="2800" b="1" dirty="0">
                <a:solidFill>
                  <a:srgbClr val="FF0000"/>
                </a:solidFill>
                <a:latin typeface="+mn-ea"/>
              </a:rPr>
              <a:t>總積分</a:t>
            </a:r>
            <a:r>
              <a:rPr lang="en-US" altLang="zh-TW" sz="2800" b="1" dirty="0">
                <a:solidFill>
                  <a:srgbClr val="FF0000"/>
                </a:solidFill>
                <a:latin typeface="+mn-ea"/>
              </a:rPr>
              <a:t>(108)</a:t>
            </a:r>
            <a:endParaRPr lang="en-US" altLang="zh-TW" dirty="0">
              <a:solidFill>
                <a:srgbClr val="FF0000"/>
              </a:solidFill>
            </a:endParaRPr>
          </a:p>
          <a:p>
            <a:pPr fontAlgn="ctr"/>
            <a:r>
              <a:rPr lang="en-US" altLang="zh-TW" sz="2000" dirty="0">
                <a:solidFill>
                  <a:srgbClr val="FF0000"/>
                </a:solidFill>
                <a:latin typeface="+mn-ea"/>
              </a:rPr>
              <a:t>    </a:t>
            </a:r>
            <a:r>
              <a:rPr lang="zh-TW" altLang="en-US" sz="3600" dirty="0">
                <a:solidFill>
                  <a:srgbClr val="FF0000"/>
                </a:solidFill>
                <a:latin typeface="+mn-ea"/>
              </a:rPr>
              <a:t>多元學習表現</a:t>
            </a:r>
            <a:r>
              <a:rPr lang="en-US" altLang="zh-TW" sz="3600" dirty="0">
                <a:solidFill>
                  <a:srgbClr val="FF0000"/>
                </a:solidFill>
                <a:latin typeface="+mn-ea"/>
              </a:rPr>
              <a:t>(36)+</a:t>
            </a:r>
            <a:r>
              <a:rPr lang="zh-TW" altLang="zh-TW" sz="3600" dirty="0">
                <a:solidFill>
                  <a:srgbClr val="FF0000"/>
                </a:solidFill>
                <a:latin typeface="+mn-ea"/>
              </a:rPr>
              <a:t>志願序</a:t>
            </a:r>
            <a:r>
              <a:rPr lang="en-US" altLang="zh-TW" sz="3600" dirty="0">
                <a:solidFill>
                  <a:srgbClr val="FF0000"/>
                </a:solidFill>
                <a:latin typeface="+mn-ea"/>
              </a:rPr>
              <a:t>(36)+</a:t>
            </a:r>
            <a:r>
              <a:rPr lang="zh-TW" altLang="zh-TW" sz="3600" dirty="0">
                <a:solidFill>
                  <a:srgbClr val="FF0000"/>
                </a:solidFill>
                <a:latin typeface="+mn-ea"/>
              </a:rPr>
              <a:t>教育會考</a:t>
            </a:r>
            <a:r>
              <a:rPr lang="en-US" altLang="zh-TW" sz="3600" dirty="0">
                <a:solidFill>
                  <a:srgbClr val="FF0000"/>
                </a:solidFill>
                <a:latin typeface="+mn-ea"/>
              </a:rPr>
              <a:t>(36)</a:t>
            </a:r>
          </a:p>
          <a:p>
            <a:pPr fontAlgn="ctr"/>
            <a:endParaRPr lang="en-US" altLang="zh-TW" dirty="0">
              <a:latin typeface="+mn-ea"/>
            </a:endParaRPr>
          </a:p>
          <a:p>
            <a:pPr fontAlgn="ctr"/>
            <a:r>
              <a:rPr lang="zh-TW" altLang="en-US" sz="2000" b="1" dirty="0">
                <a:latin typeface="+mn-ea"/>
              </a:rPr>
              <a:t>志願序</a:t>
            </a:r>
            <a:r>
              <a:rPr lang="en-US" altLang="zh-TW" sz="2000" b="1" dirty="0">
                <a:latin typeface="+mn-ea"/>
              </a:rPr>
              <a:t>(36)</a:t>
            </a:r>
          </a:p>
          <a:p>
            <a:pPr fontAlgn="ctr"/>
            <a:r>
              <a:rPr lang="zh-TW" altLang="en-US" sz="2000" dirty="0">
                <a:latin typeface="+mn-ea"/>
              </a:rPr>
              <a:t>    </a:t>
            </a:r>
            <a:r>
              <a:rPr lang="en-US" altLang="zh-TW" dirty="0">
                <a:latin typeface="+mn-ea"/>
              </a:rPr>
              <a:t>1-5</a:t>
            </a:r>
            <a:r>
              <a:rPr lang="zh-TW" altLang="en-US" dirty="0">
                <a:latin typeface="+mn-ea"/>
              </a:rPr>
              <a:t>志願：</a:t>
            </a:r>
            <a:r>
              <a:rPr lang="en-US" altLang="zh-TW" dirty="0">
                <a:latin typeface="+mn-ea"/>
              </a:rPr>
              <a:t>36</a:t>
            </a:r>
            <a:r>
              <a:rPr lang="zh-TW" altLang="en-US" dirty="0">
                <a:latin typeface="+mn-ea"/>
              </a:rPr>
              <a:t>分、</a:t>
            </a:r>
            <a:r>
              <a:rPr lang="en-US" altLang="zh-TW" dirty="0">
                <a:latin typeface="+mn-ea"/>
              </a:rPr>
              <a:t>6-10</a:t>
            </a:r>
            <a:r>
              <a:rPr lang="zh-TW" altLang="en-US" dirty="0">
                <a:latin typeface="+mn-ea"/>
              </a:rPr>
              <a:t>志願：</a:t>
            </a:r>
            <a:r>
              <a:rPr lang="en-US" altLang="zh-TW" dirty="0">
                <a:latin typeface="+mn-ea"/>
              </a:rPr>
              <a:t>35</a:t>
            </a:r>
            <a:r>
              <a:rPr lang="zh-TW" altLang="en-US" dirty="0">
                <a:latin typeface="+mn-ea"/>
              </a:rPr>
              <a:t>分、</a:t>
            </a:r>
            <a:r>
              <a:rPr lang="en-US" altLang="zh-TW" dirty="0">
                <a:latin typeface="+mn-ea"/>
              </a:rPr>
              <a:t>11-15</a:t>
            </a:r>
            <a:r>
              <a:rPr lang="zh-TW" altLang="en-US" dirty="0">
                <a:latin typeface="+mn-ea"/>
              </a:rPr>
              <a:t>志願：</a:t>
            </a:r>
            <a:r>
              <a:rPr lang="en-US" altLang="zh-TW" dirty="0">
                <a:latin typeface="+mn-ea"/>
              </a:rPr>
              <a:t>34</a:t>
            </a:r>
            <a:r>
              <a:rPr lang="zh-TW" altLang="en-US" dirty="0">
                <a:latin typeface="+mn-ea"/>
              </a:rPr>
              <a:t>分</a:t>
            </a:r>
            <a:endParaRPr lang="en-US" altLang="zh-TW" dirty="0">
              <a:latin typeface="+mn-ea"/>
            </a:endParaRPr>
          </a:p>
          <a:p>
            <a:pPr fontAlgn="ctr"/>
            <a:r>
              <a:rPr lang="zh-TW" altLang="en-US" dirty="0">
                <a:latin typeface="+mn-ea"/>
              </a:rPr>
              <a:t>    </a:t>
            </a:r>
            <a:r>
              <a:rPr lang="en-US" altLang="zh-TW" dirty="0">
                <a:latin typeface="+mn-ea"/>
              </a:rPr>
              <a:t>16-20</a:t>
            </a:r>
            <a:r>
              <a:rPr lang="zh-TW" altLang="en-US" dirty="0">
                <a:latin typeface="+mn-ea"/>
              </a:rPr>
              <a:t>志願：</a:t>
            </a:r>
            <a:r>
              <a:rPr lang="en-US" altLang="zh-TW" dirty="0">
                <a:latin typeface="+mn-ea"/>
              </a:rPr>
              <a:t>33</a:t>
            </a:r>
            <a:r>
              <a:rPr lang="zh-TW" altLang="en-US" dirty="0">
                <a:latin typeface="+mn-ea"/>
              </a:rPr>
              <a:t>分、</a:t>
            </a:r>
            <a:r>
              <a:rPr lang="en-US" altLang="zh-TW" dirty="0">
                <a:latin typeface="+mn-ea"/>
              </a:rPr>
              <a:t>21-30</a:t>
            </a:r>
            <a:r>
              <a:rPr lang="zh-TW" altLang="en-US" dirty="0">
                <a:latin typeface="+mn-ea"/>
              </a:rPr>
              <a:t>志願：</a:t>
            </a:r>
            <a:r>
              <a:rPr lang="en-US" altLang="zh-TW" dirty="0">
                <a:latin typeface="+mn-ea"/>
              </a:rPr>
              <a:t>32</a:t>
            </a:r>
            <a:r>
              <a:rPr lang="zh-TW" altLang="en-US" dirty="0">
                <a:latin typeface="+mn-ea"/>
              </a:rPr>
              <a:t>分</a:t>
            </a:r>
            <a:endParaRPr lang="en-US" altLang="zh-TW" dirty="0">
              <a:latin typeface="+mn-ea"/>
            </a:endParaRPr>
          </a:p>
          <a:p>
            <a:pPr fontAlgn="ctr"/>
            <a:r>
              <a:rPr lang="zh-TW" altLang="en-US" sz="2000" b="1" dirty="0">
                <a:latin typeface="+mn-ea"/>
              </a:rPr>
              <a:t>教育會考</a:t>
            </a:r>
            <a:r>
              <a:rPr lang="en-US" altLang="zh-TW" sz="2000" b="1" dirty="0">
                <a:latin typeface="+mn-ea"/>
              </a:rPr>
              <a:t>(36)</a:t>
            </a:r>
          </a:p>
          <a:p>
            <a:pPr marL="76200" indent="-76200">
              <a:lnSpc>
                <a:spcPct val="100000"/>
              </a:lnSpc>
              <a:spcAft>
                <a:spcPts val="0"/>
              </a:spcAft>
            </a:pPr>
            <a:r>
              <a:rPr lang="zh-TW" altLang="en-US" kern="100" dirty="0">
                <a:latin typeface="+mj-ea"/>
              </a:rPr>
              <a:t>    五科</a:t>
            </a:r>
            <a:r>
              <a:rPr lang="en-US" altLang="zh-TW" kern="100" dirty="0">
                <a:latin typeface="+mj-ea"/>
              </a:rPr>
              <a:t>(35)</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7</a:t>
            </a:r>
            <a:r>
              <a:rPr lang="zh-TW" altLang="en-US" kern="100" dirty="0">
                <a:latin typeface="+mj-ea"/>
              </a:rPr>
              <a:t>分</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6</a:t>
            </a:r>
            <a:r>
              <a:rPr lang="zh-TW" altLang="en-US" kern="100" dirty="0">
                <a:latin typeface="+mj-ea"/>
              </a:rPr>
              <a:t>分</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5</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4</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3</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2</a:t>
            </a:r>
            <a:r>
              <a:rPr lang="zh-TW" altLang="en-US" kern="100" dirty="0">
                <a:latin typeface="+mj-ea"/>
              </a:rPr>
              <a:t>分</a:t>
            </a:r>
            <a:r>
              <a:rPr lang="zh-TW" altLang="en-US" dirty="0">
                <a:latin typeface="+mn-ea"/>
              </a:rPr>
              <a:t>、</a:t>
            </a:r>
            <a:r>
              <a:rPr lang="en-US" altLang="zh-TW" kern="100" dirty="0">
                <a:latin typeface="+mj-ea"/>
              </a:rPr>
              <a:t>C</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1</a:t>
            </a:r>
            <a:r>
              <a:rPr lang="zh-TW" altLang="en-US" kern="100" dirty="0">
                <a:latin typeface="+mj-ea"/>
              </a:rPr>
              <a:t>分</a:t>
            </a:r>
            <a:endParaRPr lang="en-US" altLang="zh-TW" kern="100" dirty="0">
              <a:latin typeface="+mj-ea"/>
            </a:endParaRPr>
          </a:p>
          <a:p>
            <a:r>
              <a:rPr lang="zh-TW" altLang="en-US" dirty="0">
                <a:latin typeface="+mn-ea"/>
              </a:rPr>
              <a:t>    </a:t>
            </a:r>
            <a:r>
              <a:rPr lang="zh-TW" altLang="zh-TW" dirty="0">
                <a:latin typeface="+mn-ea"/>
              </a:rPr>
              <a:t>寫作</a:t>
            </a:r>
            <a:r>
              <a:rPr lang="en-US" altLang="zh-TW" dirty="0">
                <a:latin typeface="+mn-ea"/>
              </a:rPr>
              <a:t>(1)</a:t>
            </a:r>
            <a:r>
              <a:rPr lang="zh-TW" altLang="en-US" dirty="0">
                <a:latin typeface="+mn-ea"/>
              </a:rPr>
              <a:t>：</a:t>
            </a:r>
            <a:r>
              <a:rPr lang="en-US" altLang="zh-TW" dirty="0">
                <a:latin typeface="+mn-ea"/>
              </a:rPr>
              <a:t>6</a:t>
            </a:r>
            <a:r>
              <a:rPr lang="zh-TW" altLang="en-US" dirty="0">
                <a:latin typeface="+mn-ea"/>
              </a:rPr>
              <a:t>級：</a:t>
            </a:r>
            <a:r>
              <a:rPr lang="en-US" altLang="zh-TW" dirty="0">
                <a:latin typeface="+mn-ea"/>
              </a:rPr>
              <a:t>1</a:t>
            </a:r>
            <a:r>
              <a:rPr lang="zh-TW" altLang="en-US" dirty="0">
                <a:latin typeface="+mn-ea"/>
              </a:rPr>
              <a:t>分、</a:t>
            </a:r>
            <a:r>
              <a:rPr lang="en-US" altLang="zh-TW" dirty="0">
                <a:latin typeface="+mn-ea"/>
              </a:rPr>
              <a:t>5</a:t>
            </a:r>
            <a:r>
              <a:rPr lang="zh-TW" altLang="en-US" dirty="0">
                <a:latin typeface="+mn-ea"/>
              </a:rPr>
              <a:t>級：</a:t>
            </a:r>
            <a:r>
              <a:rPr lang="en-US" altLang="zh-TW" dirty="0">
                <a:latin typeface="+mn-ea"/>
              </a:rPr>
              <a:t>0.8</a:t>
            </a:r>
            <a:r>
              <a:rPr lang="zh-TW" altLang="en-US" dirty="0">
                <a:latin typeface="+mn-ea"/>
              </a:rPr>
              <a:t>分、</a:t>
            </a:r>
            <a:r>
              <a:rPr lang="en-US" altLang="zh-TW" dirty="0">
                <a:latin typeface="+mn-ea"/>
              </a:rPr>
              <a:t>4</a:t>
            </a:r>
            <a:r>
              <a:rPr lang="zh-TW" altLang="en-US" dirty="0">
                <a:latin typeface="+mn-ea"/>
              </a:rPr>
              <a:t>級：</a:t>
            </a:r>
            <a:r>
              <a:rPr lang="en-US" altLang="zh-TW" dirty="0">
                <a:latin typeface="+mn-ea"/>
              </a:rPr>
              <a:t>0.6</a:t>
            </a:r>
            <a:r>
              <a:rPr lang="zh-TW" altLang="en-US" dirty="0">
                <a:latin typeface="+mn-ea"/>
              </a:rPr>
              <a:t>分、</a:t>
            </a:r>
            <a:r>
              <a:rPr lang="en-US" altLang="zh-TW" dirty="0">
                <a:latin typeface="+mn-ea"/>
              </a:rPr>
              <a:t>3</a:t>
            </a:r>
            <a:r>
              <a:rPr lang="zh-TW" altLang="en-US" dirty="0">
                <a:latin typeface="+mn-ea"/>
              </a:rPr>
              <a:t>級：</a:t>
            </a:r>
            <a:r>
              <a:rPr lang="en-US" altLang="zh-TW" dirty="0">
                <a:latin typeface="+mn-ea"/>
              </a:rPr>
              <a:t>0.4</a:t>
            </a:r>
            <a:r>
              <a:rPr lang="zh-TW" altLang="en-US" dirty="0">
                <a:latin typeface="+mn-ea"/>
              </a:rPr>
              <a:t>分、</a:t>
            </a:r>
            <a:r>
              <a:rPr lang="en-US" altLang="zh-TW" dirty="0">
                <a:latin typeface="+mn-ea"/>
              </a:rPr>
              <a:t>2</a:t>
            </a:r>
            <a:r>
              <a:rPr lang="zh-TW" altLang="en-US" dirty="0">
                <a:latin typeface="+mn-ea"/>
              </a:rPr>
              <a:t>級：</a:t>
            </a:r>
            <a:r>
              <a:rPr lang="en-US" altLang="zh-TW" dirty="0">
                <a:latin typeface="+mn-ea"/>
              </a:rPr>
              <a:t>0.2</a:t>
            </a:r>
            <a:r>
              <a:rPr lang="zh-TW" altLang="en-US" dirty="0">
                <a:latin typeface="+mn-ea"/>
              </a:rPr>
              <a:t>分、</a:t>
            </a:r>
            <a:r>
              <a:rPr lang="en-US" altLang="zh-TW" dirty="0">
                <a:latin typeface="+mn-ea"/>
              </a:rPr>
              <a:t>1</a:t>
            </a:r>
            <a:r>
              <a:rPr lang="zh-TW" altLang="en-US" dirty="0">
                <a:latin typeface="+mn-ea"/>
              </a:rPr>
              <a:t>級：</a:t>
            </a:r>
            <a:r>
              <a:rPr lang="en-US" altLang="zh-TW" dirty="0">
                <a:latin typeface="+mn-ea"/>
              </a:rPr>
              <a:t>0.1</a:t>
            </a:r>
            <a:r>
              <a:rPr lang="zh-TW" altLang="en-US" dirty="0">
                <a:latin typeface="+mn-ea"/>
              </a:rPr>
              <a:t>分</a:t>
            </a:r>
            <a:endParaRPr lang="en-US" altLang="zh-TW" dirty="0">
              <a:latin typeface="+mn-ea"/>
            </a:endParaRPr>
          </a:p>
          <a:p>
            <a:r>
              <a:rPr lang="zh-TW" altLang="zh-TW" sz="2000" b="1" dirty="0">
                <a:latin typeface="+mn-ea"/>
              </a:rPr>
              <a:t>多元學習表現</a:t>
            </a:r>
            <a:r>
              <a:rPr lang="en-US" altLang="zh-TW" sz="2000" b="1" dirty="0">
                <a:latin typeface="+mn-ea"/>
              </a:rPr>
              <a:t>(36</a:t>
            </a:r>
            <a:r>
              <a:rPr lang="en-US" altLang="zh-TW" sz="2000" b="1" dirty="0" smtClean="0">
                <a:latin typeface="+mn-ea"/>
              </a:rPr>
              <a:t>)----</a:t>
            </a:r>
            <a:endParaRPr lang="en-US" altLang="zh-TW" sz="2000" b="1" dirty="0">
              <a:solidFill>
                <a:srgbClr val="FFC000"/>
              </a:solidFill>
              <a:latin typeface="+mn-ea"/>
            </a:endParaRPr>
          </a:p>
          <a:p>
            <a:pPr fontAlgn="ctr"/>
            <a:r>
              <a:rPr lang="zh-TW" altLang="en-US" dirty="0">
                <a:latin typeface="+mn-ea"/>
              </a:rPr>
              <a:t>    均衡學習</a:t>
            </a:r>
            <a:r>
              <a:rPr lang="en-US" altLang="zh-TW" dirty="0">
                <a:latin typeface="+mn-ea"/>
              </a:rPr>
              <a:t>(21)</a:t>
            </a:r>
            <a:r>
              <a:rPr lang="zh-TW" altLang="en-US" dirty="0">
                <a:latin typeface="+mn-ea"/>
              </a:rPr>
              <a:t>：健體、藝術、綜合</a:t>
            </a:r>
            <a:r>
              <a:rPr lang="zh-TW" altLang="en-US" dirty="0">
                <a:latin typeface="PMingLiU" panose="02020500000000000000" pitchFamily="18" charset="-120"/>
                <a:ea typeface="PMingLiU" panose="02020500000000000000" pitchFamily="18" charset="-120"/>
              </a:rPr>
              <a:t>、科技</a:t>
            </a:r>
            <a:r>
              <a:rPr lang="en-US" altLang="zh-TW" dirty="0">
                <a:latin typeface="PMingLiU" panose="02020500000000000000" pitchFamily="18" charset="-120"/>
                <a:ea typeface="PMingLiU" panose="02020500000000000000" pitchFamily="18" charset="-120"/>
              </a:rPr>
              <a:t>4</a:t>
            </a:r>
            <a:r>
              <a:rPr lang="zh-TW" altLang="en-US" dirty="0" smtClean="0">
                <a:latin typeface="+mn-ea"/>
              </a:rPr>
              <a:t>領域  任</a:t>
            </a:r>
            <a:r>
              <a:rPr lang="en-US" altLang="zh-TW" dirty="0" smtClean="0">
                <a:latin typeface="+mn-ea"/>
              </a:rPr>
              <a:t>3</a:t>
            </a:r>
            <a:r>
              <a:rPr lang="zh-TW" altLang="en-US" dirty="0" smtClean="0">
                <a:latin typeface="+mn-ea"/>
              </a:rPr>
              <a:t>領域    </a:t>
            </a:r>
            <a:r>
              <a:rPr lang="en-US" altLang="zh-TW" dirty="0">
                <a:latin typeface="+mn-ea"/>
              </a:rPr>
              <a:t>7</a:t>
            </a:r>
            <a:r>
              <a:rPr lang="zh-TW" altLang="en-US" dirty="0">
                <a:latin typeface="+mn-ea"/>
              </a:rPr>
              <a:t>分</a:t>
            </a:r>
            <a:r>
              <a:rPr lang="en-US" altLang="zh-TW" dirty="0">
                <a:latin typeface="+mn-ea"/>
              </a:rPr>
              <a:t>/1</a:t>
            </a:r>
            <a:r>
              <a:rPr lang="zh-TW" altLang="en-US" dirty="0">
                <a:latin typeface="+mn-ea"/>
              </a:rPr>
              <a:t>領域 </a:t>
            </a:r>
            <a:r>
              <a:rPr lang="en-US" altLang="zh-TW" dirty="0">
                <a:latin typeface="+mn-ea"/>
              </a:rPr>
              <a:t>(</a:t>
            </a:r>
            <a:r>
              <a:rPr lang="zh-TW" altLang="en-US" dirty="0">
                <a:latin typeface="+mn-ea"/>
              </a:rPr>
              <a:t>五學期平均成績及格</a:t>
            </a:r>
            <a:r>
              <a:rPr lang="en-US" altLang="zh-TW" dirty="0">
                <a:latin typeface="+mn-ea"/>
              </a:rPr>
              <a:t>)</a:t>
            </a:r>
          </a:p>
          <a:p>
            <a:r>
              <a:rPr lang="zh-TW" altLang="en-US" dirty="0">
                <a:latin typeface="+mn-ea"/>
              </a:rPr>
              <a:t>    服務學習</a:t>
            </a:r>
            <a:r>
              <a:rPr lang="en-US" altLang="zh-TW" dirty="0">
                <a:latin typeface="+mn-ea"/>
              </a:rPr>
              <a:t>(15)</a:t>
            </a:r>
            <a:r>
              <a:rPr lang="zh-TW" altLang="en-US" dirty="0">
                <a:latin typeface="+mn-ea"/>
              </a:rPr>
              <a:t>：</a:t>
            </a:r>
            <a:r>
              <a:rPr lang="en-US" altLang="zh-TW" kern="100" dirty="0">
                <a:latin typeface="+mn-ea"/>
              </a:rPr>
              <a:t>1.</a:t>
            </a:r>
            <a:r>
              <a:rPr lang="zh-TW" altLang="zh-TW" kern="100" dirty="0">
                <a:latin typeface="+mn-ea"/>
              </a:rPr>
              <a:t>每學期服務滿</a:t>
            </a:r>
            <a:r>
              <a:rPr lang="en-US" altLang="zh-TW" kern="100" dirty="0">
                <a:latin typeface="+mn-ea"/>
              </a:rPr>
              <a:t>6</a:t>
            </a:r>
            <a:r>
              <a:rPr lang="zh-TW" altLang="zh-TW" kern="100" dirty="0">
                <a:latin typeface="+mn-ea"/>
              </a:rPr>
              <a:t>小時以上</a:t>
            </a:r>
            <a:r>
              <a:rPr lang="en-US" altLang="zh-TW" kern="100" dirty="0">
                <a:latin typeface="+mn-ea"/>
              </a:rPr>
              <a:t>5</a:t>
            </a:r>
            <a:r>
              <a:rPr lang="zh-TW" altLang="zh-TW" kern="100" dirty="0">
                <a:latin typeface="+mn-ea"/>
              </a:rPr>
              <a:t>分</a:t>
            </a:r>
            <a:endParaRPr lang="en-US" altLang="zh-TW" kern="100" dirty="0">
              <a:latin typeface="+mn-ea"/>
            </a:endParaRPr>
          </a:p>
          <a:p>
            <a:r>
              <a:rPr lang="zh-TW" altLang="en-US" kern="100" dirty="0">
                <a:latin typeface="+mn-ea"/>
              </a:rPr>
              <a:t>                            </a:t>
            </a:r>
            <a:r>
              <a:rPr lang="en-US" altLang="zh-TW" kern="100" dirty="0">
                <a:latin typeface="+mn-ea"/>
              </a:rPr>
              <a:t>2.</a:t>
            </a:r>
            <a:r>
              <a:rPr lang="zh-TW" altLang="zh-TW" kern="100" dirty="0">
                <a:latin typeface="+mn-ea"/>
              </a:rPr>
              <a:t>由國中學校認證</a:t>
            </a:r>
          </a:p>
          <a:p>
            <a:pPr>
              <a:lnSpc>
                <a:spcPct val="100000"/>
              </a:lnSpc>
              <a:spcAft>
                <a:spcPts val="0"/>
              </a:spcAft>
            </a:pPr>
            <a:r>
              <a:rPr lang="zh-TW" altLang="en-US" kern="100" dirty="0">
                <a:latin typeface="+mn-ea"/>
              </a:rPr>
              <a:t>                            </a:t>
            </a:r>
            <a:r>
              <a:rPr lang="en-US" altLang="zh-TW" kern="100" dirty="0">
                <a:latin typeface="+mn-ea"/>
              </a:rPr>
              <a:t>3.</a:t>
            </a:r>
            <a:r>
              <a:rPr lang="zh-TW" altLang="zh-TW" kern="100" dirty="0">
                <a:latin typeface="+mn-ea"/>
              </a:rPr>
              <a:t>採計期間為</a:t>
            </a:r>
            <a:r>
              <a:rPr lang="en-US" altLang="zh-TW" kern="100" dirty="0">
                <a:solidFill>
                  <a:schemeClr val="accent1"/>
                </a:solidFill>
                <a:latin typeface="+mn-ea"/>
              </a:rPr>
              <a:t>108</a:t>
            </a:r>
            <a:r>
              <a:rPr lang="zh-TW" altLang="zh-TW" kern="100" dirty="0">
                <a:solidFill>
                  <a:schemeClr val="accent1"/>
                </a:solidFill>
                <a:latin typeface="+mn-ea"/>
              </a:rPr>
              <a:t>學年度上學期至</a:t>
            </a:r>
            <a:r>
              <a:rPr lang="en-US" altLang="zh-TW" kern="100" dirty="0">
                <a:solidFill>
                  <a:schemeClr val="accent1"/>
                </a:solidFill>
                <a:latin typeface="+mn-ea"/>
              </a:rPr>
              <a:t>110</a:t>
            </a:r>
            <a:r>
              <a:rPr lang="zh-TW" altLang="zh-TW" kern="100" dirty="0">
                <a:solidFill>
                  <a:schemeClr val="accent1"/>
                </a:solidFill>
                <a:latin typeface="+mn-ea"/>
              </a:rPr>
              <a:t>學年度上學期</a:t>
            </a:r>
          </a:p>
          <a:p>
            <a:pPr marL="76200" indent="-76200">
              <a:lnSpc>
                <a:spcPct val="100000"/>
              </a:lnSpc>
              <a:spcAft>
                <a:spcPts val="0"/>
              </a:spcAft>
            </a:pPr>
            <a:r>
              <a:rPr lang="zh-TW" altLang="en-US" kern="100" dirty="0">
                <a:latin typeface="+mn-ea"/>
              </a:rPr>
              <a:t>                            </a:t>
            </a:r>
            <a:r>
              <a:rPr lang="en-US" altLang="zh-TW" kern="100" dirty="0">
                <a:latin typeface="+mn-ea"/>
              </a:rPr>
              <a:t>4.</a:t>
            </a:r>
            <a:r>
              <a:rPr lang="zh-TW" altLang="zh-TW" kern="100" dirty="0">
                <a:latin typeface="+mn-ea"/>
              </a:rPr>
              <a:t>非應屆畢</a:t>
            </a:r>
            <a:r>
              <a:rPr lang="en-US" altLang="zh-TW" kern="100" dirty="0">
                <a:latin typeface="+mn-ea"/>
              </a:rPr>
              <a:t>(</a:t>
            </a:r>
            <a:r>
              <a:rPr lang="zh-TW" altLang="zh-TW" kern="100" dirty="0">
                <a:latin typeface="+mn-ea"/>
              </a:rPr>
              <a:t>結</a:t>
            </a:r>
            <a:r>
              <a:rPr lang="en-US" altLang="zh-TW" kern="100" dirty="0">
                <a:latin typeface="+mn-ea"/>
              </a:rPr>
              <a:t>)</a:t>
            </a:r>
            <a:r>
              <a:rPr lang="zh-TW" altLang="zh-TW" kern="100" dirty="0">
                <a:latin typeface="+mn-ea"/>
              </a:rPr>
              <a:t>業生服務學習時數採計，除上採計期間外，亦得選擇國中在學</a:t>
            </a:r>
            <a:endParaRPr lang="en-US" altLang="zh-TW" kern="100" dirty="0">
              <a:latin typeface="+mn-ea"/>
            </a:endParaRPr>
          </a:p>
          <a:p>
            <a:pPr marL="76200" indent="-76200">
              <a:lnSpc>
                <a:spcPct val="100000"/>
              </a:lnSpc>
              <a:spcAft>
                <a:spcPts val="0"/>
              </a:spcAft>
            </a:pPr>
            <a:r>
              <a:rPr lang="zh-TW" altLang="en-US" kern="100" dirty="0">
                <a:latin typeface="+mn-ea"/>
              </a:rPr>
              <a:t>                               </a:t>
            </a:r>
            <a:r>
              <a:rPr lang="zh-TW" altLang="zh-TW" kern="100" dirty="0">
                <a:latin typeface="+mn-ea"/>
              </a:rPr>
              <a:t>期間</a:t>
            </a:r>
            <a:r>
              <a:rPr lang="zh-TW" altLang="en-US" kern="100" dirty="0">
                <a:latin typeface="+mn-ea"/>
              </a:rPr>
              <a:t>，</a:t>
            </a:r>
            <a:r>
              <a:rPr lang="zh-TW" altLang="zh-TW" kern="100" dirty="0">
                <a:latin typeface="+mn-ea"/>
              </a:rPr>
              <a:t>前</a:t>
            </a:r>
            <a:r>
              <a:rPr lang="en-US" altLang="zh-TW" kern="100" dirty="0">
                <a:latin typeface="+mn-ea"/>
              </a:rPr>
              <a:t>5</a:t>
            </a:r>
            <a:r>
              <a:rPr lang="zh-TW" altLang="zh-TW" kern="100" dirty="0">
                <a:latin typeface="+mn-ea"/>
              </a:rPr>
              <a:t>學期</a:t>
            </a:r>
            <a:r>
              <a:rPr lang="zh-TW" altLang="en-US" kern="100" dirty="0">
                <a:latin typeface="+mn-ea"/>
              </a:rPr>
              <a:t>中</a:t>
            </a:r>
            <a:r>
              <a:rPr lang="en-US" altLang="zh-TW" kern="100" dirty="0">
                <a:latin typeface="+mn-ea"/>
              </a:rPr>
              <a:t>3</a:t>
            </a:r>
            <a:r>
              <a:rPr lang="zh-TW" altLang="zh-TW" kern="100" dirty="0">
                <a:latin typeface="+mn-ea"/>
              </a:rPr>
              <a:t>學期進行採計</a:t>
            </a:r>
          </a:p>
        </p:txBody>
      </p:sp>
    </p:spTree>
    <p:extLst>
      <p:ext uri="{BB962C8B-B14F-4D97-AF65-F5344CB8AC3E}">
        <p14:creationId xmlns:p14="http://schemas.microsoft.com/office/powerpoint/2010/main" val="33404747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251948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70</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免試入學個別序位區間查詢</a:t>
            </a:r>
            <a:endParaRPr lang="en-US" sz="4400" b="1" dirty="0"/>
          </a:p>
        </p:txBody>
      </p:sp>
      <p:sp>
        <p:nvSpPr>
          <p:cNvPr id="2" name="矩形 1"/>
          <p:cNvSpPr/>
          <p:nvPr/>
        </p:nvSpPr>
        <p:spPr>
          <a:xfrm>
            <a:off x="1822428" y="1163246"/>
            <a:ext cx="8760593" cy="5016758"/>
          </a:xfrm>
          <a:prstGeom prst="rect">
            <a:avLst/>
          </a:prstGeom>
        </p:spPr>
        <p:txBody>
          <a:bodyPr wrap="square">
            <a:spAutoFit/>
          </a:bodyPr>
          <a:lstStyle/>
          <a:p>
            <a:pPr>
              <a:spcBef>
                <a:spcPts val="0"/>
              </a:spcBef>
              <a:defRPr/>
            </a:pPr>
            <a:r>
              <a:rPr lang="zh-TW" altLang="en-US" sz="2000" dirty="0">
                <a:latin typeface="+mn-ea"/>
              </a:rPr>
              <a:t>查詢資訊（</a:t>
            </a:r>
            <a:r>
              <a:rPr lang="zh-TW" altLang="en-US" sz="2000" dirty="0">
                <a:solidFill>
                  <a:srgbClr val="FF0000"/>
                </a:solidFill>
                <a:latin typeface="+mn-ea"/>
              </a:rPr>
              <a:t>學生個人</a:t>
            </a:r>
            <a:r>
              <a:rPr lang="zh-TW" altLang="en-US" sz="2000" dirty="0">
                <a:latin typeface="+mn-ea"/>
              </a:rPr>
              <a:t>的）： </a:t>
            </a:r>
          </a:p>
          <a:p>
            <a:pPr lvl="1">
              <a:defRPr/>
            </a:pPr>
            <a:r>
              <a:rPr lang="zh-TW" altLang="en-US" sz="2000" dirty="0">
                <a:latin typeface="+mn-ea"/>
              </a:rPr>
              <a:t>免試入學超額比序（未含志願序）個別序位之比率及累積人數區間（依教育部規定，比率未定）</a:t>
            </a:r>
          </a:p>
          <a:p>
            <a:pPr>
              <a:spcBef>
                <a:spcPts val="0"/>
              </a:spcBef>
              <a:defRPr/>
            </a:pPr>
            <a:r>
              <a:rPr lang="zh-TW" altLang="en-US" sz="2000" dirty="0">
                <a:latin typeface="+mn-ea"/>
              </a:rPr>
              <a:t>預計查詢畫面</a:t>
            </a:r>
          </a:p>
          <a:p>
            <a:pPr lvl="1">
              <a:spcBef>
                <a:spcPts val="0"/>
              </a:spcBef>
              <a:defRPr/>
            </a:pPr>
            <a:r>
              <a:rPr lang="zh-TW" altLang="en-US" sz="2000" dirty="0">
                <a:latin typeface="+mn-ea"/>
              </a:rPr>
              <a:t>個別序位（不分性別）區間落在：</a:t>
            </a:r>
            <a:br>
              <a:rPr lang="zh-TW" altLang="en-US" sz="2000" dirty="0">
                <a:latin typeface="+mn-ea"/>
              </a:rPr>
            </a:br>
            <a:r>
              <a:rPr lang="zh-TW" altLang="en-US" sz="2000" dirty="0">
                <a:latin typeface="+mn-ea"/>
              </a:rPr>
              <a:t>Ｘ</a:t>
            </a:r>
            <a:r>
              <a:rPr lang="en-US" altLang="zh-TW" sz="2000" dirty="0">
                <a:latin typeface="+mn-ea"/>
              </a:rPr>
              <a:t>%</a:t>
            </a:r>
            <a:r>
              <a:rPr lang="zh-TW" altLang="en-US" sz="2000" dirty="0">
                <a:latin typeface="+mn-ea"/>
              </a:rPr>
              <a:t>（人數：０００）～  Ｙ</a:t>
            </a:r>
            <a:r>
              <a:rPr lang="en-US" altLang="zh-TW" sz="2000" dirty="0">
                <a:latin typeface="+mn-ea"/>
              </a:rPr>
              <a:t>%</a:t>
            </a:r>
            <a:r>
              <a:rPr lang="zh-TW" altLang="en-US" sz="2000" dirty="0">
                <a:latin typeface="+mn-ea"/>
              </a:rPr>
              <a:t>（人數：０００  ）</a:t>
            </a:r>
          </a:p>
          <a:p>
            <a:pPr lvl="1">
              <a:spcBef>
                <a:spcPts val="0"/>
              </a:spcBef>
              <a:defRPr/>
            </a:pPr>
            <a:r>
              <a:rPr lang="zh-TW" altLang="en-US" sz="2000" dirty="0">
                <a:latin typeface="+mn-ea"/>
              </a:rPr>
              <a:t>男生（女生）的個別序位區間落在：００  ～００人</a:t>
            </a:r>
          </a:p>
          <a:p>
            <a:pPr lvl="1">
              <a:spcBef>
                <a:spcPts val="0"/>
              </a:spcBef>
              <a:defRPr/>
            </a:pPr>
            <a:r>
              <a:rPr lang="zh-TW" altLang="en-US" sz="2000" dirty="0">
                <a:latin typeface="+mn-ea"/>
              </a:rPr>
              <a:t>國中教育會考各科成績（等級、標示）</a:t>
            </a:r>
          </a:p>
          <a:p>
            <a:pPr lvl="1">
              <a:spcBef>
                <a:spcPts val="0"/>
              </a:spcBef>
              <a:defRPr/>
            </a:pPr>
            <a:r>
              <a:rPr lang="zh-TW" altLang="en-US" sz="2000" dirty="0">
                <a:latin typeface="+mn-ea"/>
              </a:rPr>
              <a:t>多元學習表現成績</a:t>
            </a:r>
          </a:p>
          <a:p>
            <a:pPr lvl="1">
              <a:spcBef>
                <a:spcPts val="0"/>
              </a:spcBef>
              <a:defRPr/>
            </a:pPr>
            <a:endParaRPr lang="zh-TW" altLang="en-US" sz="2000" dirty="0">
              <a:latin typeface="+mn-ea"/>
            </a:endParaRPr>
          </a:p>
          <a:p>
            <a:pPr>
              <a:spcBef>
                <a:spcPts val="0"/>
              </a:spcBef>
              <a:defRPr/>
            </a:pPr>
            <a:r>
              <a:rPr lang="zh-TW" altLang="en-US" sz="2000" dirty="0">
                <a:latin typeface="+mn-ea"/>
              </a:rPr>
              <a:t>本序位之計算係</a:t>
            </a:r>
            <a:r>
              <a:rPr lang="zh-TW" altLang="en-US" sz="2000" dirty="0">
                <a:solidFill>
                  <a:srgbClr val="FF0000"/>
                </a:solidFill>
                <a:latin typeface="+mn-ea"/>
              </a:rPr>
              <a:t>以報名免試入學的學生人數</a:t>
            </a:r>
            <a:r>
              <a:rPr lang="zh-TW" altLang="en-US" sz="2000" dirty="0">
                <a:latin typeface="+mn-ea"/>
              </a:rPr>
              <a:t>為主，已</a:t>
            </a:r>
            <a:r>
              <a:rPr lang="zh-TW" altLang="en-US" sz="2000" dirty="0">
                <a:solidFill>
                  <a:srgbClr val="FF0000"/>
                </a:solidFill>
                <a:latin typeface="+mn-ea"/>
              </a:rPr>
              <a:t>扣除</a:t>
            </a:r>
            <a:r>
              <a:rPr lang="zh-TW" altLang="en-US" sz="2000" dirty="0">
                <a:latin typeface="+mn-ea"/>
              </a:rPr>
              <a:t>經各入學管道錄取報到者</a:t>
            </a:r>
            <a:r>
              <a:rPr lang="en-US" altLang="zh-TW" sz="2000" dirty="0">
                <a:latin typeface="+mn-ea"/>
              </a:rPr>
              <a:t>(</a:t>
            </a:r>
            <a:r>
              <a:rPr lang="zh-TW" altLang="en-US" sz="2000" dirty="0">
                <a:latin typeface="+mn-ea"/>
              </a:rPr>
              <a:t>如直升入學、職科甄選入學、國中技藝技能優良學生甄審入學、產業特殊需求類科優先入學、實用技能學程、新北市公私校優先免試入學錄取報到者</a:t>
            </a:r>
            <a:r>
              <a:rPr lang="en-US" altLang="zh-TW" sz="2000" dirty="0">
                <a:latin typeface="+mn-ea"/>
              </a:rPr>
              <a:t>)</a:t>
            </a:r>
            <a:r>
              <a:rPr lang="zh-TW" altLang="en-US" sz="2000" dirty="0">
                <a:latin typeface="+mn-ea"/>
              </a:rPr>
              <a:t>。</a:t>
            </a:r>
          </a:p>
          <a:p>
            <a:pPr>
              <a:spcBef>
                <a:spcPts val="0"/>
              </a:spcBef>
              <a:defRPr/>
            </a:pPr>
            <a:r>
              <a:rPr lang="zh-TW" altLang="en-US" sz="2000" dirty="0">
                <a:latin typeface="+mn-ea"/>
              </a:rPr>
              <a:t>超額比序（會考</a:t>
            </a:r>
            <a:r>
              <a:rPr lang="en-US" altLang="zh-TW" sz="2000" dirty="0">
                <a:latin typeface="+mn-ea"/>
              </a:rPr>
              <a:t>+</a:t>
            </a:r>
            <a:r>
              <a:rPr lang="zh-TW" altLang="en-US" sz="2000" dirty="0">
                <a:latin typeface="+mn-ea"/>
              </a:rPr>
              <a:t>多元學習成績，</a:t>
            </a:r>
            <a:r>
              <a:rPr lang="zh-TW" altLang="en-US" sz="2000" dirty="0">
                <a:solidFill>
                  <a:srgbClr val="FF0000"/>
                </a:solidFill>
                <a:latin typeface="+mn-ea"/>
              </a:rPr>
              <a:t>不含志願序</a:t>
            </a:r>
            <a:r>
              <a:rPr lang="zh-TW" altLang="en-US" sz="2000" dirty="0">
                <a:latin typeface="+mn-ea"/>
              </a:rPr>
              <a:t>）的個別序位區間，把所有超額比序順次都納入比較，以◎</a:t>
            </a:r>
            <a:r>
              <a:rPr lang="en-US" altLang="zh-TW" sz="2000" dirty="0">
                <a:latin typeface="+mn-ea"/>
              </a:rPr>
              <a:t>%</a:t>
            </a:r>
            <a:r>
              <a:rPr lang="zh-TW" altLang="en-US" sz="2000" dirty="0">
                <a:latin typeface="+mn-ea"/>
              </a:rPr>
              <a:t>為一區間單位、另</a:t>
            </a:r>
            <a:r>
              <a:rPr lang="zh-TW" altLang="en-US" sz="2000" dirty="0">
                <a:solidFill>
                  <a:srgbClr val="FF0000"/>
                </a:solidFill>
                <a:latin typeface="+mn-ea"/>
              </a:rPr>
              <a:t>會分列男女人數</a:t>
            </a:r>
            <a:r>
              <a:rPr lang="zh-TW" altLang="en-US" sz="2000" dirty="0">
                <a:latin typeface="+mn-ea"/>
              </a:rPr>
              <a:t>。 </a:t>
            </a:r>
          </a:p>
        </p:txBody>
      </p:sp>
    </p:spTree>
    <p:extLst>
      <p:ext uri="{BB962C8B-B14F-4D97-AF65-F5344CB8AC3E}">
        <p14:creationId xmlns:p14="http://schemas.microsoft.com/office/powerpoint/2010/main" val="1303019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251948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71</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免試入學個別序位區間查詢</a:t>
            </a:r>
            <a:endParaRPr lang="en-US" sz="4400" b="1" dirty="0"/>
          </a:p>
        </p:txBody>
      </p:sp>
      <p:sp>
        <p:nvSpPr>
          <p:cNvPr id="3" name="矩形 2"/>
          <p:cNvSpPr/>
          <p:nvPr/>
        </p:nvSpPr>
        <p:spPr>
          <a:xfrm>
            <a:off x="1718508" y="1318047"/>
            <a:ext cx="9768645" cy="4893647"/>
          </a:xfrm>
          <a:prstGeom prst="rect">
            <a:avLst/>
          </a:prstGeom>
        </p:spPr>
        <p:txBody>
          <a:bodyPr wrap="square">
            <a:spAutoFit/>
          </a:bodyPr>
          <a:lstStyle/>
          <a:p>
            <a:pPr>
              <a:spcBef>
                <a:spcPts val="1200"/>
              </a:spcBef>
            </a:pPr>
            <a:r>
              <a:rPr lang="zh-TW" altLang="en-US" sz="2800" dirty="0">
                <a:latin typeface="+mn-ea"/>
              </a:rPr>
              <a:t>查詢時間：</a:t>
            </a:r>
          </a:p>
          <a:p>
            <a:pPr>
              <a:spcBef>
                <a:spcPts val="1200"/>
              </a:spcBef>
            </a:pPr>
            <a:r>
              <a:rPr lang="en-US" altLang="zh-TW" sz="2800" dirty="0" smtClean="0">
                <a:latin typeface="+mn-ea"/>
              </a:rPr>
              <a:t>111</a:t>
            </a:r>
            <a:r>
              <a:rPr lang="zh-TW" altLang="en-US" sz="2800" dirty="0" smtClean="0">
                <a:latin typeface="+mn-ea"/>
              </a:rPr>
              <a:t>年</a:t>
            </a:r>
            <a:r>
              <a:rPr lang="en-US" altLang="zh-TW" sz="2800" dirty="0">
                <a:latin typeface="+mn-ea"/>
              </a:rPr>
              <a:t>6</a:t>
            </a:r>
            <a:r>
              <a:rPr lang="zh-TW" altLang="en-US" sz="2800" dirty="0" smtClean="0">
                <a:latin typeface="+mn-ea"/>
              </a:rPr>
              <a:t>月</a:t>
            </a:r>
            <a:r>
              <a:rPr lang="en-US" altLang="zh-TW" sz="2800" dirty="0" smtClean="0">
                <a:latin typeface="+mn-ea"/>
              </a:rPr>
              <a:t>23</a:t>
            </a:r>
            <a:r>
              <a:rPr lang="zh-TW" altLang="en-US" sz="2800" dirty="0" smtClean="0">
                <a:latin typeface="+mn-ea"/>
              </a:rPr>
              <a:t>日</a:t>
            </a:r>
            <a:r>
              <a:rPr lang="en-US" altLang="zh-TW" sz="2800" dirty="0" smtClean="0">
                <a:latin typeface="+mn-ea"/>
              </a:rPr>
              <a:t>(</a:t>
            </a:r>
            <a:r>
              <a:rPr lang="zh-TW" altLang="en-US" sz="2800" dirty="0" smtClean="0">
                <a:latin typeface="+mn-ea"/>
              </a:rPr>
              <a:t>四</a:t>
            </a:r>
            <a:r>
              <a:rPr lang="en-US" altLang="zh-TW" sz="2800" dirty="0" smtClean="0">
                <a:latin typeface="+mn-ea"/>
              </a:rPr>
              <a:t>)</a:t>
            </a:r>
            <a:r>
              <a:rPr lang="zh-TW" altLang="en-US" sz="2800" dirty="0">
                <a:latin typeface="+mn-ea"/>
              </a:rPr>
              <a:t>中午</a:t>
            </a:r>
            <a:r>
              <a:rPr lang="en-US" altLang="zh-TW" sz="2800" dirty="0">
                <a:latin typeface="+mn-ea"/>
              </a:rPr>
              <a:t>12</a:t>
            </a:r>
            <a:r>
              <a:rPr lang="zh-TW" altLang="en-US" sz="2800" dirty="0">
                <a:latin typeface="+mn-ea"/>
              </a:rPr>
              <a:t>時～</a:t>
            </a:r>
            <a:r>
              <a:rPr lang="en-US" altLang="zh-TW" sz="2800" dirty="0" smtClean="0">
                <a:latin typeface="+mn-ea"/>
              </a:rPr>
              <a:t>111</a:t>
            </a:r>
            <a:r>
              <a:rPr lang="zh-TW" altLang="en-US" sz="2800" dirty="0" smtClean="0">
                <a:latin typeface="+mn-ea"/>
              </a:rPr>
              <a:t>年</a:t>
            </a:r>
            <a:r>
              <a:rPr lang="en-US" altLang="zh-TW" sz="2800" dirty="0">
                <a:latin typeface="+mn-ea"/>
              </a:rPr>
              <a:t>6</a:t>
            </a:r>
            <a:r>
              <a:rPr lang="zh-TW" altLang="en-US" sz="2800" dirty="0" smtClean="0">
                <a:latin typeface="+mn-ea"/>
              </a:rPr>
              <a:t>月</a:t>
            </a:r>
            <a:r>
              <a:rPr lang="en-US" altLang="zh-TW" sz="2800" dirty="0" smtClean="0">
                <a:latin typeface="+mn-ea"/>
              </a:rPr>
              <a:t>30</a:t>
            </a:r>
            <a:r>
              <a:rPr lang="zh-TW" altLang="en-US" sz="2800" dirty="0" smtClean="0">
                <a:latin typeface="+mn-ea"/>
              </a:rPr>
              <a:t>日</a:t>
            </a:r>
            <a:r>
              <a:rPr lang="en-US" altLang="zh-TW" sz="2800" dirty="0" smtClean="0">
                <a:latin typeface="+mn-ea"/>
              </a:rPr>
              <a:t>(</a:t>
            </a:r>
            <a:r>
              <a:rPr lang="zh-TW" altLang="en-US" sz="2800" dirty="0" smtClean="0">
                <a:latin typeface="+mn-ea"/>
              </a:rPr>
              <a:t>四</a:t>
            </a:r>
            <a:r>
              <a:rPr lang="en-US" altLang="zh-TW" sz="2800" dirty="0" smtClean="0">
                <a:latin typeface="+mn-ea"/>
              </a:rPr>
              <a:t>)</a:t>
            </a:r>
            <a:r>
              <a:rPr lang="zh-TW" altLang="en-US" sz="2800" dirty="0">
                <a:latin typeface="+mn-ea"/>
              </a:rPr>
              <a:t>中午</a:t>
            </a:r>
            <a:r>
              <a:rPr lang="en-US" altLang="zh-TW" sz="2800" dirty="0">
                <a:latin typeface="+mn-ea"/>
              </a:rPr>
              <a:t>12</a:t>
            </a:r>
            <a:r>
              <a:rPr lang="zh-TW" altLang="en-US" sz="2800" dirty="0">
                <a:latin typeface="+mn-ea"/>
              </a:rPr>
              <a:t>時止</a:t>
            </a:r>
          </a:p>
          <a:p>
            <a:pPr>
              <a:spcBef>
                <a:spcPts val="1200"/>
              </a:spcBef>
            </a:pPr>
            <a:r>
              <a:rPr lang="zh-TW" altLang="en-US" sz="2800" dirty="0">
                <a:latin typeface="+mn-ea"/>
              </a:rPr>
              <a:t>（與基北區免試入學志願選填時間相同）</a:t>
            </a:r>
          </a:p>
          <a:p>
            <a:pPr>
              <a:spcBef>
                <a:spcPts val="1200"/>
              </a:spcBef>
            </a:pPr>
            <a:r>
              <a:rPr lang="zh-TW" altLang="en-US" sz="2800" dirty="0">
                <a:latin typeface="+mn-ea"/>
              </a:rPr>
              <a:t>查詢網站：基北區免試入學委員會網站</a:t>
            </a:r>
          </a:p>
          <a:p>
            <a:pPr>
              <a:spcBef>
                <a:spcPts val="1200"/>
              </a:spcBef>
            </a:pPr>
            <a:r>
              <a:rPr lang="zh-TW" altLang="en-US" sz="2800" dirty="0">
                <a:latin typeface="+mn-ea"/>
              </a:rPr>
              <a:t>  （</a:t>
            </a:r>
            <a:r>
              <a:rPr lang="zh-TW" altLang="en-US" sz="2800" dirty="0">
                <a:latin typeface="+mn-ea"/>
                <a:hlinkClick r:id="rId2"/>
              </a:rPr>
              <a:t> </a:t>
            </a:r>
            <a:r>
              <a:rPr lang="en-US" altLang="zh-TW" sz="2800" dirty="0">
                <a:latin typeface="+mn-ea"/>
                <a:hlinkClick r:id="rId2"/>
              </a:rPr>
              <a:t>https://ttk.entry.edu.tw </a:t>
            </a:r>
            <a:r>
              <a:rPr lang="zh-TW" altLang="en-US" sz="2800" dirty="0">
                <a:latin typeface="+mn-ea"/>
              </a:rPr>
              <a:t>）</a:t>
            </a:r>
          </a:p>
          <a:p>
            <a:pPr>
              <a:spcBef>
                <a:spcPts val="1200"/>
              </a:spcBef>
            </a:pPr>
            <a:r>
              <a:rPr lang="zh-TW" altLang="en-US" sz="2800" dirty="0">
                <a:latin typeface="+mn-ea"/>
              </a:rPr>
              <a:t>查詢對象：</a:t>
            </a:r>
          </a:p>
          <a:p>
            <a:r>
              <a:rPr lang="zh-TW" altLang="en-US" sz="2800" dirty="0">
                <a:latin typeface="+mn-ea"/>
              </a:rPr>
              <a:t>     參加基北區免試入學學生（需符合報名資格，含變更就學</a:t>
            </a:r>
            <a:endParaRPr lang="en-US" altLang="zh-TW" sz="2800" dirty="0">
              <a:latin typeface="+mn-ea"/>
            </a:endParaRPr>
          </a:p>
          <a:p>
            <a:r>
              <a:rPr lang="en-US" altLang="zh-TW" sz="2800" dirty="0">
                <a:latin typeface="+mn-ea"/>
              </a:rPr>
              <a:t>    </a:t>
            </a:r>
            <a:r>
              <a:rPr lang="zh-TW" altLang="en-US" sz="2800" dirty="0">
                <a:latin typeface="+mn-ea"/>
              </a:rPr>
              <a:t> 區審核通過者）</a:t>
            </a:r>
          </a:p>
          <a:p>
            <a:pPr>
              <a:spcBef>
                <a:spcPts val="1200"/>
              </a:spcBef>
            </a:pPr>
            <a:r>
              <a:rPr lang="zh-TW" altLang="en-US" sz="2800" dirty="0">
                <a:latin typeface="+mn-ea"/>
              </a:rPr>
              <a:t>查詢方式：以帳號、密碼登入查詢</a:t>
            </a:r>
          </a:p>
        </p:txBody>
      </p:sp>
    </p:spTree>
    <p:extLst>
      <p:ext uri="{BB962C8B-B14F-4D97-AF65-F5344CB8AC3E}">
        <p14:creationId xmlns:p14="http://schemas.microsoft.com/office/powerpoint/2010/main" val="15378165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40943"/>
            <a:ext cx="2162087"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72</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免試入學個別序位區間查詢</a:t>
            </a:r>
            <a:r>
              <a:rPr lang="en-US" altLang="zh-TW" sz="4400" b="1" dirty="0"/>
              <a:t>1/2</a:t>
            </a:r>
            <a:endParaRPr lang="en-US" sz="4400" b="1"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85" y="1820030"/>
            <a:ext cx="10282307" cy="3149105"/>
          </a:xfrm>
          <a:prstGeom prst="rect">
            <a:avLst/>
          </a:prstGeom>
        </p:spPr>
      </p:pic>
    </p:spTree>
    <p:extLst>
      <p:ext uri="{BB962C8B-B14F-4D97-AF65-F5344CB8AC3E}">
        <p14:creationId xmlns:p14="http://schemas.microsoft.com/office/powerpoint/2010/main" val="14199672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73</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選擇志願選填</a:t>
            </a:r>
            <a:endParaRPr lang="en-US" sz="4400" b="1"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537" y="1164053"/>
            <a:ext cx="9142857" cy="5460317"/>
          </a:xfrm>
          <a:prstGeom prst="rect">
            <a:avLst/>
          </a:prstGeom>
        </p:spPr>
      </p:pic>
      <p:sp>
        <p:nvSpPr>
          <p:cNvPr id="10" name="橢圓 9"/>
          <p:cNvSpPr/>
          <p:nvPr/>
        </p:nvSpPr>
        <p:spPr>
          <a:xfrm>
            <a:off x="2466844" y="3481098"/>
            <a:ext cx="1366837" cy="503237"/>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Tree>
    <p:extLst>
      <p:ext uri="{BB962C8B-B14F-4D97-AF65-F5344CB8AC3E}">
        <p14:creationId xmlns:p14="http://schemas.microsoft.com/office/powerpoint/2010/main" val="41240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2"/>
          <p:cNvSpPr txBox="1">
            <a:spLocks/>
          </p:cNvSpPr>
          <p:nvPr/>
        </p:nvSpPr>
        <p:spPr bwMode="auto">
          <a:xfrm>
            <a:off x="1739563" y="6492874"/>
            <a:ext cx="5715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ts val="18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spcBef>
                <a:spcPts val="8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spcBef>
                <a:spcPts val="600"/>
              </a:spcBef>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spcBef>
                <a:spcPts val="600"/>
              </a:spcBef>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6pPr>
            <a:lvl7pPr marL="29718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7pPr>
            <a:lvl8pPr marL="34290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8pPr>
            <a:lvl9pPr marL="38862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9pPr>
          </a:lstStyle>
          <a:p>
            <a:pPr>
              <a:spcBef>
                <a:spcPct val="0"/>
              </a:spcBef>
              <a:buFontTx/>
              <a:buNone/>
            </a:pPr>
            <a:fld id="{B38BAF23-949E-4110-AF92-FE51C6751F69}" type="slidenum">
              <a:rPr lang="zh-TW" altLang="en-US" sz="1200" b="1" smtClean="0">
                <a:solidFill>
                  <a:srgbClr val="000000"/>
                </a:solidFill>
                <a:latin typeface="Arial" panose="020B0604020202020204" pitchFamily="34" charset="0"/>
              </a:rPr>
              <a:pPr>
                <a:spcBef>
                  <a:spcPct val="0"/>
                </a:spcBef>
                <a:buFontTx/>
                <a:buNone/>
              </a:pPr>
              <a:t>74</a:t>
            </a:fld>
            <a:endParaRPr lang="zh-TW" altLang="en-US" sz="1200" b="1">
              <a:solidFill>
                <a:srgbClr val="000000"/>
              </a:solidFill>
              <a:latin typeface="Arial" panose="020B0604020202020204" pitchFamily="34" charset="0"/>
            </a:endParaRPr>
          </a:p>
        </p:txBody>
      </p:sp>
      <p:grpSp>
        <p:nvGrpSpPr>
          <p:cNvPr id="12" name="群組 3"/>
          <p:cNvGrpSpPr>
            <a:grpSpLocks/>
          </p:cNvGrpSpPr>
          <p:nvPr/>
        </p:nvGrpSpPr>
        <p:grpSpPr bwMode="auto">
          <a:xfrm>
            <a:off x="1753848" y="915986"/>
            <a:ext cx="8569325" cy="5799138"/>
            <a:chOff x="323528" y="908720"/>
            <a:chExt cx="8568952" cy="5799137"/>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568952"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13"/>
            <p:cNvSpPr txBox="1"/>
            <p:nvPr/>
          </p:nvSpPr>
          <p:spPr>
            <a:xfrm>
              <a:off x="3563475" y="2451770"/>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板橋高中</a:t>
              </a:r>
            </a:p>
          </p:txBody>
        </p:sp>
        <p:sp>
          <p:nvSpPr>
            <p:cNvPr id="15" name="文字方塊 14"/>
            <p:cNvSpPr txBox="1"/>
            <p:nvPr/>
          </p:nvSpPr>
          <p:spPr>
            <a:xfrm>
              <a:off x="3563475" y="3501108"/>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新北高工</a:t>
              </a:r>
            </a:p>
          </p:txBody>
        </p:sp>
        <p:sp>
          <p:nvSpPr>
            <p:cNvPr id="16" name="文字方塊 15"/>
            <p:cNvSpPr txBox="1"/>
            <p:nvPr/>
          </p:nvSpPr>
          <p:spPr>
            <a:xfrm>
              <a:off x="3563475" y="5012407"/>
              <a:ext cx="1368364" cy="369332"/>
            </a:xfrm>
            <a:prstGeom prst="rect">
              <a:avLst/>
            </a:prstGeom>
            <a:solidFill>
              <a:schemeClr val="bg1">
                <a:lumMod val="95000"/>
              </a:schemeClr>
            </a:solidFill>
          </p:spPr>
          <p:txBody>
            <a:bodyPr>
              <a:spAutoFit/>
            </a:bodyPr>
            <a:lstStyle/>
            <a:p>
              <a:pPr>
                <a:defRPr/>
              </a:pPr>
              <a:r>
                <a:rPr lang="zh-TW" altLang="en-US" dirty="0" smtClean="0">
                  <a:solidFill>
                    <a:srgbClr val="FF0000"/>
                  </a:solidFill>
                </a:rPr>
                <a:t>新北高中</a:t>
              </a:r>
              <a:endParaRPr lang="zh-TW" altLang="en-US" dirty="0">
                <a:solidFill>
                  <a:srgbClr val="FF0000"/>
                </a:solidFill>
              </a:endParaRPr>
            </a:p>
          </p:txBody>
        </p:sp>
        <p:sp>
          <p:nvSpPr>
            <p:cNvPr id="17" name="文字方塊 16"/>
            <p:cNvSpPr txBox="1"/>
            <p:nvPr/>
          </p:nvSpPr>
          <p:spPr>
            <a:xfrm>
              <a:off x="3563475" y="6022057"/>
              <a:ext cx="1368364" cy="369332"/>
            </a:xfrm>
            <a:prstGeom prst="rect">
              <a:avLst/>
            </a:prstGeom>
            <a:solidFill>
              <a:schemeClr val="bg1">
                <a:lumMod val="95000"/>
              </a:schemeClr>
            </a:solidFill>
          </p:spPr>
          <p:txBody>
            <a:bodyPr>
              <a:spAutoFit/>
            </a:bodyPr>
            <a:lstStyle/>
            <a:p>
              <a:pPr>
                <a:defRPr/>
              </a:pPr>
              <a:r>
                <a:rPr lang="zh-TW" altLang="en-US" dirty="0" smtClean="0">
                  <a:solidFill>
                    <a:srgbClr val="FF0000"/>
                  </a:solidFill>
                </a:rPr>
                <a:t>北大高中</a:t>
              </a:r>
              <a:endParaRPr lang="zh-TW" altLang="en-US" dirty="0">
                <a:solidFill>
                  <a:srgbClr val="FF0000"/>
                </a:solidFill>
              </a:endParaRPr>
            </a:p>
          </p:txBody>
        </p:sp>
        <p:sp>
          <p:nvSpPr>
            <p:cNvPr id="18" name="文字方塊 17"/>
            <p:cNvSpPr txBox="1"/>
            <p:nvPr/>
          </p:nvSpPr>
          <p:spPr>
            <a:xfrm>
              <a:off x="5939859" y="3463008"/>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機械科</a:t>
              </a:r>
            </a:p>
          </p:txBody>
        </p:sp>
        <p:sp>
          <p:nvSpPr>
            <p:cNvPr id="19" name="文字方塊 9"/>
            <p:cNvSpPr txBox="1">
              <a:spLocks noChangeArrowheads="1"/>
            </p:cNvSpPr>
            <p:nvPr/>
          </p:nvSpPr>
          <p:spPr bwMode="auto">
            <a:xfrm>
              <a:off x="5940153" y="3933056"/>
              <a:ext cx="10081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800">
                  <a:solidFill>
                    <a:srgbClr val="FF0000"/>
                  </a:solidFill>
                  <a:latin typeface="Arial" panose="020B0604020202020204" pitchFamily="34" charset="0"/>
                </a:rPr>
                <a:t>模具科</a:t>
              </a:r>
            </a:p>
          </p:txBody>
        </p:sp>
        <p:sp>
          <p:nvSpPr>
            <p:cNvPr id="20" name="文字方塊 19"/>
            <p:cNvSpPr txBox="1"/>
            <p:nvPr/>
          </p:nvSpPr>
          <p:spPr>
            <a:xfrm>
              <a:off x="5939859" y="2451770"/>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sp>
          <p:nvSpPr>
            <p:cNvPr id="21" name="文字方塊 20"/>
            <p:cNvSpPr txBox="1"/>
            <p:nvPr/>
          </p:nvSpPr>
          <p:spPr>
            <a:xfrm>
              <a:off x="6012880" y="4994944"/>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sp>
          <p:nvSpPr>
            <p:cNvPr id="22" name="文字方塊 21"/>
            <p:cNvSpPr txBox="1"/>
            <p:nvPr/>
          </p:nvSpPr>
          <p:spPr>
            <a:xfrm>
              <a:off x="6012880" y="6044282"/>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grpSp>
      <p:sp>
        <p:nvSpPr>
          <p:cNvPr id="23" name="七角星形 22"/>
          <p:cNvSpPr/>
          <p:nvPr/>
        </p:nvSpPr>
        <p:spPr>
          <a:xfrm>
            <a:off x="2194193" y="2944811"/>
            <a:ext cx="3168651" cy="1663700"/>
          </a:xfrm>
          <a:prstGeom prst="star7">
            <a:avLst/>
          </a:prstGeom>
          <a:solidFill>
            <a:schemeClr val="accent2">
              <a:lumMod val="50000"/>
            </a:schemeClr>
          </a:solidFill>
        </p:spPr>
        <p:style>
          <a:lnRef idx="0">
            <a:schemeClr val="accent5"/>
          </a:lnRef>
          <a:fillRef idx="3">
            <a:schemeClr val="accent5"/>
          </a:fillRef>
          <a:effectRef idx="3">
            <a:schemeClr val="accent5"/>
          </a:effectRef>
          <a:fontRef idx="minor">
            <a:schemeClr val="lt1"/>
          </a:fontRef>
        </p:style>
        <p:txBody>
          <a:bodyPr lIns="36000" rIns="36000" bIns="36000" anchor="ctr"/>
          <a:lstStyle/>
          <a:p>
            <a:pPr algn="ctr">
              <a:defRPr/>
            </a:pPr>
            <a:endParaRPr lang="en-US" altLang="zh-TW" dirty="0">
              <a:solidFill>
                <a:srgbClr val="FFFFFF"/>
              </a:solidFill>
            </a:endParaRPr>
          </a:p>
          <a:p>
            <a:pPr algn="ctr">
              <a:defRPr/>
            </a:pPr>
            <a:r>
              <a:rPr lang="zh-TW" altLang="en-US" dirty="0">
                <a:solidFill>
                  <a:srgbClr val="FFFFFF"/>
                </a:solidFill>
              </a:rPr>
              <a:t>技術型高中，連續選擇同校多科，可算同一志願</a:t>
            </a:r>
          </a:p>
        </p:txBody>
      </p:sp>
      <p:sp>
        <p:nvSpPr>
          <p:cNvPr id="6" name="Rectangle 5">
            <a:extLst>
              <a:ext uri="{FF2B5EF4-FFF2-40B4-BE49-F238E27FC236}">
                <a16:creationId xmlns:a16="http://schemas.microsoft.com/office/drawing/2014/main" id="{828F1EF8-D55F-4EAB-9B5F-B1D632BB5452}"/>
              </a:ext>
            </a:extLst>
          </p:cNvPr>
          <p:cNvSpPr/>
          <p:nvPr/>
        </p:nvSpPr>
        <p:spPr>
          <a:xfrm>
            <a:off x="-1" y="640943"/>
            <a:ext cx="3290132"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74</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t>免試入學志願選填畫面</a:t>
            </a:r>
            <a:endParaRPr lang="en-US" sz="4400" b="1" dirty="0"/>
          </a:p>
        </p:txBody>
      </p:sp>
    </p:spTree>
    <p:extLst>
      <p:ext uri="{BB962C8B-B14F-4D97-AF65-F5344CB8AC3E}">
        <p14:creationId xmlns:p14="http://schemas.microsoft.com/office/powerpoint/2010/main" val="256026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491383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75</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defRPr/>
            </a:pPr>
            <a:r>
              <a:rPr lang="zh-TW" altLang="en-US" sz="4400" b="1" dirty="0">
                <a:latin typeface="+mn-ea"/>
              </a:rPr>
              <a:t>未來願景</a:t>
            </a:r>
          </a:p>
        </p:txBody>
      </p:sp>
      <p:grpSp>
        <p:nvGrpSpPr>
          <p:cNvPr id="7" name="群組 6"/>
          <p:cNvGrpSpPr>
            <a:grpSpLocks/>
          </p:cNvGrpSpPr>
          <p:nvPr/>
        </p:nvGrpSpPr>
        <p:grpSpPr bwMode="auto">
          <a:xfrm rot="19567985">
            <a:off x="1415315" y="1555580"/>
            <a:ext cx="2481263" cy="1795463"/>
            <a:chOff x="954278" y="1827505"/>
            <a:chExt cx="2481072" cy="1347216"/>
          </a:xfrm>
        </p:grpSpPr>
        <p:pic>
          <p:nvPicPr>
            <p:cNvPr id="8" name="圖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278" y="1827505"/>
              <a:ext cx="2481072" cy="13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6"/>
            <p:cNvSpPr txBox="1">
              <a:spLocks noChangeArrowheads="1"/>
            </p:cNvSpPr>
            <p:nvPr/>
          </p:nvSpPr>
          <p:spPr bwMode="auto">
            <a:xfrm>
              <a:off x="1320195" y="2389182"/>
              <a:ext cx="1210495" cy="25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rPr>
                <a:t>學校近一點</a:t>
              </a:r>
            </a:p>
          </p:txBody>
        </p:sp>
      </p:grpSp>
      <p:grpSp>
        <p:nvGrpSpPr>
          <p:cNvPr id="12" name="群組 11"/>
          <p:cNvGrpSpPr>
            <a:grpSpLocks/>
          </p:cNvGrpSpPr>
          <p:nvPr/>
        </p:nvGrpSpPr>
        <p:grpSpPr bwMode="auto">
          <a:xfrm>
            <a:off x="1583852" y="4402464"/>
            <a:ext cx="2498669" cy="1442532"/>
            <a:chOff x="2995115" y="2953829"/>
            <a:chExt cx="2218944" cy="847344"/>
          </a:xfrm>
        </p:grpSpPr>
        <p:pic>
          <p:nvPicPr>
            <p:cNvPr id="1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115" y="2953829"/>
              <a:ext cx="2218944" cy="8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7"/>
            <p:cNvSpPr txBox="1">
              <a:spLocks noChangeArrowheads="1"/>
            </p:cNvSpPr>
            <p:nvPr/>
          </p:nvSpPr>
          <p:spPr bwMode="auto">
            <a:xfrm>
              <a:off x="3281350" y="3262834"/>
              <a:ext cx="1075063" cy="19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rPr>
                <a:t>睡眠多一點</a:t>
              </a:r>
            </a:p>
          </p:txBody>
        </p:sp>
      </p:grpSp>
      <p:grpSp>
        <p:nvGrpSpPr>
          <p:cNvPr id="15" name="群組 14"/>
          <p:cNvGrpSpPr>
            <a:grpSpLocks/>
          </p:cNvGrpSpPr>
          <p:nvPr/>
        </p:nvGrpSpPr>
        <p:grpSpPr bwMode="auto">
          <a:xfrm rot="9094427">
            <a:off x="7869706" y="3786103"/>
            <a:ext cx="2444751" cy="1726631"/>
            <a:chOff x="4790758" y="1836534"/>
            <a:chExt cx="2444496" cy="1054608"/>
          </a:xfrm>
        </p:grpSpPr>
        <p:pic>
          <p:nvPicPr>
            <p:cNvPr id="1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0758" y="1836534"/>
              <a:ext cx="2444496" cy="10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8"/>
            <p:cNvSpPr txBox="1">
              <a:spLocks noChangeArrowheads="1"/>
            </p:cNvSpPr>
            <p:nvPr/>
          </p:nvSpPr>
          <p:spPr bwMode="auto">
            <a:xfrm rot="10800000">
              <a:off x="5624491" y="2243218"/>
              <a:ext cx="1210462" cy="20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a:solidFill>
                    <a:schemeClr val="bg1"/>
                  </a:solidFill>
                  <a:latin typeface="微軟正黑體" panose="020B0604030504040204" pitchFamily="34" charset="-120"/>
                  <a:ea typeface="微軟正黑體" panose="020B0604030504040204" pitchFamily="34" charset="-120"/>
                </a:rPr>
                <a:t>陪伴長一點</a:t>
              </a:r>
            </a:p>
          </p:txBody>
        </p:sp>
      </p:grpSp>
      <p:grpSp>
        <p:nvGrpSpPr>
          <p:cNvPr id="18" name="群組 17"/>
          <p:cNvGrpSpPr>
            <a:grpSpLocks/>
          </p:cNvGrpSpPr>
          <p:nvPr/>
        </p:nvGrpSpPr>
        <p:grpSpPr bwMode="auto">
          <a:xfrm>
            <a:off x="8224055" y="1300113"/>
            <a:ext cx="2298700" cy="2008188"/>
            <a:chOff x="5974443" y="2868195"/>
            <a:chExt cx="2298192" cy="1505712"/>
          </a:xfrm>
        </p:grpSpPr>
        <p:pic>
          <p:nvPicPr>
            <p:cNvPr id="19" name="圖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4443" y="2868195"/>
              <a:ext cx="2298192" cy="150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字方塊 19"/>
            <p:cNvSpPr txBox="1"/>
            <p:nvPr/>
          </p:nvSpPr>
          <p:spPr>
            <a:xfrm>
              <a:off x="6669613" y="3285986"/>
              <a:ext cx="1005181" cy="438456"/>
            </a:xfrm>
            <a:prstGeom prst="rect">
              <a:avLst/>
            </a:prstGeom>
            <a:noFill/>
          </p:spPr>
          <p:txBody>
            <a:bodyPr wrap="none">
              <a:spAutoFit/>
            </a:bodyPr>
            <a:lstStyle/>
            <a:p>
              <a:pPr>
                <a:defRPr/>
              </a:pPr>
              <a:r>
                <a:rPr lang="zh-TW" altLang="en-US" sz="1600" b="1" dirty="0">
                  <a:solidFill>
                    <a:schemeClr val="tx1">
                      <a:lumMod val="65000"/>
                      <a:lumOff val="35000"/>
                    </a:schemeClr>
                  </a:solidFill>
                  <a:latin typeface="Microsoft JhengHei" charset="0"/>
                  <a:ea typeface="Microsoft JhengHei" charset="0"/>
                  <a:cs typeface="Microsoft JhengHei" charset="0"/>
                </a:rPr>
                <a:t>經濟壓力</a:t>
              </a:r>
            </a:p>
            <a:p>
              <a:pPr>
                <a:defRPr/>
              </a:pPr>
              <a:r>
                <a:rPr lang="zh-TW" altLang="en-US" sz="1600" b="1" dirty="0">
                  <a:solidFill>
                    <a:schemeClr val="tx1">
                      <a:lumMod val="65000"/>
                      <a:lumOff val="35000"/>
                    </a:schemeClr>
                  </a:solidFill>
                  <a:latin typeface="Microsoft JhengHei" charset="0"/>
                  <a:ea typeface="Microsoft JhengHei" charset="0"/>
                  <a:cs typeface="Microsoft JhengHei" charset="0"/>
                </a:rPr>
                <a:t>少一點</a:t>
              </a:r>
            </a:p>
          </p:txBody>
        </p:sp>
      </p:grpSp>
      <p:grpSp>
        <p:nvGrpSpPr>
          <p:cNvPr id="21" name="群組 20"/>
          <p:cNvGrpSpPr>
            <a:grpSpLocks/>
          </p:cNvGrpSpPr>
          <p:nvPr/>
        </p:nvGrpSpPr>
        <p:grpSpPr bwMode="auto">
          <a:xfrm>
            <a:off x="4082525" y="2018706"/>
            <a:ext cx="3627439" cy="3694112"/>
            <a:chOff x="2635119" y="1814862"/>
            <a:chExt cx="3548768" cy="3548768"/>
          </a:xfrm>
        </p:grpSpPr>
        <p:pic>
          <p:nvPicPr>
            <p:cNvPr id="22" name="圖片 5">
              <a:hlinkClick r:id="rId6" action="ppaction://hlinkfil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35119" y="1814862"/>
              <a:ext cx="3548768" cy="354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字方塊 21"/>
            <p:cNvSpPr txBox="1">
              <a:spLocks noChangeArrowheads="1"/>
            </p:cNvSpPr>
            <p:nvPr/>
          </p:nvSpPr>
          <p:spPr bwMode="auto">
            <a:xfrm>
              <a:off x="3440962" y="3192337"/>
              <a:ext cx="1937087" cy="68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a:spcBef>
                  <a:spcPct val="0"/>
                </a:spcBef>
                <a:buFontTx/>
                <a:buNone/>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讓孩子在新北</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spcBef>
                  <a:spcPct val="0"/>
                </a:spcBef>
                <a:buFontTx/>
                <a:buNone/>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成為自己的明星</a:t>
              </a:r>
            </a:p>
          </p:txBody>
        </p:sp>
      </p:grpSp>
      <p:pic>
        <p:nvPicPr>
          <p:cNvPr id="24" name="圖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13940" y="5795173"/>
            <a:ext cx="1573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0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defRPr/>
            </a:pPr>
            <a:r>
              <a:rPr lang="zh-TW" altLang="en-US" sz="4400" b="1" dirty="0">
                <a:latin typeface="+mn-ea"/>
              </a:rPr>
              <a:t>結語</a:t>
            </a:r>
          </a:p>
        </p:txBody>
      </p:sp>
      <p:sp>
        <p:nvSpPr>
          <p:cNvPr id="6" name="Rectangle 5">
            <a:extLst>
              <a:ext uri="{FF2B5EF4-FFF2-40B4-BE49-F238E27FC236}">
                <a16:creationId xmlns:a16="http://schemas.microsoft.com/office/drawing/2014/main" id="{828F1EF8-D55F-4EAB-9B5F-B1D632BB5452}"/>
              </a:ext>
            </a:extLst>
          </p:cNvPr>
          <p:cNvSpPr/>
          <p:nvPr/>
        </p:nvSpPr>
        <p:spPr>
          <a:xfrm>
            <a:off x="1" y="640936"/>
            <a:ext cx="5494947" cy="1626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76</a:t>
            </a:fld>
            <a:endParaRPr lang="en-US" sz="1600" dirty="0">
              <a:solidFill>
                <a:prstClr val="white"/>
              </a:solidFill>
            </a:endParaRPr>
          </a:p>
        </p:txBody>
      </p:sp>
      <p:sp>
        <p:nvSpPr>
          <p:cNvPr id="27" name="文字方塊 2"/>
          <p:cNvSpPr txBox="1">
            <a:spLocks noChangeArrowheads="1"/>
          </p:cNvSpPr>
          <p:nvPr/>
        </p:nvSpPr>
        <p:spPr bwMode="auto">
          <a:xfrm>
            <a:off x="821086" y="1080475"/>
            <a:ext cx="103245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marL="0" indent="0" eaLnBrk="1" hangingPunct="1">
              <a:lnSpc>
                <a:spcPct val="90000"/>
              </a:lnSpc>
              <a:buClr>
                <a:srgbClr val="F5B821"/>
              </a:buClr>
              <a:buNone/>
            </a:pPr>
            <a:r>
              <a:rPr lang="zh-TW" altLang="en-US" sz="3200" dirty="0">
                <a:solidFill>
                  <a:srgbClr val="002060"/>
                </a:solidFill>
                <a:latin typeface="標楷體" panose="03000509000000000000" pitchFamily="65" charset="-120"/>
                <a:ea typeface="標楷體" panose="03000509000000000000" pitchFamily="65" charset="-120"/>
              </a:rPr>
              <a:t>新北市為提升高中職辦學品質，使學子能適性就近入學社區優質高中職，把每個孩子帶上來，逐步實現在地就學的目標，我們做了</a:t>
            </a:r>
            <a:r>
              <a:rPr lang="en-US" altLang="zh-TW" sz="3200" dirty="0">
                <a:solidFill>
                  <a:srgbClr val="002060"/>
                </a:solidFill>
                <a:latin typeface="標楷體" panose="03000509000000000000" pitchFamily="65" charset="-120"/>
                <a:ea typeface="標楷體" panose="03000509000000000000" pitchFamily="65" charset="-120"/>
              </a:rPr>
              <a:t>...</a:t>
            </a:r>
          </a:p>
        </p:txBody>
      </p:sp>
      <p:grpSp>
        <p:nvGrpSpPr>
          <p:cNvPr id="2" name="群組 1"/>
          <p:cNvGrpSpPr/>
          <p:nvPr/>
        </p:nvGrpSpPr>
        <p:grpSpPr>
          <a:xfrm>
            <a:off x="3561367" y="2441855"/>
            <a:ext cx="5044932" cy="4279627"/>
            <a:chOff x="2902657" y="2088832"/>
            <a:chExt cx="5797550" cy="4918075"/>
          </a:xfrm>
        </p:grpSpPr>
        <p:grpSp>
          <p:nvGrpSpPr>
            <p:cNvPr id="28" name="群組 27"/>
            <p:cNvGrpSpPr>
              <a:grpSpLocks/>
            </p:cNvGrpSpPr>
            <p:nvPr/>
          </p:nvGrpSpPr>
          <p:grpSpPr bwMode="auto">
            <a:xfrm>
              <a:off x="5880807" y="2088832"/>
              <a:ext cx="1941513" cy="1801813"/>
              <a:chOff x="5873707" y="381892"/>
              <a:chExt cx="1941892" cy="1801254"/>
            </a:xfrm>
          </p:grpSpPr>
          <p:pic>
            <p:nvPicPr>
              <p:cNvPr id="29" name="圖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707" y="381892"/>
                <a:ext cx="1941892" cy="18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字方塊 23">
                <a:hlinkClick r:id="rId3" action="ppaction://hlinksldjump"/>
              </p:cNvPr>
              <p:cNvSpPr txBox="1">
                <a:spLocks noChangeArrowheads="1"/>
              </p:cNvSpPr>
              <p:nvPr/>
            </p:nvSpPr>
            <p:spPr bwMode="auto">
              <a:xfrm>
                <a:off x="5955131" y="1361005"/>
                <a:ext cx="1459588" cy="3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優化學習環境</a:t>
                </a:r>
              </a:p>
            </p:txBody>
          </p:sp>
          <p:pic>
            <p:nvPicPr>
              <p:cNvPr id="31" name="圖片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5973" y="793826"/>
                <a:ext cx="531726" cy="53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群組 32"/>
            <p:cNvGrpSpPr>
              <a:grpSpLocks/>
            </p:cNvGrpSpPr>
            <p:nvPr/>
          </p:nvGrpSpPr>
          <p:grpSpPr bwMode="auto">
            <a:xfrm>
              <a:off x="2902657" y="5057457"/>
              <a:ext cx="1801813" cy="1947863"/>
              <a:chOff x="2896088" y="3350067"/>
              <a:chExt cx="1801254" cy="1947302"/>
            </a:xfrm>
          </p:grpSpPr>
          <p:pic>
            <p:nvPicPr>
              <p:cNvPr id="34" name="圖片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6088" y="3350067"/>
                <a:ext cx="1801254" cy="19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字方塊 27">
                <a:hlinkClick r:id="rId6" action="ppaction://hlinksldjump"/>
              </p:cNvPr>
              <p:cNvSpPr txBox="1">
                <a:spLocks noChangeArrowheads="1"/>
              </p:cNvSpPr>
              <p:nvPr/>
            </p:nvSpPr>
            <p:spPr bwMode="auto">
              <a:xfrm>
                <a:off x="3183166" y="4079376"/>
                <a:ext cx="1362225" cy="60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完成國私立</a:t>
                </a:r>
                <a:endParaRPr lang="en-US" altLang="zh-TW" sz="1400" b="1" dirty="0">
                  <a:solidFill>
                    <a:srgbClr val="FFFFFF"/>
                  </a:solidFill>
                  <a:latin typeface="微軟正黑體" panose="020B0604030504040204" pitchFamily="34" charset="-120"/>
                  <a:ea typeface="微軟正黑體" panose="020B0604030504040204" pitchFamily="34" charset="-120"/>
                </a:endParaRPr>
              </a:p>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高中職改隸</a:t>
                </a:r>
              </a:p>
            </p:txBody>
          </p:sp>
          <p:pic>
            <p:nvPicPr>
              <p:cNvPr id="36" name="圖片 2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7248" y="3531352"/>
                <a:ext cx="570736" cy="52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群組 36"/>
            <p:cNvGrpSpPr>
              <a:grpSpLocks/>
            </p:cNvGrpSpPr>
            <p:nvPr/>
          </p:nvGrpSpPr>
          <p:grpSpPr bwMode="auto">
            <a:xfrm>
              <a:off x="2928057" y="3000057"/>
              <a:ext cx="1800225" cy="1941513"/>
              <a:chOff x="2921264" y="1292221"/>
              <a:chExt cx="1801254" cy="1941892"/>
            </a:xfrm>
          </p:grpSpPr>
          <p:pic>
            <p:nvPicPr>
              <p:cNvPr id="38" name="圖片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1264" y="1292221"/>
                <a:ext cx="1801254" cy="19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字方塊 31">
                <a:hlinkClick r:id="rId9" action="ppaction://hlinksldjump"/>
              </p:cNvPr>
              <p:cNvSpPr txBox="1">
                <a:spLocks noChangeArrowheads="1"/>
              </p:cNvSpPr>
              <p:nvPr/>
            </p:nvSpPr>
            <p:spPr bwMode="auto">
              <a:xfrm>
                <a:off x="2959883" y="2586478"/>
                <a:ext cx="1538898" cy="3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提高就學機會</a:t>
                </a:r>
              </a:p>
            </p:txBody>
          </p:sp>
          <p:pic>
            <p:nvPicPr>
              <p:cNvPr id="40" name="圖片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38171" y="1922390"/>
                <a:ext cx="548134" cy="5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群組 40"/>
            <p:cNvGrpSpPr>
              <a:grpSpLocks/>
            </p:cNvGrpSpPr>
            <p:nvPr/>
          </p:nvGrpSpPr>
          <p:grpSpPr bwMode="auto">
            <a:xfrm>
              <a:off x="6898395" y="5060632"/>
              <a:ext cx="1801812" cy="1946275"/>
              <a:chOff x="6892142" y="3352409"/>
              <a:chExt cx="1801254" cy="1947302"/>
            </a:xfrm>
          </p:grpSpPr>
          <p:pic>
            <p:nvPicPr>
              <p:cNvPr id="42" name="圖片 3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92142" y="3352409"/>
                <a:ext cx="1801254" cy="19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字方塊 35">
                <a:hlinkClick r:id="rId12" action="ppaction://hlinksldjump"/>
              </p:cNvPr>
              <p:cNvSpPr txBox="1">
                <a:spLocks noChangeArrowheads="1"/>
              </p:cNvSpPr>
              <p:nvPr/>
            </p:nvSpPr>
            <p:spPr bwMode="auto">
              <a:xfrm>
                <a:off x="7359171" y="4129228"/>
                <a:ext cx="1162249" cy="60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打造前瞻</a:t>
                </a:r>
              </a:p>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技職教育</a:t>
                </a:r>
              </a:p>
            </p:txBody>
          </p:sp>
          <p:pic>
            <p:nvPicPr>
              <p:cNvPr id="44" name="圖片 36">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06484" y="3581975"/>
                <a:ext cx="525530" cy="5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群組 44"/>
            <p:cNvGrpSpPr>
              <a:grpSpLocks/>
            </p:cNvGrpSpPr>
            <p:nvPr/>
          </p:nvGrpSpPr>
          <p:grpSpPr bwMode="auto">
            <a:xfrm>
              <a:off x="6892045" y="2992120"/>
              <a:ext cx="1800225" cy="1941512"/>
              <a:chOff x="6884927" y="1284591"/>
              <a:chExt cx="1801254" cy="1941892"/>
            </a:xfrm>
          </p:grpSpPr>
          <p:pic>
            <p:nvPicPr>
              <p:cNvPr id="46" name="圖片 3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84927" y="1284591"/>
                <a:ext cx="1801254" cy="19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字方塊 39">
                <a:hlinkClick r:id="rId15" action="ppaction://hlinksldjump"/>
              </p:cNvPr>
              <p:cNvSpPr txBox="1">
                <a:spLocks noChangeArrowheads="1"/>
              </p:cNvSpPr>
              <p:nvPr/>
            </p:nvSpPr>
            <p:spPr bwMode="auto">
              <a:xfrm>
                <a:off x="7290068" y="2420197"/>
                <a:ext cx="1257350" cy="60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推動高中職</a:t>
                </a:r>
              </a:p>
              <a:p>
                <a:pPr algn="ct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旗艦計畫</a:t>
                </a:r>
              </a:p>
            </p:txBody>
          </p:sp>
          <p:pic>
            <p:nvPicPr>
              <p:cNvPr id="48" name="圖片 40">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70314" y="1896998"/>
                <a:ext cx="666800" cy="49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群組 48"/>
            <p:cNvGrpSpPr>
              <a:grpSpLocks/>
            </p:cNvGrpSpPr>
            <p:nvPr/>
          </p:nvGrpSpPr>
          <p:grpSpPr bwMode="auto">
            <a:xfrm>
              <a:off x="3817057" y="2093595"/>
              <a:ext cx="1943100" cy="1801812"/>
              <a:chOff x="3811163" y="386151"/>
              <a:chExt cx="1941892" cy="1801254"/>
            </a:xfrm>
          </p:grpSpPr>
          <p:pic>
            <p:nvPicPr>
              <p:cNvPr id="50" name="圖片 4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811163" y="386151"/>
                <a:ext cx="1941892" cy="18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圖片 43">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725123" y="774541"/>
                <a:ext cx="493110" cy="52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文字方塊 44">
                <a:hlinkClick r:id="rId18" action="ppaction://hlinksldjump"/>
              </p:cNvPr>
              <p:cNvSpPr txBox="1">
                <a:spLocks noChangeArrowheads="1"/>
              </p:cNvSpPr>
              <p:nvPr/>
            </p:nvSpPr>
            <p:spPr bwMode="auto">
              <a:xfrm>
                <a:off x="4293312" y="1332443"/>
                <a:ext cx="1459743" cy="35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擴增教育人力</a:t>
                </a:r>
              </a:p>
            </p:txBody>
          </p:sp>
        </p:grpSp>
      </p:grpSp>
    </p:spTree>
    <p:extLst>
      <p:ext uri="{BB962C8B-B14F-4D97-AF65-F5344CB8AC3E}">
        <p14:creationId xmlns:p14="http://schemas.microsoft.com/office/powerpoint/2010/main" val="37179740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40943"/>
            <a:ext cx="22389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77</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956988" y="383704"/>
            <a:ext cx="8466605" cy="677108"/>
          </a:xfrm>
          <a:prstGeom prst="rect">
            <a:avLst/>
          </a:prstGeom>
          <a:noFill/>
        </p:spPr>
        <p:txBody>
          <a:bodyPr wrap="square" lIns="0" tIns="0" rIns="0" bIns="0" rtlCol="0" anchor="t">
            <a:spAutoFit/>
          </a:bodyPr>
          <a:lstStyle/>
          <a:p>
            <a:pPr algn="ctr">
              <a:defRPr/>
            </a:pPr>
            <a:r>
              <a:rPr lang="zh-TW" altLang="en-US" sz="4400" b="1" dirty="0"/>
              <a:t>新北市績優學生就近入學獎學金</a:t>
            </a:r>
          </a:p>
        </p:txBody>
      </p:sp>
      <p:sp>
        <p:nvSpPr>
          <p:cNvPr id="2" name="矩形 1"/>
          <p:cNvSpPr/>
          <p:nvPr/>
        </p:nvSpPr>
        <p:spPr>
          <a:xfrm>
            <a:off x="1263640" y="1529133"/>
            <a:ext cx="9853301" cy="4401205"/>
          </a:xfrm>
          <a:prstGeom prst="rect">
            <a:avLst/>
          </a:prstGeom>
        </p:spPr>
        <p:txBody>
          <a:bodyPr wrap="square">
            <a:spAutoFit/>
          </a:bodyPr>
          <a:lstStyle/>
          <a:p>
            <a:pPr>
              <a:defRPr/>
            </a:pPr>
            <a:r>
              <a:rPr lang="zh-TW" altLang="en-US" sz="2800" dirty="0">
                <a:latin typeface="+mn-ea"/>
              </a:rPr>
              <a:t>本市國中畢業生獲錄取本市市立高級中等學校或國立華僑高中就讀者：</a:t>
            </a:r>
          </a:p>
          <a:p>
            <a:pPr>
              <a:defRPr/>
            </a:pPr>
            <a:r>
              <a:rPr lang="zh-TW" altLang="en-US" sz="2800" dirty="0">
                <a:latin typeface="+mn-ea"/>
              </a:rPr>
              <a:t>  會考成績達</a:t>
            </a:r>
            <a:r>
              <a:rPr lang="en-US" altLang="zh-TW" sz="2800" dirty="0">
                <a:latin typeface="+mn-ea"/>
              </a:rPr>
              <a:t>5A++</a:t>
            </a:r>
            <a:r>
              <a:rPr lang="zh-TW" altLang="en-US" sz="2800" dirty="0">
                <a:latin typeface="+mn-ea"/>
              </a:rPr>
              <a:t>，得核發</a:t>
            </a:r>
            <a:r>
              <a:rPr lang="en-US" altLang="zh-TW" sz="2800" dirty="0">
                <a:latin typeface="+mn-ea"/>
              </a:rPr>
              <a:t>10</a:t>
            </a:r>
            <a:r>
              <a:rPr lang="zh-TW" altLang="en-US" sz="2800" dirty="0">
                <a:latin typeface="+mn-ea"/>
              </a:rPr>
              <a:t>萬元獎學金。</a:t>
            </a:r>
          </a:p>
          <a:p>
            <a:pPr>
              <a:defRPr/>
            </a:pPr>
            <a:r>
              <a:rPr lang="zh-TW" altLang="en-US" sz="2800" dirty="0">
                <a:latin typeface="+mn-ea"/>
              </a:rPr>
              <a:t>  會考成績達</a:t>
            </a:r>
            <a:r>
              <a:rPr lang="en-US" altLang="zh-TW" sz="2800" dirty="0">
                <a:latin typeface="+mn-ea"/>
              </a:rPr>
              <a:t>4A++</a:t>
            </a:r>
            <a:r>
              <a:rPr lang="zh-TW" altLang="en-US" sz="2800" dirty="0">
                <a:latin typeface="+mn-ea"/>
              </a:rPr>
              <a:t>以上，得核發</a:t>
            </a:r>
            <a:r>
              <a:rPr lang="en-US" altLang="zh-TW" sz="2800" dirty="0">
                <a:latin typeface="+mn-ea"/>
              </a:rPr>
              <a:t>6</a:t>
            </a:r>
            <a:r>
              <a:rPr lang="zh-TW" altLang="en-US" sz="2800" dirty="0">
                <a:latin typeface="+mn-ea"/>
              </a:rPr>
              <a:t>萬元獎學金。</a:t>
            </a:r>
          </a:p>
          <a:p>
            <a:pPr>
              <a:defRPr/>
            </a:pPr>
            <a:r>
              <a:rPr lang="zh-TW" altLang="en-US" sz="2800" dirty="0">
                <a:latin typeface="+mn-ea"/>
              </a:rPr>
              <a:t>  會考成績達</a:t>
            </a:r>
            <a:r>
              <a:rPr lang="en-US" altLang="zh-TW" sz="2800" dirty="0">
                <a:latin typeface="+mn-ea"/>
              </a:rPr>
              <a:t>3A++</a:t>
            </a:r>
            <a:r>
              <a:rPr lang="zh-TW" altLang="en-US" sz="2800" dirty="0">
                <a:latin typeface="+mn-ea"/>
              </a:rPr>
              <a:t>以上，得核發</a:t>
            </a:r>
            <a:r>
              <a:rPr lang="en-US" altLang="zh-TW" sz="2800" dirty="0">
                <a:latin typeface="+mn-ea"/>
              </a:rPr>
              <a:t>4</a:t>
            </a:r>
            <a:r>
              <a:rPr lang="zh-TW" altLang="en-US" sz="2800" dirty="0">
                <a:latin typeface="+mn-ea"/>
              </a:rPr>
              <a:t>萬元獎學金。</a:t>
            </a:r>
          </a:p>
          <a:p>
            <a:pPr>
              <a:defRPr/>
            </a:pPr>
            <a:r>
              <a:rPr lang="zh-TW" altLang="en-US" sz="2800" dirty="0">
                <a:latin typeface="+mn-ea"/>
              </a:rPr>
              <a:t>若依新北市立高級中等學校就近入學區域劃分表所列對應學校為第</a:t>
            </a:r>
            <a:r>
              <a:rPr lang="en-US" altLang="zh-TW" sz="2800" dirty="0">
                <a:latin typeface="+mn-ea"/>
              </a:rPr>
              <a:t>1</a:t>
            </a:r>
            <a:r>
              <a:rPr lang="zh-TW" altLang="en-US" sz="2800" dirty="0">
                <a:latin typeface="+mn-ea"/>
              </a:rPr>
              <a:t>志願獲錄取就讀者，前開獎學金再加碼</a:t>
            </a:r>
            <a:r>
              <a:rPr lang="en-US" altLang="zh-TW" sz="2800" dirty="0">
                <a:latin typeface="+mn-ea"/>
              </a:rPr>
              <a:t>1</a:t>
            </a:r>
            <a:r>
              <a:rPr lang="zh-TW" altLang="en-US" sz="2800" dirty="0">
                <a:latin typeface="+mn-ea"/>
              </a:rPr>
              <a:t>萬元獎學金。</a:t>
            </a:r>
          </a:p>
          <a:p>
            <a:pPr>
              <a:defRPr/>
            </a:pPr>
            <a:endParaRPr lang="zh-TW" altLang="en-US" sz="2800" dirty="0">
              <a:latin typeface="+mn-ea"/>
            </a:endParaRPr>
          </a:p>
          <a:p>
            <a:pPr>
              <a:defRPr/>
            </a:pPr>
            <a:r>
              <a:rPr lang="zh-TW" altLang="en-US" sz="2800" dirty="0">
                <a:latin typeface="+mn-ea"/>
              </a:rPr>
              <a:t>有關獎助學金詳見</a:t>
            </a:r>
            <a:r>
              <a:rPr lang="zh-TW" altLang="en-US" sz="2800" dirty="0">
                <a:latin typeface="+mn-ea"/>
                <a:hlinkClick r:id="rId2" action="ppaction://hlinkfile"/>
              </a:rPr>
              <a:t>「新北市立高級中等學校辦理學生獎助學金實施計畫」</a:t>
            </a:r>
            <a:endParaRPr lang="zh-TW" altLang="en-US" sz="2800" dirty="0">
              <a:latin typeface="+mn-ea"/>
            </a:endParaRPr>
          </a:p>
        </p:txBody>
      </p:sp>
    </p:spTree>
    <p:extLst>
      <p:ext uri="{BB962C8B-B14F-4D97-AF65-F5344CB8AC3E}">
        <p14:creationId xmlns:p14="http://schemas.microsoft.com/office/powerpoint/2010/main" val="32869719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85532A51-37ED-1343-AA35-8176A4861E05}"/>
              </a:ext>
            </a:extLst>
          </p:cNvPr>
          <p:cNvSpPr txBox="1">
            <a:spLocks noChangeArrowheads="1"/>
          </p:cNvSpPr>
          <p:nvPr/>
        </p:nvSpPr>
        <p:spPr bwMode="auto">
          <a:xfrm>
            <a:off x="912287" y="404813"/>
            <a:ext cx="10847916" cy="647700"/>
          </a:xfrm>
          <a:prstGeom prst="rect">
            <a:avLst/>
          </a:prstGeom>
          <a:gradFill>
            <a:gsLst>
              <a:gs pos="0">
                <a:srgbClr val="000099"/>
              </a:gs>
              <a:gs pos="95000">
                <a:srgbClr val="A7B7E3"/>
              </a:gs>
              <a:gs pos="5000">
                <a:srgbClr val="A4B3E2"/>
              </a:gs>
              <a:gs pos="55000">
                <a:srgbClr val="775F55">
                  <a:lumMod val="20000"/>
                  <a:lumOff val="80000"/>
                </a:srgbClr>
              </a:gs>
              <a:gs pos="100000">
                <a:srgbClr val="000099"/>
              </a:gs>
            </a:gsLst>
            <a:lin ang="16200000" scaled="1"/>
          </a:gradFill>
          <a:ln w="28575" algn="ctr">
            <a:solidFill>
              <a:srgbClr val="003366"/>
            </a:solidFill>
            <a:prstDash val="sysDot"/>
            <a:miter lim="800000"/>
            <a:headEnd/>
            <a:tailEnd/>
          </a:ln>
          <a:effec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indent="-457200" algn="ctr" eaLnBrk="1" hangingPunct="1">
              <a:defRPr/>
            </a:pPr>
            <a:r>
              <a:rPr lang="zh-TW" altLang="en-US" sz="4000" b="1" kern="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基北區</a:t>
            </a:r>
            <a:r>
              <a:rPr lang="en-US" altLang="zh-TW" sz="4000" b="1" kern="0"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111</a:t>
            </a:r>
            <a:r>
              <a:rPr lang="zh-TW" altLang="en-US" sz="4000" b="1" kern="0" dirty="0" smtClean="0">
                <a:solidFill>
                  <a:srgbClr val="000099"/>
                </a:solidFill>
                <a:effectLst>
                  <a:outerShdw blurRad="38100" dist="38100" dir="2700000" algn="tl">
                    <a:srgbClr val="000000">
                      <a:alpha val="43137"/>
                    </a:srgbClr>
                  </a:outerShdw>
                </a:effectLst>
                <a:latin typeface="標楷體" pitchFamily="65" charset="-120"/>
                <a:ea typeface="標楷體" pitchFamily="65" charset="-120"/>
              </a:rPr>
              <a:t>學年</a:t>
            </a:r>
            <a:r>
              <a:rPr lang="zh-TW" altLang="en-US" sz="4000" b="1" kern="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度多元入學諮詢管道</a:t>
            </a:r>
          </a:p>
        </p:txBody>
      </p:sp>
      <p:grpSp>
        <p:nvGrpSpPr>
          <p:cNvPr id="416771" name="群組 1">
            <a:extLst>
              <a:ext uri="{FF2B5EF4-FFF2-40B4-BE49-F238E27FC236}">
                <a16:creationId xmlns:a16="http://schemas.microsoft.com/office/drawing/2014/main" id="{172A5598-8467-7A46-B533-F88C15AAD7E1}"/>
              </a:ext>
            </a:extLst>
          </p:cNvPr>
          <p:cNvGrpSpPr>
            <a:grpSpLocks/>
          </p:cNvGrpSpPr>
          <p:nvPr/>
        </p:nvGrpSpPr>
        <p:grpSpPr bwMode="auto">
          <a:xfrm>
            <a:off x="1809752" y="1231906"/>
            <a:ext cx="8587317" cy="5328743"/>
            <a:chOff x="1832842" y="1412876"/>
            <a:chExt cx="8511632" cy="5329101"/>
          </a:xfrm>
        </p:grpSpPr>
        <p:sp>
          <p:nvSpPr>
            <p:cNvPr id="6" name="矩形 5">
              <a:extLst>
                <a:ext uri="{FF2B5EF4-FFF2-40B4-BE49-F238E27FC236}">
                  <a16:creationId xmlns:a16="http://schemas.microsoft.com/office/drawing/2014/main" id="{3044C0CA-E150-2243-B592-7A273808DE5D}"/>
                </a:ext>
              </a:extLst>
            </p:cNvPr>
            <p:cNvSpPr/>
            <p:nvPr/>
          </p:nvSpPr>
          <p:spPr>
            <a:xfrm>
              <a:off x="1847529" y="4149910"/>
              <a:ext cx="8496945" cy="792216"/>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國中教育會考網站，網址</a:t>
              </a:r>
              <a:endParaRPr lang="en-US" altLang="zh-TW" sz="2800" dirty="0">
                <a:solidFill>
                  <a:srgbClr val="000000"/>
                </a:solidFill>
                <a:latin typeface="標楷體" pitchFamily="65" charset="-120"/>
                <a:ea typeface="標楷體" pitchFamily="65" charset="-120"/>
              </a:endParaRPr>
            </a:p>
            <a:p>
              <a:pPr algn="ctr">
                <a:defRPr/>
              </a:pPr>
              <a:r>
                <a:rPr lang="en-US" altLang="zh-TW" sz="2800" dirty="0">
                  <a:solidFill>
                    <a:srgbClr val="FF0000"/>
                  </a:solidFill>
                  <a:latin typeface="標楷體" pitchFamily="65" charset="-120"/>
                  <a:ea typeface="標楷體" pitchFamily="65" charset="-120"/>
                </a:rPr>
                <a:t>https://cap.nace.edu.tw/</a:t>
              </a:r>
              <a:endParaRPr lang="zh-TW" altLang="en-US" sz="2800" dirty="0">
                <a:solidFill>
                  <a:srgbClr val="FF0000"/>
                </a:solidFill>
                <a:latin typeface="標楷體" pitchFamily="65" charset="-120"/>
                <a:ea typeface="標楷體" pitchFamily="65" charset="-120"/>
              </a:endParaRPr>
            </a:p>
          </p:txBody>
        </p:sp>
        <p:sp>
          <p:nvSpPr>
            <p:cNvPr id="7" name="矩形 6">
              <a:extLst>
                <a:ext uri="{FF2B5EF4-FFF2-40B4-BE49-F238E27FC236}">
                  <a16:creationId xmlns:a16="http://schemas.microsoft.com/office/drawing/2014/main" id="{AF3ED5C1-57A4-8B46-947A-37FFFCCB9441}"/>
                </a:ext>
              </a:extLst>
            </p:cNvPr>
            <p:cNvSpPr/>
            <p:nvPr/>
          </p:nvSpPr>
          <p:spPr>
            <a:xfrm>
              <a:off x="1847529" y="2349564"/>
              <a:ext cx="8496945" cy="79221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2800" dirty="0">
                  <a:solidFill>
                    <a:prstClr val="black"/>
                  </a:solidFill>
                  <a:latin typeface="標楷體" pitchFamily="65" charset="-120"/>
                  <a:ea typeface="標楷體" pitchFamily="65" charset="-120"/>
                </a:rPr>
                <a:t>教育部十二年國民基本教育資訊網</a:t>
              </a:r>
              <a:endParaRPr lang="en-US" altLang="zh-TW" sz="2800" dirty="0">
                <a:solidFill>
                  <a:prstClr val="black"/>
                </a:solidFill>
                <a:latin typeface="標楷體" pitchFamily="65" charset="-120"/>
                <a:ea typeface="標楷體" pitchFamily="65" charset="-120"/>
              </a:endParaRPr>
            </a:p>
            <a:p>
              <a:pPr algn="ctr">
                <a:defRPr/>
              </a:pPr>
              <a:r>
                <a:rPr lang="en-US" altLang="zh-TW" sz="2800" dirty="0">
                  <a:solidFill>
                    <a:prstClr val="black"/>
                  </a:solidFill>
                  <a:latin typeface="標楷體" pitchFamily="65" charset="-120"/>
                  <a:ea typeface="標楷體" pitchFamily="65" charset="-120"/>
                </a:rPr>
                <a:t>http://12basic.edu.tw/</a:t>
              </a:r>
              <a:endParaRPr lang="zh-TW" altLang="en-US" sz="2800" dirty="0">
                <a:solidFill>
                  <a:prstClr val="black"/>
                </a:solidFill>
                <a:latin typeface="標楷體" pitchFamily="65" charset="-120"/>
                <a:ea typeface="標楷體" pitchFamily="65" charset="-120"/>
              </a:endParaRPr>
            </a:p>
          </p:txBody>
        </p:sp>
        <p:sp>
          <p:nvSpPr>
            <p:cNvPr id="8" name="矩形 7">
              <a:extLst>
                <a:ext uri="{FF2B5EF4-FFF2-40B4-BE49-F238E27FC236}">
                  <a16:creationId xmlns:a16="http://schemas.microsoft.com/office/drawing/2014/main" id="{C34EACA8-6B1C-FD4F-B543-B11B696DD665}"/>
                </a:ext>
              </a:extLst>
            </p:cNvPr>
            <p:cNvSpPr/>
            <p:nvPr/>
          </p:nvSpPr>
          <p:spPr>
            <a:xfrm>
              <a:off x="1847529" y="1412876"/>
              <a:ext cx="8496945" cy="79221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TW" sz="2800" dirty="0" smtClean="0">
                  <a:solidFill>
                    <a:prstClr val="black"/>
                  </a:solidFill>
                  <a:latin typeface="標楷體" pitchFamily="65" charset="-120"/>
                  <a:ea typeface="標楷體" pitchFamily="65" charset="-120"/>
                </a:rPr>
                <a:t>111</a:t>
              </a:r>
              <a:r>
                <a:rPr lang="zh-TW" altLang="en-US" sz="2800" dirty="0" smtClean="0">
                  <a:solidFill>
                    <a:prstClr val="black"/>
                  </a:solidFill>
                  <a:latin typeface="標楷體" pitchFamily="65" charset="-120"/>
                  <a:ea typeface="標楷體" pitchFamily="65" charset="-120"/>
                </a:rPr>
                <a:t>學年</a:t>
              </a:r>
              <a:r>
                <a:rPr lang="zh-TW" altLang="en-US" sz="2800" dirty="0">
                  <a:solidFill>
                    <a:prstClr val="black"/>
                  </a:solidFill>
                  <a:latin typeface="標楷體" pitchFamily="65" charset="-120"/>
                  <a:ea typeface="標楷體" pitchFamily="65" charset="-120"/>
                </a:rPr>
                <a:t>度適性入學宣導網站</a:t>
              </a:r>
            </a:p>
            <a:p>
              <a:pPr algn="ctr">
                <a:defRPr/>
              </a:pPr>
              <a:r>
                <a:rPr lang="en-US" altLang="zh-TW" sz="2800" dirty="0">
                  <a:solidFill>
                    <a:prstClr val="black"/>
                  </a:solidFill>
                  <a:latin typeface="標楷體" pitchFamily="65" charset="-120"/>
                  <a:ea typeface="標楷體" pitchFamily="65" charset="-120"/>
                </a:rPr>
                <a:t>http://adapt.k12ea.gov.tw</a:t>
              </a:r>
            </a:p>
          </p:txBody>
        </p:sp>
        <p:sp>
          <p:nvSpPr>
            <p:cNvPr id="10" name="矩形 9">
              <a:extLst>
                <a:ext uri="{FF2B5EF4-FFF2-40B4-BE49-F238E27FC236}">
                  <a16:creationId xmlns:a16="http://schemas.microsoft.com/office/drawing/2014/main" id="{CCA27724-7D3E-3249-8E52-0EA75A8C3D44}"/>
                </a:ext>
              </a:extLst>
            </p:cNvPr>
            <p:cNvSpPr/>
            <p:nvPr/>
          </p:nvSpPr>
          <p:spPr>
            <a:xfrm>
              <a:off x="1847529" y="3284665"/>
              <a:ext cx="8496945" cy="79221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技專校院招生策略委員會</a:t>
              </a:r>
            </a:p>
            <a:p>
              <a:pPr algn="ctr">
                <a:defRPr/>
              </a:pPr>
              <a:r>
                <a:rPr lang="en-US" altLang="zh-TW" sz="2800" dirty="0">
                  <a:solidFill>
                    <a:srgbClr val="000000"/>
                  </a:solidFill>
                  <a:latin typeface="標楷體" pitchFamily="65" charset="-120"/>
                  <a:ea typeface="標楷體" pitchFamily="65" charset="-120"/>
                </a:rPr>
                <a:t>http://www.techadmi.edu.tw/</a:t>
              </a:r>
            </a:p>
          </p:txBody>
        </p:sp>
        <p:sp>
          <p:nvSpPr>
            <p:cNvPr id="11" name="矩形 10">
              <a:extLst>
                <a:ext uri="{FF2B5EF4-FFF2-40B4-BE49-F238E27FC236}">
                  <a16:creationId xmlns:a16="http://schemas.microsoft.com/office/drawing/2014/main" id="{55CCA977-F986-6A41-A017-5D0936B28B7B}"/>
                </a:ext>
              </a:extLst>
            </p:cNvPr>
            <p:cNvSpPr/>
            <p:nvPr/>
          </p:nvSpPr>
          <p:spPr>
            <a:xfrm>
              <a:off x="1847529" y="5029444"/>
              <a:ext cx="8496945" cy="79221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新北市中等教育資源網</a:t>
              </a:r>
              <a:endParaRPr lang="en-US" altLang="zh-TW" sz="2800" dirty="0">
                <a:solidFill>
                  <a:srgbClr val="000000"/>
                </a:solidFill>
                <a:latin typeface="標楷體" pitchFamily="65" charset="-120"/>
                <a:ea typeface="標楷體" pitchFamily="65" charset="-120"/>
              </a:endParaRPr>
            </a:p>
            <a:p>
              <a:pPr algn="ctr">
                <a:defRPr/>
              </a:pPr>
              <a:r>
                <a:rPr lang="en-US" altLang="zh-TW" sz="2800" dirty="0">
                  <a:solidFill>
                    <a:srgbClr val="000000"/>
                  </a:solidFill>
                  <a:latin typeface="標楷體" pitchFamily="65" charset="-120"/>
                  <a:ea typeface="標楷體" pitchFamily="65" charset="-120"/>
                </a:rPr>
                <a:t>http://se.ntpc.edu.tw/</a:t>
              </a:r>
              <a:endParaRPr lang="zh-TW" altLang="en-US" sz="2800" dirty="0">
                <a:solidFill>
                  <a:srgbClr val="000000"/>
                </a:solidFill>
                <a:latin typeface="標楷體" pitchFamily="65" charset="-120"/>
                <a:ea typeface="標楷體" pitchFamily="65" charset="-120"/>
              </a:endParaRPr>
            </a:p>
          </p:txBody>
        </p:sp>
        <p:sp>
          <p:nvSpPr>
            <p:cNvPr id="12" name="矩形 11">
              <a:extLst>
                <a:ext uri="{FF2B5EF4-FFF2-40B4-BE49-F238E27FC236}">
                  <a16:creationId xmlns:a16="http://schemas.microsoft.com/office/drawing/2014/main" id="{A106FEDC-D535-784B-A9A0-332B777D7F9A}"/>
                </a:ext>
              </a:extLst>
            </p:cNvPr>
            <p:cNvSpPr/>
            <p:nvPr/>
          </p:nvSpPr>
          <p:spPr>
            <a:xfrm>
              <a:off x="1832842" y="5949761"/>
              <a:ext cx="8496945" cy="792216"/>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全國高級中等學校及五專資訊網</a:t>
              </a:r>
              <a:r>
                <a:rPr lang="en-US" altLang="zh-TW" sz="2800" dirty="0">
                  <a:solidFill>
                    <a:srgbClr val="000000"/>
                  </a:solidFill>
                  <a:latin typeface="標楷體" pitchFamily="65" charset="-120"/>
                  <a:ea typeface="標楷體" pitchFamily="65" charset="-120"/>
                </a:rPr>
                <a:t>http://</a:t>
              </a:r>
              <a:r>
                <a:rPr lang="en-US" altLang="zh-TW" sz="2800" dirty="0" err="1">
                  <a:solidFill>
                    <a:srgbClr val="000000"/>
                  </a:solidFill>
                  <a:latin typeface="標楷體" pitchFamily="65" charset="-120"/>
                  <a:ea typeface="標楷體" pitchFamily="65" charset="-120"/>
                </a:rPr>
                <a:t>highschool.yjvs.chc.edu.tw</a:t>
              </a:r>
              <a:endParaRPr lang="zh-TW" altLang="en-US" sz="2800" dirty="0">
                <a:solidFill>
                  <a:srgbClr val="000000"/>
                </a:solidFill>
                <a:latin typeface="標楷體" pitchFamily="65" charset="-120"/>
                <a:ea typeface="標楷體" pitchFamily="65" charset="-120"/>
              </a:endParaRPr>
            </a:p>
          </p:txBody>
        </p:sp>
      </p:grpSp>
      <p:sp>
        <p:nvSpPr>
          <p:cNvPr id="416772" name="投影片編號版面配置區 1">
            <a:extLst>
              <a:ext uri="{FF2B5EF4-FFF2-40B4-BE49-F238E27FC236}">
                <a16:creationId xmlns:a16="http://schemas.microsoft.com/office/drawing/2014/main" id="{4B549741-F000-7B4F-A125-6DBCF76B89A5}"/>
              </a:ext>
            </a:extLst>
          </p:cNvPr>
          <p:cNvSpPr>
            <a:spLocks noGrp="1"/>
          </p:cNvSpPr>
          <p:nvPr>
            <p:ph type="sldNum" sz="quarter" idx="12"/>
          </p:nvPr>
        </p:nvSpPr>
        <p:spPr bwMode="auto">
          <a:xfrm>
            <a:off x="268817" y="6486525"/>
            <a:ext cx="762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200" b="1">
                <a:solidFill>
                  <a:srgbClr val="000000"/>
                </a:solidFill>
                <a:latin typeface="Arial" panose="020B0604020202020204" pitchFamily="34" charset="0"/>
              </a:rPr>
              <a:t>111</a:t>
            </a:r>
            <a:endParaRPr lang="zh-TW" altLang="en-US"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4145603055"/>
      </p:ext>
    </p:extLst>
  </p:cSld>
  <p:clrMapOvr>
    <a:masterClrMapping/>
  </p:clrMapOvr>
  <p:transition spd="med">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AE999F53-28C1-F84E-A0E7-F8628DF76885}"/>
              </a:ext>
            </a:extLst>
          </p:cNvPr>
          <p:cNvSpPr txBox="1"/>
          <p:nvPr/>
        </p:nvSpPr>
        <p:spPr>
          <a:xfrm>
            <a:off x="527387" y="404673"/>
            <a:ext cx="3106655" cy="646331"/>
          </a:xfrm>
          <a:prstGeom prst="rect">
            <a:avLst/>
          </a:prstGeom>
          <a:solidFill>
            <a:schemeClr val="accent2">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諮詢信箱</a:t>
            </a:r>
          </a:p>
        </p:txBody>
      </p:sp>
      <p:graphicFrame>
        <p:nvGraphicFramePr>
          <p:cNvPr id="12" name="表格 11">
            <a:extLst>
              <a:ext uri="{FF2B5EF4-FFF2-40B4-BE49-F238E27FC236}">
                <a16:creationId xmlns:a16="http://schemas.microsoft.com/office/drawing/2014/main" id="{9CDB1776-EE6D-B44F-AAB7-AF9CFE4F9A54}"/>
              </a:ext>
            </a:extLst>
          </p:cNvPr>
          <p:cNvGraphicFramePr>
            <a:graphicFrameLocks noGrp="1"/>
          </p:cNvGraphicFramePr>
          <p:nvPr>
            <p:extLst/>
          </p:nvPr>
        </p:nvGraphicFramePr>
        <p:xfrm>
          <a:off x="129119" y="1412776"/>
          <a:ext cx="12062884" cy="3559275"/>
        </p:xfrm>
        <a:graphic>
          <a:graphicData uri="http://schemas.openxmlformats.org/drawingml/2006/table">
            <a:tbl>
              <a:tblPr>
                <a:tableStyleId>{9D7B26C5-4107-4FEC-AEDC-1716B250A1EF}</a:tableStyleId>
              </a:tblPr>
              <a:tblGrid>
                <a:gridCol w="3799228">
                  <a:extLst>
                    <a:ext uri="{9D8B030D-6E8A-4147-A177-3AD203B41FA5}">
                      <a16:colId xmlns:a16="http://schemas.microsoft.com/office/drawing/2014/main" val="2280435186"/>
                    </a:ext>
                  </a:extLst>
                </a:gridCol>
                <a:gridCol w="2781339">
                  <a:extLst>
                    <a:ext uri="{9D8B030D-6E8A-4147-A177-3AD203B41FA5}">
                      <a16:colId xmlns:a16="http://schemas.microsoft.com/office/drawing/2014/main" val="1474545690"/>
                    </a:ext>
                  </a:extLst>
                </a:gridCol>
                <a:gridCol w="5482317">
                  <a:extLst>
                    <a:ext uri="{9D8B030D-6E8A-4147-A177-3AD203B41FA5}">
                      <a16:colId xmlns:a16="http://schemas.microsoft.com/office/drawing/2014/main" val="3272749546"/>
                    </a:ext>
                  </a:extLst>
                </a:gridCol>
              </a:tblGrid>
              <a:tr h="368400">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a:t>
                      </a:r>
                      <a:r>
                        <a:rPr kumimoji="0" lang="zh-TW" altLang="en-US" sz="2400" u="none" strike="noStrike" cap="none" normalizeH="0" baseline="0" dirty="0" smtClean="0">
                          <a:ln>
                            <a:noFill/>
                          </a:ln>
                          <a:solidFill>
                            <a:srgbClr val="002060"/>
                          </a:solidFill>
                          <a:effectLst/>
                        </a:rPr>
                        <a:t>北市政府教育局</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solidFill>
                            <a:srgbClr val="002060"/>
                          </a:solidFill>
                          <a:effectLst/>
                        </a:rPr>
                        <a:t>林育瀅股長</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AH3701@ </a:t>
                      </a:r>
                      <a:r>
                        <a:rPr kumimoji="0" lang="en-US" altLang="zh-TW" sz="200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ntpc.gov.tw</a:t>
                      </a:r>
                      <a:endParaRPr kumimoji="0" lang="zh-TW" altLang="en-US" sz="2000" b="1"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152511088"/>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新北市政府教育局</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solidFill>
                            <a:srgbClr val="002060"/>
                          </a:solidFill>
                          <a:effectLst/>
                        </a:rPr>
                        <a:t>郭佩瑄科員</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sng" strike="noStrike" cap="none" normalizeH="0" baseline="0" dirty="0" smtClean="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rPr>
                        <a:t>An3544@ ntpc.gov.tw</a:t>
                      </a:r>
                      <a:endParaRPr kumimoji="0" lang="zh-TW" altLang="en-US" sz="2000" b="0"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2372855428"/>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新北市</a:t>
                      </a:r>
                      <a:r>
                        <a:rPr kumimoji="0" lang="zh-TW" altLang="en-US" sz="2400" u="none" strike="noStrike" cap="none" normalizeH="0" baseline="0" dirty="0" smtClean="0">
                          <a:ln>
                            <a:noFill/>
                          </a:ln>
                          <a:solidFill>
                            <a:srgbClr val="002060"/>
                          </a:solidFill>
                          <a:effectLst/>
                        </a:rPr>
                        <a:t>立新北高中</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柯雅菱校長</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a0939093872@gmail.com</a:t>
                      </a:r>
                      <a:endParaRPr kumimoji="0" lang="zh-TW" altLang="en-US" sz="2000" b="1"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2719587929"/>
                  </a:ext>
                </a:extLst>
              </a:tr>
              <a:tr h="533508">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新北市立石碇高中</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楊憶湘校長</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err="1">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yihsiang@ntpc.edu.tw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869853150"/>
                  </a:ext>
                </a:extLst>
              </a:tr>
              <a:tr h="517525">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新北市立雙溪高中</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陳建全主任</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smtClean="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chenjeff@sxhs.ntpc.edu.tw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800972784"/>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a:t>
                      </a:r>
                      <a:r>
                        <a:rPr kumimoji="0" lang="zh-TW" altLang="en-US" sz="2400" u="none" strike="noStrike" kern="1200" cap="none" normalizeH="0" baseline="0" dirty="0" smtClean="0">
                          <a:ln>
                            <a:noFill/>
                          </a:ln>
                          <a:solidFill>
                            <a:srgbClr val="002060"/>
                          </a:solidFill>
                          <a:effectLst/>
                          <a:latin typeface="Microsoft JhengHei UI" panose="020B0604030504040204" pitchFamily="34" charset="-120"/>
                          <a:ea typeface="Microsoft JhengHei UI" panose="020B0604030504040204" pitchFamily="34" charset="-120"/>
                          <a:cs typeface="+mn-cs"/>
                        </a:rPr>
                        <a:t>立永平高中</a:t>
                      </a:r>
                      <a:endPar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smtClean="0">
                          <a:ln>
                            <a:noFill/>
                          </a:ln>
                          <a:solidFill>
                            <a:srgbClr val="002060"/>
                          </a:solidFill>
                          <a:effectLst/>
                          <a:latin typeface="Microsoft JhengHei UI" panose="020B0604030504040204" pitchFamily="34" charset="-120"/>
                          <a:ea typeface="Microsoft JhengHei UI" panose="020B0604030504040204" pitchFamily="34" charset="-120"/>
                          <a:cs typeface="+mn-cs"/>
                        </a:rPr>
                        <a:t>劉怡伶主任</a:t>
                      </a:r>
                      <a:endPar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smtClean="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Yilin610@gmail.com</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715258495"/>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a:t>
                      </a:r>
                      <a:r>
                        <a:rPr kumimoji="0" lang="zh-TW" altLang="en-US" sz="2400" u="none" strike="noStrike" kern="1200" cap="none" normalizeH="0" baseline="0" dirty="0" smtClean="0">
                          <a:ln>
                            <a:noFill/>
                          </a:ln>
                          <a:solidFill>
                            <a:srgbClr val="002060"/>
                          </a:solidFill>
                          <a:effectLst/>
                          <a:latin typeface="Microsoft JhengHei UI" panose="020B0604030504040204" pitchFamily="34" charset="-120"/>
                          <a:ea typeface="Microsoft JhengHei UI" panose="020B0604030504040204" pitchFamily="34" charset="-120"/>
                          <a:cs typeface="+mn-cs"/>
                        </a:rPr>
                        <a:t>立鶯歌工商</a:t>
                      </a:r>
                      <a:endPar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smtClean="0">
                          <a:ln>
                            <a:noFill/>
                          </a:ln>
                          <a:solidFill>
                            <a:srgbClr val="002060"/>
                          </a:solidFill>
                          <a:effectLst/>
                          <a:latin typeface="Microsoft JhengHei UI" panose="020B0604030504040204" pitchFamily="34" charset="-120"/>
                          <a:ea typeface="Microsoft JhengHei UI" panose="020B0604030504040204" pitchFamily="34" charset="-120"/>
                          <a:cs typeface="+mn-cs"/>
                        </a:rPr>
                        <a:t>蔡耀德主任</a:t>
                      </a:r>
                      <a:endPar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smtClean="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tyd@ykvs.ntpc.edu.tw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1021007428"/>
                  </a:ext>
                </a:extLst>
              </a:tr>
            </a:tbl>
          </a:graphicData>
        </a:graphic>
      </p:graphicFrame>
    </p:spTree>
    <p:extLst>
      <p:ext uri="{BB962C8B-B14F-4D97-AF65-F5344CB8AC3E}">
        <p14:creationId xmlns:p14="http://schemas.microsoft.com/office/powerpoint/2010/main" val="131148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1" y="786577"/>
            <a:ext cx="1759083"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36"/>
            <a:ext cx="4895848" cy="17037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招生資訊</a:t>
            </a:r>
            <a:endParaRPr lang="en-US" sz="4400" b="1" dirty="0">
              <a:solidFill>
                <a:prstClr val="black"/>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1" y="6356358"/>
            <a:ext cx="457200" cy="365125"/>
          </a:xfrm>
        </p:spPr>
        <p:txBody>
          <a:bodyPr/>
          <a:lstStyle/>
          <a:p>
            <a:pPr algn="ctr"/>
            <a:fld id="{1046B996-B622-4B67-A455-51FC79324563}" type="slidenum">
              <a:rPr lang="en-US" sz="1600" smtClean="0">
                <a:solidFill>
                  <a:prstClr val="white"/>
                </a:solidFill>
              </a:rPr>
              <a:pPr algn="ctr"/>
              <a:t>8</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4849307"/>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3" y="1817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3" y="28283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649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2" y="5859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5543" y="2071872"/>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5543" y="3074216"/>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0127" y="6106123"/>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6149"/>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25543" y="5095475"/>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3" name="矩形 2"/>
          <p:cNvSpPr/>
          <p:nvPr/>
        </p:nvSpPr>
        <p:spPr>
          <a:xfrm>
            <a:off x="2571755" y="1302247"/>
            <a:ext cx="9620248" cy="4893647"/>
          </a:xfrm>
          <a:prstGeom prst="rect">
            <a:avLst/>
          </a:prstGeom>
        </p:spPr>
        <p:txBody>
          <a:bodyPr wrap="square">
            <a:spAutoFit/>
          </a:bodyPr>
          <a:lstStyle/>
          <a:p>
            <a:pPr>
              <a:spcBef>
                <a:spcPct val="0"/>
              </a:spcBef>
              <a:buFontTx/>
              <a:buNone/>
            </a:pPr>
            <a:r>
              <a:rPr lang="zh-TW" altLang="en-US" sz="2400" dirty="0">
                <a:latin typeface="+mn-ea"/>
              </a:rPr>
              <a:t>招生對象：</a:t>
            </a:r>
            <a:r>
              <a:rPr lang="en-US" altLang="zh-TW" sz="2400" dirty="0">
                <a:latin typeface="+mn-ea"/>
              </a:rPr>
              <a:t>(</a:t>
            </a:r>
            <a:r>
              <a:rPr lang="zh-TW" altLang="en-US" sz="2400" dirty="0">
                <a:latin typeface="+mn-ea"/>
              </a:rPr>
              <a:t>詳見簡章規定</a:t>
            </a:r>
            <a:r>
              <a:rPr lang="en-US" altLang="zh-TW" sz="2400" dirty="0">
                <a:latin typeface="+mn-ea"/>
              </a:rPr>
              <a:t>)</a:t>
            </a:r>
          </a:p>
          <a:p>
            <a:pPr>
              <a:spcBef>
                <a:spcPct val="0"/>
              </a:spcBef>
              <a:buFontTx/>
              <a:buNone/>
            </a:pPr>
            <a:endParaRPr lang="en-US" altLang="zh-TW" sz="2400" dirty="0">
              <a:latin typeface="+mn-ea"/>
            </a:endParaRPr>
          </a:p>
          <a:p>
            <a:pPr>
              <a:spcBef>
                <a:spcPct val="0"/>
              </a:spcBef>
              <a:buFontTx/>
              <a:buNone/>
            </a:pPr>
            <a:r>
              <a:rPr lang="zh-TW" altLang="en-US" sz="2400" dirty="0">
                <a:latin typeface="+mn-ea"/>
              </a:rPr>
              <a:t>招生學校：基北區及共同就學區公私立普通型、技術型高中</a:t>
            </a:r>
            <a:endParaRPr lang="en-US" altLang="zh-TW" sz="2400" dirty="0">
              <a:latin typeface="+mn-ea"/>
            </a:endParaRPr>
          </a:p>
          <a:p>
            <a:pPr>
              <a:spcBef>
                <a:spcPct val="0"/>
              </a:spcBef>
              <a:buFontTx/>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招生名額：以</a:t>
            </a:r>
            <a:r>
              <a:rPr lang="en-US" altLang="zh-TW" sz="2400" dirty="0" smtClean="0">
                <a:solidFill>
                  <a:schemeClr val="accent1"/>
                </a:solidFill>
                <a:latin typeface="+mn-ea"/>
              </a:rPr>
              <a:t>111</a:t>
            </a:r>
            <a:r>
              <a:rPr lang="zh-TW" altLang="en-US" sz="2400" dirty="0" smtClean="0">
                <a:solidFill>
                  <a:schemeClr val="accent1"/>
                </a:solidFill>
                <a:latin typeface="+mn-ea"/>
              </a:rPr>
              <a:t>年</a:t>
            </a:r>
            <a:r>
              <a:rPr lang="en-US" altLang="zh-TW" sz="2400" dirty="0">
                <a:solidFill>
                  <a:schemeClr val="accent1"/>
                </a:solidFill>
                <a:latin typeface="+mn-ea"/>
              </a:rPr>
              <a:t>6</a:t>
            </a:r>
            <a:r>
              <a:rPr lang="zh-TW" altLang="en-US" sz="2400" dirty="0" smtClean="0">
                <a:solidFill>
                  <a:schemeClr val="accent1"/>
                </a:solidFill>
                <a:latin typeface="+mn-ea"/>
              </a:rPr>
              <a:t>月</a:t>
            </a:r>
            <a:r>
              <a:rPr lang="en-US" altLang="zh-TW" sz="2400" dirty="0" smtClean="0">
                <a:solidFill>
                  <a:schemeClr val="accent1"/>
                </a:solidFill>
                <a:latin typeface="+mn-ea"/>
              </a:rPr>
              <a:t>23</a:t>
            </a:r>
            <a:r>
              <a:rPr lang="zh-TW" altLang="en-US" sz="2400" dirty="0" smtClean="0">
                <a:solidFill>
                  <a:schemeClr val="accent1"/>
                </a:solidFill>
                <a:latin typeface="+mn-ea"/>
              </a:rPr>
              <a:t>日</a:t>
            </a:r>
            <a:r>
              <a:rPr lang="en-US" altLang="zh-TW" sz="2400" dirty="0">
                <a:solidFill>
                  <a:schemeClr val="accent1"/>
                </a:solidFill>
                <a:latin typeface="+mn-ea"/>
              </a:rPr>
              <a:t>(</a:t>
            </a:r>
            <a:r>
              <a:rPr lang="zh-TW" altLang="en-US" sz="2400" dirty="0">
                <a:solidFill>
                  <a:schemeClr val="accent1"/>
                </a:solidFill>
                <a:latin typeface="+mn-ea"/>
              </a:rPr>
              <a:t>四</a:t>
            </a:r>
            <a:r>
              <a:rPr lang="en-US" altLang="zh-TW" sz="2400" dirty="0">
                <a:solidFill>
                  <a:schemeClr val="accent1"/>
                </a:solidFill>
                <a:latin typeface="+mn-ea"/>
              </a:rPr>
              <a:t>)</a:t>
            </a:r>
            <a:r>
              <a:rPr lang="zh-TW" altLang="en-US" sz="2400" dirty="0">
                <a:solidFill>
                  <a:schemeClr val="accent1"/>
                </a:solidFill>
                <a:latin typeface="+mn-ea"/>
              </a:rPr>
              <a:t>中午</a:t>
            </a:r>
            <a:r>
              <a:rPr lang="en-US" altLang="zh-TW" sz="2400" dirty="0">
                <a:solidFill>
                  <a:schemeClr val="accent1"/>
                </a:solidFill>
                <a:latin typeface="+mn-ea"/>
              </a:rPr>
              <a:t>12</a:t>
            </a:r>
            <a:r>
              <a:rPr lang="zh-TW" altLang="en-US" sz="2400" dirty="0">
                <a:solidFill>
                  <a:schemeClr val="accent1"/>
                </a:solidFill>
                <a:latin typeface="+mn-ea"/>
              </a:rPr>
              <a:t>時</a:t>
            </a:r>
            <a:r>
              <a:rPr lang="zh-TW" altLang="en-US" sz="2400" dirty="0">
                <a:latin typeface="+mn-ea"/>
              </a:rPr>
              <a:t>公告為主</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報名費：</a:t>
            </a:r>
            <a:r>
              <a:rPr lang="en-US" altLang="zh-TW" sz="2400" dirty="0">
                <a:latin typeface="+mn-ea"/>
              </a:rPr>
              <a:t>230</a:t>
            </a:r>
            <a:r>
              <a:rPr lang="zh-TW" altLang="en-US" sz="2400" dirty="0">
                <a:latin typeface="+mn-ea"/>
              </a:rPr>
              <a:t>元</a:t>
            </a:r>
            <a:endParaRPr lang="en-US" altLang="zh-TW" sz="2400" dirty="0">
              <a:latin typeface="+mn-ea"/>
            </a:endParaRPr>
          </a:p>
          <a:p>
            <a:pPr>
              <a:spcBef>
                <a:spcPct val="0"/>
              </a:spcBef>
              <a:buFont typeface="Arial" panose="020B0604020202020204" pitchFamily="34" charset="0"/>
              <a:buNone/>
            </a:pPr>
            <a:endParaRPr lang="zh-TW" altLang="en-US" sz="2400" dirty="0">
              <a:latin typeface="+mn-ea"/>
            </a:endParaRPr>
          </a:p>
          <a:p>
            <a:pPr>
              <a:spcBef>
                <a:spcPct val="0"/>
              </a:spcBef>
              <a:buFont typeface="Arial" panose="020B0604020202020204" pitchFamily="34" charset="0"/>
              <a:buNone/>
            </a:pPr>
            <a:r>
              <a:rPr lang="zh-TW" altLang="en-US" sz="2400" dirty="0">
                <a:latin typeface="+mn-ea"/>
              </a:rPr>
              <a:t>個別序位查詢及志願選填：</a:t>
            </a:r>
            <a:r>
              <a:rPr lang="en-US" altLang="zh-TW" sz="2400" dirty="0" smtClean="0">
                <a:latin typeface="+mn-ea"/>
              </a:rPr>
              <a:t>111</a:t>
            </a:r>
            <a:r>
              <a:rPr lang="zh-TW" altLang="en-US" sz="2400" dirty="0" smtClean="0">
                <a:latin typeface="+mn-ea"/>
              </a:rPr>
              <a:t>年</a:t>
            </a:r>
            <a:r>
              <a:rPr lang="en-US" altLang="zh-TW" sz="2400" dirty="0">
                <a:latin typeface="+mn-ea"/>
              </a:rPr>
              <a:t>6</a:t>
            </a:r>
            <a:r>
              <a:rPr lang="zh-TW" altLang="en-US" sz="2400" dirty="0" smtClean="0">
                <a:latin typeface="+mn-ea"/>
              </a:rPr>
              <a:t>月</a:t>
            </a:r>
            <a:r>
              <a:rPr lang="en-US" altLang="zh-TW" sz="2400" dirty="0" smtClean="0">
                <a:latin typeface="+mn-ea"/>
              </a:rPr>
              <a:t>23</a:t>
            </a:r>
            <a:r>
              <a:rPr lang="zh-TW" altLang="en-US" sz="2400" dirty="0" smtClean="0">
                <a:latin typeface="+mn-ea"/>
              </a:rPr>
              <a:t>日</a:t>
            </a:r>
            <a:r>
              <a:rPr lang="en-US" altLang="zh-TW" sz="2400" dirty="0">
                <a:latin typeface="+mn-ea"/>
              </a:rPr>
              <a:t>(</a:t>
            </a:r>
            <a:r>
              <a:rPr lang="zh-TW" altLang="en-US" sz="2400" dirty="0">
                <a:latin typeface="+mn-ea"/>
              </a:rPr>
              <a:t>四</a:t>
            </a:r>
            <a:r>
              <a:rPr lang="en-US" altLang="zh-TW" sz="2400" dirty="0">
                <a:latin typeface="+mn-ea"/>
              </a:rPr>
              <a:t>)12</a:t>
            </a:r>
            <a:r>
              <a:rPr lang="zh-TW" altLang="en-US" sz="2400" dirty="0">
                <a:latin typeface="+mn-ea"/>
              </a:rPr>
              <a:t>時</a:t>
            </a:r>
            <a:r>
              <a:rPr lang="en-US" altLang="zh-TW" sz="2400" dirty="0">
                <a:latin typeface="+mn-ea"/>
              </a:rPr>
              <a:t>~6</a:t>
            </a:r>
            <a:r>
              <a:rPr lang="zh-TW" altLang="en-US" sz="2400" dirty="0" smtClean="0">
                <a:latin typeface="+mn-ea"/>
              </a:rPr>
              <a:t>月</a:t>
            </a:r>
            <a:r>
              <a:rPr lang="en-US" altLang="zh-TW" sz="2400" dirty="0" smtClean="0">
                <a:latin typeface="+mn-ea"/>
              </a:rPr>
              <a:t>30</a:t>
            </a:r>
            <a:r>
              <a:rPr lang="zh-TW" altLang="en-US" sz="2400" dirty="0" smtClean="0">
                <a:latin typeface="+mn-ea"/>
              </a:rPr>
              <a:t>日</a:t>
            </a:r>
            <a:r>
              <a:rPr lang="en-US" altLang="zh-TW" sz="2400" dirty="0">
                <a:latin typeface="+mn-ea"/>
              </a:rPr>
              <a:t>(</a:t>
            </a:r>
            <a:r>
              <a:rPr lang="zh-TW" altLang="en-US" sz="2400" dirty="0">
                <a:latin typeface="+mn-ea"/>
              </a:rPr>
              <a:t>四</a:t>
            </a:r>
            <a:r>
              <a:rPr lang="en-US" altLang="zh-TW" sz="2400" dirty="0" smtClean="0">
                <a:latin typeface="+mn-ea"/>
              </a:rPr>
              <a:t>)12</a:t>
            </a:r>
            <a:r>
              <a:rPr lang="zh-TW" altLang="en-US" sz="2400" dirty="0" smtClean="0">
                <a:latin typeface="+mn-ea"/>
              </a:rPr>
              <a:t>時</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放榜：</a:t>
            </a:r>
            <a:r>
              <a:rPr lang="en-US" altLang="zh-TW" sz="2400" dirty="0" smtClean="0">
                <a:latin typeface="+mn-ea"/>
              </a:rPr>
              <a:t>111</a:t>
            </a:r>
            <a:r>
              <a:rPr lang="zh-TW" altLang="zh-TW" sz="2400" dirty="0" smtClean="0">
                <a:latin typeface="+mn-ea"/>
              </a:rPr>
              <a:t>年</a:t>
            </a:r>
            <a:r>
              <a:rPr lang="en-US" altLang="zh-TW" sz="2400" dirty="0">
                <a:latin typeface="+mn-ea"/>
              </a:rPr>
              <a:t>7</a:t>
            </a:r>
            <a:r>
              <a:rPr lang="zh-TW" altLang="zh-TW" sz="2400" dirty="0" smtClean="0">
                <a:latin typeface="+mn-ea"/>
              </a:rPr>
              <a:t>月</a:t>
            </a:r>
            <a:r>
              <a:rPr lang="en-US" altLang="zh-TW" sz="2400" dirty="0" smtClean="0">
                <a:latin typeface="+mn-ea"/>
              </a:rPr>
              <a:t>12</a:t>
            </a:r>
            <a:r>
              <a:rPr lang="zh-TW" altLang="zh-TW" sz="2400" dirty="0" smtClean="0">
                <a:latin typeface="+mn-ea"/>
              </a:rPr>
              <a:t>日</a:t>
            </a:r>
            <a:r>
              <a:rPr lang="en-US" altLang="zh-TW" sz="2400" dirty="0">
                <a:latin typeface="+mn-ea"/>
              </a:rPr>
              <a:t>(</a:t>
            </a:r>
            <a:r>
              <a:rPr lang="zh-TW" altLang="en-US" sz="2400" dirty="0">
                <a:latin typeface="+mn-ea"/>
              </a:rPr>
              <a:t>二</a:t>
            </a:r>
            <a:r>
              <a:rPr lang="en-US" altLang="zh-TW" sz="2400" dirty="0" smtClean="0">
                <a:latin typeface="+mn-ea"/>
              </a:rPr>
              <a:t>)</a:t>
            </a:r>
            <a:r>
              <a:rPr lang="zh-TW" altLang="en-US" sz="2400" dirty="0" smtClean="0">
                <a:latin typeface="+mn-ea"/>
              </a:rPr>
              <a:t>上午</a:t>
            </a:r>
            <a:r>
              <a:rPr lang="en-US" altLang="zh-TW" sz="2400" dirty="0" smtClean="0">
                <a:latin typeface="+mn-ea"/>
              </a:rPr>
              <a:t>11</a:t>
            </a:r>
            <a:r>
              <a:rPr lang="zh-TW" altLang="en-US" sz="2400" dirty="0" smtClean="0">
                <a:latin typeface="+mn-ea"/>
              </a:rPr>
              <a:t>時</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報到：</a:t>
            </a:r>
            <a:r>
              <a:rPr lang="en-US" altLang="zh-TW" sz="2400" dirty="0" smtClean="0">
                <a:latin typeface="+mn-ea"/>
              </a:rPr>
              <a:t>111</a:t>
            </a:r>
            <a:r>
              <a:rPr lang="zh-TW" altLang="zh-TW" sz="2400" dirty="0" smtClean="0">
                <a:latin typeface="+mn-ea"/>
              </a:rPr>
              <a:t>年</a:t>
            </a:r>
            <a:r>
              <a:rPr lang="en-US" altLang="zh-TW" sz="2400" dirty="0">
                <a:latin typeface="+mn-ea"/>
              </a:rPr>
              <a:t>7</a:t>
            </a:r>
            <a:r>
              <a:rPr lang="zh-TW" altLang="zh-TW" sz="2400" dirty="0" smtClean="0">
                <a:latin typeface="+mn-ea"/>
              </a:rPr>
              <a:t>月</a:t>
            </a:r>
            <a:r>
              <a:rPr lang="en-US" altLang="zh-TW" sz="2400" dirty="0" smtClean="0">
                <a:latin typeface="+mn-ea"/>
              </a:rPr>
              <a:t>14</a:t>
            </a:r>
            <a:r>
              <a:rPr lang="zh-TW" altLang="en-US" sz="2400" dirty="0" smtClean="0">
                <a:latin typeface="+mn-ea"/>
              </a:rPr>
              <a:t>日</a:t>
            </a:r>
            <a:r>
              <a:rPr lang="en-US" altLang="zh-TW" sz="2400" dirty="0">
                <a:latin typeface="+mn-ea"/>
              </a:rPr>
              <a:t>(</a:t>
            </a:r>
            <a:r>
              <a:rPr lang="zh-TW" altLang="en-US" sz="2400" dirty="0">
                <a:latin typeface="+mn-ea"/>
              </a:rPr>
              <a:t>四</a:t>
            </a:r>
            <a:r>
              <a:rPr lang="en-US" altLang="zh-TW" sz="2400" dirty="0" smtClean="0">
                <a:latin typeface="+mn-ea"/>
              </a:rPr>
              <a:t>)</a:t>
            </a:r>
            <a:r>
              <a:rPr lang="zh-TW" altLang="en-US" sz="2400" dirty="0" smtClean="0">
                <a:latin typeface="+mn-ea"/>
              </a:rPr>
              <a:t>上午</a:t>
            </a:r>
            <a:r>
              <a:rPr lang="en-US" altLang="zh-TW" sz="2400" dirty="0" smtClean="0">
                <a:latin typeface="+mn-ea"/>
              </a:rPr>
              <a:t>9</a:t>
            </a:r>
            <a:r>
              <a:rPr lang="zh-TW" altLang="en-US" sz="2400" dirty="0" smtClean="0">
                <a:latin typeface="+mn-ea"/>
              </a:rPr>
              <a:t>時至</a:t>
            </a:r>
            <a:r>
              <a:rPr lang="en-US" altLang="zh-TW" sz="2400" dirty="0" smtClean="0">
                <a:latin typeface="+mn-ea"/>
              </a:rPr>
              <a:t>11</a:t>
            </a:r>
            <a:r>
              <a:rPr lang="zh-TW" altLang="en-US" sz="2400" dirty="0" smtClean="0">
                <a:latin typeface="+mn-ea"/>
              </a:rPr>
              <a:t>時</a:t>
            </a:r>
            <a:endParaRPr lang="en-US" altLang="zh-TW" sz="2400" dirty="0">
              <a:latin typeface="+mn-ea"/>
            </a:endParaRPr>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1307924"/>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6"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2010683"/>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2769772"/>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3479055"/>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4231473"/>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4978522"/>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5710981"/>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450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3459892" cy="17037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2828221" y="387851"/>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基</a:t>
            </a:r>
            <a:r>
              <a:rPr lang="zh-TW" altLang="en-US" sz="4400" b="1" dirty="0" smtClean="0">
                <a:solidFill>
                  <a:prstClr val="black"/>
                </a:solidFill>
              </a:rPr>
              <a:t>北免試</a:t>
            </a:r>
            <a:r>
              <a:rPr lang="zh-TW" altLang="en-US" sz="4400" b="1" dirty="0">
                <a:solidFill>
                  <a:prstClr val="black"/>
                </a:solidFill>
              </a:rPr>
              <a:t>辦理方式</a:t>
            </a:r>
            <a:endParaRPr lang="en-US" sz="4400" b="1" dirty="0">
              <a:solidFill>
                <a:prstClr val="black"/>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9</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9610"/>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grpSp>
        <p:nvGrpSpPr>
          <p:cNvPr id="26" name="Group 181">
            <a:extLst>
              <a:ext uri="{FF2B5EF4-FFF2-40B4-BE49-F238E27FC236}">
                <a16:creationId xmlns:a16="http://schemas.microsoft.com/office/drawing/2014/main" id="{E52DCB02-263C-4353-B7EF-CF671ECEBF08}"/>
              </a:ext>
            </a:extLst>
          </p:cNvPr>
          <p:cNvGrpSpPr/>
          <p:nvPr/>
        </p:nvGrpSpPr>
        <p:grpSpPr>
          <a:xfrm>
            <a:off x="7419825" y="2432652"/>
            <a:ext cx="142875" cy="285750"/>
            <a:chOff x="7085013" y="5922963"/>
            <a:chExt cx="142875" cy="285750"/>
          </a:xfrm>
          <a:solidFill>
            <a:schemeClr val="accent5">
              <a:lumMod val="75000"/>
            </a:schemeClr>
          </a:solidFill>
        </p:grpSpPr>
        <p:sp>
          <p:nvSpPr>
            <p:cNvPr id="3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96">
            <a:extLst>
              <a:ext uri="{FF2B5EF4-FFF2-40B4-BE49-F238E27FC236}">
                <a16:creationId xmlns:a16="http://schemas.microsoft.com/office/drawing/2014/main" id="{262B0F37-8AFA-4FDC-83E0-59701E2712A4}"/>
              </a:ext>
            </a:extLst>
          </p:cNvPr>
          <p:cNvGrpSpPr/>
          <p:nvPr/>
        </p:nvGrpSpPr>
        <p:grpSpPr>
          <a:xfrm>
            <a:off x="7673213" y="2432652"/>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11">
            <a:extLst>
              <a:ext uri="{FF2B5EF4-FFF2-40B4-BE49-F238E27FC236}">
                <a16:creationId xmlns:a16="http://schemas.microsoft.com/office/drawing/2014/main" id="{2180B60E-86B1-4CE7-8BED-1CAE6E8C72A7}"/>
              </a:ext>
            </a:extLst>
          </p:cNvPr>
          <p:cNvGrpSpPr/>
          <p:nvPr/>
        </p:nvGrpSpPr>
        <p:grpSpPr>
          <a:xfrm>
            <a:off x="7926597" y="2432652"/>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58">
            <a:extLst>
              <a:ext uri="{FF2B5EF4-FFF2-40B4-BE49-F238E27FC236}">
                <a16:creationId xmlns:a16="http://schemas.microsoft.com/office/drawing/2014/main" id="{6D8EDC4B-A996-470E-A468-C062E47C902D}"/>
              </a:ext>
            </a:extLst>
          </p:cNvPr>
          <p:cNvGrpSpPr/>
          <p:nvPr/>
        </p:nvGrpSpPr>
        <p:grpSpPr>
          <a:xfrm>
            <a:off x="8179985" y="2432652"/>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3">
            <a:extLst>
              <a:ext uri="{FF2B5EF4-FFF2-40B4-BE49-F238E27FC236}">
                <a16:creationId xmlns:a16="http://schemas.microsoft.com/office/drawing/2014/main" id="{5C9A133C-3454-4245-8BAF-1CE56C23BCC7}"/>
              </a:ext>
            </a:extLst>
          </p:cNvPr>
          <p:cNvGrpSpPr/>
          <p:nvPr/>
        </p:nvGrpSpPr>
        <p:grpSpPr>
          <a:xfrm>
            <a:off x="8433373" y="2432652"/>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6">
            <a:extLst>
              <a:ext uri="{FF2B5EF4-FFF2-40B4-BE49-F238E27FC236}">
                <a16:creationId xmlns:a16="http://schemas.microsoft.com/office/drawing/2014/main" id="{721BA385-E492-469A-A72F-9F9E0F2FBC19}"/>
              </a:ext>
            </a:extLst>
          </p:cNvPr>
          <p:cNvGrpSpPr/>
          <p:nvPr/>
        </p:nvGrpSpPr>
        <p:grpSpPr>
          <a:xfrm>
            <a:off x="8686761" y="2432652"/>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79">
            <a:extLst>
              <a:ext uri="{FF2B5EF4-FFF2-40B4-BE49-F238E27FC236}">
                <a16:creationId xmlns:a16="http://schemas.microsoft.com/office/drawing/2014/main" id="{F5B526D7-4A56-4ACB-A92C-8C5513AA293B}"/>
              </a:ext>
            </a:extLst>
          </p:cNvPr>
          <p:cNvGrpSpPr/>
          <p:nvPr/>
        </p:nvGrpSpPr>
        <p:grpSpPr>
          <a:xfrm>
            <a:off x="8940145" y="2432652"/>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2">
            <a:extLst>
              <a:ext uri="{FF2B5EF4-FFF2-40B4-BE49-F238E27FC236}">
                <a16:creationId xmlns:a16="http://schemas.microsoft.com/office/drawing/2014/main" id="{71A2B207-9A89-4AE6-8259-E9E04D204159}"/>
              </a:ext>
            </a:extLst>
          </p:cNvPr>
          <p:cNvGrpSpPr/>
          <p:nvPr/>
        </p:nvGrpSpPr>
        <p:grpSpPr>
          <a:xfrm>
            <a:off x="9193533" y="2432652"/>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5">
            <a:extLst>
              <a:ext uri="{FF2B5EF4-FFF2-40B4-BE49-F238E27FC236}">
                <a16:creationId xmlns:a16="http://schemas.microsoft.com/office/drawing/2014/main" id="{311CD589-2756-4F31-9492-AE19A73F00E6}"/>
              </a:ext>
            </a:extLst>
          </p:cNvPr>
          <p:cNvGrpSpPr/>
          <p:nvPr/>
        </p:nvGrpSpPr>
        <p:grpSpPr>
          <a:xfrm>
            <a:off x="9446921" y="2432652"/>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288">
            <a:extLst>
              <a:ext uri="{FF2B5EF4-FFF2-40B4-BE49-F238E27FC236}">
                <a16:creationId xmlns:a16="http://schemas.microsoft.com/office/drawing/2014/main" id="{B23D31AF-959B-4B6F-A9AC-47C7509BBF93}"/>
              </a:ext>
            </a:extLst>
          </p:cNvPr>
          <p:cNvGrpSpPr/>
          <p:nvPr/>
        </p:nvGrpSpPr>
        <p:grpSpPr>
          <a:xfrm>
            <a:off x="9700309" y="2432652"/>
            <a:ext cx="142875" cy="285750"/>
            <a:chOff x="7085013" y="5922963"/>
            <a:chExt cx="142875" cy="285750"/>
          </a:xfrm>
          <a:solidFill>
            <a:schemeClr val="accent5">
              <a:lumMod val="75000"/>
            </a:schemeClr>
          </a:solidFill>
        </p:grpSpPr>
        <p:sp>
          <p:nvSpPr>
            <p:cNvPr id="6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5" name="矩形 94"/>
          <p:cNvSpPr/>
          <p:nvPr/>
        </p:nvSpPr>
        <p:spPr>
          <a:xfrm>
            <a:off x="2618509" y="1490227"/>
            <a:ext cx="4801314" cy="646331"/>
          </a:xfrm>
          <a:prstGeom prst="rect">
            <a:avLst/>
          </a:prstGeom>
        </p:spPr>
        <p:txBody>
          <a:bodyPr wrap="none">
            <a:spAutoFit/>
          </a:bodyPr>
          <a:lstStyle/>
          <a:p>
            <a:pPr>
              <a:defRPr/>
            </a:pPr>
            <a:r>
              <a:rPr lang="zh-TW" altLang="en-US" sz="3600" dirty="0">
                <a:latin typeface="+mn-ea"/>
              </a:rPr>
              <a:t>國中生申請、選填志願</a:t>
            </a:r>
          </a:p>
        </p:txBody>
      </p:sp>
      <p:sp>
        <p:nvSpPr>
          <p:cNvPr id="96" name="Freeform 1668">
            <a:extLst>
              <a:ext uri="{FF2B5EF4-FFF2-40B4-BE49-F238E27FC236}">
                <a16:creationId xmlns:a16="http://schemas.microsoft.com/office/drawing/2014/main" id="{0823C732-8F44-466E-B9A4-83308DEE4F76}"/>
              </a:ext>
            </a:extLst>
          </p:cNvPr>
          <p:cNvSpPr>
            <a:spLocks noEditPoints="1"/>
          </p:cNvSpPr>
          <p:nvPr/>
        </p:nvSpPr>
        <p:spPr bwMode="auto">
          <a:xfrm>
            <a:off x="2063829" y="1578229"/>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7" name="矩形 96"/>
          <p:cNvSpPr/>
          <p:nvPr/>
        </p:nvSpPr>
        <p:spPr>
          <a:xfrm>
            <a:off x="3067388" y="2296646"/>
            <a:ext cx="5854725" cy="523220"/>
          </a:xfrm>
          <a:prstGeom prst="rect">
            <a:avLst/>
          </a:prstGeom>
        </p:spPr>
        <p:txBody>
          <a:bodyPr wrap="square">
            <a:spAutoFit/>
          </a:bodyPr>
          <a:lstStyle/>
          <a:p>
            <a:pPr>
              <a:defRPr/>
            </a:pPr>
            <a:r>
              <a:rPr lang="zh-TW" altLang="en-US" sz="2800" dirty="0">
                <a:latin typeface="+mn-ea"/>
              </a:rPr>
              <a:t>申請人數未超過招生名額</a:t>
            </a:r>
          </a:p>
        </p:txBody>
      </p:sp>
      <p:sp>
        <p:nvSpPr>
          <p:cNvPr id="98" name="Freeform 1668">
            <a:extLst>
              <a:ext uri="{FF2B5EF4-FFF2-40B4-BE49-F238E27FC236}">
                <a16:creationId xmlns:a16="http://schemas.microsoft.com/office/drawing/2014/main" id="{0823C732-8F44-466E-B9A4-83308DEE4F76}"/>
              </a:ext>
            </a:extLst>
          </p:cNvPr>
          <p:cNvSpPr>
            <a:spLocks noEditPoints="1"/>
          </p:cNvSpPr>
          <p:nvPr/>
        </p:nvSpPr>
        <p:spPr bwMode="auto">
          <a:xfrm>
            <a:off x="2703363" y="2395182"/>
            <a:ext cx="326148" cy="32614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99" name="Freeform 1668">
            <a:extLst>
              <a:ext uri="{FF2B5EF4-FFF2-40B4-BE49-F238E27FC236}">
                <a16:creationId xmlns:a16="http://schemas.microsoft.com/office/drawing/2014/main" id="{0823C732-8F44-466E-B9A4-83308DEE4F76}"/>
              </a:ext>
            </a:extLst>
          </p:cNvPr>
          <p:cNvSpPr>
            <a:spLocks noEditPoints="1"/>
          </p:cNvSpPr>
          <p:nvPr/>
        </p:nvSpPr>
        <p:spPr bwMode="auto">
          <a:xfrm>
            <a:off x="2703363" y="3772074"/>
            <a:ext cx="326148" cy="32614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3067391" y="2874465"/>
            <a:ext cx="1620957" cy="523220"/>
          </a:xfrm>
          <a:prstGeom prst="rect">
            <a:avLst/>
          </a:prstGeom>
          <a:noFill/>
        </p:spPr>
        <p:txBody>
          <a:bodyPr wrap="none" rtlCol="0">
            <a:spAutoFit/>
          </a:bodyPr>
          <a:lstStyle/>
          <a:p>
            <a:r>
              <a:rPr lang="zh-TW" altLang="en-US" sz="2800" b="1" dirty="0"/>
              <a:t>全額錄取</a:t>
            </a:r>
          </a:p>
        </p:txBody>
      </p:sp>
      <p:cxnSp>
        <p:nvCxnSpPr>
          <p:cNvPr id="7" name="直線單箭頭接點 6"/>
          <p:cNvCxnSpPr>
            <a:endCxn id="2" idx="1"/>
          </p:cNvCxnSpPr>
          <p:nvPr/>
        </p:nvCxnSpPr>
        <p:spPr>
          <a:xfrm>
            <a:off x="2703363" y="3136075"/>
            <a:ext cx="3640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3067393" y="3673538"/>
            <a:ext cx="3775393" cy="523220"/>
          </a:xfrm>
          <a:prstGeom prst="rect">
            <a:avLst/>
          </a:prstGeom>
          <a:noFill/>
        </p:spPr>
        <p:txBody>
          <a:bodyPr wrap="none" rtlCol="0">
            <a:spAutoFit/>
          </a:bodyPr>
          <a:lstStyle/>
          <a:p>
            <a:r>
              <a:rPr lang="zh-TW" altLang="en-US" sz="2800" dirty="0"/>
              <a:t>申請人數超過招生名額</a:t>
            </a:r>
          </a:p>
        </p:txBody>
      </p:sp>
      <p:grpSp>
        <p:nvGrpSpPr>
          <p:cNvPr id="101" name="Group 181">
            <a:extLst>
              <a:ext uri="{FF2B5EF4-FFF2-40B4-BE49-F238E27FC236}">
                <a16:creationId xmlns:a16="http://schemas.microsoft.com/office/drawing/2014/main" id="{E52DCB02-263C-4353-B7EF-CF671ECEBF08}"/>
              </a:ext>
            </a:extLst>
          </p:cNvPr>
          <p:cNvGrpSpPr/>
          <p:nvPr/>
        </p:nvGrpSpPr>
        <p:grpSpPr>
          <a:xfrm>
            <a:off x="7411745" y="3768292"/>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96">
            <a:extLst>
              <a:ext uri="{FF2B5EF4-FFF2-40B4-BE49-F238E27FC236}">
                <a16:creationId xmlns:a16="http://schemas.microsoft.com/office/drawing/2014/main" id="{262B0F37-8AFA-4FDC-83E0-59701E2712A4}"/>
              </a:ext>
            </a:extLst>
          </p:cNvPr>
          <p:cNvGrpSpPr/>
          <p:nvPr/>
        </p:nvGrpSpPr>
        <p:grpSpPr>
          <a:xfrm>
            <a:off x="7665133" y="3768292"/>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11">
            <a:extLst>
              <a:ext uri="{FF2B5EF4-FFF2-40B4-BE49-F238E27FC236}">
                <a16:creationId xmlns:a16="http://schemas.microsoft.com/office/drawing/2014/main" id="{2180B60E-86B1-4CE7-8BED-1CAE6E8C72A7}"/>
              </a:ext>
            </a:extLst>
          </p:cNvPr>
          <p:cNvGrpSpPr/>
          <p:nvPr/>
        </p:nvGrpSpPr>
        <p:grpSpPr>
          <a:xfrm>
            <a:off x="7918521" y="3768292"/>
            <a:ext cx="142875" cy="285750"/>
            <a:chOff x="7085013" y="5922963"/>
            <a:chExt cx="142875" cy="285750"/>
          </a:xfrm>
          <a:solidFill>
            <a:schemeClr val="accent5">
              <a:lumMod val="75000"/>
            </a:schemeClr>
          </a:solidFill>
        </p:grpSpPr>
        <p:sp>
          <p:nvSpPr>
            <p:cNvPr id="108"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58">
            <a:extLst>
              <a:ext uri="{FF2B5EF4-FFF2-40B4-BE49-F238E27FC236}">
                <a16:creationId xmlns:a16="http://schemas.microsoft.com/office/drawing/2014/main" id="{6D8EDC4B-A996-470E-A468-C062E47C902D}"/>
              </a:ext>
            </a:extLst>
          </p:cNvPr>
          <p:cNvGrpSpPr/>
          <p:nvPr/>
        </p:nvGrpSpPr>
        <p:grpSpPr>
          <a:xfrm>
            <a:off x="8171909" y="3768292"/>
            <a:ext cx="142875" cy="285750"/>
            <a:chOff x="7085013" y="5922963"/>
            <a:chExt cx="142875" cy="285750"/>
          </a:xfrm>
          <a:solidFill>
            <a:schemeClr val="accent5">
              <a:lumMod val="75000"/>
            </a:schemeClr>
          </a:solidFill>
        </p:grpSpPr>
        <p:sp>
          <p:nvSpPr>
            <p:cNvPr id="111"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73">
            <a:extLst>
              <a:ext uri="{FF2B5EF4-FFF2-40B4-BE49-F238E27FC236}">
                <a16:creationId xmlns:a16="http://schemas.microsoft.com/office/drawing/2014/main" id="{5C9A133C-3454-4245-8BAF-1CE56C23BCC7}"/>
              </a:ext>
            </a:extLst>
          </p:cNvPr>
          <p:cNvGrpSpPr/>
          <p:nvPr/>
        </p:nvGrpSpPr>
        <p:grpSpPr>
          <a:xfrm>
            <a:off x="8425293" y="3768292"/>
            <a:ext cx="142875" cy="285750"/>
            <a:chOff x="7085013" y="5922963"/>
            <a:chExt cx="142875" cy="285750"/>
          </a:xfrm>
          <a:solidFill>
            <a:schemeClr val="accent5">
              <a:lumMod val="75000"/>
            </a:schemeClr>
          </a:solidFill>
        </p:grpSpPr>
        <p:sp>
          <p:nvSpPr>
            <p:cNvPr id="114"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276">
            <a:extLst>
              <a:ext uri="{FF2B5EF4-FFF2-40B4-BE49-F238E27FC236}">
                <a16:creationId xmlns:a16="http://schemas.microsoft.com/office/drawing/2014/main" id="{721BA385-E492-469A-A72F-9F9E0F2FBC19}"/>
              </a:ext>
            </a:extLst>
          </p:cNvPr>
          <p:cNvGrpSpPr/>
          <p:nvPr/>
        </p:nvGrpSpPr>
        <p:grpSpPr>
          <a:xfrm>
            <a:off x="8678681" y="3768292"/>
            <a:ext cx="142875" cy="285750"/>
            <a:chOff x="7085013" y="5922963"/>
            <a:chExt cx="142875" cy="285750"/>
          </a:xfrm>
          <a:solidFill>
            <a:schemeClr val="accent5">
              <a:lumMod val="75000"/>
            </a:schemeClr>
          </a:solidFill>
        </p:grpSpPr>
        <p:sp>
          <p:nvSpPr>
            <p:cNvPr id="117"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279">
            <a:extLst>
              <a:ext uri="{FF2B5EF4-FFF2-40B4-BE49-F238E27FC236}">
                <a16:creationId xmlns:a16="http://schemas.microsoft.com/office/drawing/2014/main" id="{F5B526D7-4A56-4ACB-A92C-8C5513AA293B}"/>
              </a:ext>
            </a:extLst>
          </p:cNvPr>
          <p:cNvGrpSpPr/>
          <p:nvPr/>
        </p:nvGrpSpPr>
        <p:grpSpPr>
          <a:xfrm>
            <a:off x="8932069" y="3768292"/>
            <a:ext cx="142875" cy="285750"/>
            <a:chOff x="7085013" y="5922963"/>
            <a:chExt cx="142875" cy="285750"/>
          </a:xfrm>
          <a:solidFill>
            <a:schemeClr val="accent5">
              <a:lumMod val="75000"/>
            </a:schemeClr>
          </a:solidFill>
        </p:grpSpPr>
        <p:sp>
          <p:nvSpPr>
            <p:cNvPr id="120"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2" name="Group 282">
            <a:extLst>
              <a:ext uri="{FF2B5EF4-FFF2-40B4-BE49-F238E27FC236}">
                <a16:creationId xmlns:a16="http://schemas.microsoft.com/office/drawing/2014/main" id="{71A2B207-9A89-4AE6-8259-E9E04D204159}"/>
              </a:ext>
            </a:extLst>
          </p:cNvPr>
          <p:cNvGrpSpPr/>
          <p:nvPr/>
        </p:nvGrpSpPr>
        <p:grpSpPr>
          <a:xfrm>
            <a:off x="9185457" y="3768292"/>
            <a:ext cx="142875" cy="285750"/>
            <a:chOff x="7085013" y="5922963"/>
            <a:chExt cx="142875" cy="285750"/>
          </a:xfrm>
          <a:solidFill>
            <a:schemeClr val="accent5">
              <a:lumMod val="75000"/>
            </a:schemeClr>
          </a:solidFill>
        </p:grpSpPr>
        <p:sp>
          <p:nvSpPr>
            <p:cNvPr id="123"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285">
            <a:extLst>
              <a:ext uri="{FF2B5EF4-FFF2-40B4-BE49-F238E27FC236}">
                <a16:creationId xmlns:a16="http://schemas.microsoft.com/office/drawing/2014/main" id="{311CD589-2756-4F31-9492-AE19A73F00E6}"/>
              </a:ext>
            </a:extLst>
          </p:cNvPr>
          <p:cNvGrpSpPr/>
          <p:nvPr/>
        </p:nvGrpSpPr>
        <p:grpSpPr>
          <a:xfrm>
            <a:off x="9438841" y="3768292"/>
            <a:ext cx="142875" cy="285750"/>
            <a:chOff x="7085013" y="5922963"/>
            <a:chExt cx="142875" cy="285750"/>
          </a:xfrm>
          <a:solidFill>
            <a:schemeClr val="accent5">
              <a:lumMod val="75000"/>
            </a:schemeClr>
          </a:solidFill>
        </p:grpSpPr>
        <p:sp>
          <p:nvSpPr>
            <p:cNvPr id="126"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8" name="Group 288">
            <a:extLst>
              <a:ext uri="{FF2B5EF4-FFF2-40B4-BE49-F238E27FC236}">
                <a16:creationId xmlns:a16="http://schemas.microsoft.com/office/drawing/2014/main" id="{B23D31AF-959B-4B6F-A9AC-47C7509BBF93}"/>
              </a:ext>
            </a:extLst>
          </p:cNvPr>
          <p:cNvGrpSpPr/>
          <p:nvPr/>
        </p:nvGrpSpPr>
        <p:grpSpPr>
          <a:xfrm>
            <a:off x="9692229" y="3768292"/>
            <a:ext cx="142875" cy="285750"/>
            <a:chOff x="7085013" y="5922963"/>
            <a:chExt cx="142875" cy="285750"/>
          </a:xfrm>
          <a:solidFill>
            <a:schemeClr val="accent5">
              <a:lumMod val="75000"/>
            </a:schemeClr>
          </a:solidFill>
        </p:grpSpPr>
        <p:sp>
          <p:nvSpPr>
            <p:cNvPr id="129"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1" name="Group 279">
            <a:extLst>
              <a:ext uri="{FF2B5EF4-FFF2-40B4-BE49-F238E27FC236}">
                <a16:creationId xmlns:a16="http://schemas.microsoft.com/office/drawing/2014/main" id="{F5B526D7-4A56-4ACB-A92C-8C5513AA293B}"/>
              </a:ext>
            </a:extLst>
          </p:cNvPr>
          <p:cNvGrpSpPr/>
          <p:nvPr/>
        </p:nvGrpSpPr>
        <p:grpSpPr>
          <a:xfrm>
            <a:off x="9692229" y="3763736"/>
            <a:ext cx="142875" cy="285750"/>
            <a:chOff x="7085013" y="5922963"/>
            <a:chExt cx="142875" cy="285750"/>
          </a:xfrm>
          <a:solidFill>
            <a:schemeClr val="accent1"/>
          </a:solidFill>
        </p:grpSpPr>
        <p:sp>
          <p:nvSpPr>
            <p:cNvPr id="132"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4" name="Group 282">
            <a:extLst>
              <a:ext uri="{FF2B5EF4-FFF2-40B4-BE49-F238E27FC236}">
                <a16:creationId xmlns:a16="http://schemas.microsoft.com/office/drawing/2014/main" id="{71A2B207-9A89-4AE6-8259-E9E04D204159}"/>
              </a:ext>
            </a:extLst>
          </p:cNvPr>
          <p:cNvGrpSpPr/>
          <p:nvPr/>
        </p:nvGrpSpPr>
        <p:grpSpPr>
          <a:xfrm>
            <a:off x="9945617" y="3763736"/>
            <a:ext cx="142875" cy="285750"/>
            <a:chOff x="7085013" y="5922963"/>
            <a:chExt cx="142875" cy="285750"/>
          </a:xfrm>
          <a:solidFill>
            <a:schemeClr val="accent1"/>
          </a:solidFill>
        </p:grpSpPr>
        <p:sp>
          <p:nvSpPr>
            <p:cNvPr id="135"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7" name="Group 285">
            <a:extLst>
              <a:ext uri="{FF2B5EF4-FFF2-40B4-BE49-F238E27FC236}">
                <a16:creationId xmlns:a16="http://schemas.microsoft.com/office/drawing/2014/main" id="{311CD589-2756-4F31-9492-AE19A73F00E6}"/>
              </a:ext>
            </a:extLst>
          </p:cNvPr>
          <p:cNvGrpSpPr/>
          <p:nvPr/>
        </p:nvGrpSpPr>
        <p:grpSpPr>
          <a:xfrm>
            <a:off x="10199005" y="3763736"/>
            <a:ext cx="142875" cy="285750"/>
            <a:chOff x="7085013" y="5922963"/>
            <a:chExt cx="142875" cy="285750"/>
          </a:xfrm>
          <a:solidFill>
            <a:schemeClr val="accent1"/>
          </a:solidFill>
        </p:grpSpPr>
        <p:sp>
          <p:nvSpPr>
            <p:cNvPr id="138"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0" name="Group 288">
            <a:extLst>
              <a:ext uri="{FF2B5EF4-FFF2-40B4-BE49-F238E27FC236}">
                <a16:creationId xmlns:a16="http://schemas.microsoft.com/office/drawing/2014/main" id="{B23D31AF-959B-4B6F-A9AC-47C7509BBF93}"/>
              </a:ext>
            </a:extLst>
          </p:cNvPr>
          <p:cNvGrpSpPr/>
          <p:nvPr/>
        </p:nvGrpSpPr>
        <p:grpSpPr>
          <a:xfrm>
            <a:off x="10452389" y="3763736"/>
            <a:ext cx="142875" cy="285750"/>
            <a:chOff x="7085013" y="5922963"/>
            <a:chExt cx="142875" cy="285750"/>
          </a:xfrm>
          <a:solidFill>
            <a:schemeClr val="accent5">
              <a:lumMod val="75000"/>
            </a:schemeClr>
          </a:solidFill>
        </p:grpSpPr>
        <p:sp>
          <p:nvSpPr>
            <p:cNvPr id="141"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43" name="直線單箭頭接點 142"/>
          <p:cNvCxnSpPr/>
          <p:nvPr/>
        </p:nvCxnSpPr>
        <p:spPr>
          <a:xfrm>
            <a:off x="2703361" y="457848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4" name="Group 181">
            <a:extLst>
              <a:ext uri="{FF2B5EF4-FFF2-40B4-BE49-F238E27FC236}">
                <a16:creationId xmlns:a16="http://schemas.microsoft.com/office/drawing/2014/main" id="{E52DCB02-263C-4353-B7EF-CF671ECEBF08}"/>
              </a:ext>
            </a:extLst>
          </p:cNvPr>
          <p:cNvGrpSpPr/>
          <p:nvPr/>
        </p:nvGrpSpPr>
        <p:grpSpPr>
          <a:xfrm>
            <a:off x="3206329" y="4306723"/>
            <a:ext cx="271763" cy="543524"/>
            <a:chOff x="7085013" y="5922963"/>
            <a:chExt cx="142875" cy="285750"/>
          </a:xfrm>
          <a:solidFill>
            <a:schemeClr val="accent5">
              <a:lumMod val="75000"/>
            </a:schemeClr>
          </a:solidFill>
        </p:grpSpPr>
        <p:sp>
          <p:nvSpPr>
            <p:cNvPr id="145"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文字方塊 22"/>
          <p:cNvSpPr txBox="1"/>
          <p:nvPr/>
        </p:nvSpPr>
        <p:spPr>
          <a:xfrm>
            <a:off x="3504187" y="4316875"/>
            <a:ext cx="5570756" cy="523220"/>
          </a:xfrm>
          <a:prstGeom prst="rect">
            <a:avLst/>
          </a:prstGeom>
          <a:noFill/>
        </p:spPr>
        <p:txBody>
          <a:bodyPr wrap="none" rtlCol="0">
            <a:spAutoFit/>
          </a:bodyPr>
          <a:lstStyle/>
          <a:p>
            <a:r>
              <a:rPr lang="zh-TW" altLang="en-US" sz="2800" dirty="0"/>
              <a:t>依總積分錄取，錄取名額內不比序</a:t>
            </a:r>
          </a:p>
        </p:txBody>
      </p:sp>
      <p:cxnSp>
        <p:nvCxnSpPr>
          <p:cNvPr id="147" name="直線單箭頭接點 146"/>
          <p:cNvCxnSpPr/>
          <p:nvPr/>
        </p:nvCxnSpPr>
        <p:spPr>
          <a:xfrm>
            <a:off x="2703361" y="5445357"/>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8" name="Group 181">
            <a:extLst>
              <a:ext uri="{FF2B5EF4-FFF2-40B4-BE49-F238E27FC236}">
                <a16:creationId xmlns:a16="http://schemas.microsoft.com/office/drawing/2014/main" id="{E52DCB02-263C-4353-B7EF-CF671ECEBF08}"/>
              </a:ext>
            </a:extLst>
          </p:cNvPr>
          <p:cNvGrpSpPr/>
          <p:nvPr/>
        </p:nvGrpSpPr>
        <p:grpSpPr>
          <a:xfrm>
            <a:off x="3206329" y="5173595"/>
            <a:ext cx="271763" cy="543524"/>
            <a:chOff x="7085013" y="5922963"/>
            <a:chExt cx="142875" cy="285750"/>
          </a:xfrm>
          <a:solidFill>
            <a:schemeClr val="accent5">
              <a:lumMod val="75000"/>
            </a:schemeClr>
          </a:solidFill>
        </p:grpSpPr>
        <p:sp>
          <p:nvSpPr>
            <p:cNvPr id="149"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文字方塊 23"/>
          <p:cNvSpPr txBox="1"/>
          <p:nvPr/>
        </p:nvSpPr>
        <p:spPr>
          <a:xfrm>
            <a:off x="3504187" y="5183747"/>
            <a:ext cx="5929828" cy="523220"/>
          </a:xfrm>
          <a:prstGeom prst="rect">
            <a:avLst/>
          </a:prstGeom>
          <a:noFill/>
        </p:spPr>
        <p:txBody>
          <a:bodyPr wrap="none" rtlCol="0">
            <a:spAutoFit/>
          </a:bodyPr>
          <a:lstStyle/>
          <a:p>
            <a:r>
              <a:rPr lang="zh-TW" altLang="en-US" sz="2800" dirty="0"/>
              <a:t>最低錄取總積分相同，進行</a:t>
            </a:r>
            <a:r>
              <a:rPr lang="zh-TW" altLang="en-US" sz="2800" b="1" dirty="0"/>
              <a:t>超額比序</a:t>
            </a:r>
          </a:p>
        </p:txBody>
      </p:sp>
    </p:spTree>
    <p:extLst>
      <p:ext uri="{BB962C8B-B14F-4D97-AF65-F5344CB8AC3E}">
        <p14:creationId xmlns:p14="http://schemas.microsoft.com/office/powerpoint/2010/main" val="839506292"/>
      </p:ext>
    </p:extLst>
  </p:cSld>
  <p:clrMapOvr>
    <a:masterClrMapping/>
  </p:clrMapOvr>
</p:sld>
</file>

<file path=ppt/theme/theme1.xml><?xml version="1.0" encoding="utf-8"?>
<a:theme xmlns:a="http://schemas.openxmlformats.org/drawingml/2006/main" name="Office Theme">
  <a:themeElements>
    <a:clrScheme name="old-minimalize">
      <a:dk1>
        <a:sysClr val="windowText" lastClr="000000"/>
      </a:dk1>
      <a:lt1>
        <a:sysClr val="window" lastClr="FFFFFF"/>
      </a:lt1>
      <a:dk2>
        <a:srgbClr val="7F7F7F"/>
      </a:dk2>
      <a:lt2>
        <a:srgbClr val="F2F2F2"/>
      </a:lt2>
      <a:accent1>
        <a:srgbClr val="FE2929"/>
      </a:accent1>
      <a:accent2>
        <a:srgbClr val="FF7400"/>
      </a:accent2>
      <a:accent3>
        <a:srgbClr val="2C8716"/>
      </a:accent3>
      <a:accent4>
        <a:srgbClr val="F2F64B"/>
      </a:accent4>
      <a:accent5>
        <a:srgbClr val="769BC9"/>
      </a:accent5>
      <a:accent6>
        <a:srgbClr val="594573"/>
      </a:accent6>
      <a:hlink>
        <a:srgbClr val="AAF536"/>
      </a:hlink>
      <a:folHlink>
        <a:srgbClr val="2792CF"/>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5432</TotalTime>
  <Words>9983</Words>
  <Application>Microsoft Office PowerPoint</Application>
  <PresentationFormat>寬螢幕</PresentationFormat>
  <Paragraphs>1522</Paragraphs>
  <Slides>79</Slides>
  <Notes>2</Notes>
  <HiddenSlides>0</HiddenSlides>
  <MMClips>0</MMClips>
  <ScaleCrop>false</ScaleCrop>
  <HeadingPairs>
    <vt:vector size="6" baseType="variant">
      <vt:variant>
        <vt:lpstr>使用字型</vt:lpstr>
      </vt:variant>
      <vt:variant>
        <vt:i4>14</vt:i4>
      </vt:variant>
      <vt:variant>
        <vt:lpstr>佈景主題</vt:lpstr>
      </vt:variant>
      <vt:variant>
        <vt:i4>3</vt:i4>
      </vt:variant>
      <vt:variant>
        <vt:lpstr>投影片標題</vt:lpstr>
      </vt:variant>
      <vt:variant>
        <vt:i4>79</vt:i4>
      </vt:variant>
    </vt:vector>
  </HeadingPairs>
  <TitlesOfParts>
    <vt:vector size="96" baseType="lpstr">
      <vt:lpstr>Arial Unicode MS</vt:lpstr>
      <vt:lpstr>BiauKai</vt:lpstr>
      <vt:lpstr>DFKaiShu-SB-Estd-BF</vt:lpstr>
      <vt:lpstr>Microsoft JhengHei UI</vt:lpstr>
      <vt:lpstr>Microsoft JhengHei</vt:lpstr>
      <vt:lpstr>Microsoft JhengHei</vt:lpstr>
      <vt:lpstr>新細明體</vt:lpstr>
      <vt:lpstr>新細明體</vt:lpstr>
      <vt:lpstr>標楷體</vt:lpstr>
      <vt:lpstr>Arial</vt:lpstr>
      <vt:lpstr>Calibri</vt:lpstr>
      <vt:lpstr>Calibri Light</vt:lpstr>
      <vt:lpstr>Segoe UI</vt:lpstr>
      <vt:lpstr>Times New Roman</vt:lpstr>
      <vt:lpstr>Office Theme</vt:lpstr>
      <vt:lpstr>自訂設計</vt:lpstr>
      <vt:lpstr>2_自訂設計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user</cp:lastModifiedBy>
  <cp:revision>483</cp:revision>
  <dcterms:created xsi:type="dcterms:W3CDTF">2018-04-24T06:31:58Z</dcterms:created>
  <dcterms:modified xsi:type="dcterms:W3CDTF">2022-02-10T13:55:11Z</dcterms:modified>
</cp:coreProperties>
</file>