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93"/>
  </p:notesMasterIdLst>
  <p:sldIdLst>
    <p:sldId id="256" r:id="rId2"/>
    <p:sldId id="257" r:id="rId3"/>
    <p:sldId id="258" r:id="rId4"/>
    <p:sldId id="259" r:id="rId5"/>
    <p:sldId id="2391" r:id="rId6"/>
    <p:sldId id="262" r:id="rId7"/>
    <p:sldId id="1930" r:id="rId8"/>
    <p:sldId id="2395" r:id="rId9"/>
    <p:sldId id="2447" r:id="rId10"/>
    <p:sldId id="2408" r:id="rId11"/>
    <p:sldId id="2409" r:id="rId12"/>
    <p:sldId id="2413" r:id="rId13"/>
    <p:sldId id="2414" r:id="rId14"/>
    <p:sldId id="2415" r:id="rId15"/>
    <p:sldId id="2420" r:id="rId16"/>
    <p:sldId id="2422" r:id="rId17"/>
    <p:sldId id="2424" r:id="rId18"/>
    <p:sldId id="2425" r:id="rId19"/>
    <p:sldId id="2442" r:id="rId20"/>
    <p:sldId id="1285" r:id="rId21"/>
    <p:sldId id="1286" r:id="rId22"/>
    <p:sldId id="1287" r:id="rId23"/>
    <p:sldId id="1296" r:id="rId24"/>
    <p:sldId id="1297" r:id="rId25"/>
    <p:sldId id="2404" r:id="rId26"/>
    <p:sldId id="1202" r:id="rId27"/>
    <p:sldId id="2443" r:id="rId28"/>
    <p:sldId id="2405" r:id="rId29"/>
    <p:sldId id="1837" r:id="rId30"/>
    <p:sldId id="1836" r:id="rId31"/>
    <p:sldId id="1904" r:id="rId32"/>
    <p:sldId id="2445" r:id="rId33"/>
    <p:sldId id="2446" r:id="rId34"/>
    <p:sldId id="2426" r:id="rId35"/>
    <p:sldId id="2427" r:id="rId36"/>
    <p:sldId id="2429" r:id="rId37"/>
    <p:sldId id="2434" r:id="rId38"/>
    <p:sldId id="2435" r:id="rId39"/>
    <p:sldId id="2437" r:id="rId40"/>
    <p:sldId id="2439" r:id="rId41"/>
    <p:sldId id="2440" r:id="rId42"/>
    <p:sldId id="2416" r:id="rId43"/>
    <p:sldId id="311" r:id="rId44"/>
    <p:sldId id="315" r:id="rId45"/>
    <p:sldId id="316" r:id="rId46"/>
    <p:sldId id="317" r:id="rId47"/>
    <p:sldId id="318" r:id="rId48"/>
    <p:sldId id="319" r:id="rId49"/>
    <p:sldId id="320" r:id="rId50"/>
    <p:sldId id="321" r:id="rId51"/>
    <p:sldId id="322" r:id="rId52"/>
    <p:sldId id="323" r:id="rId53"/>
    <p:sldId id="324" r:id="rId54"/>
    <p:sldId id="325" r:id="rId55"/>
    <p:sldId id="326" r:id="rId56"/>
    <p:sldId id="327" r:id="rId57"/>
    <p:sldId id="312" r:id="rId58"/>
    <p:sldId id="313" r:id="rId59"/>
    <p:sldId id="314" r:id="rId60"/>
    <p:sldId id="2459" r:id="rId61"/>
    <p:sldId id="2460" r:id="rId62"/>
    <p:sldId id="2461" r:id="rId63"/>
    <p:sldId id="2462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336" r:id="rId73"/>
    <p:sldId id="337" r:id="rId74"/>
    <p:sldId id="340" r:id="rId75"/>
    <p:sldId id="341" r:id="rId76"/>
    <p:sldId id="342" r:id="rId77"/>
    <p:sldId id="343" r:id="rId78"/>
    <p:sldId id="344" r:id="rId79"/>
    <p:sldId id="346" r:id="rId80"/>
    <p:sldId id="347" r:id="rId81"/>
    <p:sldId id="348" r:id="rId82"/>
    <p:sldId id="349" r:id="rId83"/>
    <p:sldId id="275" r:id="rId84"/>
    <p:sldId id="277" r:id="rId85"/>
    <p:sldId id="2197" r:id="rId86"/>
    <p:sldId id="279" r:id="rId87"/>
    <p:sldId id="280" r:id="rId88"/>
    <p:sldId id="2448" r:id="rId89"/>
    <p:sldId id="354" r:id="rId90"/>
    <p:sldId id="355" r:id="rId91"/>
    <p:sldId id="356" r:id="rId92"/>
  </p:sldIdLst>
  <p:sldSz cx="9144000" cy="6858000" type="screen4x3"/>
  <p:notesSz cx="6797675" cy="9926638"/>
  <p:embeddedFontLst>
    <p:embeddedFont>
      <p:font typeface="宋体" panose="02010600030101010101" pitchFamily="2" charset="-122"/>
      <p:regular r:id="rId94"/>
    </p:embeddedFont>
    <p:embeddedFont>
      <p:font typeface="Calibri" panose="020F0502020204030204" pitchFamily="34" charset="0"/>
      <p:regular r:id="rId95"/>
      <p:bold r:id="rId96"/>
      <p:italic r:id="rId97"/>
      <p:boldItalic r:id="rId98"/>
    </p:embeddedFont>
    <p:embeddedFont>
      <p:font typeface="Cambria Math" panose="02040503050406030204" pitchFamily="18" charset="0"/>
      <p:regular r:id="rId99"/>
    </p:embeddedFont>
    <p:embeddedFont>
      <p:font typeface="Corbel" panose="020B0503020204020204" pitchFamily="34" charset="0"/>
      <p:regular r:id="rId100"/>
      <p:bold r:id="rId101"/>
      <p:italic r:id="rId102"/>
      <p:boldItalic r:id="rId103"/>
    </p:embeddedFont>
    <p:embeddedFont>
      <p:font typeface="PMingLiu" panose="02020500000000000000" pitchFamily="18" charset="-120"/>
      <p:regular r:id="rId104"/>
    </p:embeddedFont>
    <p:embeddedFont>
      <p:font typeface="微軟正黑體" panose="020B0604030504040204" pitchFamily="34" charset="-120"/>
      <p:regular r:id="rId105"/>
      <p:bold r:id="rId106"/>
    </p:embeddedFont>
    <p:embeddedFont>
      <p:font typeface="微軟正黑體" panose="020B0604030504040204" pitchFamily="34" charset="-120"/>
      <p:regular r:id="rId105"/>
      <p:bold r:id="rId106"/>
    </p:embeddedFont>
    <p:embeddedFont>
      <p:font typeface="標楷體" panose="03000509000000000000" pitchFamily="65" charset="-120"/>
      <p:regular r:id="rId107"/>
    </p:embeddedFont>
    <p:embeddedFont>
      <p:font typeface="標楷體" panose="03000509000000000000" pitchFamily="65" charset="-120"/>
      <p:regular r:id="rId10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34" roundtripDataSignature="AMtx7mhu2U6woFu0l9EES4WhPdcbmx/s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33FF"/>
    <a:srgbClr val="000000"/>
    <a:srgbClr val="CCFFCC"/>
    <a:srgbClr val="FFCCFF"/>
    <a:srgbClr val="FFCCCC"/>
    <a:srgbClr val="FF00FF"/>
    <a:srgbClr val="660066"/>
    <a:srgbClr val="80808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D99D4CE-F51E-42EF-95D1-2EACA1F17404}">
  <a:tblStyle styleId="{AD99D4CE-F51E-42EF-95D1-2EACA1F174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12DDFC-0581-4C68-ACF1-AB1B30624ED2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3F9FA"/>
          </a:solidFill>
        </a:fill>
      </a:tcStyle>
    </a:wholeTbl>
    <a:band1H>
      <a:tcTxStyle/>
      <a:tcStyle>
        <a:tcBdr/>
        <a:fill>
          <a:solidFill>
            <a:srgbClr val="E7F3F4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7F3F4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15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font" Target="fonts/font14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9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font" Target="fonts/font2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34" Type="http://customschemas.google.com/relationships/presentationmetadata" Target="meta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0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1.fntdata"/><Relationship Id="rId99" Type="http://schemas.openxmlformats.org/officeDocument/2006/relationships/font" Target="fonts/font6.fntdata"/><Relationship Id="rId101" Type="http://schemas.openxmlformats.org/officeDocument/2006/relationships/font" Target="fonts/font8.fntdata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4.fntdata"/><Relationship Id="rId104" Type="http://schemas.openxmlformats.org/officeDocument/2006/relationships/font" Target="fonts/font1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7.fntdata"/><Relationship Id="rId105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font" Target="fonts/font5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51275" y="9428164"/>
            <a:ext cx="294481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3" tIns="45702" rIns="91403" bIns="45702" anchor="b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954D849C-7770-404F-A7CC-CFC014AD4F3A}" type="slidenum">
              <a:rPr lang="en-US" altLang="zh-TW" sz="1200">
                <a:solidFill>
                  <a:prstClr val="black"/>
                </a:solidFill>
                <a:ea typeface="華康儷特圓" pitchFamily="49" charset="-120"/>
              </a:rPr>
              <a:pPr algn="r" eaLnBrk="1" hangingPunct="1"/>
              <a:t>18</a:t>
            </a:fld>
            <a:endParaRPr lang="en-US" altLang="zh-TW" sz="1200">
              <a:solidFill>
                <a:prstClr val="black"/>
              </a:solidFill>
              <a:ea typeface="華康儷特圓" pitchFamily="49" charset="-12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>
              <a:latin typeface="Arial" pitchFamily="34" charset="0"/>
            </a:endParaRPr>
          </a:p>
        </p:txBody>
      </p:sp>
      <p:sp>
        <p:nvSpPr>
          <p:cNvPr id="88069" name="投影片編號版面配置區 3"/>
          <p:cNvSpPr txBox="1">
            <a:spLocks noGrp="1"/>
          </p:cNvSpPr>
          <p:nvPr/>
        </p:nvSpPr>
        <p:spPr bwMode="auto">
          <a:xfrm>
            <a:off x="3849689" y="9428164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76042433-0528-4584-B436-9BB1E38632BC}" type="slidenum">
              <a:rPr kumimoji="0" lang="zh-TW" altLang="en-US" sz="1200">
                <a:solidFill>
                  <a:prstClr val="black"/>
                </a:solidFill>
                <a:latin typeface="Calibri" pitchFamily="34" charset="0"/>
              </a:rPr>
              <a:pPr algn="r" eaLnBrk="1" hangingPunct="1"/>
              <a:t>18</a:t>
            </a:fld>
            <a:endParaRPr kumimoji="0" lang="en-US" altLang="zh-TW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88070" name="日期版面配置區 1"/>
          <p:cNvSpPr txBox="1">
            <a:spLocks noGrp="1"/>
          </p:cNvSpPr>
          <p:nvPr/>
        </p:nvSpPr>
        <p:spPr bwMode="auto">
          <a:xfrm>
            <a:off x="3849689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endParaRPr kumimoji="0" lang="zh-TW" altLang="en-U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525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影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1" lang="zh-TW" altLang="en-US">
              <a:ea typeface="新細明體" pitchFamily="18" charset="-120"/>
            </a:endParaRPr>
          </a:p>
        </p:txBody>
      </p:sp>
      <p:sp>
        <p:nvSpPr>
          <p:cNvPr id="256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6E6C01B-45F8-4229-A503-EBA19DD74B60}" type="slidenum">
              <a:rPr lang="zh-CN" altLang="en-US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467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投影片編號版面配置區 6"/>
          <p:cNvSpPr txBox="1">
            <a:spLocks noGrp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4F62E23-11E0-4E23-82A0-72C4DDBFE207}" type="slidenum">
              <a:rPr lang="zh-TW" altLang="en-US" sz="1200"/>
              <a:pPr algn="r"/>
              <a:t>29</a:t>
            </a:fld>
            <a:endParaRPr lang="en-US" altLang="zh-TW" sz="1200"/>
          </a:p>
        </p:txBody>
      </p:sp>
      <p:sp>
        <p:nvSpPr>
          <p:cNvPr id="91139" name="Rectangle 7"/>
          <p:cNvSpPr txBox="1">
            <a:spLocks noGrp="1" noChangeArrowheads="1"/>
          </p:cNvSpPr>
          <p:nvPr/>
        </p:nvSpPr>
        <p:spPr bwMode="auto">
          <a:xfrm>
            <a:off x="3852016" y="9432030"/>
            <a:ext cx="2945659" cy="49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04" tIns="46003" rIns="92004" bIns="46003" anchor="b"/>
          <a:lstStyle/>
          <a:p>
            <a:pPr algn="r" defTabSz="952500"/>
            <a:fld id="{2287E5CC-C6C6-4539-8437-7012AE18ADDD}" type="slidenum">
              <a:rPr lang="en-US" altLang="zh-TW" sz="1200">
                <a:latin typeface="Times New Roman" pitchFamily="18" charset="0"/>
              </a:rPr>
              <a:pPr algn="r" defTabSz="952500"/>
              <a:t>29</a:t>
            </a:fld>
            <a:endParaRPr lang="en-US" altLang="zh-TW" sz="1200">
              <a:latin typeface="Times New Roman" pitchFamily="18" charset="0"/>
            </a:endParaRPr>
          </a:p>
        </p:txBody>
      </p:sp>
      <p:sp>
        <p:nvSpPr>
          <p:cNvPr id="91140" name="Rectangle 7"/>
          <p:cNvSpPr txBox="1">
            <a:spLocks noGrp="1" noChangeArrowheads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70" tIns="45535" rIns="91070" bIns="45535" anchor="b"/>
          <a:lstStyle/>
          <a:p>
            <a:pPr algn="r" defTabSz="947738"/>
            <a:fld id="{F7D7900D-DE4C-4330-BCEC-A8F3F38AB2FA}" type="slidenum">
              <a:rPr lang="en-US" altLang="zh-TW" sz="1200"/>
              <a:pPr algn="r" defTabSz="947738"/>
              <a:t>29</a:t>
            </a:fld>
            <a:endParaRPr lang="en-US" altLang="zh-TW" sz="1200"/>
          </a:p>
        </p:txBody>
      </p:sp>
      <p:sp>
        <p:nvSpPr>
          <p:cNvPr id="911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9300"/>
            <a:ext cx="4957763" cy="3719513"/>
          </a:xfrm>
          <a:ln/>
        </p:spPr>
      </p:sp>
      <p:sp>
        <p:nvSpPr>
          <p:cNvPr id="911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931" y="4713431"/>
            <a:ext cx="4981815" cy="4468710"/>
          </a:xfrm>
          <a:noFill/>
          <a:ln/>
        </p:spPr>
        <p:txBody>
          <a:bodyPr lIns="92004" tIns="46003" rIns="92004" bIns="46003"/>
          <a:lstStyle/>
          <a:p>
            <a:r>
              <a:rPr lang="en-US" altLang="zh-TW"/>
              <a:t>1.</a:t>
            </a:r>
            <a:r>
              <a:rPr lang="zh-TW" altLang="en-US"/>
              <a:t>法律依據：國民教育法第</a:t>
            </a:r>
            <a:r>
              <a:rPr lang="en-US" altLang="zh-TW"/>
              <a:t>1</a:t>
            </a:r>
            <a:r>
              <a:rPr lang="zh-TW" altLang="en-US"/>
              <a:t>條：國民教育依中華民國憲法第一百五十八條之規定，以養成德、智、體、群 、美五育均衡發展之健全國民為宗旨。</a:t>
            </a:r>
            <a:endParaRPr lang="en-US" altLang="zh-TW"/>
          </a:p>
          <a:p>
            <a:r>
              <a:rPr lang="en-US" altLang="zh-TW"/>
              <a:t>2.</a:t>
            </a:r>
            <a:r>
              <a:rPr lang="zh-TW" altLang="en-US"/>
              <a:t> 適性入學，落實</a:t>
            </a:r>
            <a:r>
              <a:rPr lang="en-US" altLang="zh-TW"/>
              <a:t>『</a:t>
            </a:r>
            <a:r>
              <a:rPr lang="zh-TW" altLang="en-US"/>
              <a:t>德智體群美五育均衡發展</a:t>
            </a:r>
            <a:r>
              <a:rPr lang="en-US" altLang="zh-TW"/>
              <a:t>』</a:t>
            </a:r>
          </a:p>
          <a:p>
            <a:r>
              <a:rPr lang="en-US" altLang="zh-TW"/>
              <a:t>3.</a:t>
            </a:r>
            <a:r>
              <a:rPr lang="zh-TW" altLang="en-US"/>
              <a:t>適性：能、願意、實行</a:t>
            </a:r>
            <a:r>
              <a:rPr lang="en-US" altLang="zh-TW"/>
              <a:t>(can,want,do)</a:t>
            </a:r>
          </a:p>
          <a:p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編號版面配置區 6"/>
          <p:cNvSpPr txBox="1">
            <a:spLocks noGrp="1"/>
          </p:cNvSpPr>
          <p:nvPr/>
        </p:nvSpPr>
        <p:spPr bwMode="auto">
          <a:xfrm>
            <a:off x="3850444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FDFA290-A50E-4E27-ADDB-276CEBFF3306}" type="slidenum">
              <a:rPr lang="zh-TW" altLang="en-US" sz="1200"/>
              <a:pPr algn="r"/>
              <a:t>30</a:t>
            </a:fld>
            <a:endParaRPr lang="en-US" altLang="zh-TW" sz="1200"/>
          </a:p>
        </p:txBody>
      </p:sp>
      <p:sp>
        <p:nvSpPr>
          <p:cNvPr id="92163" name="Rectangle 7"/>
          <p:cNvSpPr txBox="1">
            <a:spLocks noGrp="1" noChangeArrowheads="1"/>
          </p:cNvSpPr>
          <p:nvPr/>
        </p:nvSpPr>
        <p:spPr bwMode="auto">
          <a:xfrm>
            <a:off x="3852017" y="9432030"/>
            <a:ext cx="2945659" cy="49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04" tIns="46003" rIns="92004" bIns="46003" anchor="b"/>
          <a:lstStyle/>
          <a:p>
            <a:pPr algn="r" defTabSz="952500"/>
            <a:fld id="{B01F9BC7-CA21-43FC-BCC6-AAFC645496CA}" type="slidenum">
              <a:rPr lang="en-US" altLang="zh-TW" sz="1200">
                <a:latin typeface="Times New Roman" pitchFamily="18" charset="0"/>
              </a:rPr>
              <a:pPr algn="r" defTabSz="952500"/>
              <a:t>30</a:t>
            </a:fld>
            <a:endParaRPr lang="en-US" altLang="zh-TW" sz="1200">
              <a:latin typeface="Times New Roman" pitchFamily="18" charset="0"/>
            </a:endParaRPr>
          </a:p>
        </p:txBody>
      </p:sp>
      <p:sp>
        <p:nvSpPr>
          <p:cNvPr id="92164" name="Rectangle 7"/>
          <p:cNvSpPr txBox="1">
            <a:spLocks noGrp="1" noChangeArrowheads="1"/>
          </p:cNvSpPr>
          <p:nvPr/>
        </p:nvSpPr>
        <p:spPr bwMode="auto">
          <a:xfrm>
            <a:off x="3850444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70" tIns="45535" rIns="91070" bIns="45535" anchor="b"/>
          <a:lstStyle/>
          <a:p>
            <a:pPr algn="r" defTabSz="947738"/>
            <a:fld id="{3F785712-4849-4C20-9E3D-A20FED62B68D}" type="slidenum">
              <a:rPr lang="en-US" altLang="zh-TW" sz="1200"/>
              <a:pPr algn="r" defTabSz="947738"/>
              <a:t>30</a:t>
            </a:fld>
            <a:endParaRPr lang="en-US" altLang="zh-TW" sz="1200"/>
          </a:p>
        </p:txBody>
      </p:sp>
      <p:sp>
        <p:nvSpPr>
          <p:cNvPr id="921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9300"/>
            <a:ext cx="4957763" cy="3719513"/>
          </a:xfrm>
          <a:ln/>
        </p:spPr>
      </p:sp>
      <p:sp>
        <p:nvSpPr>
          <p:cNvPr id="921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932" y="4713432"/>
            <a:ext cx="4981815" cy="4468710"/>
          </a:xfrm>
          <a:noFill/>
          <a:ln/>
        </p:spPr>
        <p:txBody>
          <a:bodyPr lIns="92004" tIns="46003" rIns="92004" bIns="46003"/>
          <a:lstStyle/>
          <a:p>
            <a:r>
              <a:rPr lang="en-US" altLang="zh-TW"/>
              <a:t>1.</a:t>
            </a:r>
            <a:r>
              <a:rPr lang="zh-TW" altLang="en-US"/>
              <a:t>法律依據：國民教育法第</a:t>
            </a:r>
            <a:r>
              <a:rPr lang="en-US" altLang="zh-TW"/>
              <a:t>1</a:t>
            </a:r>
            <a:r>
              <a:rPr lang="zh-TW" altLang="en-US"/>
              <a:t>條：國民教育依中華民國憲法第一百五十八條之規定，以養成德、智、體、群 、美五育均衡發展之健全國民為宗旨。</a:t>
            </a:r>
            <a:endParaRPr lang="en-US" altLang="zh-TW"/>
          </a:p>
          <a:p>
            <a:r>
              <a:rPr lang="en-US" altLang="zh-TW"/>
              <a:t>2.</a:t>
            </a:r>
            <a:r>
              <a:rPr lang="zh-TW" altLang="en-US"/>
              <a:t> 適性入學，落實</a:t>
            </a:r>
            <a:r>
              <a:rPr lang="en-US" altLang="zh-TW"/>
              <a:t>『</a:t>
            </a:r>
            <a:r>
              <a:rPr lang="zh-TW" altLang="en-US"/>
              <a:t>德智體群美五育均衡發展</a:t>
            </a:r>
            <a:r>
              <a:rPr lang="en-US" altLang="zh-TW"/>
              <a:t>』</a:t>
            </a:r>
          </a:p>
          <a:p>
            <a:r>
              <a:rPr lang="en-US" altLang="zh-TW"/>
              <a:t>3.</a:t>
            </a:r>
            <a:r>
              <a:rPr lang="zh-TW" altLang="en-US"/>
              <a:t>適性：能、願意、實行</a:t>
            </a:r>
            <a:r>
              <a:rPr lang="en-US" altLang="zh-TW"/>
              <a:t>(can,want,do)</a:t>
            </a:r>
          </a:p>
          <a:p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投影片編號版面配置區 6"/>
          <p:cNvSpPr txBox="1">
            <a:spLocks noGrp="1"/>
          </p:cNvSpPr>
          <p:nvPr/>
        </p:nvSpPr>
        <p:spPr bwMode="auto">
          <a:xfrm>
            <a:off x="3850444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A4003C7-0F4C-4A9D-86B2-4DD53F738E19}" type="slidenum">
              <a:rPr lang="zh-TW" altLang="en-US" sz="1200"/>
              <a:pPr algn="r"/>
              <a:t>31</a:t>
            </a:fld>
            <a:endParaRPr lang="en-US" altLang="zh-TW" sz="1200"/>
          </a:p>
        </p:txBody>
      </p:sp>
      <p:sp>
        <p:nvSpPr>
          <p:cNvPr id="93187" name="Rectangle 7"/>
          <p:cNvSpPr txBox="1">
            <a:spLocks noGrp="1" noChangeArrowheads="1"/>
          </p:cNvSpPr>
          <p:nvPr/>
        </p:nvSpPr>
        <p:spPr bwMode="auto">
          <a:xfrm>
            <a:off x="3852017" y="9432030"/>
            <a:ext cx="2945659" cy="49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04" tIns="46003" rIns="92004" bIns="46003" anchor="b"/>
          <a:lstStyle/>
          <a:p>
            <a:pPr algn="r" defTabSz="952500"/>
            <a:fld id="{5407B7A9-6C1D-4547-85E4-577933B9DB0B}" type="slidenum">
              <a:rPr lang="en-US" altLang="zh-TW" sz="1200">
                <a:latin typeface="Times New Roman" pitchFamily="18" charset="0"/>
              </a:rPr>
              <a:pPr algn="r" defTabSz="952500"/>
              <a:t>31</a:t>
            </a:fld>
            <a:endParaRPr lang="en-US" altLang="zh-TW" sz="1200">
              <a:latin typeface="Times New Roman" pitchFamily="18" charset="0"/>
            </a:endParaRPr>
          </a:p>
        </p:txBody>
      </p:sp>
      <p:sp>
        <p:nvSpPr>
          <p:cNvPr id="93188" name="Rectangle 7"/>
          <p:cNvSpPr txBox="1">
            <a:spLocks noGrp="1" noChangeArrowheads="1"/>
          </p:cNvSpPr>
          <p:nvPr/>
        </p:nvSpPr>
        <p:spPr bwMode="auto">
          <a:xfrm>
            <a:off x="3850444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70" tIns="45535" rIns="91070" bIns="45535" anchor="b"/>
          <a:lstStyle/>
          <a:p>
            <a:pPr algn="r" defTabSz="947738"/>
            <a:fld id="{DBAD372B-92CB-432B-A1A0-FF1A9F5803C7}" type="slidenum">
              <a:rPr lang="en-US" altLang="zh-TW" sz="1200"/>
              <a:pPr algn="r" defTabSz="947738"/>
              <a:t>31</a:t>
            </a:fld>
            <a:endParaRPr lang="en-US" altLang="zh-TW" sz="1200"/>
          </a:p>
        </p:txBody>
      </p:sp>
      <p:sp>
        <p:nvSpPr>
          <p:cNvPr id="931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9300"/>
            <a:ext cx="4957763" cy="3719513"/>
          </a:xfrm>
          <a:ln/>
        </p:spPr>
      </p:sp>
      <p:sp>
        <p:nvSpPr>
          <p:cNvPr id="931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932" y="4713432"/>
            <a:ext cx="4981815" cy="4468710"/>
          </a:xfrm>
          <a:noFill/>
          <a:ln/>
        </p:spPr>
        <p:txBody>
          <a:bodyPr lIns="92004" tIns="46003" rIns="92004" bIns="46003"/>
          <a:lstStyle/>
          <a:p>
            <a:r>
              <a:rPr lang="en-US" altLang="zh-TW"/>
              <a:t>1.</a:t>
            </a:r>
            <a:r>
              <a:rPr lang="zh-TW" altLang="en-US"/>
              <a:t>法律依據：國民教育法第</a:t>
            </a:r>
            <a:r>
              <a:rPr lang="en-US" altLang="zh-TW"/>
              <a:t>1</a:t>
            </a:r>
            <a:r>
              <a:rPr lang="zh-TW" altLang="en-US"/>
              <a:t>條：國民教育依中華民國憲法第一百五十八條之規定，以養成德、智、體、群 、美五育均衡發展之健全國民為宗旨。</a:t>
            </a:r>
            <a:endParaRPr lang="en-US" altLang="zh-TW"/>
          </a:p>
          <a:p>
            <a:r>
              <a:rPr lang="en-US" altLang="zh-TW"/>
              <a:t>2.</a:t>
            </a:r>
            <a:r>
              <a:rPr lang="zh-TW" altLang="en-US"/>
              <a:t> 適性入學，落實</a:t>
            </a:r>
            <a:r>
              <a:rPr lang="en-US" altLang="zh-TW"/>
              <a:t>『</a:t>
            </a:r>
            <a:r>
              <a:rPr lang="zh-TW" altLang="en-US"/>
              <a:t>德智體群美五育均衡發展</a:t>
            </a:r>
            <a:r>
              <a:rPr lang="en-US" altLang="zh-TW"/>
              <a:t>』</a:t>
            </a:r>
          </a:p>
          <a:p>
            <a:r>
              <a:rPr lang="en-US" altLang="zh-TW"/>
              <a:t>3.</a:t>
            </a:r>
            <a:r>
              <a:rPr lang="zh-TW" altLang="en-US"/>
              <a:t>適性：能、願意、實行</a:t>
            </a:r>
            <a:r>
              <a:rPr lang="en-US" altLang="zh-TW"/>
              <a:t>(can,want,do)</a:t>
            </a:r>
          </a:p>
          <a:p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76275" y="809625"/>
            <a:ext cx="5386388" cy="4041775"/>
          </a:xfrm>
          <a:ln/>
        </p:spPr>
      </p:sp>
      <p:sp>
        <p:nvSpPr>
          <p:cNvPr id="89091" name="備忘稿版面配置區 2"/>
          <p:cNvSpPr>
            <a:spLocks noGrp="1"/>
          </p:cNvSpPr>
          <p:nvPr>
            <p:ph type="body" idx="1"/>
          </p:nvPr>
        </p:nvSpPr>
        <p:spPr>
          <a:xfrm>
            <a:off x="679768" y="4715153"/>
            <a:ext cx="5439714" cy="4466987"/>
          </a:xfrm>
          <a:noFill/>
          <a:ln/>
        </p:spPr>
        <p:txBody>
          <a:bodyPr lIns="90726" tIns="45363" rIns="90726" bIns="45363"/>
          <a:lstStyle/>
          <a:p>
            <a:pPr defTabSz="488950"/>
            <a:r>
              <a:rPr lang="zh-TW" altLang="en-US"/>
              <a:t> </a:t>
            </a:r>
          </a:p>
        </p:txBody>
      </p:sp>
      <p:sp>
        <p:nvSpPr>
          <p:cNvPr id="89092" name="投影片編號版面配置區 3"/>
          <p:cNvSpPr txBox="1">
            <a:spLocks noGrp="1"/>
          </p:cNvSpPr>
          <p:nvPr/>
        </p:nvSpPr>
        <p:spPr bwMode="auto">
          <a:xfrm>
            <a:off x="3814251" y="10235123"/>
            <a:ext cx="2922057" cy="53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293" tIns="49146" rIns="98293" bIns="49146" anchor="b"/>
          <a:lstStyle/>
          <a:p>
            <a:pPr algn="r"/>
            <a:fld id="{02D6870D-04FB-4936-A093-ABFD79FC9DCD}" type="slidenum">
              <a:rPr lang="zh-TW" altLang="en-US" sz="1300">
                <a:solidFill>
                  <a:srgbClr val="000000"/>
                </a:solidFill>
                <a:latin typeface="Calibri" pitchFamily="34" charset="0"/>
              </a:rPr>
              <a:pPr algn="r"/>
              <a:t>36</a:t>
            </a:fld>
            <a:endParaRPr lang="en-US" altLang="zh-TW" sz="13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9093" name="日期版面配置區 1"/>
          <p:cNvSpPr txBox="1">
            <a:spLocks noGrp="1"/>
          </p:cNvSpPr>
          <p:nvPr/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26" tIns="45363" rIns="90726" bIns="45363"/>
          <a:lstStyle/>
          <a:p>
            <a:pPr algn="r"/>
            <a:endParaRPr lang="zh-TW" altLang="en-US" sz="1200">
              <a:solidFill>
                <a:srgbClr val="000000"/>
              </a:solidFill>
            </a:endParaRPr>
          </a:p>
        </p:txBody>
      </p:sp>
      <p:sp>
        <p:nvSpPr>
          <p:cNvPr id="89094" name="投影片編號版面配置區 2"/>
          <p:cNvSpPr txBox="1">
            <a:spLocks noGrp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26" tIns="45363" rIns="90726" bIns="45363" anchor="b"/>
          <a:lstStyle/>
          <a:p>
            <a:pPr algn="r"/>
            <a:fld id="{760B8EDD-C1A0-444D-8B03-E24D406D1530}" type="slidenum">
              <a:rPr lang="en-US" altLang="zh-TW" sz="1200">
                <a:solidFill>
                  <a:srgbClr val="000000"/>
                </a:solidFill>
              </a:rPr>
              <a:pPr algn="r"/>
              <a:t>36</a:t>
            </a:fld>
            <a:endParaRPr lang="zh-TW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94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/>
              <a:t>後面我們來分別介紹計分方式</a:t>
            </a:r>
          </a:p>
        </p:txBody>
      </p:sp>
      <p:sp>
        <p:nvSpPr>
          <p:cNvPr id="358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81D4D872-9AAC-4CFC-AFF1-C2652AE41912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6620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88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257" tIns="45629" rIns="91257" bIns="45629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418820" name="投影片編號版面配置區 3"/>
          <p:cNvSpPr txBox="1">
            <a:spLocks noGrp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0E91A49A-4B47-44DA-8193-2B2C735EC33C}" type="slidenum">
              <a:rPr kumimoji="0" lang="en-US" altLang="zh-TW" sz="1200">
                <a:latin typeface="Calibri" pitchFamily="34" charset="0"/>
              </a:rPr>
              <a:pPr algn="r"/>
              <a:t>38</a:t>
            </a:fld>
            <a:endParaRPr kumimoji="0" lang="en-US" altLang="zh-TW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377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51275" y="9428164"/>
            <a:ext cx="294481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3" tIns="45702" rIns="91403" bIns="45702" anchor="b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954D849C-7770-404F-A7CC-CFC014AD4F3A}" type="slidenum">
              <a:rPr lang="en-US" altLang="zh-TW" sz="1200">
                <a:solidFill>
                  <a:prstClr val="black"/>
                </a:solidFill>
                <a:ea typeface="華康儷特圓" pitchFamily="49" charset="-120"/>
              </a:rPr>
              <a:pPr algn="r" eaLnBrk="1" hangingPunct="1"/>
              <a:t>39</a:t>
            </a:fld>
            <a:endParaRPr lang="en-US" altLang="zh-TW" sz="1200">
              <a:solidFill>
                <a:prstClr val="black"/>
              </a:solidFill>
              <a:ea typeface="華康儷特圓" pitchFamily="49" charset="-12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>
              <a:latin typeface="Arial" pitchFamily="34" charset="0"/>
            </a:endParaRPr>
          </a:p>
        </p:txBody>
      </p:sp>
      <p:sp>
        <p:nvSpPr>
          <p:cNvPr id="88069" name="投影片編號版面配置區 3"/>
          <p:cNvSpPr txBox="1">
            <a:spLocks noGrp="1"/>
          </p:cNvSpPr>
          <p:nvPr/>
        </p:nvSpPr>
        <p:spPr bwMode="auto">
          <a:xfrm>
            <a:off x="3849689" y="9428164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76042433-0528-4584-B436-9BB1E38632BC}" type="slidenum">
              <a:rPr kumimoji="0" lang="zh-TW" altLang="en-US" sz="1200">
                <a:solidFill>
                  <a:prstClr val="black"/>
                </a:solidFill>
                <a:latin typeface="Calibri" pitchFamily="34" charset="0"/>
              </a:rPr>
              <a:pPr algn="r" eaLnBrk="1" hangingPunct="1"/>
              <a:t>39</a:t>
            </a:fld>
            <a:endParaRPr kumimoji="0" lang="en-US" altLang="zh-TW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88070" name="日期版面配置區 1"/>
          <p:cNvSpPr txBox="1">
            <a:spLocks noGrp="1"/>
          </p:cNvSpPr>
          <p:nvPr/>
        </p:nvSpPr>
        <p:spPr bwMode="auto">
          <a:xfrm>
            <a:off x="3849689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endParaRPr kumimoji="0" lang="zh-TW" altLang="en-U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503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9774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5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74612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6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6757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6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33520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6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66906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6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9611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0616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6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21166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6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81504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6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72976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6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6539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6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31336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7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97855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7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26997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7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7299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5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80285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5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2178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5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33079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6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50674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7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59268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7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6805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7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06331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7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42491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7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64348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7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14411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7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03611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7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64787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7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21555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7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8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8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8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2" name="Google Shape;1322;p8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85:notes"/>
          <p:cNvSpPr txBox="1"/>
          <p:nvPr/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8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8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8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8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9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9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9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9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536000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837308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226720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332928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668680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01751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9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10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1" name="Google Shape;1501;p10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01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91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405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87625" tIns="43814" rIns="87625" bIns="43814"/>
          <a:lstStyle/>
          <a:p>
            <a:pPr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276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51275" y="9428164"/>
            <a:ext cx="294481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3" tIns="45702" rIns="91403" bIns="45702" anchor="b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954D849C-7770-404F-A7CC-CFC014AD4F3A}" type="slidenum">
              <a:rPr lang="en-US" altLang="zh-TW" sz="1200">
                <a:solidFill>
                  <a:prstClr val="black"/>
                </a:solidFill>
                <a:ea typeface="華康儷特圓" pitchFamily="49" charset="-120"/>
              </a:rPr>
              <a:pPr algn="r" eaLnBrk="1" hangingPunct="1"/>
              <a:t>16</a:t>
            </a:fld>
            <a:endParaRPr lang="en-US" altLang="zh-TW" sz="1200">
              <a:solidFill>
                <a:prstClr val="black"/>
              </a:solidFill>
              <a:ea typeface="華康儷特圓" pitchFamily="49" charset="-12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>
              <a:latin typeface="Arial" pitchFamily="34" charset="0"/>
            </a:endParaRPr>
          </a:p>
        </p:txBody>
      </p:sp>
      <p:sp>
        <p:nvSpPr>
          <p:cNvPr id="88069" name="投影片編號版面配置區 3"/>
          <p:cNvSpPr txBox="1">
            <a:spLocks noGrp="1"/>
          </p:cNvSpPr>
          <p:nvPr/>
        </p:nvSpPr>
        <p:spPr bwMode="auto">
          <a:xfrm>
            <a:off x="3849689" y="9428164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76042433-0528-4584-B436-9BB1E38632BC}" type="slidenum">
              <a:rPr kumimoji="0" lang="zh-TW" altLang="en-US" sz="1200">
                <a:solidFill>
                  <a:prstClr val="black"/>
                </a:solidFill>
                <a:latin typeface="Calibri" pitchFamily="34" charset="0"/>
              </a:rPr>
              <a:pPr algn="r" eaLnBrk="1" hangingPunct="1"/>
              <a:t>16</a:t>
            </a:fld>
            <a:endParaRPr kumimoji="0" lang="en-US" altLang="zh-TW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88070" name="日期版面配置區 1"/>
          <p:cNvSpPr txBox="1">
            <a:spLocks noGrp="1"/>
          </p:cNvSpPr>
          <p:nvPr/>
        </p:nvSpPr>
        <p:spPr bwMode="auto">
          <a:xfrm>
            <a:off x="3849689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endParaRPr kumimoji="0" lang="zh-TW" altLang="en-U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132281"/>
      </p:ext>
    </p:extLst>
  </p:cSld>
  <p:clrMapOvr>
    <a:masterClrMapping/>
  </p:clrMapOvr>
  <p:transition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4866702"/>
      </p:ext>
    </p:extLst>
  </p:cSld>
  <p:clrMapOvr>
    <a:masterClrMapping/>
  </p:clrMapOvr>
  <p:transition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5406324"/>
      </p:ext>
    </p:extLst>
  </p:cSld>
  <p:clrMapOvr>
    <a:masterClrMapping/>
  </p:clrMapOvr>
  <p:transition>
    <p:cut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898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及物件">
  <p:cSld name="1_標題及物件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06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6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>
                <a:solidFill>
                  <a:srgbClr val="3F3F3F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9" name="Google Shape;29;p106"/>
          <p:cNvSpPr txBox="1">
            <a:spLocks noGrp="1"/>
          </p:cNvSpPr>
          <p:nvPr>
            <p:ph type="body" idx="2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>
                <a:solidFill>
                  <a:srgbClr val="3F3F3F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7659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698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36525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8485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476463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00798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734600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18630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3697643"/>
      </p:ext>
    </p:extLst>
  </p:cSld>
  <p:clrMapOvr>
    <a:masterClrMapping/>
  </p:clrMapOvr>
  <p:transition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9623073"/>
      </p:ext>
    </p:extLst>
  </p:cSld>
  <p:clrMapOvr>
    <a:masterClrMapping/>
  </p:clrMapOvr>
  <p:transition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6472008"/>
      </p:ext>
    </p:extLst>
  </p:cSld>
  <p:clrMapOvr>
    <a:masterClrMapping/>
  </p:clrMapOvr>
  <p:transition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642505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73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transition>
    <p:cut thruBlk="1"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12basic.kl.edu.tw/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cap.rcpet.edu.tw/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adapt.k12ea.gov.tw/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highschool.yjvs.chc.edu.tw/search/index.php?city=3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location.yjvs.chc.edu.tw/School_Query/Apps/School_Query.aspx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expo.moe.edu.tw/search/profile_edutype.php?ec=5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expo.moe.edu.tw/search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hyperlink" Target="http://me.moe.edu.tw/junior/search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.tchcvs.tc.edu.tw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12basic.edu.tw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"/>
          <p:cNvSpPr/>
          <p:nvPr/>
        </p:nvSpPr>
        <p:spPr>
          <a:xfrm>
            <a:off x="-215900" y="85725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"/>
          <p:cNvSpPr/>
          <p:nvPr/>
        </p:nvSpPr>
        <p:spPr>
          <a:xfrm>
            <a:off x="827585" y="2106722"/>
            <a:ext cx="7776864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基隆市政府教育處</a:t>
            </a:r>
            <a:endParaRPr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十二年國教適性入學宣導</a:t>
            </a:r>
            <a:endParaRPr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21" name="Google Shape;121;p1"/>
          <p:cNvSpPr txBox="1"/>
          <p:nvPr/>
        </p:nvSpPr>
        <p:spPr>
          <a:xfrm>
            <a:off x="899593" y="4509120"/>
            <a:ext cx="7344900" cy="17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 dirty="0">
                <a:solidFill>
                  <a:srgbClr val="008000"/>
                </a:solidFill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教育部國民及學前教育署</a:t>
            </a:r>
            <a:endParaRPr sz="3600" b="1" dirty="0">
              <a:solidFill>
                <a:srgbClr val="008000"/>
              </a:solidFill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 dirty="0">
                <a:solidFill>
                  <a:srgbClr val="008000"/>
                </a:solidFill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11</a:t>
            </a:r>
            <a:r>
              <a:rPr lang="en-US" altLang="zh-TW" sz="3600" b="1" dirty="0">
                <a:solidFill>
                  <a:srgbClr val="008000"/>
                </a:solidFill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1</a:t>
            </a:r>
            <a:r>
              <a:rPr lang="zh-TW" sz="3600" b="1" dirty="0">
                <a:solidFill>
                  <a:srgbClr val="008000"/>
                </a:solidFill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年國中畢業生適性入學宣導講師 </a:t>
            </a:r>
            <a:r>
              <a:rPr lang="zh-TW" sz="3600" b="1" dirty="0">
                <a:solidFill>
                  <a:srgbClr val="FF00FF"/>
                </a:solidFill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OOO</a:t>
            </a:r>
            <a:r>
              <a:rPr lang="zh-TW" sz="3600" b="1" dirty="0">
                <a:solidFill>
                  <a:srgbClr val="008000"/>
                </a:solidFill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主講</a:t>
            </a:r>
            <a:endParaRPr sz="3600" b="1" dirty="0">
              <a:solidFill>
                <a:srgbClr val="008000"/>
              </a:solidFill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123" name="Google Shape;12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5952" y="491949"/>
            <a:ext cx="1764000" cy="1445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075C1C4-571A-4BFA-86C8-729682851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444" y="385569"/>
            <a:ext cx="1550204" cy="1550204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 descr="ãæ¨¹æ¨ åãçåçæå°çµæ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淚滴形 1">
            <a:extLst>
              <a:ext uri="{FF2B5EF4-FFF2-40B4-BE49-F238E27FC236}">
                <a16:creationId xmlns:a16="http://schemas.microsoft.com/office/drawing/2014/main" id="{15968640-77E1-48AD-9860-E800BE1AEBE0}"/>
              </a:ext>
            </a:extLst>
          </p:cNvPr>
          <p:cNvSpPr/>
          <p:nvPr/>
        </p:nvSpPr>
        <p:spPr>
          <a:xfrm>
            <a:off x="3965156" y="810970"/>
            <a:ext cx="4464496" cy="2664292"/>
          </a:xfrm>
          <a:prstGeom prst="teardrop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-152400" y="2295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152400" y="4562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11271" name="矩形 10"/>
          <p:cNvSpPr>
            <a:spLocks noChangeArrowheads="1"/>
          </p:cNvSpPr>
          <p:nvPr/>
        </p:nvSpPr>
        <p:spPr bwMode="auto">
          <a:xfrm>
            <a:off x="4143372" y="1556792"/>
            <a:ext cx="4286280" cy="830997"/>
          </a:xfrm>
          <a:prstGeom prst="rect">
            <a:avLst/>
          </a:prstGeom>
          <a:noFill/>
          <a:ln w="63500">
            <a:noFill/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zh-TW" alt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國中教育會考</a:t>
            </a:r>
            <a:endParaRPr lang="zh-TW" alt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075295"/>
      </p:ext>
    </p:extLst>
  </p:cSld>
  <p:clrMapOvr>
    <a:masterClrMapping/>
  </p:clrMapOvr>
  <p:transition advTm="5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1172632" y="475071"/>
            <a:ext cx="6798734" cy="1303867"/>
          </a:xfrm>
        </p:spPr>
        <p:txBody>
          <a:bodyPr/>
          <a:lstStyle/>
          <a:p>
            <a:pPr eaLnBrk="1" hangingPunct="1"/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為什麼</a:t>
            </a:r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要考國中教育會考</a:t>
            </a:r>
          </a:p>
        </p:txBody>
      </p:sp>
      <p:sp>
        <p:nvSpPr>
          <p:cNvPr id="8195" name="內容版面配置區 2"/>
          <p:cNvSpPr>
            <a:spLocks noGrp="1"/>
          </p:cNvSpPr>
          <p:nvPr>
            <p:ph idx="1"/>
          </p:nvPr>
        </p:nvSpPr>
        <p:spPr>
          <a:xfrm>
            <a:off x="534987" y="1880482"/>
            <a:ext cx="8496124" cy="4752343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學生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了解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自己學力水準</a:t>
            </a:r>
            <a:r>
              <a:rPr lang="zh-TW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，為下一學習階段準備。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國中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參酌教育會考評量，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了解學生學力水準，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" indent="0" eaLnBrk="1" hangingPunct="1">
              <a:buNone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  </a:t>
            </a:r>
            <a:r>
              <a:rPr lang="zh-TW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提供升學選擇建議，輔導學生適性入學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高中職及五專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了解學生學力水準，作為</a:t>
            </a:r>
            <a:r>
              <a:rPr lang="zh-TW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新生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" indent="0" eaLnBrk="1" hangingPunct="1">
              <a:buNone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</a:t>
            </a:r>
            <a:r>
              <a:rPr lang="zh-TW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學習輔導參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考依據。</a:t>
            </a:r>
            <a:endParaRPr lang="zh-TW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主管機關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追蹤及瞭解歷年國中畢業生學力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" indent="0" eaLnBrk="1" hangingPunct="1">
              <a:buNone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       狀況，</a:t>
            </a:r>
            <a:r>
              <a:rPr lang="zh-TW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進行適當補強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確保學力品質。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u"/>
              <a:defRPr/>
            </a:pPr>
            <a:r>
              <a:rPr lang="zh-TW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社會大眾：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瞭解</a:t>
            </a:r>
            <a:r>
              <a:rPr lang="zh-TW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應屆國中畢業生學力表現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u"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699468"/>
      </p:ext>
    </p:extLst>
  </p:cSld>
  <p:clrMapOvr>
    <a:masterClrMapping/>
  </p:clrMapOvr>
  <p:transition>
    <p:cut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國中教育會考怎麼考</a:t>
            </a:r>
          </a:p>
        </p:txBody>
      </p:sp>
      <p:graphicFrame>
        <p:nvGraphicFramePr>
          <p:cNvPr id="6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6800679"/>
              </p:ext>
            </p:extLst>
          </p:nvPr>
        </p:nvGraphicFramePr>
        <p:xfrm>
          <a:off x="755650" y="1268409"/>
          <a:ext cx="7704138" cy="4732358"/>
        </p:xfrm>
        <a:graphic>
          <a:graphicData uri="http://schemas.openxmlformats.org/drawingml/2006/table">
            <a:tbl>
              <a:tblPr/>
              <a:tblGrid>
                <a:gridCol w="1703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9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7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41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99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考試科目</a:t>
                      </a:r>
                      <a:endParaRPr lang="zh-TW" sz="2400" kern="1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題型</a:t>
                      </a:r>
                      <a:endParaRPr lang="zh-TW" sz="2400" kern="1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題數</a:t>
                      </a:r>
                      <a:endParaRPr lang="zh-TW" sz="2400" kern="1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考試時間</a:t>
                      </a:r>
                      <a:endParaRPr lang="zh-TW" sz="2400" kern="1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　文</a:t>
                      </a:r>
                      <a:endParaRPr lang="zh-TW" sz="2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24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選</a:t>
                      </a:r>
                      <a:r>
                        <a:rPr lang="en-US" sz="24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2400" b="1" kern="100" dirty="0"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b="1" u="sng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38</a:t>
                      </a:r>
                      <a:r>
                        <a:rPr lang="zh-TW" sz="1600" b="1" u="sng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altLang="zh-TW" sz="1600" b="1" u="sng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46</a:t>
                      </a:r>
                      <a:r>
                        <a:rPr lang="zh-TW" sz="1600" b="1" u="sng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題</a:t>
                      </a:r>
                      <a:r>
                        <a:rPr lang="en-US" altLang="zh-TW" sz="2400" b="1" kern="0" dirty="0">
                          <a:solidFill>
                            <a:srgbClr val="99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(48)</a:t>
                      </a:r>
                      <a:endParaRPr lang="zh-TW" sz="2400" b="1" kern="100" dirty="0">
                        <a:solidFill>
                          <a:srgbClr val="99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分鐘</a:t>
                      </a:r>
                      <a:endParaRPr lang="zh-TW" sz="2400" kern="10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79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英</a:t>
                      </a:r>
                      <a:r>
                        <a:rPr lang="en-US" sz="2400" b="1" kern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TW" altLang="en-US" sz="2400" b="1" kern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TW" sz="2400" b="1" kern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語</a:t>
                      </a:r>
                      <a:endParaRPr lang="zh-TW" sz="2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24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選</a:t>
                      </a:r>
                      <a:r>
                        <a:rPr lang="en-US" sz="24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1(</a:t>
                      </a:r>
                      <a:r>
                        <a:rPr lang="zh-TW" sz="24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閱讀</a:t>
                      </a:r>
                      <a:r>
                        <a:rPr lang="en-US" altLang="zh-TW" sz="24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400" b="1" kern="100" dirty="0"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zh-TW" altLang="en-US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zh-TW" altLang="en-US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題</a:t>
                      </a:r>
                      <a:r>
                        <a:rPr lang="en-US" altLang="zh-TW" sz="2400" b="1" kern="0" dirty="0">
                          <a:solidFill>
                            <a:srgbClr val="99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(41)</a:t>
                      </a:r>
                      <a:endParaRPr lang="zh-TW" altLang="en-US" sz="2400" b="1" kern="0" dirty="0">
                        <a:solidFill>
                          <a:srgbClr val="99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zh-TW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分鐘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79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2400" b="1" kern="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選</a:t>
                      </a:r>
                      <a:r>
                        <a:rPr lang="en-US" sz="2400" b="1" kern="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1(</a:t>
                      </a:r>
                      <a:r>
                        <a:rPr lang="zh-TW" sz="2400" b="1" kern="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聽力</a:t>
                      </a:r>
                      <a:r>
                        <a:rPr lang="en-US" altLang="zh-TW" sz="2400" b="1" kern="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400" b="1" kern="100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TW" altLang="en-US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zh-TW" altLang="en-US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題</a:t>
                      </a:r>
                      <a:r>
                        <a:rPr lang="en-US" altLang="zh-TW" sz="2400" b="1" kern="0" dirty="0">
                          <a:solidFill>
                            <a:srgbClr val="99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(21)</a:t>
                      </a:r>
                      <a:endParaRPr lang="zh-TW" altLang="en-US" sz="2400" b="1" kern="0" dirty="0">
                        <a:solidFill>
                          <a:srgbClr val="99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zh-TW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分鐘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79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數　學</a:t>
                      </a:r>
                      <a:endParaRPr lang="zh-TW" sz="2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24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選</a:t>
                      </a:r>
                      <a:r>
                        <a:rPr lang="en-US" sz="24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2400" b="1" kern="100" dirty="0"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u="sng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TW" sz="1600" b="1" u="sng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600" b="1" u="sng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altLang="zh-TW" sz="1600" b="1" u="sng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zh-TW" altLang="en-US" sz="1600" b="1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題</a:t>
                      </a:r>
                      <a:r>
                        <a:rPr lang="en-US" altLang="zh-TW" sz="2400" b="1" kern="0" dirty="0">
                          <a:solidFill>
                            <a:srgbClr val="99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(26)</a:t>
                      </a:r>
                      <a:endParaRPr lang="zh-TW" altLang="en-US" sz="2400" b="1" kern="0" dirty="0">
                        <a:solidFill>
                          <a:srgbClr val="99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zh-TW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分鐘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79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非選擇題</a:t>
                      </a:r>
                      <a:endParaRPr lang="zh-TW" sz="2400" b="1" kern="100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u="sng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en-US" sz="2400" b="1" u="sng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altLang="zh-TW" sz="2400" b="1" u="sng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2400" b="1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題</a:t>
                      </a:r>
                      <a:r>
                        <a:rPr lang="en-US" altLang="zh-TW" sz="2400" b="1" kern="0" dirty="0">
                          <a:solidFill>
                            <a:srgbClr val="99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(2)</a:t>
                      </a:r>
                      <a:endParaRPr lang="zh-TW" sz="24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社　會</a:t>
                      </a:r>
                      <a:endParaRPr lang="zh-TW" sz="2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24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選</a:t>
                      </a:r>
                      <a:r>
                        <a:rPr lang="en-US" sz="24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2400" b="1" kern="100" dirty="0"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b="1" u="sng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600" b="1" u="sng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TW" altLang="en-US" sz="1600" b="1" u="sng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altLang="zh-TW" sz="1600" b="1" u="sng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600" b="1" u="sng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TW" altLang="en-US" sz="1600" b="1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題</a:t>
                      </a:r>
                      <a:r>
                        <a:rPr lang="en-US" altLang="zh-TW" sz="2400" b="1" kern="0" dirty="0">
                          <a:solidFill>
                            <a:srgbClr val="99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(63)</a:t>
                      </a:r>
                      <a:endParaRPr lang="zh-TW" altLang="en-US" sz="2400" b="1" kern="0" dirty="0">
                        <a:solidFill>
                          <a:srgbClr val="99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zh-TW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分鐘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7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自　然</a:t>
                      </a:r>
                      <a:endParaRPr lang="zh-TW" sz="2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24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選</a:t>
                      </a:r>
                      <a:r>
                        <a:rPr lang="en-US" sz="2400" b="1" kern="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2400" b="1" kern="100" dirty="0"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b="1" u="sng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600" b="1" u="sng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1600" b="1" u="sng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altLang="zh-TW" sz="1600" b="1" u="sng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zh-TW" altLang="en-US" sz="1600" b="1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題</a:t>
                      </a:r>
                      <a:r>
                        <a:rPr lang="en-US" altLang="zh-TW" sz="2400" b="1" kern="0" dirty="0">
                          <a:solidFill>
                            <a:srgbClr val="99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(54)</a:t>
                      </a:r>
                      <a:endParaRPr lang="zh-TW" altLang="en-US" sz="2400" b="1" kern="0" dirty="0">
                        <a:solidFill>
                          <a:srgbClr val="99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zh-TW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分鐘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7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寫作測驗</a:t>
                      </a:r>
                      <a:endParaRPr lang="zh-TW" sz="2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引導寫作</a:t>
                      </a:r>
                      <a:endParaRPr lang="zh-TW" sz="2400" b="1" kern="100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題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zh-TW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分鐘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275684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516063" y="250825"/>
            <a:ext cx="6151562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zh-TW" sz="4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考試日</a:t>
            </a:r>
            <a:r>
              <a:rPr kumimoji="0" lang="zh-TW" altLang="en-US" sz="4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程表</a:t>
            </a:r>
            <a:r>
              <a:rPr kumimoji="0" lang="en-US" altLang="zh-TW" sz="4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(111</a:t>
            </a:r>
            <a:r>
              <a:rPr kumimoji="0" lang="zh-TW" altLang="en-US" sz="4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kumimoji="0" lang="en-US" altLang="zh-TW" sz="4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kumimoji="0" lang="zh-TW" altLang="en-US" sz="40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382027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987241"/>
              </p:ext>
            </p:extLst>
          </p:nvPr>
        </p:nvGraphicFramePr>
        <p:xfrm>
          <a:off x="785786" y="1071546"/>
          <a:ext cx="7559675" cy="5257075"/>
        </p:xfrm>
        <a:graphic>
          <a:graphicData uri="http://schemas.openxmlformats.org/drawingml/2006/table">
            <a:tbl>
              <a:tblPr/>
              <a:tblGrid>
                <a:gridCol w="649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6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6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626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017" marR="60017" marT="29977" marB="2997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8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第一天</a:t>
                      </a: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5/21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星期六</a:t>
                      </a: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017" marR="60017" marT="29977" marB="2997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第二天</a:t>
                      </a: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TW" sz="3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5/22</a:t>
                      </a:r>
                      <a:r>
                        <a:rPr kumimoji="1" lang="zh-TW" alt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星期日</a:t>
                      </a: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1" lang="zh-TW" altLang="en-US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017" marR="60017" marT="29977" marB="2997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753">
                <a:tc row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上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午</a:t>
                      </a:r>
                    </a:p>
                  </a:txBody>
                  <a:tcPr marL="60017" marR="60017" marT="29977" marB="2997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8:20-8:30</a:t>
                      </a:r>
                    </a:p>
                  </a:txBody>
                  <a:tcPr marL="60017" marR="60017" marT="29977" marB="2997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考試說明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8:20-8:30</a:t>
                      </a:r>
                    </a:p>
                  </a:txBody>
                  <a:tcPr marL="60017" marR="60017" marT="29977" marB="2997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考試說明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32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8:30-</a:t>
                      </a: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9:40</a:t>
                      </a:r>
                    </a:p>
                  </a:txBody>
                  <a:tcPr marL="60017" marR="60017" marT="29977" marB="2997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社會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8:30-</a:t>
                      </a: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9:40</a:t>
                      </a:r>
                    </a:p>
                  </a:txBody>
                  <a:tcPr marL="60017" marR="60017" marT="29977" marB="2997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自然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7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9:40-10:20</a:t>
                      </a:r>
                    </a:p>
                  </a:txBody>
                  <a:tcPr marL="60017" marR="60017" marT="29977" marB="2997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休息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9:40-10:20</a:t>
                      </a:r>
                    </a:p>
                  </a:txBody>
                  <a:tcPr marL="60017" marR="60017" marT="29977" marB="2997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休息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7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10:20-10:30</a:t>
                      </a:r>
                    </a:p>
                  </a:txBody>
                  <a:tcPr marL="60017" marR="60017" marT="29977" marB="2997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考試說明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10:20-10:30</a:t>
                      </a:r>
                    </a:p>
                  </a:txBody>
                  <a:tcPr marL="60017" marR="60017" marT="29977" marB="2997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考試說明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24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10:30-</a:t>
                      </a: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11:50</a:t>
                      </a:r>
                    </a:p>
                  </a:txBody>
                  <a:tcPr marL="60017" marR="60017" marT="29977" marB="2997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數學 </a:t>
                      </a:r>
                      <a:r>
                        <a:rPr kumimoji="1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               </a:t>
                      </a:r>
                    </a:p>
                  </a:txBody>
                  <a:tcPr marL="60017" marR="60017" marT="29977" marB="29977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10:30-</a:t>
                      </a: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11:30</a:t>
                      </a:r>
                      <a:endParaRPr kumimoji="1" lang="zh-TW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017" marR="60017" marT="29977" marB="2997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英語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閱讀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7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11:30-12:00</a:t>
                      </a:r>
                      <a:endParaRPr kumimoji="1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017" marR="60017" marT="29977" marB="2997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休息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753">
                <a:tc rowSpan="7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下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午</a:t>
                      </a:r>
                    </a:p>
                  </a:txBody>
                  <a:tcPr marL="60017" marR="60017" marT="29977" marB="2997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8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11:50-13:40</a:t>
                      </a:r>
                      <a:endParaRPr kumimoji="1" lang="en-US" altLang="zh-TW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017" marR="60017" marT="29977" marB="2997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休息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12:00-12:05</a:t>
                      </a:r>
                      <a:endParaRPr kumimoji="1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017" marR="60017" marT="29977" marB="2997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考試說明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32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12:05-</a:t>
                      </a: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12:30</a:t>
                      </a:r>
                      <a:endParaRPr kumimoji="1" lang="zh-TW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017" marR="60017" marT="29977" marB="2997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英語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聽力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774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</a:endParaRP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13:40-13:50</a:t>
                      </a:r>
                    </a:p>
                  </a:txBody>
                  <a:tcPr marL="60017" marR="60017" marT="29977" marB="2997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考試說明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rowSpan="5"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i="0" u="none" strike="noStrike" kern="1200" baseline="0" dirty="0"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備註：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 </a:t>
                      </a:r>
                      <a:r>
                        <a:rPr lang="zh-TW" altLang="en-US" sz="2400" b="1" i="0" u="none" strike="noStrike" kern="1200" baseline="0" dirty="0"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表示鐘響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017" marR="60017" marT="29977" marB="2997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50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13:50-</a:t>
                      </a: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15:00</a:t>
                      </a:r>
                    </a:p>
                  </a:txBody>
                  <a:tcPr marL="60017" marR="60017" marT="29977" marB="2997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國文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47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15:00-15:40</a:t>
                      </a:r>
                    </a:p>
                  </a:txBody>
                  <a:tcPr marL="60017" marR="60017" marT="29977" marB="2997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休息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577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15:40-15:50</a:t>
                      </a:r>
                    </a:p>
                  </a:txBody>
                  <a:tcPr marL="60017" marR="60017" marT="29977" marB="2997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考試說明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65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15:50-</a:t>
                      </a: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16:40</a:t>
                      </a:r>
                    </a:p>
                  </a:txBody>
                  <a:tcPr marL="60017" marR="60017" marT="29977" marB="2997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寫作測驗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0433418"/>
      </p:ext>
    </p:extLst>
  </p:cSld>
  <p:clrMapOvr>
    <a:masterClrMapping/>
  </p:clrMapOvr>
  <p:transition>
    <p:cut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1172633" y="476250"/>
            <a:ext cx="6798734" cy="1303867"/>
          </a:xfrm>
        </p:spPr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測驗結果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呈現方式</a:t>
            </a:r>
          </a:p>
        </p:txBody>
      </p:sp>
      <p:sp>
        <p:nvSpPr>
          <p:cNvPr id="11268" name="內容版面配置區 2"/>
          <p:cNvSpPr>
            <a:spLocks noGrp="1"/>
          </p:cNvSpPr>
          <p:nvPr>
            <p:ph idx="1"/>
          </p:nvPr>
        </p:nvSpPr>
        <p:spPr>
          <a:xfrm>
            <a:off x="228600" y="2777066"/>
            <a:ext cx="8686800" cy="4080933"/>
          </a:xfrm>
        </p:spPr>
        <p:txBody>
          <a:bodyPr/>
          <a:lstStyle/>
          <a:p>
            <a:pPr marL="457200" lvl="2" indent="-457200" algn="just">
              <a:lnSpc>
                <a:spcPct val="90000"/>
              </a:lnSpc>
              <a:buFont typeface="Wingdings" pitchFamily="2" charset="2"/>
              <a:buChar char="u"/>
              <a:defRPr/>
            </a:pPr>
            <a:r>
              <a:rPr lang="en-US" altLang="zh-TW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個學科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國、數、英、社、自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使用三個表現等級：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47675" lvl="1" indent="0" algn="just" eaLnBrk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精熟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」：</a:t>
            </a:r>
            <a:r>
              <a:rPr lang="zh-TW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精通熟習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該科目國中階段所學習的</a:t>
            </a:r>
            <a:r>
              <a:rPr lang="zh-TW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知識與能力</a:t>
            </a:r>
            <a:endParaRPr lang="en-US" altLang="zh-TW" sz="2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2438" lvl="1" indent="4763" algn="just" eaLnBrk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基礎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」：</a:t>
            </a:r>
            <a:r>
              <a:rPr lang="zh-TW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具備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該科目國中階段之</a:t>
            </a:r>
            <a:r>
              <a:rPr lang="zh-TW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基本學力</a:t>
            </a:r>
            <a:endParaRPr lang="en-US" altLang="zh-TW" sz="2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2438" lvl="1" indent="4763" algn="just" eaLnBrk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待加強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」：</a:t>
            </a:r>
            <a:r>
              <a:rPr lang="zh-TW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尚未具備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該科目國中教育階段之</a:t>
            </a:r>
            <a:r>
              <a:rPr lang="zh-TW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基本學力</a:t>
            </a:r>
            <a:endParaRPr lang="en-US" altLang="zh-TW" sz="2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 eaLnBrk="1">
              <a:lnSpc>
                <a:spcPct val="90000"/>
              </a:lnSpc>
              <a:buFont typeface="Wingdings" pitchFamily="2" charset="2"/>
              <a:buChar char="u"/>
              <a:defRPr/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 eaLnBrk="1">
              <a:lnSpc>
                <a:spcPct val="90000"/>
              </a:lnSpc>
              <a:buFont typeface="Wingdings" pitchFamily="2" charset="2"/>
              <a:buChar char="u"/>
              <a:defRPr/>
            </a:pPr>
            <a:r>
              <a:rPr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寫作測驗</a:t>
            </a:r>
            <a:r>
              <a:rPr lang="zh-TW" altLang="en-US" sz="28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的評分等級為</a:t>
            </a:r>
            <a:r>
              <a:rPr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一至六級分</a:t>
            </a:r>
            <a:endParaRPr lang="en-US" altLang="zh-TW" sz="2800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54746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 descr="ãæ¨¹æ¨ åãçåçæå°çµæ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淚滴形 1">
            <a:extLst>
              <a:ext uri="{FF2B5EF4-FFF2-40B4-BE49-F238E27FC236}">
                <a16:creationId xmlns:a16="http://schemas.microsoft.com/office/drawing/2014/main" id="{15968640-77E1-48AD-9860-E800BE1AEBE0}"/>
              </a:ext>
            </a:extLst>
          </p:cNvPr>
          <p:cNvSpPr/>
          <p:nvPr/>
        </p:nvSpPr>
        <p:spPr>
          <a:xfrm>
            <a:off x="3965156" y="810970"/>
            <a:ext cx="4464496" cy="2664292"/>
          </a:xfrm>
          <a:prstGeom prst="teardrop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-152400" y="2295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152400" y="4562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11271" name="矩形 10"/>
          <p:cNvSpPr>
            <a:spLocks noChangeArrowheads="1"/>
          </p:cNvSpPr>
          <p:nvPr/>
        </p:nvSpPr>
        <p:spPr bwMode="auto">
          <a:xfrm>
            <a:off x="4176017" y="1358286"/>
            <a:ext cx="4286280" cy="1569660"/>
          </a:xfrm>
          <a:prstGeom prst="rect">
            <a:avLst/>
          </a:prstGeom>
          <a:noFill/>
          <a:ln w="63500">
            <a:noFill/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zh-TW" alt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適性入學的</a:t>
            </a:r>
            <a:endParaRPr kumimoji="0" lang="en-US" altLang="zh-TW" sz="48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>
              <a:defRPr/>
            </a:pPr>
            <a:r>
              <a:rPr kumimoji="0" lang="zh-TW" alt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基本觀念</a:t>
            </a:r>
            <a:endParaRPr lang="zh-TW" alt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68318"/>
      </p:ext>
    </p:extLst>
  </p:cSld>
  <p:clrMapOvr>
    <a:masterClrMapping/>
  </p:clrMapOvr>
  <p:transition advTm="5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6" name="Group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128147771"/>
              </p:ext>
            </p:extLst>
          </p:nvPr>
        </p:nvGraphicFramePr>
        <p:xfrm>
          <a:off x="678628" y="1557079"/>
          <a:ext cx="7786742" cy="2808287"/>
        </p:xfrm>
        <a:graphic>
          <a:graphicData uri="http://schemas.openxmlformats.org/drawingml/2006/table">
            <a:tbl>
              <a:tblPr/>
              <a:tblGrid>
                <a:gridCol w="1425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1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47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單一縣市</a:t>
                      </a:r>
                      <a:endParaRPr kumimoji="1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計</a:t>
                      </a: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個</a:t>
                      </a: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1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4" marR="91434" marT="45731" marB="45731" anchor="ctr" horzOverflow="overflow">
                    <a:lnL w="28575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6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臺南市、高雄市、彰化縣、雲林縣、屏東縣、臺東縣、花蓮縣、宜蘭縣、澎湖縣、金門縣</a:t>
                      </a:r>
                    </a:p>
                  </a:txBody>
                  <a:tcPr marL="91434" marR="91434" marT="45731" marB="45731" anchor="ctr" horzOverflow="overflow">
                    <a:lnL w="1270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6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35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跨縣市</a:t>
                      </a:r>
                      <a:endParaRPr kumimoji="1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計</a:t>
                      </a: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個</a:t>
                      </a: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1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4" marR="91434" marT="45731" marB="45731" anchor="ctr" horzOverflow="overflow">
                    <a:lnL w="28575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1074738" marR="0" lvl="0" indent="-10747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桃連區</a:t>
                      </a: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桃園縣、連江縣</a:t>
                      </a: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  <a:p>
                      <a:pPr marL="1074738" marR="0" lvl="0" indent="-10747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嘉義區</a:t>
                      </a: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嘉義縣、嘉義市</a:t>
                      </a: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  <a:p>
                      <a:pPr marL="1074738" marR="0" lvl="0" indent="-10747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竹苗區</a:t>
                      </a: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新竹縣、新竹市、苗栗縣</a:t>
                      </a: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  <a:p>
                      <a:pPr marL="1074738" marR="0" lvl="0" indent="-10747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中投區</a:t>
                      </a: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kumimoji="1" lang="zh-TW" alt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臺中市、南投縣</a:t>
                      </a: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</a:p>
                    <a:p>
                      <a:pPr marL="1074738" marR="0" lvl="0" indent="-10747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基北區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新北市</a:t>
                      </a: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、臺北市、</a:t>
                      </a: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基隆市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1434" marR="91434" marT="45731" marB="45731" horzOverflow="overflow">
                    <a:lnL w="1270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" name="群組 2">
            <a:extLst>
              <a:ext uri="{FF2B5EF4-FFF2-40B4-BE49-F238E27FC236}">
                <a16:creationId xmlns:a16="http://schemas.microsoft.com/office/drawing/2014/main" id="{E2ECBCD9-E7EC-4FDD-91FE-F5195A32BE24}"/>
              </a:ext>
            </a:extLst>
          </p:cNvPr>
          <p:cNvGrpSpPr/>
          <p:nvPr/>
        </p:nvGrpSpPr>
        <p:grpSpPr>
          <a:xfrm>
            <a:off x="642910" y="4652963"/>
            <a:ext cx="7786742" cy="1368325"/>
            <a:chOff x="642910" y="4652963"/>
            <a:chExt cx="7786742" cy="1368325"/>
          </a:xfrm>
        </p:grpSpPr>
        <p:sp>
          <p:nvSpPr>
            <p:cNvPr id="21506" name="AutoShape 2"/>
            <p:cNvSpPr>
              <a:spLocks noChangeArrowheads="1"/>
            </p:cNvSpPr>
            <p:nvPr/>
          </p:nvSpPr>
          <p:spPr bwMode="auto">
            <a:xfrm>
              <a:off x="642910" y="4652963"/>
              <a:ext cx="7786742" cy="1368325"/>
            </a:xfrm>
            <a:prstGeom prst="roundRect">
              <a:avLst>
                <a:gd name="adj" fmla="val 4815"/>
              </a:avLst>
            </a:prstGeom>
            <a:solidFill>
              <a:srgbClr val="FF00FF">
                <a:alpha val="30000"/>
              </a:srgbClr>
            </a:solidFill>
            <a:ln w="57150" cap="rnd" algn="ctr">
              <a:solidFill>
                <a:srgbClr val="FF9900"/>
              </a:solidFill>
              <a:prstDash val="sysDot"/>
              <a:round/>
              <a:headEnd/>
              <a:tailEnd/>
            </a:ln>
          </p:spPr>
          <p:txBody>
            <a:bodyPr wrap="none" lIns="87313" tIns="44450" rIns="87313" bIns="4445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endParaRPr lang="zh-TW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儷中黑"/>
              </a:endParaRPr>
            </a:p>
          </p:txBody>
        </p:sp>
        <p:sp>
          <p:nvSpPr>
            <p:cNvPr id="59407" name="Rectangle 14"/>
            <p:cNvSpPr>
              <a:spLocks noChangeArrowheads="1"/>
            </p:cNvSpPr>
            <p:nvPr/>
          </p:nvSpPr>
          <p:spPr bwMode="auto">
            <a:xfrm>
              <a:off x="714347" y="4724400"/>
              <a:ext cx="7715305" cy="12075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rgbClr val="995C1F"/>
              </a:prstShdw>
            </a:effectLst>
          </p:spPr>
          <p:txBody>
            <a:bodyPr wrap="square" lIns="90000" tIns="46800" rIns="90000" bIns="46800">
              <a:spAutoFit/>
            </a:bodyPr>
            <a:lstStyle/>
            <a:p>
              <a:pPr marL="363538" indent="-363538" algn="just" eaLnBrk="0" fontAlgn="auto" hangingPunct="0">
                <a:lnSpc>
                  <a:spcPct val="110000"/>
                </a:lnSpc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kumimoji="0" lang="zh-TW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特招</a:t>
              </a:r>
              <a:r>
                <a:rPr kumimoji="0" lang="en-US" altLang="zh-TW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&amp;</a:t>
              </a:r>
              <a:r>
                <a:rPr kumimoji="0" lang="zh-TW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其他管道</a:t>
              </a:r>
              <a:r>
                <a:rPr kumimoji="0" lang="zh-TW" altLang="en-US" sz="18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、</a:t>
              </a:r>
              <a:r>
                <a:rPr kumimoji="0" lang="zh-TW" altLang="en-US" sz="1800" b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產業特殊需求類科、技術型獨招</a:t>
              </a:r>
              <a:r>
                <a:rPr kumimoji="0" lang="zh-TW" altLang="en-US" sz="18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：</a:t>
              </a:r>
              <a:r>
                <a:rPr kumimoji="0" lang="zh-TW" altLang="en-US" sz="20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不受就學區的限制</a:t>
              </a:r>
              <a:endParaRPr kumimoji="0" lang="en-US" altLang="zh-TW" sz="2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363538" indent="-363538" algn="just" eaLnBrk="0" fontAlgn="auto" hangingPunct="0">
                <a:lnSpc>
                  <a:spcPct val="110000"/>
                </a:lnSpc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kumimoji="0" lang="zh-TW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五專</a:t>
              </a:r>
              <a:r>
                <a:rPr kumimoji="0" lang="zh-TW" altLang="en-US" sz="20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：學校分散且類科屬性特殊，採全國一區</a:t>
              </a:r>
              <a:endParaRPr kumimoji="0" lang="en-US" altLang="zh-TW" sz="2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363538" indent="-363538" algn="just" eaLnBrk="0" fontAlgn="auto" hangingPunct="0">
                <a:lnSpc>
                  <a:spcPct val="110000"/>
                </a:lnSpc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kumimoji="0" lang="zh-TW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共同就學區</a:t>
              </a:r>
              <a:r>
                <a:rPr kumimoji="0" lang="zh-TW" altLang="en-US" sz="18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：允許</a:t>
              </a:r>
              <a:r>
                <a:rPr kumimoji="0" lang="zh-TW" altLang="zh-TW" sz="18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位處</a:t>
              </a:r>
              <a:r>
                <a:rPr kumimoji="0" lang="zh-TW" altLang="zh-TW" sz="18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免試就學區交界</a:t>
              </a:r>
              <a:r>
                <a:rPr kumimoji="0" lang="zh-TW" altLang="en-US" sz="18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之 </a:t>
              </a:r>
              <a:r>
                <a:rPr kumimoji="0" lang="zh-TW" altLang="zh-TW" sz="1800" b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學校</a:t>
              </a:r>
              <a:r>
                <a:rPr kumimoji="0" lang="en-US" altLang="zh-TW" sz="18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/</a:t>
              </a:r>
              <a:r>
                <a:rPr kumimoji="0" lang="zh-TW" altLang="en-US" sz="1800" b="1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學生</a:t>
              </a:r>
              <a:r>
                <a:rPr kumimoji="0" lang="zh-TW" altLang="en-US" sz="18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kumimoji="0" lang="zh-TW" altLang="en-US" sz="1800" b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跨</a:t>
              </a:r>
              <a:r>
                <a:rPr kumimoji="0" lang="zh-TW" altLang="zh-TW" sz="1800" b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區招生</a:t>
              </a:r>
              <a:r>
                <a:rPr kumimoji="0" lang="en-US" altLang="zh-TW" sz="1800" dirty="0"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/</a:t>
              </a:r>
              <a:r>
                <a:rPr kumimoji="0" lang="zh-TW" altLang="en-US" sz="1800" b="1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跨區就讀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357158" y="500042"/>
            <a:ext cx="84296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免試</a:t>
            </a:r>
            <a:r>
              <a:rPr lang="zh-TW" altLang="en-US" sz="4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就學區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(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依學籍非依戶籍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)</a:t>
            </a:r>
            <a:endPara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27100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標題 1"/>
          <p:cNvSpPr>
            <a:spLocks noGrp="1"/>
          </p:cNvSpPr>
          <p:nvPr>
            <p:ph type="title"/>
          </p:nvPr>
        </p:nvSpPr>
        <p:spPr>
          <a:xfrm>
            <a:off x="487367" y="257175"/>
            <a:ext cx="3892546" cy="866775"/>
          </a:xfrm>
        </p:spPr>
        <p:txBody>
          <a:bodyPr/>
          <a:lstStyle/>
          <a:p>
            <a:r>
              <a:rPr lang="zh-TW" altLang="en-US" b="1" kern="1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變更就學區</a:t>
            </a:r>
            <a:endParaRPr altLang="en-US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158" y="1071546"/>
            <a:ext cx="3926810" cy="5525806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altLang="en-US" sz="14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申請日期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5/2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～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6</a:t>
            </a:r>
            <a:endParaRPr lang="en-US" altLang="zh-TW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zh-TW" altLang="en-US" sz="1400" dirty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結果通知：</a:t>
            </a:r>
            <a:r>
              <a:rPr lang="en-US" altLang="zh-TW" sz="1400" dirty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5/17(</a:t>
            </a:r>
            <a:r>
              <a:rPr lang="zh-TW" altLang="en-US" sz="1400" dirty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以書面通知</a:t>
            </a:r>
            <a:r>
              <a:rPr lang="en-US" altLang="zh-TW" sz="1400" dirty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)</a:t>
            </a:r>
          </a:p>
          <a:p>
            <a:pPr marL="360000" algn="just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zh-TW" altLang="en-US" sz="1400" dirty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申請緣由：</a:t>
            </a:r>
            <a:r>
              <a:rPr lang="zh-TW" altLang="en-US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非本區</a:t>
            </a:r>
            <a:r>
              <a:rPr lang="zh-TW" altLang="en-US" sz="1400" dirty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國中畢業生</a:t>
            </a:r>
            <a:r>
              <a:rPr lang="en-US" altLang="zh-TW" sz="1400" dirty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(</a:t>
            </a:r>
            <a:r>
              <a:rPr lang="zh-TW" altLang="en-US" sz="1400" dirty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含非學校型態實驗教育學生</a:t>
            </a:r>
            <a:r>
              <a:rPr lang="en-US" altLang="zh-TW" sz="1400" dirty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)</a:t>
            </a:r>
            <a:r>
              <a:rPr lang="zh-TW" altLang="en-US" sz="1400" dirty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或非本區具同等學力資格者或東莞、華東、上海臺商子女</a:t>
            </a:r>
            <a:r>
              <a:rPr lang="en-US" altLang="zh-TW" sz="1400" dirty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(</a:t>
            </a:r>
            <a:r>
              <a:rPr lang="zh-TW" altLang="en-US" sz="1400" dirty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弟</a:t>
            </a:r>
            <a:r>
              <a:rPr lang="en-US" altLang="zh-TW" sz="1400" dirty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)</a:t>
            </a:r>
            <a:r>
              <a:rPr lang="zh-TW" altLang="en-US" sz="1400" dirty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學校國中部非設籍於本區之畢業生如有下列特殊因素之一者，得向本委員會提出變更就學區申請：</a:t>
            </a:r>
          </a:p>
          <a:p>
            <a:pPr marL="14400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zh-TW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1.</a:t>
            </a:r>
            <a:r>
              <a:rPr lang="zh-TW" altLang="en-US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學生就讀或畢業國中學籍所在免試就學區，</a:t>
            </a:r>
            <a:endParaRPr lang="en-US" altLang="zh-TW" sz="1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  <a:p>
            <a:pPr marL="14400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zh-TW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  </a:t>
            </a:r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未設置</a:t>
            </a:r>
            <a:r>
              <a:rPr lang="zh-TW" altLang="en-US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學生適性選擇之高級中等學校課程群別或產業特殊需求類科者</a:t>
            </a:r>
          </a:p>
          <a:p>
            <a:pPr marL="14400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zh-TW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2.</a:t>
            </a:r>
            <a:r>
              <a:rPr lang="zh-TW" altLang="en-US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學生因</a:t>
            </a:r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搬家遷徙</a:t>
            </a:r>
            <a:r>
              <a:rPr lang="zh-TW" altLang="en-US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至本區居住者</a:t>
            </a:r>
          </a:p>
          <a:p>
            <a:pPr marL="14400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zh-TW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3.</a:t>
            </a:r>
            <a:r>
              <a:rPr lang="zh-TW" altLang="en-US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學生在國中階段</a:t>
            </a:r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跨區就學</a:t>
            </a:r>
            <a:r>
              <a:rPr lang="zh-TW" altLang="en-US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，擬申請返回本區戶籍所在地就讀高級中等學校者</a:t>
            </a:r>
          </a:p>
          <a:p>
            <a:pPr marL="14400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zh-TW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4.</a:t>
            </a:r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其他</a:t>
            </a:r>
            <a:r>
              <a:rPr lang="zh-TW" altLang="en-US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經核定之特殊情形 </a:t>
            </a:r>
            <a:endParaRPr lang="en-US" altLang="zh-TW" sz="1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  <a:p>
            <a:pPr marL="360000" algn="just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zh-TW" altLang="en-US" sz="1400" dirty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註：自大陸地區及其他國家返國就學學生無論是否設籍於基北區，皆須向本委員會提出變更就學區之申請，惟非設籍於基北區之學生仍須符合上述之特殊因素之一者，經審核通過後始可參加本區免試入學管道。</a:t>
            </a:r>
            <a:endParaRPr lang="en-US" altLang="zh-TW" sz="1400" dirty="0"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F817BBFF-EB99-495E-A2A6-956D88FC31DD}"/>
              </a:ext>
            </a:extLst>
          </p:cNvPr>
          <p:cNvGrpSpPr/>
          <p:nvPr/>
        </p:nvGrpSpPr>
        <p:grpSpPr>
          <a:xfrm>
            <a:off x="4351338" y="257175"/>
            <a:ext cx="4525962" cy="6259513"/>
            <a:chOff x="4351338" y="257175"/>
            <a:chExt cx="4525962" cy="6259513"/>
          </a:xfrm>
        </p:grpSpPr>
        <p:sp>
          <p:nvSpPr>
            <p:cNvPr id="4" name="矩形 3"/>
            <p:cNvSpPr/>
            <p:nvPr/>
          </p:nvSpPr>
          <p:spPr>
            <a:xfrm>
              <a:off x="5276850" y="257175"/>
              <a:ext cx="2674938" cy="129698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rPr>
                <a:t>學生上網填寫</a:t>
              </a:r>
              <a:endParaRPr lang="en-US" altLang="zh-TW" sz="24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endParaRPr>
            </a:p>
            <a:p>
              <a:pPr algn="ctr">
                <a:defRPr/>
              </a:pPr>
              <a:r>
                <a:rPr lang="zh-TW" alt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rPr>
                <a:t>變更就學申請表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5284788" y="1958975"/>
              <a:ext cx="2667000" cy="12969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ea typeface="標楷體" panose="03000509000000000000" pitchFamily="65" charset="-120"/>
                </a:rPr>
                <a:t>學生列印申請表</a:t>
              </a:r>
              <a:endParaRPr lang="en-US" altLang="zh-TW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endParaRPr>
            </a:p>
            <a:p>
              <a:pPr algn="ctr">
                <a:defRPr/>
              </a:pPr>
              <a:r>
                <a:rPr lang="zh-TW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ea typeface="標楷體" panose="03000509000000000000" pitchFamily="65" charset="-120"/>
                </a:rPr>
                <a:t>檢附證明文件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4379913" y="3876675"/>
              <a:ext cx="1992312" cy="1079500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標楷體" panose="03000509000000000000" pitchFamily="65" charset="-120"/>
                </a:rPr>
                <a:t>向</a:t>
              </a:r>
              <a:r>
                <a:rPr lang="zh-TW" altLang="en-US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標楷體" panose="03000509000000000000" pitchFamily="65" charset="-120"/>
                </a:rPr>
                <a:t>就讀國中</a:t>
              </a:r>
              <a:r>
                <a:rPr lang="zh-TW" alt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標楷體" panose="03000509000000000000" pitchFamily="65" charset="-120"/>
                </a:rPr>
                <a:t>教務處</a:t>
              </a:r>
              <a:r>
                <a:rPr lang="zh-TW" altLang="en-US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標楷體" panose="03000509000000000000" pitchFamily="65" charset="-120"/>
                </a:rPr>
                <a:t>提出申請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6959600" y="3876675"/>
              <a:ext cx="1917700" cy="1079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0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ea typeface="標楷體" panose="03000509000000000000" pitchFamily="65" charset="-120"/>
                </a:rPr>
                <a:t>自行掛號郵寄</a:t>
              </a:r>
              <a:endParaRPr lang="en-US" altLang="zh-TW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endParaRPr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4716463" y="5724525"/>
              <a:ext cx="3825875" cy="792163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</a:rPr>
                <a:t>欲參加之就學區免試入學委員會</a:t>
              </a:r>
            </a:p>
          </p:txBody>
        </p:sp>
        <p:cxnSp>
          <p:nvCxnSpPr>
            <p:cNvPr id="10" name="直線單箭頭接點 9"/>
            <p:cNvCxnSpPr>
              <a:stCxn id="4" idx="2"/>
              <a:endCxn id="5" idx="0"/>
            </p:cNvCxnSpPr>
            <p:nvPr/>
          </p:nvCxnSpPr>
          <p:spPr>
            <a:xfrm>
              <a:off x="6613525" y="1554163"/>
              <a:ext cx="4763" cy="404812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肘形接點 16"/>
            <p:cNvCxnSpPr>
              <a:stCxn id="5" idx="2"/>
              <a:endCxn id="6" idx="0"/>
            </p:cNvCxnSpPr>
            <p:nvPr/>
          </p:nvCxnSpPr>
          <p:spPr>
            <a:xfrm rot="5400000">
              <a:off x="5686426" y="2944812"/>
              <a:ext cx="620712" cy="1243013"/>
            </a:xfrm>
            <a:prstGeom prst="bentConnector3">
              <a:avLst>
                <a:gd name="adj1" fmla="val 50000"/>
              </a:avLst>
            </a:prstGeom>
            <a:ln w="63500">
              <a:solidFill>
                <a:schemeClr val="accent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肘形接點 26"/>
            <p:cNvCxnSpPr>
              <a:stCxn id="5" idx="2"/>
              <a:endCxn id="7" idx="0"/>
            </p:cNvCxnSpPr>
            <p:nvPr/>
          </p:nvCxnSpPr>
          <p:spPr>
            <a:xfrm rot="16200000" flipH="1">
              <a:off x="6958013" y="2916238"/>
              <a:ext cx="620712" cy="1300162"/>
            </a:xfrm>
            <a:prstGeom prst="bentConnector3">
              <a:avLst>
                <a:gd name="adj1" fmla="val 50000"/>
              </a:avLst>
            </a:prstGeom>
            <a:ln w="63500">
              <a:solidFill>
                <a:schemeClr val="accent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肘形接點 30"/>
            <p:cNvCxnSpPr>
              <a:stCxn id="6" idx="2"/>
              <a:endCxn id="8" idx="0"/>
            </p:cNvCxnSpPr>
            <p:nvPr/>
          </p:nvCxnSpPr>
          <p:spPr>
            <a:xfrm rot="16200000" flipH="1">
              <a:off x="5618163" y="4713287"/>
              <a:ext cx="768350" cy="1254125"/>
            </a:xfrm>
            <a:prstGeom prst="bentConnector3">
              <a:avLst>
                <a:gd name="adj1" fmla="val 50000"/>
              </a:avLst>
            </a:prstGeom>
            <a:ln w="63500">
              <a:solidFill>
                <a:schemeClr val="accent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肘形接點 33"/>
            <p:cNvCxnSpPr>
              <a:stCxn id="7" idx="2"/>
              <a:endCxn id="8" idx="0"/>
            </p:cNvCxnSpPr>
            <p:nvPr/>
          </p:nvCxnSpPr>
          <p:spPr>
            <a:xfrm rot="5400000">
              <a:off x="6889750" y="4695825"/>
              <a:ext cx="768350" cy="1289050"/>
            </a:xfrm>
            <a:prstGeom prst="bentConnector3">
              <a:avLst>
                <a:gd name="adj1" fmla="val 50000"/>
              </a:avLst>
            </a:prstGeom>
            <a:ln w="63500">
              <a:solidFill>
                <a:schemeClr val="accent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110" name="文字方塊 38"/>
            <p:cNvSpPr txBox="1">
              <a:spLocks noChangeArrowheads="1"/>
            </p:cNvSpPr>
            <p:nvPr/>
          </p:nvSpPr>
          <p:spPr bwMode="auto">
            <a:xfrm>
              <a:off x="4351338" y="3214688"/>
              <a:ext cx="863600" cy="5857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標楷體" pitchFamily="65" charset="-120"/>
                </a:rPr>
                <a:t>應屆</a:t>
              </a:r>
              <a:endParaRPr lang="en-US" altLang="zh-TW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  <a:p>
              <a:pPr algn="ctr"/>
              <a:r>
                <a:rPr lang="zh-TW" alt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標楷體" pitchFamily="65" charset="-120"/>
                </a:rPr>
                <a:t>畢業生</a:t>
              </a:r>
              <a:endPara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2111" name="文字方塊 58"/>
            <p:cNvSpPr txBox="1">
              <a:spLocks noChangeArrowheads="1"/>
            </p:cNvSpPr>
            <p:nvPr/>
          </p:nvSpPr>
          <p:spPr bwMode="auto">
            <a:xfrm>
              <a:off x="8061325" y="3192463"/>
              <a:ext cx="815975" cy="58420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zh-TW" altLang="en-US" sz="160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</a:rPr>
                <a:t>非應屆畢業生</a:t>
              </a:r>
            </a:p>
          </p:txBody>
        </p:sp>
      </p:grp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7158" y="500042"/>
            <a:ext cx="84296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免學費政策</a:t>
            </a:r>
            <a:endParaRPr lang="zh-TW" alt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4B2422C6-7450-4688-AFCC-1BDF26AB6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189312"/>
              </p:ext>
            </p:extLst>
          </p:nvPr>
        </p:nvGraphicFramePr>
        <p:xfrm>
          <a:off x="1331650" y="1412776"/>
          <a:ext cx="6912758" cy="31683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3417">
                  <a:extLst>
                    <a:ext uri="{9D8B030D-6E8A-4147-A177-3AD203B41FA5}">
                      <a16:colId xmlns:a16="http://schemas.microsoft.com/office/drawing/2014/main" val="720390398"/>
                    </a:ext>
                  </a:extLst>
                </a:gridCol>
                <a:gridCol w="1598962">
                  <a:extLst>
                    <a:ext uri="{9D8B030D-6E8A-4147-A177-3AD203B41FA5}">
                      <a16:colId xmlns:a16="http://schemas.microsoft.com/office/drawing/2014/main" val="2387154701"/>
                    </a:ext>
                  </a:extLst>
                </a:gridCol>
                <a:gridCol w="1598962">
                  <a:extLst>
                    <a:ext uri="{9D8B030D-6E8A-4147-A177-3AD203B41FA5}">
                      <a16:colId xmlns:a16="http://schemas.microsoft.com/office/drawing/2014/main" val="2906025984"/>
                    </a:ext>
                  </a:extLst>
                </a:gridCol>
                <a:gridCol w="1341417">
                  <a:extLst>
                    <a:ext uri="{9D8B030D-6E8A-4147-A177-3AD203B41FA5}">
                      <a16:colId xmlns:a16="http://schemas.microsoft.com/office/drawing/2014/main" val="3887818133"/>
                    </a:ext>
                  </a:extLst>
                </a:gridCol>
              </a:tblGrid>
              <a:tr h="4526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學校類型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148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萬元以下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148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萬元以上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備註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074589"/>
                  </a:ext>
                </a:extLst>
              </a:tr>
              <a:tr h="4526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五專</a:t>
                      </a:r>
                      <a:r>
                        <a:rPr lang="en-US" sz="18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8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前</a:t>
                      </a:r>
                      <a:r>
                        <a:rPr lang="en-US" sz="18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8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sz="18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800" b="1" kern="100" dirty="0"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免學費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免學費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333672"/>
                  </a:ext>
                </a:extLst>
              </a:tr>
              <a:tr h="4526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技術型高中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免學費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免學費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902214"/>
                  </a:ext>
                </a:extLst>
              </a:tr>
              <a:tr h="4526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綜合型高中</a:t>
                      </a:r>
                      <a:r>
                        <a:rPr lang="en-US" sz="18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8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高一</a:t>
                      </a:r>
                      <a:r>
                        <a:rPr lang="en-US" sz="18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800" b="1" kern="100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免學費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免學費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98397"/>
                  </a:ext>
                </a:extLst>
              </a:tr>
              <a:tr h="4526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綜合型高中</a:t>
                      </a:r>
                      <a:r>
                        <a:rPr lang="en-US" sz="18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8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專門學程</a:t>
                      </a:r>
                      <a:r>
                        <a:rPr lang="en-US" sz="18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800" b="1" kern="100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免學費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免學費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29016"/>
                  </a:ext>
                </a:extLst>
              </a:tr>
              <a:tr h="4526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綜合型高中</a:t>
                      </a:r>
                      <a:r>
                        <a:rPr lang="en-US" sz="1800" b="1" kern="100" dirty="0"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800" b="1" kern="100" dirty="0"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學術學程</a:t>
                      </a:r>
                      <a:r>
                        <a:rPr lang="en-US" sz="1800" b="1" kern="100" dirty="0"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800" b="1" kern="100" dirty="0">
                        <a:solidFill>
                          <a:srgbClr val="FF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免學費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要繳</a:t>
                      </a:r>
                      <a:r>
                        <a:rPr lang="zh-TW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學費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私校有補助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929239"/>
                  </a:ext>
                </a:extLst>
              </a:tr>
              <a:tr h="4526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普通型高中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免學費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要繳</a:t>
                      </a:r>
                      <a:r>
                        <a:rPr lang="zh-TW" alt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學費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私校有補助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240226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CF572D93-C9C5-42D0-AF43-9627A790A5C8}"/>
              </a:ext>
            </a:extLst>
          </p:cNvPr>
          <p:cNvSpPr/>
          <p:nvPr/>
        </p:nvSpPr>
        <p:spPr>
          <a:xfrm>
            <a:off x="1331650" y="4937392"/>
            <a:ext cx="6912758" cy="1015663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20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現行免學費的審查標準有</a:t>
            </a:r>
            <a:r>
              <a:rPr lang="en-US" altLang="zh-TW" sz="20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zh-TW" sz="20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0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兩</a:t>
            </a:r>
            <a:r>
              <a:rPr lang="zh-TW" altLang="zh-TW" sz="20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個條件均須具備才能免學費</a:t>
            </a:r>
            <a:endParaRPr lang="en-US" altLang="zh-TW" sz="20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20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zh-TW" sz="20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具有中華民國國籍</a:t>
            </a:r>
          </a:p>
          <a:p>
            <a:pPr>
              <a:spcAft>
                <a:spcPts val="0"/>
              </a:spcAft>
            </a:pPr>
            <a:r>
              <a:rPr lang="en-US" altLang="zh-TW" sz="20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zh-TW" sz="20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家戶年所得在</a:t>
            </a:r>
            <a:r>
              <a:rPr lang="en-US" altLang="zh-TW" sz="20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148</a:t>
            </a:r>
            <a:r>
              <a:rPr lang="zh-TW" altLang="zh-TW" sz="20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萬元以下</a:t>
            </a:r>
            <a:r>
              <a:rPr lang="en-US" altLang="zh-TW" sz="20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 </a:t>
            </a:r>
            <a:endParaRPr lang="zh-TW" altLang="zh-TW" sz="20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A5BF8F9-F767-4464-903C-239BFF107026}"/>
              </a:ext>
            </a:extLst>
          </p:cNvPr>
          <p:cNvGrpSpPr/>
          <p:nvPr/>
        </p:nvGrpSpPr>
        <p:grpSpPr>
          <a:xfrm>
            <a:off x="356275" y="2130639"/>
            <a:ext cx="804250" cy="1393796"/>
            <a:chOff x="95341" y="2112884"/>
            <a:chExt cx="804250" cy="1393796"/>
          </a:xfrm>
        </p:grpSpPr>
        <p:sp>
          <p:nvSpPr>
            <p:cNvPr id="5" name="左大括弧 4">
              <a:extLst>
                <a:ext uri="{FF2B5EF4-FFF2-40B4-BE49-F238E27FC236}">
                  <a16:creationId xmlns:a16="http://schemas.microsoft.com/office/drawing/2014/main" id="{1BD76CF0-9533-4C7A-BC3E-14A7408F73BF}"/>
                </a:ext>
              </a:extLst>
            </p:cNvPr>
            <p:cNvSpPr/>
            <p:nvPr/>
          </p:nvSpPr>
          <p:spPr>
            <a:xfrm>
              <a:off x="692458" y="2112885"/>
              <a:ext cx="207133" cy="1393795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6AF5B862-9756-4DD1-94BE-0B9E9215BCDC}"/>
                </a:ext>
              </a:extLst>
            </p:cNvPr>
            <p:cNvSpPr txBox="1"/>
            <p:nvPr/>
          </p:nvSpPr>
          <p:spPr>
            <a:xfrm>
              <a:off x="95341" y="2112884"/>
              <a:ext cx="677108" cy="13937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新細明體" panose="02020500000000000000" pitchFamily="18" charset="-120"/>
                  <a:ea typeface="新細明體" panose="02020500000000000000" pitchFamily="18" charset="-120"/>
                </a:rPr>
                <a:t>無條件免學費</a:t>
              </a:r>
              <a:endParaRPr lang="en-US" altLang="zh-TW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r>
                <a:rPr lang="zh-TW" alt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新細明體" panose="02020500000000000000" pitchFamily="18" charset="-120"/>
                  <a:ea typeface="新細明體" panose="02020500000000000000" pitchFamily="18" charset="-120"/>
                </a:rPr>
                <a:t>選讀技職教育</a:t>
              </a: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640131BF-FBB6-4DED-94CA-BED79D4E0F64}"/>
              </a:ext>
            </a:extLst>
          </p:cNvPr>
          <p:cNvGrpSpPr/>
          <p:nvPr/>
        </p:nvGrpSpPr>
        <p:grpSpPr>
          <a:xfrm>
            <a:off x="426427" y="3625406"/>
            <a:ext cx="692518" cy="1015664"/>
            <a:chOff x="164610" y="1983037"/>
            <a:chExt cx="692518" cy="1015664"/>
          </a:xfrm>
        </p:grpSpPr>
        <p:sp>
          <p:nvSpPr>
            <p:cNvPr id="9" name="左大括弧 8">
              <a:extLst>
                <a:ext uri="{FF2B5EF4-FFF2-40B4-BE49-F238E27FC236}">
                  <a16:creationId xmlns:a16="http://schemas.microsoft.com/office/drawing/2014/main" id="{7732A074-3639-406D-A429-BC5F0FE73BF5}"/>
                </a:ext>
              </a:extLst>
            </p:cNvPr>
            <p:cNvSpPr/>
            <p:nvPr/>
          </p:nvSpPr>
          <p:spPr>
            <a:xfrm>
              <a:off x="729986" y="2048538"/>
              <a:ext cx="127142" cy="890223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B8F16592-8A08-4B44-916B-BB1B177E4A4B}"/>
                </a:ext>
              </a:extLst>
            </p:cNvPr>
            <p:cNvSpPr txBox="1"/>
            <p:nvPr/>
          </p:nvSpPr>
          <p:spPr>
            <a:xfrm>
              <a:off x="164610" y="1983037"/>
              <a:ext cx="553998" cy="101566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新細明體" panose="02020500000000000000" pitchFamily="18" charset="-120"/>
                  <a:ea typeface="新細明體" panose="02020500000000000000" pitchFamily="18" charset="-120"/>
                </a:rPr>
                <a:t>有條件免學費</a:t>
              </a:r>
              <a:endPara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r>
                <a:rPr lang="zh-TW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新細明體" panose="02020500000000000000" pitchFamily="18" charset="-120"/>
                  <a:ea typeface="新細明體" panose="02020500000000000000" pitchFamily="18" charset="-120"/>
                </a:rPr>
                <a:t>選讀普通教育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541386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 descr="ãæ¨¹æ¨ åãçåçæå°çµæ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淚滴形 1">
            <a:extLst>
              <a:ext uri="{FF2B5EF4-FFF2-40B4-BE49-F238E27FC236}">
                <a16:creationId xmlns:a16="http://schemas.microsoft.com/office/drawing/2014/main" id="{15968640-77E1-48AD-9860-E800BE1AEBE0}"/>
              </a:ext>
            </a:extLst>
          </p:cNvPr>
          <p:cNvSpPr/>
          <p:nvPr/>
        </p:nvSpPr>
        <p:spPr>
          <a:xfrm>
            <a:off x="3965156" y="810970"/>
            <a:ext cx="4464496" cy="2664292"/>
          </a:xfrm>
          <a:prstGeom prst="teardrop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-152400" y="2295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152400" y="4562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11271" name="矩形 10"/>
          <p:cNvSpPr>
            <a:spLocks noChangeArrowheads="1"/>
          </p:cNvSpPr>
          <p:nvPr/>
        </p:nvSpPr>
        <p:spPr bwMode="auto">
          <a:xfrm>
            <a:off x="4135485" y="1556792"/>
            <a:ext cx="4286280" cy="830997"/>
          </a:xfrm>
          <a:prstGeom prst="rect">
            <a:avLst/>
          </a:prstGeom>
          <a:noFill/>
          <a:ln w="63500">
            <a:noFill/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國中升學進路</a:t>
            </a:r>
            <a:endParaRPr lang="zh-TW" alt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0804"/>
      </p:ext>
    </p:extLst>
  </p:cSld>
  <p:clrMapOvr>
    <a:masterClrMapping/>
  </p:clrMapOvr>
  <p:transition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"/>
          <p:cNvSpPr txBox="1"/>
          <p:nvPr/>
        </p:nvSpPr>
        <p:spPr>
          <a:xfrm>
            <a:off x="1074198" y="857232"/>
            <a:ext cx="7128768" cy="511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u="sng" dirty="0">
                <a:solidFill>
                  <a:srgbClr val="99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Outline</a:t>
            </a:r>
            <a:endParaRPr dirty="0"/>
          </a:p>
          <a:p>
            <a:pPr marL="342900" lvl="0" indent="-342900">
              <a:spcBef>
                <a:spcPts val="1200"/>
              </a:spcBef>
            </a:pPr>
            <a:r>
              <a:rPr lang="zh-TW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壹、</a:t>
            </a:r>
            <a:r>
              <a:rPr lang="zh-TW" altLang="zh-TW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適性入學</a:t>
            </a: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重點提示</a:t>
            </a:r>
            <a:endParaRPr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貳、</a:t>
            </a: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應屆畢業生升學優勢</a:t>
            </a:r>
            <a:endParaRPr lang="en-US" altLang="zh-TW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marL="342900" lvl="0" indent="-342900">
              <a:spcBef>
                <a:spcPts val="1200"/>
              </a:spcBef>
            </a:pP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叁、普通型高中特色課程</a:t>
            </a:r>
            <a:endParaRPr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marL="342900" lvl="0" indent="-342900">
              <a:spcBef>
                <a:spcPts val="1200"/>
              </a:spcBef>
            </a:pPr>
            <a:r>
              <a:rPr lang="zh-TW" altLang="en-US" sz="4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肆、技術型高中設科</a:t>
            </a:r>
            <a:r>
              <a:rPr lang="en-US" altLang="zh-TW" sz="4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&amp;</a:t>
            </a:r>
            <a:r>
              <a:rPr lang="zh-TW" altLang="en-US" sz="4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課程</a:t>
            </a: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伍</a:t>
            </a:r>
            <a:r>
              <a:rPr lang="zh-TW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、分享與建議</a:t>
            </a:r>
            <a:endParaRPr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</p:txBody>
      </p:sp>
    </p:spTree>
  </p:cSld>
  <p:clrMapOvr>
    <a:masterClrMapping/>
  </p:clrMapOvr>
  <p:transition>
    <p:cut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012267" y="655627"/>
            <a:ext cx="3417385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普通型高中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571472" y="1857364"/>
            <a:ext cx="7858180" cy="2376487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普通型高級中等學校：</a:t>
            </a:r>
            <a:endParaRPr lang="en-US" altLang="zh-TW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0" eaLnBrk="1" hangingPunct="1">
              <a:buFont typeface="Wingdings" pitchFamily="2" charset="2"/>
              <a:buNone/>
              <a:defRPr/>
            </a:pPr>
            <a:r>
              <a:rPr lang="zh-TW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提供</a:t>
            </a:r>
            <a:r>
              <a:rPr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一般科目</a:t>
            </a:r>
            <a:r>
              <a:rPr lang="zh-TW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為主的課程，協助學生試探不同學科的性向，著重培養通識能力、人文關懷及社會參與，奠定</a:t>
            </a:r>
            <a:r>
              <a:rPr lang="zh-TW" altLang="en-US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學術預備基礎</a:t>
            </a:r>
          </a:p>
        </p:txBody>
      </p:sp>
      <p:pic>
        <p:nvPicPr>
          <p:cNvPr id="34822" name="Picture 6" descr="DD01352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8850" y="3644900"/>
            <a:ext cx="12954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 descr="BD21313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4724400"/>
            <a:ext cx="562292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971550" y="5229225"/>
            <a:ext cx="77041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0"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建議：屬於</a:t>
            </a:r>
            <a:r>
              <a:rPr kumimoji="0" lang="zh-TW" alt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符號學習</a:t>
            </a:r>
            <a:r>
              <a:rPr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類型的</a:t>
            </a:r>
            <a:r>
              <a:rPr kumimoji="0"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同學可以考慮念高中</a:t>
            </a:r>
            <a:endParaRPr kumimoji="0" lang="zh-TW" altLang="en-US" sz="2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  <p:bldP spid="61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1956" y="670718"/>
            <a:ext cx="3610857" cy="8874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技術型高中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3933825"/>
            <a:ext cx="7560195" cy="1150938"/>
          </a:xfrm>
        </p:spPr>
        <p:txBody>
          <a:bodyPr rtlCol="0">
            <a:normAutofit/>
          </a:bodyPr>
          <a:lstStyle/>
          <a:p>
            <a:pPr marL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技職教育包含</a:t>
            </a:r>
            <a:r>
              <a:rPr lang="zh-TW" alt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工業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商業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農業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家事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海事水產</a:t>
            </a:r>
            <a:r>
              <a: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藝術與設計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…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等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類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15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群</a:t>
            </a:r>
            <a:endPara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6870" name="Picture 6" descr="DD01352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4495800"/>
            <a:ext cx="12954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BD21313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5300663"/>
            <a:ext cx="5622925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611188" y="5661025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建議：屬於</a:t>
            </a:r>
            <a:r>
              <a:rPr kumimoji="0"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實作</a:t>
            </a:r>
            <a:r>
              <a:rPr kumimoji="0" lang="zh-TW" alt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r>
              <a:rPr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類型的</a:t>
            </a:r>
            <a:r>
              <a:rPr kumimoji="0"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同學，可以考慮</a:t>
            </a:r>
            <a:r>
              <a:rPr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選擇</a:t>
            </a:r>
            <a:endParaRPr kumimoji="0" lang="zh-TW" altLang="en-US" sz="2400" b="1" dirty="0">
              <a:solidFill>
                <a:srgbClr val="66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84213" y="1412875"/>
            <a:ext cx="78486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kumimoji="0" lang="zh-TW" alt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技術型高級中等學校：</a:t>
            </a:r>
            <a:endParaRPr kumimoji="0" lang="en-US" altLang="zh-TW" sz="32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提供</a:t>
            </a:r>
            <a:r>
              <a:rPr kumimoji="0"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一般科目</a:t>
            </a: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專業科目</a:t>
            </a: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kumimoji="0"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實習科目</a:t>
            </a: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課程，協助</a:t>
            </a:r>
          </a:p>
          <a:p>
            <a:pPr marL="342900" indent="-342900">
              <a:buFont typeface="Wingdings" pitchFamily="2" charset="2"/>
              <a:buNone/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學生培養專業實務技能、陶冶職業道德、增進人</a:t>
            </a:r>
          </a:p>
          <a:p>
            <a:pPr marL="342900" indent="-342900">
              <a:buFont typeface="Wingdings" pitchFamily="2" charset="2"/>
              <a:buNone/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文與科技素養、創造思考及適應社會變遷能力，</a:t>
            </a:r>
          </a:p>
          <a:p>
            <a:pPr marL="342900" indent="-342900">
              <a:buFont typeface="Wingdings" pitchFamily="2" charset="2"/>
              <a:buNone/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奠定生涯發展基礎，提升</a:t>
            </a:r>
            <a:r>
              <a:rPr kumimoji="0" lang="zh-TW" altLang="en-US" sz="28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務實致用之就業力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  <p:bldP spid="44042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441950" y="642144"/>
            <a:ext cx="3090862" cy="9636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綜合高中</a:t>
            </a:r>
          </a:p>
        </p:txBody>
      </p:sp>
      <p:pic>
        <p:nvPicPr>
          <p:cNvPr id="37893" name="Picture 7" descr="BD21313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5000625"/>
            <a:ext cx="562292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042988" y="5384859"/>
            <a:ext cx="74898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0"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建議：尚須多元試探及延後分流的同學，可以考慮選  </a:t>
            </a:r>
            <a:endParaRPr kumimoji="0" lang="en-US" altLang="zh-TW" sz="2400" b="1" dirty="0">
              <a:solidFill>
                <a:srgbClr val="66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0"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擇綜合高中</a:t>
            </a:r>
            <a:endParaRPr kumimoji="0"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042988" y="1844675"/>
            <a:ext cx="70580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kumimoji="0" lang="zh-TW" alt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綜合型高級中等學校：</a:t>
            </a:r>
            <a:endParaRPr kumimoji="0" lang="en-US" altLang="zh-TW" sz="32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kumimoji="0" lang="zh-TW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提供</a:t>
            </a:r>
            <a:r>
              <a:rPr kumimoji="0"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一般科目</a:t>
            </a:r>
            <a:r>
              <a:rPr kumimoji="0" lang="zh-TW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kumimoji="0"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專精科目</a:t>
            </a:r>
            <a:r>
              <a:rPr kumimoji="0" lang="zh-TW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的課程，協</a:t>
            </a:r>
          </a:p>
          <a:p>
            <a:pPr marL="342900" indent="-342900">
              <a:buFont typeface="Wingdings" pitchFamily="2" charset="2"/>
              <a:buNone/>
              <a:defRPr/>
            </a:pPr>
            <a:r>
              <a:rPr kumimoji="0" lang="zh-TW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學生發展</a:t>
            </a:r>
            <a:r>
              <a:rPr kumimoji="0"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學術預備</a:t>
            </a:r>
            <a:r>
              <a:rPr kumimoji="0" lang="zh-TW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kumimoji="0"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職業準備</a:t>
            </a:r>
            <a:r>
              <a:rPr kumimoji="0" lang="zh-TW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的興趣</a:t>
            </a:r>
          </a:p>
          <a:p>
            <a:pPr marL="342900" indent="-342900">
              <a:buFont typeface="Wingdings" pitchFamily="2" charset="2"/>
              <a:buNone/>
              <a:defRPr/>
            </a:pPr>
            <a:r>
              <a:rPr kumimoji="0" lang="zh-TW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與知能，使學生了解自我、生涯試探</a:t>
            </a:r>
          </a:p>
          <a:p>
            <a:pPr marL="342900" indent="-342900">
              <a:buFont typeface="Wingdings" pitchFamily="2" charset="2"/>
              <a:buNone/>
              <a:defRPr/>
            </a:pPr>
            <a:r>
              <a:rPr kumimoji="0" lang="zh-TW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，以期</a:t>
            </a:r>
            <a:r>
              <a:rPr kumimoji="0" lang="zh-TW" altLang="en-US" sz="32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適性發展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123568" y="676275"/>
            <a:ext cx="3409244" cy="9636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單科型高中</a:t>
            </a:r>
          </a:p>
        </p:txBody>
      </p:sp>
      <p:pic>
        <p:nvPicPr>
          <p:cNvPr id="40965" name="Picture 7" descr="BD21313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5000625"/>
            <a:ext cx="562292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042987" y="5373688"/>
            <a:ext cx="74898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0"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建議：</a:t>
            </a:r>
            <a:r>
              <a:rPr kumimoji="0" lang="zh-TW" alt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性向明確</a:t>
            </a:r>
            <a:r>
              <a:rPr kumimoji="0"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的同學可以考慮就讀</a:t>
            </a:r>
            <a:r>
              <a:rPr kumimoji="0" lang="en-US" altLang="zh-TW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如：花蓮體中、</a:t>
            </a:r>
            <a:endParaRPr kumimoji="0" lang="en-US" altLang="zh-TW" sz="2400" b="1" dirty="0">
              <a:solidFill>
                <a:srgbClr val="66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0"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臺東體中</a:t>
            </a:r>
            <a:r>
              <a:rPr kumimoji="0" lang="en-US" altLang="zh-TW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kumimoji="0"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等</a:t>
            </a:r>
            <a:r>
              <a:rPr kumimoji="0" lang="en-US" altLang="zh-TW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0"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042988" y="1844675"/>
            <a:ext cx="70580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kumimoji="0" lang="zh-TW" alt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單科型高級中等學校：</a:t>
            </a:r>
            <a:endParaRPr kumimoji="0" lang="en-US" altLang="zh-TW" sz="32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kumimoji="0" lang="zh-TW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提供</a:t>
            </a:r>
            <a:r>
              <a:rPr kumimoji="0"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特定學科領域</a:t>
            </a:r>
            <a:r>
              <a:rPr kumimoji="0" lang="zh-TW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為主課程，協助</a:t>
            </a:r>
            <a:r>
              <a:rPr kumimoji="0"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</a:t>
            </a:r>
          </a:p>
          <a:p>
            <a:pPr marL="342900" indent="-342900">
              <a:buFont typeface="Wingdings" pitchFamily="2" charset="2"/>
              <a:buNone/>
              <a:defRPr/>
            </a:pPr>
            <a:r>
              <a:rPr kumimoji="0"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習性向明顯</a:t>
            </a:r>
            <a:r>
              <a:rPr kumimoji="0" lang="zh-TW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之學生持續開發潛能，奠</a:t>
            </a:r>
          </a:p>
          <a:p>
            <a:pPr marL="342900" indent="-342900">
              <a:buFont typeface="Wingdings" pitchFamily="2" charset="2"/>
              <a:buNone/>
              <a:defRPr/>
            </a:pPr>
            <a:r>
              <a:rPr kumimoji="0" lang="zh-TW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定</a:t>
            </a:r>
            <a:r>
              <a:rPr kumimoji="0" lang="zh-TW" altLang="en-US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特定學科知能拓展與深化</a:t>
            </a:r>
            <a:r>
              <a:rPr kumimoji="0" lang="zh-TW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之基礎</a:t>
            </a:r>
            <a:endParaRPr kumimoji="0" lang="zh-TW" altLang="en-US" sz="32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25" y="615289"/>
            <a:ext cx="3024188" cy="8112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五　　專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928662" y="1484313"/>
            <a:ext cx="7747026" cy="254429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包含</a:t>
            </a:r>
            <a:r>
              <a:rPr lang="zh-TW" alt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護理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6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商管財經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應用外語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zh-TW" altLang="en-US" sz="36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餐飲管理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美容與化妝品應用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幼兒保育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zh-TW" alt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電機與電子工程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資訊管理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醫事技術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zh-TW" altLang="en-US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工程科技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海事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觀光休憩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文化創意</a:t>
            </a:r>
            <a:endParaRPr lang="en-US" altLang="zh-TW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等類科，</a:t>
            </a:r>
            <a:endParaRPr lang="zh-TW" altLang="en-US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1990" name="Picture 6" descr="DD01352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4437063"/>
            <a:ext cx="12954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 descr="BD21313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5300663"/>
            <a:ext cx="5622925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468313" y="5661025"/>
            <a:ext cx="8064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zh-TW" altLang="en-US" sz="28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建議：</a:t>
            </a: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想儘早投入職場</a:t>
            </a:r>
            <a:r>
              <a:rPr kumimoji="0" lang="zh-TW" altLang="en-US" sz="28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的同學，可以考慮念五專</a:t>
            </a:r>
            <a:endParaRPr kumimoji="0"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B125851-2C0A-4D90-85E1-1D8EE3339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62" y="3930548"/>
            <a:ext cx="5659562" cy="13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zh-TW" altLang="en-US" b="1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教授</a:t>
            </a:r>
            <a:r>
              <a:rPr lang="zh-TW" altLang="en-US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應用科學技術</a:t>
            </a:r>
            <a:r>
              <a:rPr lang="zh-TW" altLang="en-US" b="1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，培養</a:t>
            </a:r>
            <a:r>
              <a:rPr lang="zh-TW" altLang="en-US" b="1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中級實用專業人才</a:t>
            </a:r>
            <a:endParaRPr lang="zh-TW" altLang="en-US" b="1" kern="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  <p:bldP spid="10248" grpId="0"/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115017"/>
              </p:ext>
            </p:extLst>
          </p:nvPr>
        </p:nvGraphicFramePr>
        <p:xfrm>
          <a:off x="713307" y="1470119"/>
          <a:ext cx="7717383" cy="48136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1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9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6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16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94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dirty="0" err="1">
                          <a:solidFill>
                            <a:srgbClr val="244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PMingLiU"/>
                        </a:rPr>
                        <a:t>高中</a:t>
                      </a:r>
                      <a:endParaRPr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PMingLiU"/>
                      </a:endParaRPr>
                    </a:p>
                  </a:txBody>
                  <a:tcPr marL="0" marR="0" marT="4445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PMingLiU"/>
                        </a:rPr>
                        <a:t>普通型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24406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PMingLiU"/>
                        </a:rPr>
                        <a:t>高級中等學校</a:t>
                      </a:r>
                      <a:endParaRPr sz="1800" b="1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PMingLiU"/>
                      </a:endParaRPr>
                    </a:p>
                  </a:txBody>
                  <a:tcPr marL="0" marR="0" marT="173990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8509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提供</a:t>
                      </a:r>
                      <a:r>
                        <a:rPr sz="2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基</a:t>
                      </a:r>
                      <a:r>
                        <a:rPr sz="2000" b="1" spc="-15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本</a:t>
                      </a:r>
                      <a:r>
                        <a:rPr sz="2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學</a:t>
                      </a:r>
                      <a:r>
                        <a:rPr sz="2000" b="1" spc="-15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科</a:t>
                      </a: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為主課</a:t>
                      </a:r>
                      <a:r>
                        <a:rPr sz="2000" b="1" spc="-15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程</a:t>
                      </a: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，</a:t>
                      </a:r>
                      <a:r>
                        <a:rPr sz="2000" b="1" spc="-15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強</a:t>
                      </a: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化學生</a:t>
                      </a:r>
                      <a:r>
                        <a:rPr sz="2000" b="1" spc="-15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通</a:t>
                      </a: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識能 力之學</a:t>
                      </a:r>
                      <a:r>
                        <a:rPr sz="2000" b="1" spc="-15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校</a:t>
                      </a: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。</a:t>
                      </a:r>
                    </a:p>
                  </a:txBody>
                  <a:tcPr marL="0" marR="0" marT="142875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3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1800" b="1" dirty="0">
                          <a:solidFill>
                            <a:srgbClr val="244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PMingLiU"/>
                        </a:rPr>
                        <a:t>高</a:t>
                      </a:r>
                      <a:r>
                        <a:rPr sz="1800" b="1" dirty="0">
                          <a:solidFill>
                            <a:srgbClr val="244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PMingLiU"/>
                        </a:rPr>
                        <a:t>職</a:t>
                      </a:r>
                      <a:endParaRPr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PMingLiU"/>
                      </a:endParaRPr>
                    </a:p>
                  </a:txBody>
                  <a:tcPr marL="0" marR="0" marT="4445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8E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PMingLiU"/>
                        </a:rPr>
                        <a:t>技術型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b="1" spc="-5" dirty="0">
                          <a:solidFill>
                            <a:srgbClr val="24406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PMingLiU"/>
                        </a:rPr>
                        <a:t>高級中等學校</a:t>
                      </a:r>
                      <a:endParaRPr sz="1800" b="1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PMingLiU"/>
                      </a:endParaRPr>
                    </a:p>
                  </a:txBody>
                  <a:tcPr marL="0" marR="0" marT="173990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8EB4E2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8509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b="1" dirty="0" err="1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提供</a:t>
                      </a:r>
                      <a:r>
                        <a:rPr sz="20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專</a:t>
                      </a:r>
                      <a:r>
                        <a:rPr sz="2000" b="1" spc="-15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業</a:t>
                      </a:r>
                      <a:r>
                        <a:rPr sz="20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及</a:t>
                      </a:r>
                      <a:r>
                        <a:rPr sz="2000" b="1" spc="-15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實</a:t>
                      </a:r>
                      <a:r>
                        <a:rPr sz="20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習學科</a:t>
                      </a:r>
                      <a:r>
                        <a:rPr sz="2000" b="1" i="0" spc="-15" dirty="0" err="1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為</a:t>
                      </a:r>
                      <a:r>
                        <a:rPr sz="2000" b="1" i="0" dirty="0" err="1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主</a:t>
                      </a:r>
                      <a:r>
                        <a:rPr sz="2000" b="1" i="0" spc="-15" dirty="0" err="1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課</a:t>
                      </a:r>
                      <a:r>
                        <a:rPr sz="2000" b="1" i="0" dirty="0" err="1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程</a:t>
                      </a:r>
                      <a:r>
                        <a:rPr sz="2000" b="1" dirty="0" err="1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，強</a:t>
                      </a:r>
                      <a:r>
                        <a:rPr sz="2000" b="1" spc="-15" dirty="0" err="1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化</a:t>
                      </a:r>
                      <a:r>
                        <a:rPr sz="2000" b="1" dirty="0" err="1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學</a:t>
                      </a:r>
                      <a:r>
                        <a:rPr sz="2000" b="1" spc="-15" dirty="0" err="1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生</a:t>
                      </a:r>
                      <a:r>
                        <a:rPr sz="2000" b="1" dirty="0" err="1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專門技</a:t>
                      </a:r>
                      <a:r>
                        <a:rPr sz="2000" b="1" spc="-15" dirty="0" err="1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術</a:t>
                      </a:r>
                      <a:r>
                        <a:rPr sz="2000" b="1" dirty="0" err="1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及職業能力</a:t>
                      </a:r>
                      <a:r>
                        <a:rPr sz="2000" b="1" spc="-15" dirty="0" err="1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之</a:t>
                      </a:r>
                      <a:r>
                        <a:rPr sz="2000" b="1" dirty="0" err="1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學</a:t>
                      </a:r>
                      <a:r>
                        <a:rPr sz="2000" b="1" spc="-15" dirty="0" err="1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校</a:t>
                      </a: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。</a:t>
                      </a:r>
                    </a:p>
                  </a:txBody>
                  <a:tcPr marL="0" marR="0" marT="635" marB="0" anchor="ctr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8E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16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dirty="0" err="1">
                          <a:solidFill>
                            <a:srgbClr val="244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PMingLiU"/>
                        </a:rPr>
                        <a:t>綜合高中</a:t>
                      </a:r>
                      <a:endParaRPr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PMingLiU"/>
                      </a:endParaRPr>
                    </a:p>
                  </a:txBody>
                  <a:tcPr marL="0" marR="0" marT="5080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PMingLiU"/>
                        </a:rPr>
                        <a:t>綜合型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244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PMingLiU"/>
                        </a:rPr>
                        <a:t>高級中等學校</a:t>
                      </a:r>
                      <a:endParaRPr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PMingLiU"/>
                      </a:endParaRPr>
                    </a:p>
                  </a:txBody>
                  <a:tcPr marL="0" marR="0" marT="174625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8509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提供包</a:t>
                      </a:r>
                      <a:r>
                        <a:rPr sz="2000" b="1" spc="-15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括</a:t>
                      </a: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基</a:t>
                      </a:r>
                      <a:r>
                        <a:rPr sz="2000" b="1" spc="-15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本</a:t>
                      </a: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學科、</a:t>
                      </a:r>
                      <a:r>
                        <a:rPr sz="2000" b="1" spc="-15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專</a:t>
                      </a: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業</a:t>
                      </a:r>
                      <a:r>
                        <a:rPr sz="2000" b="1" spc="-15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及</a:t>
                      </a: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實習學</a:t>
                      </a:r>
                      <a:r>
                        <a:rPr sz="2000" b="1" spc="-15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科</a:t>
                      </a: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課程 以</a:t>
                      </a:r>
                      <a:r>
                        <a:rPr sz="2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輔導</a:t>
                      </a:r>
                      <a:r>
                        <a:rPr sz="2000" b="1" spc="-15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學</a:t>
                      </a:r>
                      <a:r>
                        <a:rPr sz="2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生</a:t>
                      </a:r>
                      <a:r>
                        <a:rPr sz="2000" b="1" spc="-15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選</a:t>
                      </a:r>
                      <a:r>
                        <a:rPr sz="2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修適性</a:t>
                      </a:r>
                      <a:r>
                        <a:rPr sz="2000" b="1" spc="-15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課</a:t>
                      </a:r>
                      <a:r>
                        <a:rPr sz="2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程</a:t>
                      </a:r>
                      <a:r>
                        <a:rPr sz="2000" b="1" spc="-15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之</a:t>
                      </a: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學校。</a:t>
                      </a:r>
                    </a:p>
                  </a:txBody>
                  <a:tcPr marL="0" marR="0" marT="142875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72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b="1" spc="-5" dirty="0" err="1">
                          <a:solidFill>
                            <a:srgbClr val="244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PMingLiU"/>
                        </a:rPr>
                        <a:t>藝術</a:t>
                      </a:r>
                      <a:r>
                        <a:rPr lang="zh-TW" altLang="en-US" sz="1800" b="1" spc="-5" dirty="0">
                          <a:solidFill>
                            <a:srgbClr val="244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PMingLiU"/>
                        </a:rPr>
                        <a:t>高中</a:t>
                      </a:r>
                      <a:endParaRPr lang="en-US" altLang="zh-TW" sz="1800" b="1" spc="-5" dirty="0">
                        <a:solidFill>
                          <a:srgbClr val="244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PMingLiU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b="1" spc="-5" dirty="0" err="1">
                          <a:solidFill>
                            <a:srgbClr val="244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PMingLiU"/>
                        </a:rPr>
                        <a:t>體育高</a:t>
                      </a:r>
                      <a:r>
                        <a:rPr lang="zh-TW" altLang="en-US" sz="1800" b="1" spc="-5" dirty="0">
                          <a:solidFill>
                            <a:srgbClr val="244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PMingLiU"/>
                        </a:rPr>
                        <a:t>中</a:t>
                      </a:r>
                      <a:endParaRPr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PMingLiU"/>
                      </a:endParaRPr>
                    </a:p>
                  </a:txBody>
                  <a:tcPr marL="0" marR="0" marT="174625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 cap="flat" cmpd="sng" algn="ctr">
                      <a:solidFill>
                        <a:srgbClr val="497D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 cap="flat" cmpd="sng" algn="ctr">
                      <a:solidFill>
                        <a:srgbClr val="497D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b="1" spc="-5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PMingLiU"/>
                        </a:rPr>
                        <a:t>單科</a:t>
                      </a:r>
                      <a:r>
                        <a:rPr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PMingLiU"/>
                        </a:rPr>
                        <a:t>型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24406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PMingLiU"/>
                        </a:rPr>
                        <a:t>高級中等學校</a:t>
                      </a:r>
                      <a:endParaRPr sz="1800" b="1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PMingLiU"/>
                      </a:endParaRPr>
                    </a:p>
                  </a:txBody>
                  <a:tcPr marL="0" marR="0" marT="174625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 cap="flat" cmpd="sng" algn="ctr">
                      <a:solidFill>
                        <a:srgbClr val="497D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 cap="flat" cmpd="sng" algn="ctr">
                      <a:solidFill>
                        <a:srgbClr val="497D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2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採取</a:t>
                      </a:r>
                      <a:r>
                        <a:rPr sz="2000" b="1" spc="-1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特</a:t>
                      </a:r>
                      <a:r>
                        <a:rPr sz="2000" b="1" spc="-15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定</a:t>
                      </a:r>
                      <a:r>
                        <a:rPr sz="2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學</a:t>
                      </a:r>
                      <a:r>
                        <a:rPr sz="2000" b="1" spc="-2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科</a:t>
                      </a:r>
                      <a:r>
                        <a:rPr sz="2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領域</a:t>
                      </a:r>
                      <a:r>
                        <a:rPr sz="2000" b="1" spc="-10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為</a:t>
                      </a:r>
                      <a:r>
                        <a:rPr sz="2000" b="1" spc="-15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核</a:t>
                      </a: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心</a:t>
                      </a:r>
                      <a:r>
                        <a:rPr sz="2000" b="1" spc="-20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課</a:t>
                      </a: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程，</a:t>
                      </a:r>
                      <a:r>
                        <a:rPr sz="2000" b="1" spc="-10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提</a:t>
                      </a:r>
                      <a:r>
                        <a:rPr sz="2000" b="1" spc="-15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供</a:t>
                      </a: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學習</a:t>
                      </a: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性向明</a:t>
                      </a:r>
                      <a:r>
                        <a:rPr sz="2000" b="1" spc="-15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顯</a:t>
                      </a: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之</a:t>
                      </a:r>
                      <a:r>
                        <a:rPr sz="2000" b="1" spc="-15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學</a:t>
                      </a: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生，繼</a:t>
                      </a:r>
                      <a:r>
                        <a:rPr sz="2000" b="1" spc="-15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續</a:t>
                      </a: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發</a:t>
                      </a:r>
                      <a:r>
                        <a:rPr sz="2000" b="1" spc="-15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展</a:t>
                      </a: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潛能之</a:t>
                      </a:r>
                      <a:r>
                        <a:rPr sz="2000" b="1" spc="-15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學</a:t>
                      </a:r>
                      <a:r>
                        <a:rPr sz="2000" b="1" dirty="0">
                          <a:solidFill>
                            <a:srgbClr val="8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</a:rPr>
                        <a:t>校。</a:t>
                      </a:r>
                    </a:p>
                  </a:txBody>
                  <a:tcPr marL="0" marR="0" marT="142875" marB="0">
                    <a:lnL w="9525">
                      <a:solidFill>
                        <a:srgbClr val="497DBA"/>
                      </a:solidFill>
                      <a:prstDash val="solid"/>
                    </a:lnL>
                    <a:lnR w="9525" cap="flat" cmpd="sng" algn="ctr">
                      <a:solidFill>
                        <a:srgbClr val="497D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 cap="flat" cmpd="sng" algn="ctr">
                      <a:solidFill>
                        <a:srgbClr val="497D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53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1800" b="1" spc="-5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PMingLiU"/>
                        </a:rPr>
                        <a:t>五專</a:t>
                      </a:r>
                      <a:endParaRPr sz="1800" b="1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PMingLiU"/>
                      </a:endParaRPr>
                    </a:p>
                  </a:txBody>
                  <a:tcPr marL="0" marR="0" marT="174625" marB="0">
                    <a:lnL w="9525" cap="flat" cmpd="sng" algn="ctr">
                      <a:solidFill>
                        <a:srgbClr val="497D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97D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97D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3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spc="-5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PMingLiU"/>
                        </a:rPr>
                        <a:t>五專</a:t>
                      </a:r>
                      <a:endParaRPr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PMingLiU"/>
                      </a:endParaRPr>
                    </a:p>
                  </a:txBody>
                  <a:tcPr marL="0" marR="0" marT="174625" marB="0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97D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97D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97D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0" dirty="0">
                          <a:solidFill>
                            <a:srgbClr val="008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教授</a:t>
                      </a:r>
                      <a:r>
                        <a:rPr lang="zh-TW" altLang="en-US" sz="2000" b="1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應用科學技術</a:t>
                      </a:r>
                      <a:r>
                        <a:rPr lang="zh-TW" altLang="en-US" sz="2000" b="1" kern="0" dirty="0">
                          <a:solidFill>
                            <a:srgbClr val="008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，培養中級實用專業人才</a:t>
                      </a:r>
                      <a:r>
                        <a:rPr lang="zh-TW" altLang="en-US" sz="2000" b="1" kern="0" dirty="0">
                          <a:solidFill>
                            <a:srgbClr val="008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之學校。</a:t>
                      </a:r>
                      <a:endParaRPr sz="2000" b="1" kern="0" dirty="0">
                        <a:solidFill>
                          <a:srgbClr val="008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0" marR="0" marT="142875" marB="0">
                    <a:lnL w="9525" cap="flat" cmpd="sng" algn="ctr">
                      <a:solidFill>
                        <a:srgbClr val="497D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97D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97D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97D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199894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778933" y="1615126"/>
            <a:ext cx="958850" cy="485140"/>
            <a:chOff x="819911" y="1085088"/>
            <a:chExt cx="958850" cy="4851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9911" y="1085088"/>
              <a:ext cx="958596" cy="4846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4526" y="1244981"/>
              <a:ext cx="564210" cy="27508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950917" y="1458789"/>
            <a:ext cx="1516380" cy="820419"/>
            <a:chOff x="2353055" y="917447"/>
            <a:chExt cx="1516380" cy="820419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3055" y="917447"/>
              <a:ext cx="958595" cy="4846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12363" y="917447"/>
              <a:ext cx="957072" cy="4846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91739" y="1252727"/>
              <a:ext cx="1237488" cy="4846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53461" y="1073784"/>
              <a:ext cx="1114298" cy="613029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4463728" y="1615126"/>
            <a:ext cx="2970530" cy="485140"/>
            <a:chOff x="4911852" y="1080516"/>
            <a:chExt cx="2970530" cy="48514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11852" y="1080516"/>
              <a:ext cx="2970276" cy="4846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12131" y="1245616"/>
              <a:ext cx="2564257" cy="271526"/>
            </a:xfrm>
            <a:prstGeom prst="rect">
              <a:avLst/>
            </a:prstGeom>
          </p:spPr>
        </p:pic>
      </p:grpSp>
      <p:sp>
        <p:nvSpPr>
          <p:cNvPr id="39" name="Rectangle 2">
            <a:extLst>
              <a:ext uri="{FF2B5EF4-FFF2-40B4-BE49-F238E27FC236}">
                <a16:creationId xmlns:a16="http://schemas.microsoft.com/office/drawing/2014/main" id="{2AD40FAC-5264-4611-B487-4B0CB35DD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428604"/>
            <a:ext cx="8032976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後期中等教育比較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 GRE-006拷貝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0" y="1571612"/>
            <a:ext cx="7705725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1046163" y="4240213"/>
            <a:ext cx="1004887" cy="654050"/>
            <a:chOff x="1507396" y="4173672"/>
            <a:chExt cx="874348" cy="569665"/>
          </a:xfrm>
        </p:grpSpPr>
        <p:sp>
          <p:nvSpPr>
            <p:cNvPr id="12320" name="長方形 17"/>
            <p:cNvSpPr>
              <a:spLocks noChangeArrowheads="1"/>
            </p:cNvSpPr>
            <p:nvPr/>
          </p:nvSpPr>
          <p:spPr bwMode="auto">
            <a:xfrm>
              <a:off x="1524981" y="4173672"/>
              <a:ext cx="833994" cy="569665"/>
            </a:xfrm>
            <a:prstGeom prst="rect">
              <a:avLst/>
            </a:prstGeom>
            <a:solidFill>
              <a:srgbClr val="B566C1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/>
              <a:endParaRPr lang="zh-CN" altLang="en-US" sz="2400">
                <a:latin typeface="Adobe 繁黑體 Std B"/>
                <a:ea typeface="Adobe 繁黑體 Std B"/>
                <a:cs typeface="Adobe 繁黑體 Std B"/>
              </a:endParaRPr>
            </a:p>
          </p:txBody>
        </p:sp>
        <p:sp>
          <p:nvSpPr>
            <p:cNvPr id="12321" name="TextBox 25"/>
            <p:cNvSpPr txBox="1">
              <a:spLocks noChangeArrowheads="1"/>
            </p:cNvSpPr>
            <p:nvPr/>
          </p:nvSpPr>
          <p:spPr bwMode="auto">
            <a:xfrm>
              <a:off x="1507396" y="4343400"/>
              <a:ext cx="874348" cy="294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CN" altLang="en-US" sz="1600" b="1">
                  <a:solidFill>
                    <a:srgbClr val="FFFFFF"/>
                  </a:solidFill>
                  <a:ea typeface="微軟正黑體" pitchFamily="34" charset="-120"/>
                </a:rPr>
                <a:t>國中畢業</a:t>
              </a:r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903288" y="4957762"/>
            <a:ext cx="3679825" cy="530394"/>
            <a:chOff x="1383090" y="4798367"/>
            <a:chExt cx="3200400" cy="461665"/>
          </a:xfrm>
        </p:grpSpPr>
        <p:sp>
          <p:nvSpPr>
            <p:cNvPr id="12317" name="長方形 15"/>
            <p:cNvSpPr>
              <a:spLocks noChangeArrowheads="1"/>
            </p:cNvSpPr>
            <p:nvPr/>
          </p:nvSpPr>
          <p:spPr bwMode="auto">
            <a:xfrm>
              <a:off x="1383090" y="4798367"/>
              <a:ext cx="3200400" cy="461665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/>
              <a:endParaRPr lang="zh-CN" altLang="en-US" sz="2400">
                <a:latin typeface="Adobe 繁黑體 Std B"/>
                <a:ea typeface="Adobe 繁黑體 Std B"/>
                <a:cs typeface="Adobe 繁黑體 Std B"/>
              </a:endParaRPr>
            </a:p>
          </p:txBody>
        </p:sp>
        <p:sp>
          <p:nvSpPr>
            <p:cNvPr id="12318" name="右箭頭 28"/>
            <p:cNvSpPr>
              <a:spLocks noChangeArrowheads="1"/>
            </p:cNvSpPr>
            <p:nvPr/>
          </p:nvSpPr>
          <p:spPr bwMode="auto">
            <a:xfrm>
              <a:off x="1600200" y="4916997"/>
              <a:ext cx="340800" cy="224400"/>
            </a:xfrm>
            <a:prstGeom prst="rightArrow">
              <a:avLst>
                <a:gd name="adj1" fmla="val 50000"/>
                <a:gd name="adj2" fmla="val 49998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/>
              <a:endParaRPr lang="zh-CN" altLang="en-US" sz="2400">
                <a:latin typeface="Adobe 繁黑體 Std B"/>
                <a:ea typeface="Adobe 繁黑體 Std B"/>
                <a:cs typeface="Adobe 繁黑體 Std B"/>
              </a:endParaRPr>
            </a:p>
          </p:txBody>
        </p:sp>
        <p:sp>
          <p:nvSpPr>
            <p:cNvPr id="12319" name="TextBox 29"/>
            <p:cNvSpPr txBox="1">
              <a:spLocks noChangeArrowheads="1"/>
            </p:cNvSpPr>
            <p:nvPr/>
          </p:nvSpPr>
          <p:spPr bwMode="auto">
            <a:xfrm>
              <a:off x="1964335" y="4835684"/>
              <a:ext cx="2256643" cy="348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TW" altLang="en-US" sz="2000" b="1" dirty="0">
                  <a:solidFill>
                    <a:srgbClr val="FFFFFF"/>
                  </a:solidFill>
                  <a:ea typeface="微軟正黑體" pitchFamily="34" charset="-120"/>
                </a:rPr>
                <a:t>高中</a:t>
              </a:r>
              <a:r>
                <a:rPr lang="en-US" altLang="zh-TW" sz="2000" b="1" dirty="0">
                  <a:solidFill>
                    <a:srgbClr val="FFFFFF"/>
                  </a:solidFill>
                  <a:ea typeface="微軟正黑體" pitchFamily="34" charset="-120"/>
                </a:rPr>
                <a:t>/</a:t>
              </a:r>
              <a:r>
                <a:rPr lang="zh-TW" altLang="en-US" sz="2000" b="1" dirty="0">
                  <a:solidFill>
                    <a:srgbClr val="FFFFFF"/>
                  </a:solidFill>
                  <a:ea typeface="微軟正黑體" pitchFamily="34" charset="-120"/>
                </a:rPr>
                <a:t>綜高</a:t>
              </a:r>
              <a:r>
                <a:rPr lang="en-US" altLang="zh-TW" sz="2000" b="1" dirty="0">
                  <a:solidFill>
                    <a:srgbClr val="FFFFFF"/>
                  </a:solidFill>
                  <a:ea typeface="微軟正黑體" pitchFamily="34" charset="-120"/>
                </a:rPr>
                <a:t>(</a:t>
              </a:r>
              <a:r>
                <a:rPr lang="zh-TW" altLang="en-US" sz="2000" b="1" dirty="0">
                  <a:solidFill>
                    <a:srgbClr val="FFFFFF"/>
                  </a:solidFill>
                  <a:ea typeface="微軟正黑體" pitchFamily="34" charset="-120"/>
                </a:rPr>
                <a:t>學術學程</a:t>
              </a:r>
              <a:r>
                <a:rPr lang="en-US" altLang="zh-TW" sz="2000" b="1" dirty="0">
                  <a:solidFill>
                    <a:srgbClr val="FFFFFF"/>
                  </a:solidFill>
                  <a:ea typeface="微軟正黑體" pitchFamily="34" charset="-120"/>
                </a:rPr>
                <a:t>)</a:t>
              </a:r>
              <a:endParaRPr lang="zh-CN" altLang="en-US" sz="2000" b="1" dirty="0">
                <a:solidFill>
                  <a:srgbClr val="FFFFFF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2009775" y="3617913"/>
            <a:ext cx="1082675" cy="1276350"/>
            <a:chOff x="2345778" y="3633673"/>
            <a:chExt cx="941116" cy="1109660"/>
          </a:xfrm>
        </p:grpSpPr>
        <p:sp>
          <p:nvSpPr>
            <p:cNvPr id="12315" name="長方形 19"/>
            <p:cNvSpPr>
              <a:spLocks noChangeArrowheads="1"/>
            </p:cNvSpPr>
            <p:nvPr/>
          </p:nvSpPr>
          <p:spPr bwMode="auto">
            <a:xfrm>
              <a:off x="2389387" y="3633673"/>
              <a:ext cx="833993" cy="1109660"/>
            </a:xfrm>
            <a:prstGeom prst="rect">
              <a:avLst/>
            </a:prstGeom>
            <a:solidFill>
              <a:srgbClr val="FF007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/>
              <a:endParaRPr lang="zh-CN" altLang="en-US" sz="2400">
                <a:latin typeface="Adobe 繁黑體 Std B"/>
                <a:ea typeface="Adobe 繁黑體 Std B"/>
                <a:cs typeface="Adobe 繁黑體 Std B"/>
              </a:endParaRPr>
            </a:p>
          </p:txBody>
        </p:sp>
        <p:sp>
          <p:nvSpPr>
            <p:cNvPr id="12316" name="TextBox 30"/>
            <p:cNvSpPr txBox="1">
              <a:spLocks noChangeArrowheads="1"/>
            </p:cNvSpPr>
            <p:nvPr/>
          </p:nvSpPr>
          <p:spPr bwMode="auto">
            <a:xfrm>
              <a:off x="2345778" y="3708737"/>
              <a:ext cx="941116" cy="1016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zh-CN" altLang="en-US" sz="1400" b="1">
                  <a:solidFill>
                    <a:srgbClr val="FFFFFF"/>
                  </a:solidFill>
                  <a:ea typeface="微軟正黑體" pitchFamily="34" charset="-120"/>
                </a:rPr>
                <a:t>普通</a:t>
              </a:r>
              <a:r>
                <a:rPr lang="zh-TW" altLang="en-US" sz="1400" b="1">
                  <a:solidFill>
                    <a:srgbClr val="FFFFFF"/>
                  </a:solidFill>
                  <a:ea typeface="微軟正黑體" pitchFamily="34" charset="-120"/>
                </a:rPr>
                <a:t>型</a:t>
              </a:r>
              <a:r>
                <a:rPr lang="zh-CN" altLang="en-US" sz="1400" b="1">
                  <a:solidFill>
                    <a:srgbClr val="FFFFFF"/>
                  </a:solidFill>
                  <a:ea typeface="微軟正黑體" pitchFamily="34" charset="-120"/>
                </a:rPr>
                <a:t>高中</a:t>
              </a:r>
            </a:p>
            <a:p>
              <a:pPr algn="ctr" eaLnBrk="1" hangingPunct="1"/>
              <a:r>
                <a:rPr lang="zh-CN" altLang="en-US" sz="1400" b="1">
                  <a:solidFill>
                    <a:srgbClr val="FFFFFF"/>
                  </a:solidFill>
                  <a:ea typeface="微軟正黑體" pitchFamily="34" charset="-120"/>
                </a:rPr>
                <a:t>綜合</a:t>
              </a:r>
              <a:r>
                <a:rPr lang="zh-TW" altLang="en-US" sz="1400" b="1">
                  <a:solidFill>
                    <a:srgbClr val="FFFFFF"/>
                  </a:solidFill>
                  <a:ea typeface="微軟正黑體" pitchFamily="34" charset="-120"/>
                </a:rPr>
                <a:t>型</a:t>
              </a:r>
              <a:r>
                <a:rPr lang="zh-CN" altLang="en-US" sz="1400" b="1">
                  <a:solidFill>
                    <a:srgbClr val="FFFFFF"/>
                  </a:solidFill>
                  <a:ea typeface="微軟正黑體" pitchFamily="34" charset="-120"/>
                </a:rPr>
                <a:t>高中</a:t>
              </a:r>
            </a:p>
            <a:p>
              <a:pPr algn="ctr" eaLnBrk="1" hangingPunct="1"/>
              <a:r>
                <a:rPr lang="zh-CN" altLang="en-US" sz="1400" b="1">
                  <a:solidFill>
                    <a:srgbClr val="FFFFFF"/>
                  </a:solidFill>
                  <a:ea typeface="微軟正黑體" pitchFamily="34" charset="-120"/>
                </a:rPr>
                <a:t>(學術學程)</a:t>
              </a:r>
            </a:p>
            <a:p>
              <a:pPr algn="ctr" eaLnBrk="1" hangingPunct="1"/>
              <a:r>
                <a:rPr lang="zh-CN" altLang="en-US" sz="1400" b="1">
                  <a:solidFill>
                    <a:srgbClr val="FFFFFF"/>
                  </a:solidFill>
                  <a:ea typeface="微軟正黑體" pitchFamily="34" charset="-120"/>
                </a:rPr>
                <a:t>單科</a:t>
              </a:r>
              <a:r>
                <a:rPr lang="zh-TW" altLang="en-US" sz="1400" b="1">
                  <a:solidFill>
                    <a:srgbClr val="FFFFFF"/>
                  </a:solidFill>
                  <a:ea typeface="微軟正黑體" pitchFamily="34" charset="-120"/>
                </a:rPr>
                <a:t>型</a:t>
              </a:r>
              <a:r>
                <a:rPr lang="zh-CN" altLang="en-US" sz="1400" b="1">
                  <a:solidFill>
                    <a:srgbClr val="FFFFFF"/>
                  </a:solidFill>
                  <a:ea typeface="微軟正黑體" pitchFamily="34" charset="-120"/>
                </a:rPr>
                <a:t>高中</a:t>
              </a:r>
            </a:p>
            <a:p>
              <a:pPr algn="ctr" eaLnBrk="1" hangingPunct="1"/>
              <a:endParaRPr lang="zh-CN" altLang="en-US" sz="1400" b="1">
                <a:solidFill>
                  <a:srgbClr val="FFFFFF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3054350" y="3224213"/>
            <a:ext cx="958850" cy="1647825"/>
            <a:chOff x="3253796" y="3309679"/>
            <a:chExt cx="833993" cy="1433658"/>
          </a:xfrm>
        </p:grpSpPr>
        <p:sp>
          <p:nvSpPr>
            <p:cNvPr id="12313" name="長方形 20"/>
            <p:cNvSpPr>
              <a:spLocks noChangeArrowheads="1"/>
            </p:cNvSpPr>
            <p:nvPr/>
          </p:nvSpPr>
          <p:spPr bwMode="auto">
            <a:xfrm>
              <a:off x="3253796" y="3309679"/>
              <a:ext cx="833993" cy="1433658"/>
            </a:xfrm>
            <a:prstGeom prst="rect">
              <a:avLst/>
            </a:prstGeom>
            <a:solidFill>
              <a:srgbClr val="62C122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/>
              <a:endParaRPr lang="zh-CN" altLang="en-US" sz="2400">
                <a:latin typeface="Adobe 繁黑體 Std B"/>
                <a:ea typeface="Adobe 繁黑體 Std B"/>
                <a:cs typeface="Adobe 繁黑體 Std B"/>
              </a:endParaRPr>
            </a:p>
          </p:txBody>
        </p:sp>
        <p:sp>
          <p:nvSpPr>
            <p:cNvPr id="12314" name="TextBox 31"/>
            <p:cNvSpPr txBox="1">
              <a:spLocks noChangeArrowheads="1"/>
            </p:cNvSpPr>
            <p:nvPr/>
          </p:nvSpPr>
          <p:spPr bwMode="auto">
            <a:xfrm>
              <a:off x="3270471" y="3708737"/>
              <a:ext cx="800219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zh-CN" altLang="en-US" sz="1400" b="1">
                  <a:solidFill>
                    <a:srgbClr val="FFFFFF"/>
                  </a:solidFill>
                  <a:ea typeface="微軟正黑體" pitchFamily="34" charset="-120"/>
                </a:rPr>
                <a:t>一般大學</a:t>
              </a:r>
            </a:p>
            <a:p>
              <a:pPr algn="ctr" eaLnBrk="1" hangingPunct="1"/>
              <a:r>
                <a:rPr lang="zh-CN" altLang="en-US" sz="1400" b="1">
                  <a:solidFill>
                    <a:srgbClr val="FFFFFF"/>
                  </a:solidFill>
                  <a:ea typeface="微軟正黑體" pitchFamily="34" charset="-120"/>
                </a:rPr>
                <a:t>科技大學</a:t>
              </a:r>
            </a:p>
            <a:p>
              <a:pPr algn="ctr" eaLnBrk="1" hangingPunct="1"/>
              <a:r>
                <a:rPr lang="zh-CN" altLang="en-US" sz="1400" b="1">
                  <a:solidFill>
                    <a:srgbClr val="FFFFFF"/>
                  </a:solidFill>
                  <a:ea typeface="微軟正黑體" pitchFamily="34" charset="-120"/>
                </a:rPr>
                <a:t>技術學院</a:t>
              </a:r>
            </a:p>
            <a:p>
              <a:pPr algn="ctr" eaLnBrk="1" hangingPunct="1"/>
              <a:r>
                <a:rPr lang="zh-CN" altLang="en-US" sz="1400" b="1">
                  <a:solidFill>
                    <a:srgbClr val="FFFFFF"/>
                  </a:solidFill>
                  <a:ea typeface="微軟正黑體" pitchFamily="34" charset="-120"/>
                </a:rPr>
                <a:t>軍警校院</a:t>
              </a:r>
            </a:p>
          </p:txBody>
        </p:sp>
      </p:grp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5160963" y="3246438"/>
            <a:ext cx="958850" cy="1647825"/>
            <a:chOff x="5085101" y="3309677"/>
            <a:chExt cx="833993" cy="1433658"/>
          </a:xfrm>
        </p:grpSpPr>
        <p:sp>
          <p:nvSpPr>
            <p:cNvPr id="12311" name="長方形 23"/>
            <p:cNvSpPr>
              <a:spLocks noChangeArrowheads="1"/>
            </p:cNvSpPr>
            <p:nvPr/>
          </p:nvSpPr>
          <p:spPr bwMode="auto">
            <a:xfrm>
              <a:off x="5085101" y="3309677"/>
              <a:ext cx="833993" cy="1433658"/>
            </a:xfrm>
            <a:prstGeom prst="rect">
              <a:avLst/>
            </a:prstGeom>
            <a:solidFill>
              <a:srgbClr val="62C122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/>
              <a:endParaRPr lang="zh-CN" altLang="en-US" sz="2400">
                <a:latin typeface="Adobe 繁黑體 Std B"/>
                <a:ea typeface="Adobe 繁黑體 Std B"/>
                <a:cs typeface="Adobe 繁黑體 Std B"/>
              </a:endParaRPr>
            </a:p>
          </p:txBody>
        </p:sp>
        <p:sp>
          <p:nvSpPr>
            <p:cNvPr id="12312" name="TextBox 35"/>
            <p:cNvSpPr txBox="1">
              <a:spLocks noChangeArrowheads="1"/>
            </p:cNvSpPr>
            <p:nvPr/>
          </p:nvSpPr>
          <p:spPr bwMode="auto">
            <a:xfrm>
              <a:off x="5085101" y="3524071"/>
              <a:ext cx="800219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zh-CN" altLang="en-US" sz="1400" b="1">
                  <a:solidFill>
                    <a:srgbClr val="FFFFFF"/>
                  </a:solidFill>
                  <a:ea typeface="微軟正黑體" pitchFamily="34" charset="-120"/>
                </a:rPr>
                <a:t>科技大學</a:t>
              </a:r>
            </a:p>
            <a:p>
              <a:pPr algn="ctr" eaLnBrk="1" hangingPunct="1"/>
              <a:r>
                <a:rPr lang="zh-CN" altLang="en-US" sz="1400" b="1">
                  <a:solidFill>
                    <a:srgbClr val="FFFFFF"/>
                  </a:solidFill>
                  <a:ea typeface="微軟正黑體" pitchFamily="34" charset="-120"/>
                </a:rPr>
                <a:t>技術學院</a:t>
              </a:r>
            </a:p>
            <a:p>
              <a:pPr algn="ctr" eaLnBrk="1" hangingPunct="1"/>
              <a:r>
                <a:rPr lang="zh-CN" altLang="en-US" sz="1400" b="1">
                  <a:solidFill>
                    <a:srgbClr val="FFFFFF"/>
                  </a:solidFill>
                  <a:ea typeface="微軟正黑體" pitchFamily="34" charset="-120"/>
                </a:rPr>
                <a:t>二專</a:t>
              </a:r>
            </a:p>
            <a:p>
              <a:pPr algn="ctr" eaLnBrk="1" hangingPunct="1"/>
              <a:r>
                <a:rPr lang="zh-CN" altLang="en-US" sz="1400" b="1">
                  <a:solidFill>
                    <a:srgbClr val="FFFFFF"/>
                  </a:solidFill>
                  <a:ea typeface="微軟正黑體" pitchFamily="34" charset="-120"/>
                </a:rPr>
                <a:t>一般大學</a:t>
              </a:r>
            </a:p>
            <a:p>
              <a:pPr algn="ctr" eaLnBrk="1" hangingPunct="1"/>
              <a:r>
                <a:rPr lang="zh-CN" altLang="en-US" sz="1400" b="1">
                  <a:solidFill>
                    <a:srgbClr val="FFFFFF"/>
                  </a:solidFill>
                  <a:ea typeface="微軟正黑體" pitchFamily="34" charset="-120"/>
                </a:rPr>
                <a:t>軍警校院</a:t>
              </a:r>
            </a:p>
          </p:txBody>
        </p:sp>
      </p:grpSp>
      <p:grpSp>
        <p:nvGrpSpPr>
          <p:cNvPr id="8" name="Group 45"/>
          <p:cNvGrpSpPr>
            <a:grpSpLocks/>
          </p:cNvGrpSpPr>
          <p:nvPr/>
        </p:nvGrpSpPr>
        <p:grpSpPr bwMode="auto">
          <a:xfrm>
            <a:off x="6096000" y="3617913"/>
            <a:ext cx="1108075" cy="1276350"/>
            <a:chOff x="5899142" y="3633672"/>
            <a:chExt cx="963605" cy="1109660"/>
          </a:xfrm>
        </p:grpSpPr>
        <p:sp>
          <p:nvSpPr>
            <p:cNvPr id="12309" name="長方形 22"/>
            <p:cNvSpPr>
              <a:spLocks noChangeArrowheads="1"/>
            </p:cNvSpPr>
            <p:nvPr/>
          </p:nvSpPr>
          <p:spPr bwMode="auto">
            <a:xfrm>
              <a:off x="5941299" y="3633672"/>
              <a:ext cx="833993" cy="1109660"/>
            </a:xfrm>
            <a:prstGeom prst="rect">
              <a:avLst/>
            </a:prstGeom>
            <a:solidFill>
              <a:srgbClr val="FF007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/>
              <a:endParaRPr lang="zh-CN" altLang="en-US" sz="2400">
                <a:latin typeface="Adobe 繁黑體 Std B"/>
                <a:ea typeface="Adobe 繁黑體 Std B"/>
                <a:cs typeface="Adobe 繁黑體 Std B"/>
              </a:endParaRPr>
            </a:p>
          </p:txBody>
        </p:sp>
        <p:sp>
          <p:nvSpPr>
            <p:cNvPr id="12310" name="TextBox 36"/>
            <p:cNvSpPr txBox="1">
              <a:spLocks noChangeArrowheads="1"/>
            </p:cNvSpPr>
            <p:nvPr/>
          </p:nvSpPr>
          <p:spPr bwMode="auto">
            <a:xfrm>
              <a:off x="5899142" y="3665840"/>
              <a:ext cx="963605" cy="1043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zh-TW" altLang="en-US" sz="1200" b="1">
                  <a:solidFill>
                    <a:srgbClr val="FFFFFF"/>
                  </a:solidFill>
                  <a:ea typeface="微軟正黑體" pitchFamily="34" charset="-120"/>
                </a:rPr>
                <a:t>技術型</a:t>
              </a:r>
              <a:r>
                <a:rPr lang="zh-CN" altLang="en-US" sz="1200" b="1">
                  <a:solidFill>
                    <a:srgbClr val="FFFFFF"/>
                  </a:solidFill>
                  <a:ea typeface="微軟正黑體" pitchFamily="34" charset="-120"/>
                </a:rPr>
                <a:t>高</a:t>
              </a:r>
              <a:r>
                <a:rPr lang="zh-TW" altLang="en-US" sz="1200" b="1">
                  <a:solidFill>
                    <a:srgbClr val="FFFFFF"/>
                  </a:solidFill>
                  <a:ea typeface="微軟正黑體" pitchFamily="34" charset="-120"/>
                </a:rPr>
                <a:t>中</a:t>
              </a:r>
              <a:endParaRPr lang="zh-CN" altLang="en-US" sz="1200" b="1">
                <a:solidFill>
                  <a:srgbClr val="FFFFFF"/>
                </a:solidFill>
                <a:ea typeface="微軟正黑體" pitchFamily="34" charset="-120"/>
              </a:endParaRPr>
            </a:p>
            <a:p>
              <a:pPr algn="ctr" eaLnBrk="1" hangingPunct="1"/>
              <a:r>
                <a:rPr lang="zh-CN" altLang="en-US" sz="1200" b="1">
                  <a:solidFill>
                    <a:srgbClr val="FFFFFF"/>
                  </a:solidFill>
                  <a:ea typeface="微軟正黑體" pitchFamily="34" charset="-120"/>
                </a:rPr>
                <a:t>五專</a:t>
              </a:r>
            </a:p>
            <a:p>
              <a:pPr algn="ctr" eaLnBrk="1" hangingPunct="1"/>
              <a:r>
                <a:rPr lang="zh-CN" altLang="en-US" sz="1200" b="1">
                  <a:solidFill>
                    <a:srgbClr val="FFFFFF"/>
                  </a:solidFill>
                  <a:ea typeface="微軟正黑體" pitchFamily="34" charset="-120"/>
                </a:rPr>
                <a:t>綜合</a:t>
              </a:r>
              <a:r>
                <a:rPr lang="zh-TW" altLang="en-US" sz="1200" b="1">
                  <a:solidFill>
                    <a:srgbClr val="FFFFFF"/>
                  </a:solidFill>
                  <a:ea typeface="微軟正黑體" pitchFamily="34" charset="-120"/>
                </a:rPr>
                <a:t>型</a:t>
              </a:r>
              <a:r>
                <a:rPr lang="zh-CN" altLang="en-US" sz="1200" b="1">
                  <a:solidFill>
                    <a:srgbClr val="FFFFFF"/>
                  </a:solidFill>
                  <a:ea typeface="微軟正黑體" pitchFamily="34" charset="-120"/>
                </a:rPr>
                <a:t>高中</a:t>
              </a:r>
            </a:p>
            <a:p>
              <a:pPr algn="ctr" eaLnBrk="1" hangingPunct="1"/>
              <a:r>
                <a:rPr lang="zh-CN" altLang="en-US" sz="1200" b="1">
                  <a:solidFill>
                    <a:srgbClr val="FFFFFF"/>
                  </a:solidFill>
                  <a:ea typeface="微軟正黑體" pitchFamily="34" charset="-120"/>
                </a:rPr>
                <a:t>(專門學程)</a:t>
              </a:r>
            </a:p>
            <a:p>
              <a:pPr algn="ctr" eaLnBrk="1" hangingPunct="1"/>
              <a:r>
                <a:rPr lang="zh-CN" altLang="en-US" sz="1200" b="1">
                  <a:solidFill>
                    <a:srgbClr val="FFFFFF"/>
                  </a:solidFill>
                  <a:ea typeface="微軟正黑體" pitchFamily="34" charset="-120"/>
                </a:rPr>
                <a:t>實用技能學程</a:t>
              </a:r>
            </a:p>
            <a:p>
              <a:pPr algn="ctr" eaLnBrk="1" hangingPunct="1"/>
              <a:r>
                <a:rPr lang="zh-CN" altLang="en-US" sz="1200" b="1">
                  <a:solidFill>
                    <a:srgbClr val="FFFFFF"/>
                  </a:solidFill>
                  <a:ea typeface="微軟正黑體" pitchFamily="34" charset="-120"/>
                </a:rPr>
                <a:t>建教合作班</a:t>
              </a:r>
            </a:p>
          </p:txBody>
        </p:sp>
      </p:grp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7113588" y="4240213"/>
            <a:ext cx="1004887" cy="654050"/>
            <a:chOff x="6775292" y="4173672"/>
            <a:chExt cx="874346" cy="569665"/>
          </a:xfrm>
        </p:grpSpPr>
        <p:sp>
          <p:nvSpPr>
            <p:cNvPr id="12307" name="長方形 21"/>
            <p:cNvSpPr>
              <a:spLocks noChangeArrowheads="1"/>
            </p:cNvSpPr>
            <p:nvPr/>
          </p:nvSpPr>
          <p:spPr bwMode="auto">
            <a:xfrm>
              <a:off x="6797491" y="4173672"/>
              <a:ext cx="833992" cy="569665"/>
            </a:xfrm>
            <a:prstGeom prst="rect">
              <a:avLst/>
            </a:prstGeom>
            <a:solidFill>
              <a:srgbClr val="B566C1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/>
              <a:endParaRPr lang="zh-CN" altLang="en-US" sz="2400">
                <a:latin typeface="Adobe 繁黑體 Std B"/>
                <a:ea typeface="Adobe 繁黑體 Std B"/>
                <a:cs typeface="Adobe 繁黑體 Std B"/>
              </a:endParaRPr>
            </a:p>
          </p:txBody>
        </p:sp>
        <p:sp>
          <p:nvSpPr>
            <p:cNvPr id="12308" name="TextBox 37"/>
            <p:cNvSpPr txBox="1">
              <a:spLocks noChangeArrowheads="1"/>
            </p:cNvSpPr>
            <p:nvPr/>
          </p:nvSpPr>
          <p:spPr bwMode="auto">
            <a:xfrm>
              <a:off x="6775292" y="4343400"/>
              <a:ext cx="874346" cy="294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CN" altLang="en-US" sz="1600" b="1">
                  <a:solidFill>
                    <a:srgbClr val="FFFFFF"/>
                  </a:solidFill>
                  <a:ea typeface="微軟正黑體" pitchFamily="34" charset="-120"/>
                </a:rPr>
                <a:t>國中畢業</a:t>
              </a:r>
            </a:p>
          </p:txBody>
        </p: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4598988" y="4957763"/>
            <a:ext cx="3681412" cy="530225"/>
            <a:chOff x="4583490" y="4798367"/>
            <a:chExt cx="3200400" cy="461665"/>
          </a:xfrm>
        </p:grpSpPr>
        <p:sp>
          <p:nvSpPr>
            <p:cNvPr id="12304" name="長方形 16"/>
            <p:cNvSpPr>
              <a:spLocks noChangeArrowheads="1"/>
            </p:cNvSpPr>
            <p:nvPr/>
          </p:nvSpPr>
          <p:spPr bwMode="auto">
            <a:xfrm>
              <a:off x="4583490" y="4798367"/>
              <a:ext cx="3200400" cy="461665"/>
            </a:xfrm>
            <a:prstGeom prst="rect">
              <a:avLst/>
            </a:prstGeom>
            <a:solidFill>
              <a:srgbClr val="00A0D5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/>
              <a:endParaRPr lang="zh-CN" altLang="en-US" sz="2400">
                <a:latin typeface="Adobe 繁黑體 Std B"/>
                <a:ea typeface="Adobe 繁黑體 Std B"/>
                <a:cs typeface="Adobe 繁黑體 Std B"/>
              </a:endParaRPr>
            </a:p>
          </p:txBody>
        </p:sp>
        <p:sp>
          <p:nvSpPr>
            <p:cNvPr id="12305" name="右箭頭 38"/>
            <p:cNvSpPr>
              <a:spLocks noChangeArrowheads="1"/>
            </p:cNvSpPr>
            <p:nvPr/>
          </p:nvSpPr>
          <p:spPr bwMode="auto">
            <a:xfrm rot="10800000">
              <a:off x="7248022" y="4916997"/>
              <a:ext cx="340800" cy="224400"/>
            </a:xfrm>
            <a:prstGeom prst="rightArrow">
              <a:avLst>
                <a:gd name="adj1" fmla="val 50000"/>
                <a:gd name="adj2" fmla="val 49998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/>
              <a:endParaRPr lang="zh-CN" altLang="en-US" sz="2400">
                <a:latin typeface="Adobe 繁黑體 Std B"/>
                <a:ea typeface="Adobe 繁黑體 Std B"/>
                <a:cs typeface="Adobe 繁黑體 Std B"/>
              </a:endParaRPr>
            </a:p>
          </p:txBody>
        </p:sp>
        <p:sp>
          <p:nvSpPr>
            <p:cNvPr id="12306" name="TextBox 39"/>
            <p:cNvSpPr txBox="1">
              <a:spLocks noChangeArrowheads="1"/>
            </p:cNvSpPr>
            <p:nvPr/>
          </p:nvSpPr>
          <p:spPr bwMode="auto">
            <a:xfrm>
              <a:off x="5072038" y="4844518"/>
              <a:ext cx="2134290" cy="34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TW" altLang="en-US" sz="2000" b="1" dirty="0">
                  <a:solidFill>
                    <a:srgbClr val="FFFFFF"/>
                  </a:solidFill>
                  <a:ea typeface="微軟正黑體" pitchFamily="34" charset="-120"/>
                </a:rPr>
                <a:t>技高</a:t>
              </a:r>
              <a:r>
                <a:rPr lang="en-US" altLang="zh-TW" sz="2000" b="1" dirty="0">
                  <a:solidFill>
                    <a:srgbClr val="FFFFFF"/>
                  </a:solidFill>
                  <a:ea typeface="微軟正黑體" pitchFamily="34" charset="-120"/>
                </a:rPr>
                <a:t>/</a:t>
              </a:r>
              <a:r>
                <a:rPr lang="zh-TW" altLang="en-US" sz="2000" b="1" dirty="0">
                  <a:solidFill>
                    <a:srgbClr val="FFFFFF"/>
                  </a:solidFill>
                  <a:ea typeface="微軟正黑體" pitchFamily="34" charset="-120"/>
                </a:rPr>
                <a:t>綜高</a:t>
              </a:r>
              <a:r>
                <a:rPr lang="en-US" altLang="zh-TW" sz="2000" b="1" dirty="0">
                  <a:solidFill>
                    <a:srgbClr val="FFFFFF"/>
                  </a:solidFill>
                  <a:ea typeface="微軟正黑體" pitchFamily="34" charset="-120"/>
                </a:rPr>
                <a:t>(</a:t>
              </a:r>
              <a:r>
                <a:rPr lang="zh-TW" altLang="en-US" sz="2000" b="1" dirty="0">
                  <a:solidFill>
                    <a:srgbClr val="FFFFFF"/>
                  </a:solidFill>
                  <a:ea typeface="微軟正黑體" pitchFamily="34" charset="-120"/>
                </a:rPr>
                <a:t>專門學程</a:t>
              </a:r>
              <a:r>
                <a:rPr lang="en-US" altLang="zh-TW" sz="2000" b="1" dirty="0">
                  <a:solidFill>
                    <a:srgbClr val="FFFFFF"/>
                  </a:solidFill>
                  <a:ea typeface="微軟正黑體" pitchFamily="34" charset="-120"/>
                </a:rPr>
                <a:t>)</a:t>
              </a:r>
              <a:endParaRPr lang="zh-CN" altLang="en-US" sz="2000" b="1" dirty="0">
                <a:solidFill>
                  <a:srgbClr val="FFFFFF"/>
                </a:solidFill>
                <a:ea typeface="微軟正黑體" pitchFamily="34" charset="-120"/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3560763" y="1981200"/>
            <a:ext cx="2044700" cy="2913063"/>
            <a:chOff x="3694293" y="2209800"/>
            <a:chExt cx="1778393" cy="2533535"/>
          </a:xfrm>
        </p:grpSpPr>
        <p:sp>
          <p:nvSpPr>
            <p:cNvPr id="12301" name="上箭頭 24"/>
            <p:cNvSpPr>
              <a:spLocks noChangeArrowheads="1"/>
            </p:cNvSpPr>
            <p:nvPr/>
          </p:nvSpPr>
          <p:spPr bwMode="auto">
            <a:xfrm>
              <a:off x="3694293" y="2209800"/>
              <a:ext cx="1778393" cy="2533535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/>
              <a:endParaRPr lang="zh-CN" altLang="en-US" sz="2400">
                <a:latin typeface="Adobe 繁黑體 Std B"/>
                <a:ea typeface="Adobe 繁黑體 Std B"/>
                <a:cs typeface="Adobe 繁黑體 Std B"/>
              </a:endParaRPr>
            </a:p>
          </p:txBody>
        </p:sp>
        <p:sp>
          <p:nvSpPr>
            <p:cNvPr id="12302" name="TextBox 33"/>
            <p:cNvSpPr txBox="1">
              <a:spLocks noChangeArrowheads="1"/>
            </p:cNvSpPr>
            <p:nvPr/>
          </p:nvSpPr>
          <p:spPr bwMode="auto">
            <a:xfrm>
              <a:off x="4183380" y="3708737"/>
              <a:ext cx="80021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zh-CN" altLang="en-US" sz="1400" b="1">
                  <a:ea typeface="微軟正黑體" pitchFamily="34" charset="-120"/>
                </a:rPr>
                <a:t>科技大學</a:t>
              </a:r>
            </a:p>
            <a:p>
              <a:pPr algn="ctr" eaLnBrk="1" hangingPunct="1"/>
              <a:r>
                <a:rPr lang="zh-CN" altLang="en-US" sz="1400" b="1">
                  <a:ea typeface="微軟正黑體" pitchFamily="34" charset="-120"/>
                </a:rPr>
                <a:t>技術學院</a:t>
              </a:r>
            </a:p>
            <a:p>
              <a:pPr algn="ctr" eaLnBrk="1" hangingPunct="1"/>
              <a:r>
                <a:rPr lang="zh-CN" altLang="en-US" sz="1400" b="1">
                  <a:ea typeface="微軟正黑體" pitchFamily="34" charset="-120"/>
                </a:rPr>
                <a:t>一般大學</a:t>
              </a:r>
            </a:p>
          </p:txBody>
        </p:sp>
        <p:sp>
          <p:nvSpPr>
            <p:cNvPr id="12303" name="TextBox 34"/>
            <p:cNvSpPr txBox="1">
              <a:spLocks noChangeArrowheads="1"/>
            </p:cNvSpPr>
            <p:nvPr/>
          </p:nvSpPr>
          <p:spPr bwMode="auto">
            <a:xfrm>
              <a:off x="4260324" y="2667000"/>
              <a:ext cx="6463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CN" altLang="en-US" sz="1400" b="1">
                  <a:solidFill>
                    <a:srgbClr val="FF0000"/>
                  </a:solidFill>
                  <a:ea typeface="微軟正黑體" pitchFamily="34" charset="-120"/>
                </a:rPr>
                <a:t>博士班</a:t>
              </a:r>
            </a:p>
            <a:p>
              <a:pPr eaLnBrk="1" hangingPunct="1"/>
              <a:r>
                <a:rPr lang="zh-CN" altLang="en-US" sz="1400" b="1">
                  <a:solidFill>
                    <a:srgbClr val="FF0000"/>
                  </a:solidFill>
                  <a:ea typeface="微軟正黑體" pitchFamily="34" charset="-120"/>
                </a:rPr>
                <a:t>碩士班</a:t>
              </a:r>
            </a:p>
          </p:txBody>
        </p:sp>
      </p:grpSp>
      <p:sp>
        <p:nvSpPr>
          <p:cNvPr id="1230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6732588" y="644842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538F0990-EE87-4963-9B86-833FDE4992AC}" type="slidenum">
              <a:rPr lang="zh-CN" altLang="en-US"/>
              <a:pPr/>
              <a:t>26</a:t>
            </a:fld>
            <a:endParaRPr lang="en-US" altLang="zh-CN"/>
          </a:p>
        </p:txBody>
      </p:sp>
      <p:sp>
        <p:nvSpPr>
          <p:cNvPr id="34" name="矩形 10"/>
          <p:cNvSpPr>
            <a:spLocks noChangeArrowheads="1"/>
          </p:cNvSpPr>
          <p:nvPr/>
        </p:nvSpPr>
        <p:spPr bwMode="auto">
          <a:xfrm>
            <a:off x="1071538" y="428604"/>
            <a:ext cx="68531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條條大路通羅馬</a:t>
            </a: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殊途而同歸</a:t>
            </a: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5" name="矩形 10"/>
          <p:cNvSpPr>
            <a:spLocks noChangeArrowheads="1"/>
          </p:cNvSpPr>
          <p:nvPr/>
        </p:nvSpPr>
        <p:spPr bwMode="auto">
          <a:xfrm>
            <a:off x="2268538" y="5661025"/>
            <a:ext cx="4451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國中畢業生升學進路階梯圖</a:t>
            </a:r>
            <a:endParaRPr lang="zh-TW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96B2873D-FC1B-441C-89B3-1D5C27C5EFED}"/>
              </a:ext>
            </a:extLst>
          </p:cNvPr>
          <p:cNvSpPr/>
          <p:nvPr/>
        </p:nvSpPr>
        <p:spPr>
          <a:xfrm rot="-2700000">
            <a:off x="1955301" y="2094785"/>
            <a:ext cx="1721247" cy="924090"/>
          </a:xfrm>
          <a:prstGeom prst="rightArrow">
            <a:avLst/>
          </a:prstGeom>
          <a:solidFill>
            <a:srgbClr val="FF00FF"/>
          </a:solidFill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普通教育</a:t>
            </a:r>
          </a:p>
        </p:txBody>
      </p:sp>
      <p:sp>
        <p:nvSpPr>
          <p:cNvPr id="37" name="箭號: 向右 36">
            <a:extLst>
              <a:ext uri="{FF2B5EF4-FFF2-40B4-BE49-F238E27FC236}">
                <a16:creationId xmlns:a16="http://schemas.microsoft.com/office/drawing/2014/main" id="{C31A9232-DB8A-4D8B-BF3A-27758DB516A8}"/>
              </a:ext>
            </a:extLst>
          </p:cNvPr>
          <p:cNvSpPr/>
          <p:nvPr/>
        </p:nvSpPr>
        <p:spPr>
          <a:xfrm rot="-8100000">
            <a:off x="5579070" y="2121784"/>
            <a:ext cx="1721247" cy="924090"/>
          </a:xfrm>
          <a:prstGeom prst="rightArrow">
            <a:avLst/>
          </a:prstGeom>
          <a:solidFill>
            <a:srgbClr val="FF00FF"/>
          </a:solidFill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技職教育</a:t>
            </a:r>
          </a:p>
        </p:txBody>
      </p:sp>
    </p:spTree>
    <p:extLst>
      <p:ext uri="{BB962C8B-B14F-4D97-AF65-F5344CB8AC3E}">
        <p14:creationId xmlns:p14="http://schemas.microsoft.com/office/powerpoint/2010/main" val="455455305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 descr="ãæ¨¹æ¨ åãçåçæå°çµæ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淚滴形 1">
            <a:extLst>
              <a:ext uri="{FF2B5EF4-FFF2-40B4-BE49-F238E27FC236}">
                <a16:creationId xmlns:a16="http://schemas.microsoft.com/office/drawing/2014/main" id="{15968640-77E1-48AD-9860-E800BE1AEBE0}"/>
              </a:ext>
            </a:extLst>
          </p:cNvPr>
          <p:cNvSpPr/>
          <p:nvPr/>
        </p:nvSpPr>
        <p:spPr>
          <a:xfrm>
            <a:off x="3965156" y="810970"/>
            <a:ext cx="4464496" cy="2664292"/>
          </a:xfrm>
          <a:prstGeom prst="teardrop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-152400" y="2295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152400" y="4562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11271" name="矩形 10"/>
          <p:cNvSpPr>
            <a:spLocks noChangeArrowheads="1"/>
          </p:cNvSpPr>
          <p:nvPr/>
        </p:nvSpPr>
        <p:spPr bwMode="auto">
          <a:xfrm>
            <a:off x="4143372" y="1358286"/>
            <a:ext cx="4286280" cy="1569660"/>
          </a:xfrm>
          <a:prstGeom prst="rect">
            <a:avLst/>
          </a:prstGeom>
          <a:noFill/>
          <a:ln w="63500">
            <a:noFill/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altLang="zh-TW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12</a:t>
            </a:r>
            <a:r>
              <a:rPr kumimoji="0" lang="zh-TW" alt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年國教</a:t>
            </a:r>
            <a:endParaRPr kumimoji="0" lang="en-US" altLang="zh-TW" sz="48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>
              <a:defRPr/>
            </a:pPr>
            <a:r>
              <a:rPr kumimoji="0" lang="zh-TW" alt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入學管道</a:t>
            </a:r>
            <a:endParaRPr lang="zh-TW" alt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676406"/>
      </p:ext>
    </p:extLst>
  </p:cSld>
  <p:clrMapOvr>
    <a:masterClrMapping/>
  </p:clrMapOvr>
  <p:transition advTm="5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-152400" y="2295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152400" y="4562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11271" name="矩形 10"/>
          <p:cNvSpPr>
            <a:spLocks noChangeArrowheads="1"/>
          </p:cNvSpPr>
          <p:nvPr/>
        </p:nvSpPr>
        <p:spPr bwMode="auto">
          <a:xfrm>
            <a:off x="1439652" y="2060848"/>
            <a:ext cx="626469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  <a:buFont typeface="Wingdings" pitchFamily="2" charset="2"/>
              <a:buChar char="ü"/>
              <a:defRPr/>
            </a:pPr>
            <a:r>
              <a:rPr lang="zh-TW" altLang="en-US" sz="60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免試入學</a:t>
            </a:r>
            <a:endParaRPr lang="en-US" altLang="zh-TW" sz="60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>
              <a:spcBef>
                <a:spcPct val="10000"/>
              </a:spcBef>
              <a:defRPr/>
            </a:pPr>
            <a:r>
              <a:rPr lang="en-US" altLang="zh-TW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    </a:t>
            </a:r>
            <a:r>
              <a:rPr lang="zh-TW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 名額</a:t>
            </a:r>
            <a:r>
              <a:rPr lang="en-US" altLang="zh-TW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85%</a:t>
            </a:r>
            <a:r>
              <a:rPr lang="zh-TW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以上、不訂門檻、不可跨區、集體報名</a:t>
            </a:r>
            <a:endParaRPr lang="en-US" altLang="zh-TW" sz="2000" b="1" dirty="0"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>
              <a:spcBef>
                <a:spcPts val="1800"/>
              </a:spcBef>
              <a:buFont typeface="Wingdings" pitchFamily="2" charset="2"/>
              <a:buChar char="ü"/>
              <a:defRPr/>
            </a:pPr>
            <a:r>
              <a:rPr lang="zh-TW" altLang="en-US" sz="60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特色招生</a:t>
            </a:r>
            <a:endParaRPr lang="en-US" altLang="zh-TW" sz="6000" b="1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altLang="zh-TW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   </a:t>
            </a:r>
            <a:r>
              <a:rPr lang="zh-TW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  可訂門檻、可跨區、集體報名</a:t>
            </a:r>
            <a:endParaRPr lang="en-US" altLang="zh-TW" sz="20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>
              <a:spcBef>
                <a:spcPts val="1800"/>
              </a:spcBef>
              <a:buFont typeface="Wingdings" pitchFamily="2" charset="2"/>
              <a:buChar char="ü"/>
              <a:defRPr/>
            </a:pPr>
            <a:r>
              <a:rPr lang="zh-TW" altLang="en-US" sz="6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其它招生</a:t>
            </a:r>
            <a:endParaRPr lang="en-US" altLang="zh-TW" sz="60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1E8B4EC-7E86-492D-B214-27DEA65F8919}"/>
              </a:ext>
            </a:extLst>
          </p:cNvPr>
          <p:cNvSpPr txBox="1"/>
          <p:nvPr/>
        </p:nvSpPr>
        <p:spPr>
          <a:xfrm>
            <a:off x="1795500" y="778554"/>
            <a:ext cx="55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主要招生管道</a:t>
            </a:r>
          </a:p>
        </p:txBody>
      </p:sp>
    </p:spTree>
    <p:extLst>
      <p:ext uri="{BB962C8B-B14F-4D97-AF65-F5344CB8AC3E}">
        <p14:creationId xmlns:p14="http://schemas.microsoft.com/office/powerpoint/2010/main" val="422800491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519289" y="404341"/>
            <a:ext cx="8424863" cy="720725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  <a:spcAft>
                <a:spcPts val="1800"/>
              </a:spcAft>
              <a:defRPr/>
            </a:pPr>
            <a:r>
              <a:rPr lang="zh-TW" alt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免試入學相關招生管道</a:t>
            </a:r>
            <a:endParaRPr lang="zh-TW" alt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371064"/>
              </p:ext>
            </p:extLst>
          </p:nvPr>
        </p:nvGraphicFramePr>
        <p:xfrm>
          <a:off x="642910" y="1268760"/>
          <a:ext cx="7929618" cy="4848775"/>
        </p:xfrm>
        <a:graphic>
          <a:graphicData uri="http://schemas.openxmlformats.org/drawingml/2006/table">
            <a:tbl>
              <a:tblPr/>
              <a:tblGrid>
                <a:gridCol w="750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9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7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07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0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編號</a:t>
                      </a:r>
                      <a:endParaRPr lang="zh-TW" sz="2400" b="1" kern="1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3700" marR="53700" marT="7458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0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入學管道</a:t>
                      </a:r>
                      <a:endParaRPr lang="zh-TW" sz="2400" b="1" kern="1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辦理期程</a:t>
                      </a:r>
                      <a:endParaRPr lang="zh-TW" sz="2000" b="1" kern="1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0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備註</a:t>
                      </a:r>
                      <a:endParaRPr lang="zh-TW" sz="2400" b="1" kern="1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2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</a:t>
                      </a:r>
                      <a:endParaRPr lang="zh-TW" sz="2400" kern="1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3700" marR="53700" marT="7458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技優：</a:t>
                      </a:r>
                      <a:r>
                        <a:rPr lang="zh-TW" altLang="en-US" sz="16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國民中學技藝技能優良學生甄審</a:t>
                      </a:r>
                      <a:endParaRPr lang="en-US" altLang="zh-TW" sz="1600" b="1" kern="100" dirty="0">
                        <a:solidFill>
                          <a:srgbClr val="FF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16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         </a:t>
                      </a:r>
                      <a:r>
                        <a:rPr lang="zh-TW" altLang="en-US" sz="16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入學高級中等學校專業群科</a:t>
                      </a:r>
                      <a:r>
                        <a:rPr lang="zh-TW" sz="16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 </a:t>
                      </a:r>
                      <a:endParaRPr lang="zh-TW" sz="1600" kern="1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5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月 </a:t>
                      </a: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5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1.</a:t>
                      </a:r>
                      <a:r>
                        <a:rPr lang="zh-TW" altLang="en-US" sz="15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完</a:t>
                      </a:r>
                      <a:r>
                        <a:rPr lang="zh-TW" sz="15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免</a:t>
                      </a:r>
                      <a:r>
                        <a:rPr lang="zh-TW" altLang="en-US" sz="15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在國中會考</a:t>
                      </a:r>
                      <a:r>
                        <a:rPr lang="zh-TW" sz="15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前放</a:t>
                      </a:r>
                      <a:endParaRPr lang="en-US" altLang="zh-TW" sz="1500" kern="1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5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  </a:t>
                      </a:r>
                      <a:r>
                        <a:rPr lang="zh-TW" sz="15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榜</a:t>
                      </a:r>
                      <a:r>
                        <a:rPr lang="zh-TW" altLang="en-US" sz="15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。</a:t>
                      </a:r>
                      <a:endParaRPr lang="en-US" altLang="zh-TW" sz="1500" kern="1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5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2.</a:t>
                      </a:r>
                      <a:r>
                        <a:rPr lang="zh-TW" altLang="en-US" sz="15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各招生管道已錄取</a:t>
                      </a:r>
                      <a:r>
                        <a:rPr lang="zh-TW" sz="15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學</a:t>
                      </a:r>
                      <a:endParaRPr lang="en-US" altLang="zh-TW" sz="1500" kern="1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5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  </a:t>
                      </a:r>
                      <a:r>
                        <a:rPr lang="zh-TW" sz="15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生</a:t>
                      </a:r>
                      <a:r>
                        <a:rPr lang="zh-TW" altLang="en-US" sz="15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未報到或報到後聲</a:t>
                      </a:r>
                      <a:endParaRPr lang="en-US" altLang="zh-TW" sz="1500" kern="1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5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  明放棄，</a:t>
                      </a:r>
                      <a:r>
                        <a:rPr lang="zh-TW" sz="15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可報名參加</a:t>
                      </a:r>
                      <a:endParaRPr lang="en-US" altLang="zh-TW" sz="1500" kern="1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5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  下一階段</a:t>
                      </a:r>
                      <a:r>
                        <a:rPr lang="zh-TW" sz="15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免試入學</a:t>
                      </a:r>
                      <a:r>
                        <a:rPr lang="zh-TW" altLang="en-US" sz="15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管</a:t>
                      </a:r>
                      <a:endParaRPr lang="en-US" altLang="zh-TW" sz="1500" kern="1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5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  道。</a:t>
                      </a:r>
                      <a:endParaRPr lang="en-US" altLang="zh-TW" sz="1500" kern="1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5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3.</a:t>
                      </a:r>
                      <a:r>
                        <a:rPr lang="zh-TW" altLang="en-US" sz="15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各入學管道招生</a:t>
                      </a:r>
                      <a:r>
                        <a:rPr lang="zh-TW" sz="15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餘額</a:t>
                      </a:r>
                      <a:endParaRPr lang="en-US" altLang="zh-TW" sz="1500" kern="1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5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  </a:t>
                      </a:r>
                      <a:r>
                        <a:rPr lang="zh-TW" sz="15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流入</a:t>
                      </a:r>
                      <a:r>
                        <a:rPr lang="zh-TW" altLang="en-US" sz="15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大</a:t>
                      </a:r>
                      <a:r>
                        <a:rPr lang="zh-TW" sz="15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免</a:t>
                      </a:r>
                      <a:r>
                        <a:rPr lang="zh-TW" altLang="en-US" sz="15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。</a:t>
                      </a:r>
                      <a:r>
                        <a:rPr lang="zh-TW" sz="15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 </a:t>
                      </a: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2</a:t>
                      </a:r>
                      <a:endParaRPr lang="zh-TW" sz="2400" kern="10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3700" marR="53700" marT="7458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產特：</a:t>
                      </a:r>
                      <a:r>
                        <a:rPr lang="zh-TW" sz="17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產業特殊需求類科</a:t>
                      </a:r>
                      <a:r>
                        <a:rPr lang="zh-TW" sz="1700" b="1" kern="100" dirty="0">
                          <a:solidFill>
                            <a:srgbClr val="6600CC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優先</a:t>
                      </a:r>
                      <a:r>
                        <a:rPr lang="zh-TW" sz="17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入學</a:t>
                      </a:r>
                      <a:r>
                        <a:rPr lang="zh-TW" altLang="en-US" sz="17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 </a:t>
                      </a:r>
                      <a:endParaRPr lang="zh-TW" sz="1700" kern="1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5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月 </a:t>
                      </a: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3</a:t>
                      </a:r>
                      <a:endParaRPr lang="zh-TW" sz="2400" kern="10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3700" marR="53700" marT="7458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直升：</a:t>
                      </a:r>
                      <a:r>
                        <a:rPr lang="zh-TW" altLang="en-US" sz="17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直升入學 </a:t>
                      </a: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6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月初 </a:t>
                      </a: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4</a:t>
                      </a:r>
                      <a:endParaRPr lang="zh-TW" sz="2400" kern="10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3700" marR="53700" marT="7458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完免：</a:t>
                      </a:r>
                      <a:r>
                        <a:rPr lang="zh-TW" altLang="en-US" sz="17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完全免試入學 </a:t>
                      </a: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5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月 </a:t>
                      </a: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5</a:t>
                      </a:r>
                      <a:endParaRPr lang="zh-TW" sz="2400" kern="10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3700" marR="53700" marT="7458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優免：</a:t>
                      </a:r>
                      <a:r>
                        <a:rPr lang="zh-TW" altLang="en-US" sz="1700" b="1" kern="100" dirty="0">
                          <a:solidFill>
                            <a:srgbClr val="6600CC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優先</a:t>
                      </a:r>
                      <a:r>
                        <a:rPr lang="zh-TW" altLang="en-US" sz="17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免試入學 </a:t>
                      </a: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5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〜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6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月 </a:t>
                      </a: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6</a:t>
                      </a:r>
                      <a:endParaRPr lang="zh-TW" sz="2400" kern="10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3700" marR="53700" marT="7458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3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大免：</a:t>
                      </a:r>
                      <a:r>
                        <a:rPr lang="zh-TW" altLang="en-US" sz="17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基北區高級中等學校免試入學 </a:t>
                      </a: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6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月 </a:t>
                      </a: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sz="1400" kern="100" dirty="0">
                        <a:solidFill>
                          <a:srgbClr val="FF000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7</a:t>
                      </a:r>
                      <a:endParaRPr lang="zh-TW" sz="2400" kern="100" dirty="0">
                        <a:solidFill>
                          <a:srgbClr val="3333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3700" marR="53700" marT="7458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3333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五專</a:t>
                      </a:r>
                      <a:r>
                        <a:rPr lang="zh-TW" sz="2400" b="1" kern="100" dirty="0">
                          <a:solidFill>
                            <a:srgbClr val="6600CC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優先</a:t>
                      </a:r>
                      <a:r>
                        <a:rPr lang="zh-TW" sz="2400" b="1" kern="100" dirty="0">
                          <a:solidFill>
                            <a:srgbClr val="3333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免試入學 </a:t>
                      </a:r>
                      <a:endParaRPr lang="zh-TW" sz="2400" kern="100" dirty="0">
                        <a:solidFill>
                          <a:srgbClr val="3333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5</a:t>
                      </a:r>
                      <a:r>
                        <a:rPr lang="zh-TW" sz="20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〜</a:t>
                      </a:r>
                      <a:r>
                        <a:rPr lang="en-US" sz="20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6</a:t>
                      </a:r>
                      <a:r>
                        <a:rPr lang="zh-TW" sz="20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月 </a:t>
                      </a: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五專聯合</a:t>
                      </a:r>
                      <a:r>
                        <a:rPr lang="zh-TW" altLang="zh-TW" sz="15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免試入學</a:t>
                      </a:r>
                      <a:r>
                        <a:rPr lang="zh-TW" altLang="en-US" sz="15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的招生</a:t>
                      </a:r>
                      <a:r>
                        <a:rPr lang="zh-TW" altLang="zh-TW" sz="15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餘額流入</a:t>
                      </a:r>
                      <a:r>
                        <a:rPr lang="zh-TW" altLang="en-US" sz="15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五專聯合</a:t>
                      </a:r>
                      <a:r>
                        <a:rPr lang="zh-TW" altLang="zh-TW" sz="15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免試入學 </a:t>
                      </a:r>
                      <a:endParaRPr lang="zh-TW" sz="1500" kern="100" dirty="0">
                        <a:solidFill>
                          <a:srgbClr val="3333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8</a:t>
                      </a:r>
                      <a:endParaRPr lang="zh-TW" sz="2400" kern="100">
                        <a:solidFill>
                          <a:srgbClr val="3333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3700" marR="53700" marT="7458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3333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五專</a:t>
                      </a:r>
                      <a:r>
                        <a:rPr lang="zh-TW" altLang="en-US" sz="2400" b="1" kern="100" dirty="0">
                          <a:solidFill>
                            <a:srgbClr val="3333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聯合</a:t>
                      </a:r>
                      <a:r>
                        <a:rPr lang="zh-TW" sz="2400" b="1" kern="100" dirty="0">
                          <a:solidFill>
                            <a:srgbClr val="3333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免試入學 </a:t>
                      </a:r>
                      <a:endParaRPr lang="zh-TW" sz="2400" kern="100" dirty="0">
                        <a:solidFill>
                          <a:srgbClr val="3333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6</a:t>
                      </a:r>
                      <a:r>
                        <a:rPr lang="zh-TW" sz="20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月 </a:t>
                      </a: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sz="1400" kern="100" dirty="0">
                        <a:solidFill>
                          <a:srgbClr val="3333FF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9</a:t>
                      </a:r>
                      <a:endParaRPr lang="zh-TW" sz="2400" kern="1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3700" marR="53700" marT="7458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rgbClr val="008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技術型高級中等學校單獨招生</a:t>
                      </a:r>
                      <a:endParaRPr lang="zh-TW" sz="2200" kern="1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2</a:t>
                      </a:r>
                      <a:r>
                        <a:rPr lang="zh-TW" sz="20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〜</a:t>
                      </a:r>
                      <a:r>
                        <a:rPr lang="en-US" sz="20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6</a:t>
                      </a:r>
                      <a:r>
                        <a:rPr lang="zh-TW" sz="20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月 </a:t>
                      </a: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各校單獨招生</a:t>
                      </a:r>
                      <a:endParaRPr lang="en-US" altLang="zh-TW" sz="1400" kern="1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 </a:t>
                      </a:r>
                      <a:r>
                        <a:rPr lang="en-US" altLang="zh-TW" sz="14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(</a:t>
                      </a:r>
                      <a:r>
                        <a:rPr lang="zh-TW" altLang="en-US" sz="14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基北區</a:t>
                      </a:r>
                      <a:r>
                        <a:rPr lang="en-US" altLang="zh-TW" sz="14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6</a:t>
                      </a:r>
                      <a:r>
                        <a:rPr lang="zh-TW" altLang="en-US" sz="14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所</a:t>
                      </a:r>
                      <a:r>
                        <a:rPr lang="en-US" altLang="zh-TW" sz="14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400" kern="1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3700" marR="53700" marT="7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C3B7EE0D-53DF-4EDD-805B-A1204E9070E5}"/>
              </a:ext>
            </a:extLst>
          </p:cNvPr>
          <p:cNvSpPr/>
          <p:nvPr/>
        </p:nvSpPr>
        <p:spPr>
          <a:xfrm>
            <a:off x="658682" y="3195961"/>
            <a:ext cx="4633398" cy="1673199"/>
          </a:xfrm>
          <a:prstGeom prst="rect">
            <a:avLst/>
          </a:prstGeom>
          <a:noFill/>
          <a:ln w="38100">
            <a:solidFill>
              <a:srgbClr val="3333FF"/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9356F5D-C32F-47ED-B1FA-202A7B5BED61}"/>
              </a:ext>
            </a:extLst>
          </p:cNvPr>
          <p:cNvSpPr/>
          <p:nvPr/>
        </p:nvSpPr>
        <p:spPr>
          <a:xfrm>
            <a:off x="658682" y="4880259"/>
            <a:ext cx="4633398" cy="792088"/>
          </a:xfrm>
          <a:prstGeom prst="rect">
            <a:avLst/>
          </a:prstGeom>
          <a:noFill/>
          <a:ln w="38100">
            <a:solidFill>
              <a:srgbClr val="3333FF"/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0"/>
            <a:ext cx="9144000" cy="685799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"/>
          <p:cNvSpPr/>
          <p:nvPr/>
        </p:nvSpPr>
        <p:spPr>
          <a:xfrm>
            <a:off x="-152400" y="229552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3"/>
          <p:cNvSpPr/>
          <p:nvPr/>
        </p:nvSpPr>
        <p:spPr>
          <a:xfrm>
            <a:off x="152400" y="456247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"/>
          <p:cNvSpPr txBox="1"/>
          <p:nvPr/>
        </p:nvSpPr>
        <p:spPr>
          <a:xfrm>
            <a:off x="2037425" y="2493241"/>
            <a:ext cx="506915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sz="6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壹</a:t>
            </a:r>
            <a:r>
              <a:rPr lang="zh-TW" altLang="en-US" sz="6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、</a:t>
            </a:r>
            <a:r>
              <a:rPr lang="zh-TW" altLang="zh-TW" sz="6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適性入學</a:t>
            </a:r>
            <a:endParaRPr lang="en-US" altLang="zh-TW" sz="60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lvl="0"/>
            <a:r>
              <a:rPr lang="zh-TW" altLang="en-US" sz="6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重點提示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cut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719137" y="404339"/>
            <a:ext cx="8424863" cy="720725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  <a:spcAft>
                <a:spcPts val="1800"/>
              </a:spcAft>
              <a:defRPr/>
            </a:pPr>
            <a:r>
              <a:rPr lang="zh-TW" altLang="en-US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特色招生相關入學管道</a:t>
            </a:r>
            <a:endParaRPr lang="zh-TW" altLang="en-US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407398"/>
              </p:ext>
            </p:extLst>
          </p:nvPr>
        </p:nvGraphicFramePr>
        <p:xfrm>
          <a:off x="785786" y="1268761"/>
          <a:ext cx="7715304" cy="4824537"/>
        </p:xfrm>
        <a:graphic>
          <a:graphicData uri="http://schemas.openxmlformats.org/drawingml/2006/table">
            <a:tbl>
              <a:tblPr/>
              <a:tblGrid>
                <a:gridCol w="732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1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2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96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426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編號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入學管道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辦理期程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備註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26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</a:t>
                      </a:r>
                      <a:endParaRPr lang="zh-TW" sz="2400" kern="1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學科特招：</a:t>
                      </a:r>
                      <a:endParaRPr lang="en-US" altLang="zh-TW" sz="24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1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基北區高</a:t>
                      </a:r>
                      <a:r>
                        <a:rPr lang="zh-TW" altLang="en-US" sz="11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級</a:t>
                      </a:r>
                      <a:r>
                        <a:rPr lang="zh-TW" sz="11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中</a:t>
                      </a:r>
                      <a:r>
                        <a:rPr lang="zh-TW" altLang="en-US" sz="11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等學校</a:t>
                      </a:r>
                      <a:r>
                        <a:rPr lang="zh-TW" altLang="zh-TW" sz="11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學科考試分發</a:t>
                      </a:r>
                      <a:r>
                        <a:rPr lang="zh-TW" sz="11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入學</a:t>
                      </a:r>
                      <a:endParaRPr lang="en-US" altLang="zh-TW" sz="11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11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(</a:t>
                      </a:r>
                      <a:r>
                        <a:rPr lang="zh-TW" altLang="en-US" sz="11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師大附中、政大附中、西松高中、海大附中</a:t>
                      </a:r>
                      <a:r>
                        <a:rPr lang="en-US" altLang="zh-TW" sz="11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1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6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月下旬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1.</a:t>
                      </a:r>
                      <a:r>
                        <a:rPr lang="zh-TW" altLang="en-US" sz="14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各校單獨報名和考試</a:t>
                      </a:r>
                      <a:endParaRPr lang="en-US" altLang="zh-TW" sz="1400" kern="1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2.</a:t>
                      </a:r>
                      <a:r>
                        <a:rPr lang="zh-TW" altLang="en-US" sz="14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與基北區免試入學</a:t>
                      </a:r>
                      <a:endParaRPr lang="en-US" altLang="zh-TW" sz="1400" kern="1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   </a:t>
                      </a:r>
                      <a:r>
                        <a:rPr lang="zh-TW" altLang="en-US" sz="14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合併分發</a:t>
                      </a:r>
                      <a:endParaRPr lang="en-US" sz="1400" kern="1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59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2</a:t>
                      </a:r>
                      <a:endParaRPr lang="zh-TW" sz="2400" kern="100" dirty="0">
                        <a:solidFill>
                          <a:srgbClr val="3333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專業：</a:t>
                      </a:r>
                      <a:r>
                        <a:rPr lang="zh-TW" sz="16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專業群科甄選入學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3</a:t>
                      </a:r>
                      <a:r>
                        <a:rPr lang="zh-TW" sz="2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〜</a:t>
                      </a:r>
                      <a:r>
                        <a:rPr lang="en-US" sz="2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4</a:t>
                      </a:r>
                      <a:r>
                        <a:rPr lang="zh-TW" sz="2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集體報名，各校單獨考試和分發</a:t>
                      </a:r>
                      <a:endParaRPr lang="en-US" sz="1400" kern="100" dirty="0">
                        <a:solidFill>
                          <a:srgbClr val="3333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3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3</a:t>
                      </a:r>
                      <a:endParaRPr lang="zh-TW" sz="2400" kern="100" dirty="0">
                        <a:solidFill>
                          <a:srgbClr val="3333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科學：</a:t>
                      </a:r>
                      <a:r>
                        <a:rPr lang="zh-TW" sz="14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科學班</a:t>
                      </a:r>
                      <a:r>
                        <a:rPr lang="en-US" altLang="zh-TW" sz="14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(</a:t>
                      </a:r>
                      <a:r>
                        <a:rPr lang="zh-TW" altLang="en-US" sz="14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建中、北一女、師大附中</a:t>
                      </a:r>
                      <a:r>
                        <a:rPr lang="en-US" altLang="zh-TW" sz="14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400" b="1" kern="100" dirty="0"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2</a:t>
                      </a:r>
                      <a:r>
                        <a:rPr lang="zh-TW" sz="2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〜</a:t>
                      </a:r>
                      <a:r>
                        <a:rPr lang="en-US" sz="2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3</a:t>
                      </a:r>
                      <a:r>
                        <a:rPr lang="zh-TW" sz="2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各校單獨招生</a:t>
                      </a:r>
                      <a:endParaRPr lang="en-US" sz="1400" kern="100" dirty="0">
                        <a:solidFill>
                          <a:srgbClr val="3333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490650"/>
                  </a:ext>
                </a:extLst>
              </a:tr>
              <a:tr h="5213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4</a:t>
                      </a:r>
                      <a:endParaRPr lang="zh-TW" sz="2400" kern="100" dirty="0">
                        <a:solidFill>
                          <a:srgbClr val="3333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體育：</a:t>
                      </a:r>
                      <a:r>
                        <a:rPr lang="zh-TW" sz="16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體育班</a:t>
                      </a:r>
                      <a:r>
                        <a:rPr lang="en-US" altLang="zh-TW" sz="16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&amp;</a:t>
                      </a:r>
                      <a:r>
                        <a:rPr lang="zh-TW" altLang="zh-TW" sz="16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運動優良</a:t>
                      </a:r>
                      <a:endParaRPr lang="zh-TW" altLang="en-US" sz="1600" b="1" kern="100" dirty="0"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5</a:t>
                      </a:r>
                      <a:r>
                        <a:rPr lang="zh-TW" sz="2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各校單獨招生</a:t>
                      </a:r>
                      <a:endParaRPr lang="en-US" sz="1400" kern="100" dirty="0">
                        <a:solidFill>
                          <a:srgbClr val="3333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91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5</a:t>
                      </a:r>
                      <a:endParaRPr lang="zh-TW" sz="2400" kern="100" dirty="0">
                        <a:solidFill>
                          <a:srgbClr val="3333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藝術：</a:t>
                      </a:r>
                      <a:r>
                        <a:rPr lang="zh-TW" sz="13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藝術才能班</a:t>
                      </a:r>
                      <a:r>
                        <a:rPr lang="en-US" altLang="zh-TW" sz="13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(</a:t>
                      </a:r>
                      <a:r>
                        <a:rPr lang="zh-TW" sz="13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音樂、</a:t>
                      </a:r>
                      <a:r>
                        <a:rPr lang="zh-TW" altLang="zh-TW" sz="13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美術、</a:t>
                      </a:r>
                      <a:r>
                        <a:rPr lang="zh-TW" sz="13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舞蹈、戲劇</a:t>
                      </a:r>
                      <a:r>
                        <a:rPr lang="en-US" altLang="zh-TW" sz="13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300" b="1" kern="100" dirty="0"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3</a:t>
                      </a:r>
                      <a:r>
                        <a:rPr lang="zh-TW" sz="2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〜</a:t>
                      </a:r>
                      <a:r>
                        <a:rPr lang="en-US" sz="2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6</a:t>
                      </a:r>
                      <a:r>
                        <a:rPr lang="zh-TW" sz="2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聯合分發</a:t>
                      </a:r>
                      <a:endParaRPr lang="en-US" sz="1400" kern="100" dirty="0">
                        <a:solidFill>
                          <a:srgbClr val="3333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13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6</a:t>
                      </a:r>
                      <a:endParaRPr lang="zh-TW" sz="2400" kern="1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七年一貫甄選入學</a:t>
                      </a:r>
                      <a:r>
                        <a:rPr lang="en-US" altLang="zh-TW" sz="14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(</a:t>
                      </a:r>
                      <a:r>
                        <a:rPr lang="zh-TW" altLang="zh-TW" sz="14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音樂、美術、舞蹈</a:t>
                      </a:r>
                      <a:r>
                        <a:rPr lang="en-US" altLang="zh-TW" sz="14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400" b="1" kern="100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TW" sz="22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</a:t>
                      </a:r>
                      <a:r>
                        <a:rPr lang="en-US" sz="22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2</a:t>
                      </a:r>
                      <a:r>
                        <a:rPr lang="zh-TW" sz="22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〜</a:t>
                      </a:r>
                      <a:r>
                        <a:rPr lang="en-US" sz="22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4</a:t>
                      </a:r>
                      <a:r>
                        <a:rPr lang="zh-TW" sz="22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各校單獨招生</a:t>
                      </a:r>
                      <a:endParaRPr lang="en-US" sz="1400" kern="1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15965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642910" y="367242"/>
            <a:ext cx="8424863" cy="720725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  <a:spcAft>
                <a:spcPts val="1800"/>
              </a:spcAft>
              <a:defRPr/>
            </a:pPr>
            <a:r>
              <a:rPr lang="zh-TW" alt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其它相關招生管道</a:t>
            </a:r>
            <a:endParaRPr lang="zh-TW" alt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589722"/>
              </p:ext>
            </p:extLst>
          </p:nvPr>
        </p:nvGraphicFramePr>
        <p:xfrm>
          <a:off x="642910" y="1340768"/>
          <a:ext cx="7858180" cy="5161994"/>
        </p:xfrm>
        <a:graphic>
          <a:graphicData uri="http://schemas.openxmlformats.org/drawingml/2006/table">
            <a:tbl>
              <a:tblPr/>
              <a:tblGrid>
                <a:gridCol w="745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1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3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72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2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編號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入學管道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辦理期程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備註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2000" kern="1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實用技能學程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2000" kern="10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400" kern="10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聯合分發</a:t>
                      </a:r>
                      <a:endParaRPr lang="en-US" sz="1400" kern="1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sz="2000" kern="100" dirty="0">
                        <a:solidFill>
                          <a:srgbClr val="3333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建教合作班</a:t>
                      </a:r>
                      <a:r>
                        <a:rPr lang="en-US" sz="20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sz="20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產學合作班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20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〜</a:t>
                      </a:r>
                      <a:r>
                        <a:rPr lang="en-US" sz="20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sz="20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各校單獨招生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2000" kern="100">
                        <a:solidFill>
                          <a:srgbClr val="3333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雙軌訓練旗艦計畫</a:t>
                      </a:r>
                      <a:endParaRPr lang="en-US" altLang="zh-TW" sz="2000" b="1" kern="100" dirty="0"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原台德菁英班</a:t>
                      </a:r>
                      <a:r>
                        <a:rPr lang="en-US" sz="20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1" kern="100" dirty="0"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2000" kern="10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〜</a:t>
                      </a:r>
                      <a:r>
                        <a:rPr lang="en-US" sz="2000" kern="10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sz="2000" kern="10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各校單獨招生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sz="2000" kern="1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原住民</a:t>
                      </a:r>
                      <a:r>
                        <a:rPr lang="zh-TW" altLang="en-US" sz="20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實驗</a:t>
                      </a:r>
                      <a:r>
                        <a:rPr lang="zh-TW" sz="20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班</a:t>
                      </a:r>
                      <a:endParaRPr lang="en-US" altLang="zh-TW" sz="20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八斗</a:t>
                      </a:r>
                      <a:r>
                        <a:rPr lang="zh-TW" altLang="en-US" sz="14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高中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4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〜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各校單獨招生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sz="2000" kern="100" dirty="0">
                        <a:solidFill>
                          <a:srgbClr val="3333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身心障礙學生就學安置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sz="20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〜</a:t>
                      </a:r>
                      <a:r>
                        <a:rPr lang="en-US" sz="20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2000" kern="100" dirty="0">
                          <a:solidFill>
                            <a:srgbClr val="3333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400" kern="100" dirty="0">
                        <a:solidFill>
                          <a:srgbClr val="3333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zh-TW" sz="2000" kern="1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實驗學校單</a:t>
                      </a:r>
                      <a:r>
                        <a:rPr lang="zh-TW" sz="20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獨招</a:t>
                      </a:r>
                      <a:r>
                        <a:rPr lang="zh-TW" altLang="en-US" sz="20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生</a:t>
                      </a:r>
                      <a:r>
                        <a:rPr lang="en-US" altLang="zh-TW" sz="14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芳和、網路高中</a:t>
                      </a:r>
                      <a:r>
                        <a:rPr lang="en-US" altLang="zh-TW" sz="14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400" b="1" kern="100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20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各校單獨招生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endParaRPr lang="zh-TW" sz="2000" kern="1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私</a:t>
                      </a:r>
                      <a:r>
                        <a:rPr lang="zh-TW" altLang="en-US" sz="20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立學</a:t>
                      </a:r>
                      <a:r>
                        <a:rPr lang="zh-TW" sz="20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校</a:t>
                      </a:r>
                      <a:r>
                        <a:rPr lang="zh-TW" altLang="en-US" sz="20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</a:t>
                      </a:r>
                      <a:r>
                        <a:rPr lang="zh-TW" sz="20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獨招</a:t>
                      </a:r>
                      <a:r>
                        <a:rPr lang="zh-TW" altLang="en-US" sz="20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生</a:t>
                      </a:r>
                      <a:endParaRPr lang="zh-TW" sz="2000" b="1" kern="100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20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各校單獨招生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40135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zh-TW" sz="2000" kern="1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軍校單</a:t>
                      </a:r>
                      <a:r>
                        <a:rPr lang="zh-TW" altLang="zh-TW" sz="20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獨招</a:t>
                      </a:r>
                      <a:r>
                        <a:rPr lang="zh-TW" altLang="en-US" sz="20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生</a:t>
                      </a: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6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中正預校</a:t>
                      </a: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6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單獨招生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</a:t>
                      </a:r>
                      <a:endParaRPr lang="zh-TW" sz="2000" kern="1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其它單</a:t>
                      </a:r>
                      <a:r>
                        <a:rPr lang="zh-TW" sz="20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獨招</a:t>
                      </a:r>
                      <a:r>
                        <a:rPr lang="zh-TW" altLang="en-US" sz="20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生</a:t>
                      </a:r>
                      <a:r>
                        <a:rPr lang="en-US" altLang="zh-TW" sz="14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國立戲曲學院、海大附中</a:t>
                      </a:r>
                      <a:r>
                        <a:rPr lang="en-US" altLang="zh-TW" sz="14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400" b="1" kern="100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zh-TW" sz="20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〜</a:t>
                      </a:r>
                      <a:r>
                        <a:rPr lang="en-US" altLang="zh-TW" sz="20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altLang="en-US" sz="20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各校單獨招生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65138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>
            <a:extLst>
              <a:ext uri="{FF2B5EF4-FFF2-40B4-BE49-F238E27FC236}">
                <a16:creationId xmlns:a16="http://schemas.microsoft.com/office/drawing/2014/main" id="{0C8A2B79-1214-475E-ABB6-C19808E9F491}"/>
              </a:ext>
            </a:extLst>
          </p:cNvPr>
          <p:cNvSpPr/>
          <p:nvPr/>
        </p:nvSpPr>
        <p:spPr>
          <a:xfrm>
            <a:off x="83373" y="5882868"/>
            <a:ext cx="8920956" cy="500066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D2B24E52-5E18-49AD-80FB-BBD259018777}"/>
              </a:ext>
            </a:extLst>
          </p:cNvPr>
          <p:cNvSpPr/>
          <p:nvPr/>
        </p:nvSpPr>
        <p:spPr>
          <a:xfrm>
            <a:off x="83373" y="3569466"/>
            <a:ext cx="8920956" cy="2143836"/>
          </a:xfrm>
          <a:prstGeom prst="rect">
            <a:avLst/>
          </a:prstGeom>
          <a:solidFill>
            <a:srgbClr val="CCFFCC"/>
          </a:solidFill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75C4202-3F0E-4B81-80D2-4F73C169A56F}"/>
              </a:ext>
            </a:extLst>
          </p:cNvPr>
          <p:cNvSpPr/>
          <p:nvPr/>
        </p:nvSpPr>
        <p:spPr>
          <a:xfrm>
            <a:off x="82445" y="1555510"/>
            <a:ext cx="8920956" cy="1857093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2498" name="Rectangle 3"/>
          <p:cNvSpPr>
            <a:spLocks noChangeArrowheads="1"/>
          </p:cNvSpPr>
          <p:nvPr/>
        </p:nvSpPr>
        <p:spPr bwMode="auto">
          <a:xfrm>
            <a:off x="-215900" y="8572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" name="圓角矩形 21"/>
          <p:cNvSpPr/>
          <p:nvPr/>
        </p:nvSpPr>
        <p:spPr>
          <a:xfrm>
            <a:off x="272637" y="843723"/>
            <a:ext cx="2306276" cy="559059"/>
          </a:xfrm>
          <a:prstGeom prst="roundRect">
            <a:avLst/>
          </a:prstGeom>
          <a:ln w="571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基隆市</a:t>
            </a:r>
            <a:r>
              <a:rPr lang="en-US" altLang="zh-TW" sz="1400" b="1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111</a:t>
            </a:r>
            <a:r>
              <a:rPr lang="zh-TW" altLang="en-US" sz="1400" b="1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學年度</a:t>
            </a:r>
            <a:endParaRPr lang="en-US" altLang="zh-TW" sz="1400" b="1" dirty="0"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1400" b="1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適性入學流程圖</a:t>
            </a:r>
          </a:p>
        </p:txBody>
      </p:sp>
      <p:sp>
        <p:nvSpPr>
          <p:cNvPr id="23" name="圓角矩形 22"/>
          <p:cNvSpPr/>
          <p:nvPr/>
        </p:nvSpPr>
        <p:spPr>
          <a:xfrm>
            <a:off x="85217" y="1592343"/>
            <a:ext cx="285771" cy="175620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高中職免試入學</a:t>
            </a:r>
          </a:p>
        </p:txBody>
      </p:sp>
      <p:sp>
        <p:nvSpPr>
          <p:cNvPr id="24" name="圓角矩形 23"/>
          <p:cNvSpPr/>
          <p:nvPr/>
        </p:nvSpPr>
        <p:spPr>
          <a:xfrm>
            <a:off x="102293" y="3553829"/>
            <a:ext cx="285770" cy="214765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高中職特色招生</a:t>
            </a:r>
          </a:p>
        </p:txBody>
      </p:sp>
      <p:sp>
        <p:nvSpPr>
          <p:cNvPr id="25" name="圓角矩形 24"/>
          <p:cNvSpPr/>
          <p:nvPr/>
        </p:nvSpPr>
        <p:spPr>
          <a:xfrm>
            <a:off x="5987394" y="1575876"/>
            <a:ext cx="2377570" cy="66623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基北區高級中等學校</a:t>
            </a:r>
            <a:endParaRPr lang="en-US" altLang="zh-TW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ctr"/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免試入學</a:t>
            </a:r>
            <a:endParaRPr lang="zh-TW" altLang="en-US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6063817" y="3628197"/>
            <a:ext cx="2227584" cy="33253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學科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考試分發入學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8" name="圓角矩形 27"/>
          <p:cNvSpPr/>
          <p:nvPr/>
        </p:nvSpPr>
        <p:spPr>
          <a:xfrm>
            <a:off x="716073" y="4089246"/>
            <a:ext cx="1979527" cy="34378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科學班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395104" y="4085111"/>
            <a:ext cx="326699" cy="158223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術科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甄選入學</a:t>
            </a:r>
          </a:p>
        </p:txBody>
      </p:sp>
      <p:sp>
        <p:nvSpPr>
          <p:cNvPr id="30" name="圓角矩形 29"/>
          <p:cNvSpPr/>
          <p:nvPr/>
        </p:nvSpPr>
        <p:spPr>
          <a:xfrm>
            <a:off x="721805" y="4506670"/>
            <a:ext cx="1972221" cy="3437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專業群科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721805" y="4936895"/>
            <a:ext cx="1964866" cy="3541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藝才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班</a:t>
            </a:r>
            <a:endParaRPr lang="en-US" altLang="zh-TW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2" name="圓角矩形 31"/>
          <p:cNvSpPr/>
          <p:nvPr/>
        </p:nvSpPr>
        <p:spPr>
          <a:xfrm>
            <a:off x="716073" y="5385753"/>
            <a:ext cx="1972222" cy="29779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體育班</a:t>
            </a:r>
            <a:endParaRPr lang="en-US" altLang="zh-TW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3" name="圓角矩形 32"/>
          <p:cNvSpPr/>
          <p:nvPr/>
        </p:nvSpPr>
        <p:spPr>
          <a:xfrm>
            <a:off x="107657" y="5901762"/>
            <a:ext cx="2643174" cy="44821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五專</a:t>
            </a:r>
            <a:endParaRPr lang="en-US" altLang="zh-TW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3609824" y="2714324"/>
            <a:ext cx="2377570" cy="6717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基隆市公私立高中職</a:t>
            </a:r>
            <a:endParaRPr lang="en-US" altLang="zh-TW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ctr"/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優先免試入學</a:t>
            </a:r>
            <a:endParaRPr lang="en-US" altLang="zh-TW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5" name="圓角矩形 34"/>
          <p:cNvSpPr/>
          <p:nvPr/>
        </p:nvSpPr>
        <p:spPr>
          <a:xfrm>
            <a:off x="3323682" y="1562325"/>
            <a:ext cx="1848352" cy="4906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技優入學、產特優先入學、實用技能學程</a:t>
            </a:r>
            <a:endParaRPr lang="en-US" altLang="zh-TW" sz="105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837933" y="2365377"/>
            <a:ext cx="1848352" cy="56762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基隆區公私立高中職</a:t>
            </a:r>
            <a:endParaRPr lang="en-US" altLang="zh-TW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ctr"/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完全免試入學</a:t>
            </a:r>
            <a:endParaRPr lang="en-US" altLang="zh-TW" sz="105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1" name="圓角矩形 50"/>
          <p:cNvSpPr/>
          <p:nvPr/>
        </p:nvSpPr>
        <p:spPr>
          <a:xfrm>
            <a:off x="3631700" y="5878515"/>
            <a:ext cx="2485190" cy="5087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五專優先免試</a:t>
            </a:r>
            <a:endParaRPr lang="en-US" altLang="zh-TW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2" name="圓角矩形 51"/>
          <p:cNvSpPr/>
          <p:nvPr/>
        </p:nvSpPr>
        <p:spPr>
          <a:xfrm>
            <a:off x="6669151" y="5889638"/>
            <a:ext cx="1608352" cy="5087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五專分區免試</a:t>
            </a:r>
            <a:endParaRPr lang="en-US" altLang="zh-TW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92364" y="6396243"/>
            <a:ext cx="889574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註：前一個入學管道</a:t>
            </a:r>
            <a:r>
              <a:rPr lang="zh-TW" alt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未錄取</a:t>
            </a:r>
            <a:r>
              <a:rPr lang="zh-TW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</a:t>
            </a:r>
            <a:r>
              <a:rPr lang="zh-TW" alt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錄取但未報到</a:t>
            </a:r>
            <a:r>
              <a:rPr lang="zh-TW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</a:t>
            </a:r>
            <a:r>
              <a:rPr lang="zh-TW" alt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報到後又放棄</a:t>
            </a:r>
            <a:r>
              <a:rPr lang="zh-TW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，均得參加後續入學管道招生</a:t>
            </a:r>
          </a:p>
        </p:txBody>
      </p:sp>
      <p:cxnSp>
        <p:nvCxnSpPr>
          <p:cNvPr id="55" name="直線接點 54"/>
          <p:cNvCxnSpPr/>
          <p:nvPr/>
        </p:nvCxnSpPr>
        <p:spPr>
          <a:xfrm>
            <a:off x="8109797" y="1562325"/>
            <a:ext cx="50678" cy="2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圓角矩形 55"/>
          <p:cNvSpPr/>
          <p:nvPr/>
        </p:nvSpPr>
        <p:spPr>
          <a:xfrm>
            <a:off x="2798822" y="1535200"/>
            <a:ext cx="500653" cy="4814776"/>
          </a:xfrm>
          <a:prstGeom prst="roundRect">
            <a:avLst/>
          </a:prstGeom>
          <a:solidFill>
            <a:srgbClr val="00CC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</a:t>
            </a:r>
            <a:r>
              <a:rPr lang="en-US" altLang="zh-TW" sz="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5/215/22</a:t>
            </a:r>
          </a:p>
          <a:p>
            <a:pPr algn="ctr"/>
            <a:endParaRPr lang="en-US" altLang="zh-TW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成績公布</a:t>
            </a:r>
            <a:endParaRPr lang="en-US" altLang="zh-TW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6/11</a:t>
            </a:r>
          </a:p>
          <a:p>
            <a:pPr algn="ctr"/>
            <a:endParaRPr lang="zh-TW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圓角矩形 57"/>
          <p:cNvSpPr/>
          <p:nvPr/>
        </p:nvSpPr>
        <p:spPr>
          <a:xfrm>
            <a:off x="8683810" y="1535200"/>
            <a:ext cx="319591" cy="48592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未錄取可參加續招</a:t>
            </a:r>
            <a:endParaRPr lang="en-US" altLang="zh-TW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cxnSp>
        <p:nvCxnSpPr>
          <p:cNvPr id="65" name="直線接點 64"/>
          <p:cNvCxnSpPr/>
          <p:nvPr/>
        </p:nvCxnSpPr>
        <p:spPr>
          <a:xfrm>
            <a:off x="8559853" y="2483868"/>
            <a:ext cx="50678" cy="2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 68"/>
          <p:cNvSpPr/>
          <p:nvPr/>
        </p:nvSpPr>
        <p:spPr>
          <a:xfrm>
            <a:off x="94200" y="1573505"/>
            <a:ext cx="285720" cy="181583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矩形 78"/>
          <p:cNvSpPr/>
          <p:nvPr/>
        </p:nvSpPr>
        <p:spPr>
          <a:xfrm>
            <a:off x="100528" y="3565331"/>
            <a:ext cx="285720" cy="214702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矩形 80"/>
          <p:cNvSpPr/>
          <p:nvPr/>
        </p:nvSpPr>
        <p:spPr>
          <a:xfrm>
            <a:off x="2797691" y="1535200"/>
            <a:ext cx="500066" cy="484511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矩形 81"/>
          <p:cNvSpPr/>
          <p:nvPr/>
        </p:nvSpPr>
        <p:spPr>
          <a:xfrm>
            <a:off x="92364" y="5901762"/>
            <a:ext cx="2666823" cy="478550"/>
          </a:xfrm>
          <a:prstGeom prst="rect">
            <a:avLst/>
          </a:prstGeom>
          <a:noFill/>
          <a:ln w="38100">
            <a:solidFill>
              <a:srgbClr val="3333FF"/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矩形 77"/>
          <p:cNvSpPr/>
          <p:nvPr/>
        </p:nvSpPr>
        <p:spPr>
          <a:xfrm>
            <a:off x="6651790" y="5891557"/>
            <a:ext cx="1643074" cy="50006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矩形 87"/>
          <p:cNvSpPr/>
          <p:nvPr/>
        </p:nvSpPr>
        <p:spPr>
          <a:xfrm>
            <a:off x="6005385" y="1572294"/>
            <a:ext cx="2286016" cy="71438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矩形 88"/>
          <p:cNvSpPr/>
          <p:nvPr/>
        </p:nvSpPr>
        <p:spPr>
          <a:xfrm>
            <a:off x="6062099" y="3624429"/>
            <a:ext cx="2253789" cy="35719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圓角矩形 70"/>
          <p:cNvSpPr/>
          <p:nvPr/>
        </p:nvSpPr>
        <p:spPr>
          <a:xfrm>
            <a:off x="3665678" y="2129347"/>
            <a:ext cx="1857388" cy="4906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基隆市公立高中</a:t>
            </a:r>
            <a:endParaRPr lang="en-US" altLang="zh-TW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ctr"/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直升入學</a:t>
            </a:r>
            <a:endParaRPr lang="en-US" altLang="zh-TW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0" name="標題 1"/>
          <p:cNvSpPr txBox="1">
            <a:spLocks/>
          </p:cNvSpPr>
          <p:nvPr/>
        </p:nvSpPr>
        <p:spPr>
          <a:xfrm>
            <a:off x="914400" y="179820"/>
            <a:ext cx="8229600" cy="759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基北區招生作業流程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基隆市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3611541" y="2708230"/>
            <a:ext cx="2400533" cy="67869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0AC51840-7799-4F62-8B7B-42E5D76DDCC3}"/>
              </a:ext>
            </a:extLst>
          </p:cNvPr>
          <p:cNvSpPr/>
          <p:nvPr/>
        </p:nvSpPr>
        <p:spPr>
          <a:xfrm>
            <a:off x="828897" y="2338429"/>
            <a:ext cx="1857388" cy="60052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EE35F5CB-F506-4E6E-87CD-2A2B37B67A1A}"/>
              </a:ext>
            </a:extLst>
          </p:cNvPr>
          <p:cNvSpPr/>
          <p:nvPr/>
        </p:nvSpPr>
        <p:spPr>
          <a:xfrm>
            <a:off x="3606930" y="5873163"/>
            <a:ext cx="2485190" cy="50006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1E154819-84D1-4EB1-9DFD-F4841D0F8C46}"/>
              </a:ext>
            </a:extLst>
          </p:cNvPr>
          <p:cNvSpPr/>
          <p:nvPr/>
        </p:nvSpPr>
        <p:spPr>
          <a:xfrm>
            <a:off x="3683668" y="2129347"/>
            <a:ext cx="1864875" cy="49333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ED273C0C-CA35-4001-9CA3-FD48CF0071E9}"/>
              </a:ext>
            </a:extLst>
          </p:cNvPr>
          <p:cNvSpPr/>
          <p:nvPr/>
        </p:nvSpPr>
        <p:spPr>
          <a:xfrm>
            <a:off x="393290" y="4104699"/>
            <a:ext cx="2300735" cy="157884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9E3E7F89-F044-4F57-85E7-8E2F3F9C5D98}"/>
              </a:ext>
            </a:extLst>
          </p:cNvPr>
          <p:cNvSpPr/>
          <p:nvPr/>
        </p:nvSpPr>
        <p:spPr>
          <a:xfrm>
            <a:off x="3321964" y="1573414"/>
            <a:ext cx="1857388" cy="47681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圓角矩形 30">
            <a:extLst>
              <a:ext uri="{FF2B5EF4-FFF2-40B4-BE49-F238E27FC236}">
                <a16:creationId xmlns:a16="http://schemas.microsoft.com/office/drawing/2014/main" id="{A563E5D5-BA7D-4B70-B62A-9761B4324176}"/>
              </a:ext>
            </a:extLst>
          </p:cNvPr>
          <p:cNvSpPr/>
          <p:nvPr/>
        </p:nvSpPr>
        <p:spPr>
          <a:xfrm>
            <a:off x="6056566" y="4948385"/>
            <a:ext cx="1964866" cy="3541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藝才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</a:rPr>
              <a:t>班分發</a:t>
            </a:r>
            <a:endParaRPr lang="en-US" altLang="zh-TW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965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7" grpId="0" animBg="1"/>
      <p:bldP spid="2" grpId="0" animBg="1"/>
      <p:bldP spid="69" grpId="0" animBg="1"/>
      <p:bldP spid="79" grpId="0" animBg="1"/>
      <p:bldP spid="8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/>
          </p:cNvSpPr>
          <p:nvPr/>
        </p:nvSpPr>
        <p:spPr bwMode="auto">
          <a:xfrm>
            <a:off x="2928926" y="357960"/>
            <a:ext cx="2928958" cy="7858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zh-TW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招生作業階段</a:t>
            </a:r>
            <a:endParaRPr lang="zh-TW" altLang="en-US" sz="1600" b="1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42910" y="2000240"/>
            <a:ext cx="2214578" cy="269304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第一階段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七年一貫甄選入學</a:t>
            </a:r>
            <a:endParaRPr lang="en-US" altLang="zh-TW" sz="1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身心障礙學生就學安置</a:t>
            </a:r>
            <a:endParaRPr lang="en-US" altLang="zh-TW" sz="1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科學班</a:t>
            </a:r>
            <a:endParaRPr lang="en-US" altLang="zh-TW" sz="1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藝術才能班術科測驗</a:t>
            </a:r>
            <a:endParaRPr lang="en-US" altLang="zh-TW" sz="1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藝術才能班競賽入學</a:t>
            </a:r>
            <a:endParaRPr lang="en-US" altLang="zh-TW" sz="1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原住民藝能班</a:t>
            </a:r>
            <a:r>
              <a:rPr lang="en-US" altLang="zh-TW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實驗班</a:t>
            </a:r>
            <a:endParaRPr lang="en-US" altLang="zh-TW" sz="1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專業群科甄選入學</a:t>
            </a:r>
            <a:endParaRPr lang="en-US" altLang="zh-TW" sz="1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運動優良</a:t>
            </a:r>
            <a:endParaRPr lang="en-US" altLang="zh-TW" sz="1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技優入學</a:t>
            </a:r>
            <a:endParaRPr lang="en-US" altLang="zh-TW" sz="1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軍校</a:t>
            </a:r>
            <a:r>
              <a:rPr lang="en-US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中正預校</a:t>
            </a:r>
            <a:r>
              <a:rPr lang="en-US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6"/>
          <p:cNvGrpSpPr/>
          <p:nvPr/>
        </p:nvGrpSpPr>
        <p:grpSpPr>
          <a:xfrm>
            <a:off x="2500298" y="5000636"/>
            <a:ext cx="1285884" cy="1071570"/>
            <a:chOff x="3428992" y="4857760"/>
            <a:chExt cx="1285884" cy="857256"/>
          </a:xfrm>
        </p:grpSpPr>
        <p:sp>
          <p:nvSpPr>
            <p:cNvPr id="9" name="圓角矩形 8"/>
            <p:cNvSpPr/>
            <p:nvPr/>
          </p:nvSpPr>
          <p:spPr>
            <a:xfrm>
              <a:off x="3428992" y="4857760"/>
              <a:ext cx="1285884" cy="857256"/>
            </a:xfrm>
            <a:prstGeom prst="roundRect">
              <a:avLst/>
            </a:prstGeom>
            <a:solidFill>
              <a:srgbClr val="CCFFFF"/>
            </a:solidFill>
            <a:scene3d>
              <a:camera prst="orthographicFront"/>
              <a:lightRig rig="threePt" dir="t"/>
            </a:scene3d>
            <a:sp3d>
              <a:bevelT w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3428992" y="5029211"/>
              <a:ext cx="1285884" cy="418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國中教育會考</a:t>
              </a:r>
              <a:endParaRPr lang="en-US" altLang="zh-TW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14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5/21</a:t>
              </a:r>
              <a:r>
                <a:rPr lang="zh-TW" altLang="en-US" sz="14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～</a:t>
              </a:r>
              <a:r>
                <a:rPr lang="en-US" altLang="zh-TW" sz="14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22</a:t>
              </a:r>
              <a:endParaRPr lang="zh-TW" altLang="en-US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cxnSp>
        <p:nvCxnSpPr>
          <p:cNvPr id="16" name="直線單箭頭接點 15"/>
          <p:cNvCxnSpPr/>
          <p:nvPr/>
        </p:nvCxnSpPr>
        <p:spPr>
          <a:xfrm rot="5400000">
            <a:off x="1571604" y="3286124"/>
            <a:ext cx="3000396" cy="1588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群組 20"/>
          <p:cNvGrpSpPr/>
          <p:nvPr/>
        </p:nvGrpSpPr>
        <p:grpSpPr>
          <a:xfrm>
            <a:off x="5072066" y="5000636"/>
            <a:ext cx="1285884" cy="1071570"/>
            <a:chOff x="5286380" y="4714884"/>
            <a:chExt cx="1285884" cy="1071570"/>
          </a:xfrm>
        </p:grpSpPr>
        <p:sp>
          <p:nvSpPr>
            <p:cNvPr id="19" name="圓角矩形 18"/>
            <p:cNvSpPr/>
            <p:nvPr/>
          </p:nvSpPr>
          <p:spPr>
            <a:xfrm>
              <a:off x="5286380" y="4714884"/>
              <a:ext cx="1285884" cy="1071570"/>
            </a:xfrm>
            <a:prstGeom prst="roundRect">
              <a:avLst/>
            </a:prstGeom>
            <a:solidFill>
              <a:srgbClr val="CCFFFF"/>
            </a:solidFill>
            <a:scene3d>
              <a:camera prst="orthographicFront"/>
              <a:lightRig rig="threePt" dir="t"/>
            </a:scene3d>
            <a:sp3d>
              <a:bevelT w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5286380" y="4929198"/>
              <a:ext cx="12858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國中教育會考成績公告</a:t>
              </a:r>
              <a:endParaRPr lang="en-US" altLang="zh-TW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14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6/11</a:t>
              </a:r>
              <a:endParaRPr lang="zh-TW" altLang="en-US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cxnSp>
        <p:nvCxnSpPr>
          <p:cNvPr id="22" name="直線單箭頭接點 21"/>
          <p:cNvCxnSpPr/>
          <p:nvPr/>
        </p:nvCxnSpPr>
        <p:spPr>
          <a:xfrm rot="5400000">
            <a:off x="4215604" y="3286124"/>
            <a:ext cx="2999602" cy="794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3286116" y="2000240"/>
            <a:ext cx="2214578" cy="278537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第二階段</a:t>
            </a:r>
          </a:p>
          <a:p>
            <a:pPr>
              <a:spcBef>
                <a:spcPts val="600"/>
              </a:spcBef>
            </a:pPr>
            <a:r>
              <a:rPr lang="zh-TW" altLang="en-US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產業特殊需求類科入學</a:t>
            </a:r>
            <a:endParaRPr lang="en-US" altLang="zh-TW" sz="1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技術型高中單獨招生</a:t>
            </a:r>
            <a:endParaRPr lang="en-US" altLang="zh-TW" sz="1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實用技能學程</a:t>
            </a:r>
            <a:endParaRPr lang="en-US" altLang="zh-TW" sz="1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建教班</a:t>
            </a:r>
            <a:r>
              <a:rPr lang="en-US" altLang="zh-TW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產學班</a:t>
            </a:r>
            <a:r>
              <a:rPr lang="en-US" altLang="zh-TW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菁英班</a:t>
            </a:r>
            <a:endParaRPr lang="en-US" altLang="zh-TW" sz="1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1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完全免試入學</a:t>
            </a:r>
            <a:endParaRPr lang="en-US" altLang="zh-TW" sz="1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zh-TW" altLang="en-US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五專優先免試入學</a:t>
            </a:r>
            <a:endParaRPr lang="en-US" altLang="zh-TW" sz="12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0"/>
              </a:spcBef>
            </a:pPr>
            <a:endParaRPr lang="en-US" altLang="zh-TW" sz="12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spcBef>
                <a:spcPts val="0"/>
              </a:spcBef>
            </a:pPr>
            <a:endParaRPr lang="en-US" altLang="zh-TW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spcBef>
                <a:spcPts val="0"/>
              </a:spcBef>
            </a:pPr>
            <a:endParaRPr lang="en-US" altLang="zh-TW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spcBef>
                <a:spcPts val="0"/>
              </a:spcBef>
            </a:pPr>
            <a:endParaRPr lang="en-US" altLang="zh-TW" sz="1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929322" y="2000240"/>
            <a:ext cx="2214578" cy="280076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第三階段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1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基隆</a:t>
            </a:r>
            <a:r>
              <a:rPr lang="zh-TW" altLang="zh-TW" sz="1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市優先免試入學</a:t>
            </a:r>
            <a:endParaRPr lang="en-US" altLang="zh-TW" sz="1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zh-TW" altLang="en-US" sz="1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直升入學</a:t>
            </a:r>
            <a:endParaRPr lang="en-US" altLang="zh-TW" sz="1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zh-TW" altLang="en-US" sz="1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高中職免試入學</a:t>
            </a:r>
            <a:endParaRPr lang="en-US" altLang="zh-TW" sz="1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五專聯合免試入學</a:t>
            </a:r>
            <a:endParaRPr lang="en-US" altLang="zh-TW" sz="16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學科考試分發入學</a:t>
            </a:r>
            <a:endParaRPr lang="en-US" altLang="zh-TW" sz="1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藝術才能班分發</a:t>
            </a:r>
            <a:endParaRPr lang="en-US" altLang="zh-TW" sz="1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1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私校獨招</a:t>
            </a:r>
            <a:endParaRPr lang="en-US" altLang="zh-TW" sz="1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0"/>
              </a:spcBef>
            </a:pPr>
            <a:endParaRPr lang="en-US" altLang="zh-TW" sz="1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14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免試、特招之續招</a:t>
            </a:r>
            <a:endParaRPr lang="en-US" altLang="zh-TW" sz="1400" b="1" dirty="0">
              <a:solidFill>
                <a:srgbClr val="FF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4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其他</a:t>
            </a:r>
            <a:r>
              <a:rPr lang="zh-TW" altLang="en-US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招生之續招</a:t>
            </a:r>
            <a:endParaRPr lang="zh-TW" altLang="en-US" sz="1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42910" y="1357298"/>
            <a:ext cx="4857784" cy="461665"/>
          </a:xfrm>
          <a:prstGeom prst="rect">
            <a:avLst/>
          </a:prstGeom>
          <a:solidFill>
            <a:srgbClr val="FFCCFF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不採計國中教育會考成績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5929322" y="1357298"/>
            <a:ext cx="2643206" cy="461665"/>
          </a:xfrm>
          <a:prstGeom prst="rect">
            <a:avLst/>
          </a:prstGeom>
          <a:solidFill>
            <a:srgbClr val="FFCCFF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原則採計會考成績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4C7EAEA-1FD3-4FFC-AA35-B76D124E94D8}"/>
              </a:ext>
            </a:extLst>
          </p:cNvPr>
          <p:cNvSpPr txBox="1"/>
          <p:nvPr/>
        </p:nvSpPr>
        <p:spPr>
          <a:xfrm>
            <a:off x="382047" y="38153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基隆市</a:t>
            </a:r>
          </a:p>
        </p:txBody>
      </p:sp>
    </p:spTree>
    <p:extLst>
      <p:ext uri="{BB962C8B-B14F-4D97-AF65-F5344CB8AC3E}">
        <p14:creationId xmlns:p14="http://schemas.microsoft.com/office/powerpoint/2010/main" val="291822400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25" grpId="0" animBg="1"/>
      <p:bldP spid="15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 descr="ãæ¨¹æ¨ åãçåçæå°çµæ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淚滴形 1">
            <a:extLst>
              <a:ext uri="{FF2B5EF4-FFF2-40B4-BE49-F238E27FC236}">
                <a16:creationId xmlns:a16="http://schemas.microsoft.com/office/drawing/2014/main" id="{15968640-77E1-48AD-9860-E800BE1AEBE0}"/>
              </a:ext>
            </a:extLst>
          </p:cNvPr>
          <p:cNvSpPr/>
          <p:nvPr/>
        </p:nvSpPr>
        <p:spPr>
          <a:xfrm>
            <a:off x="3965156" y="810970"/>
            <a:ext cx="4464496" cy="2664292"/>
          </a:xfrm>
          <a:prstGeom prst="teardrop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-152400" y="2295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152400" y="4562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11271" name="矩形 10"/>
          <p:cNvSpPr>
            <a:spLocks noChangeArrowheads="1"/>
          </p:cNvSpPr>
          <p:nvPr/>
        </p:nvSpPr>
        <p:spPr bwMode="auto">
          <a:xfrm>
            <a:off x="4054264" y="1268760"/>
            <a:ext cx="4286280" cy="1569660"/>
          </a:xfrm>
          <a:prstGeom prst="rect">
            <a:avLst/>
          </a:prstGeom>
          <a:noFill/>
          <a:ln w="63500">
            <a:noFill/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免試入學</a:t>
            </a:r>
            <a:r>
              <a:rPr kumimoji="0" lang="zh-TW" alt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</a:t>
            </a:r>
            <a:endParaRPr kumimoji="0" lang="en-US" altLang="zh-TW" sz="48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>
              <a:defRPr/>
            </a:pPr>
            <a:r>
              <a:rPr kumimoji="0" lang="zh-TW" alt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計分</a:t>
            </a:r>
            <a:r>
              <a:rPr kumimoji="0" lang="en-US" altLang="zh-TW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&amp;</a:t>
            </a:r>
            <a:r>
              <a:rPr kumimoji="0" lang="zh-TW" alt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比序</a:t>
            </a:r>
            <a:endParaRPr lang="zh-TW" alt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032949"/>
      </p:ext>
    </p:extLst>
  </p:cSld>
  <p:clrMapOvr>
    <a:masterClrMapping/>
  </p:clrMapOvr>
  <p:transition advTm="5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9592" y="2327970"/>
            <a:ext cx="7488832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p"/>
              <a:defRPr/>
            </a:pPr>
            <a:r>
              <a:rPr lang="zh-TW" altLang="en-US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高中職免試</a:t>
            </a:r>
            <a:r>
              <a:rPr lang="en-US" altLang="zh-TW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完免、優免、大免、直升</a:t>
            </a:r>
            <a:r>
              <a:rPr lang="en-US" altLang="zh-TW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 marL="685800" indent="-685800">
              <a:spcBef>
                <a:spcPts val="1800"/>
              </a:spcBef>
              <a:buFont typeface="Wingdings" panose="05000000000000000000" pitchFamily="2" charset="2"/>
              <a:buChar char="p"/>
              <a:defRPr/>
            </a:pPr>
            <a:r>
              <a:rPr lang="zh-TW" altLang="en-US" sz="4800" b="1" kern="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五專優先免試</a:t>
            </a:r>
            <a:endParaRPr lang="en-US" altLang="zh-TW" sz="4800" b="1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華康儷中黑"/>
              <a:cs typeface="Times New Roman" pitchFamily="18" charset="0"/>
            </a:endParaRPr>
          </a:p>
          <a:p>
            <a:pPr marL="685800" indent="-685800">
              <a:spcBef>
                <a:spcPts val="1800"/>
              </a:spcBef>
              <a:buFont typeface="Wingdings" panose="05000000000000000000" pitchFamily="2" charset="2"/>
              <a:buChar char="p"/>
              <a:defRPr/>
            </a:pPr>
            <a:r>
              <a:rPr lang="zh-TW" altLang="en-US" sz="4800" b="1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五專聯合免試</a:t>
            </a:r>
            <a:endParaRPr lang="en-US" altLang="zh-TW" sz="4800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華康儷中黑"/>
              <a:cs typeface="Times New Roman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C4B0489-E117-44D4-AF15-2207364D4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836712"/>
            <a:ext cx="6480720" cy="92333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免試入學的計分</a:t>
            </a:r>
            <a:endParaRPr kumimoji="0" lang="zh-TW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37815"/>
      </p:ext>
    </p:extLst>
  </p:cSld>
  <p:clrMapOvr>
    <a:masterClrMapping/>
  </p:clrMapOvr>
  <p:transition>
    <p:cut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09F48057-BCCD-40DD-9E72-4645F44C0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900478"/>
              </p:ext>
            </p:extLst>
          </p:nvPr>
        </p:nvGraphicFramePr>
        <p:xfrm>
          <a:off x="414490" y="1751083"/>
          <a:ext cx="8271160" cy="46943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5286">
                  <a:extLst>
                    <a:ext uri="{9D8B030D-6E8A-4147-A177-3AD203B41FA5}">
                      <a16:colId xmlns:a16="http://schemas.microsoft.com/office/drawing/2014/main" val="326549184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00682608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77026459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723461799"/>
                    </a:ext>
                  </a:extLst>
                </a:gridCol>
                <a:gridCol w="614192">
                  <a:extLst>
                    <a:ext uri="{9D8B030D-6E8A-4147-A177-3AD203B41FA5}">
                      <a16:colId xmlns:a16="http://schemas.microsoft.com/office/drawing/2014/main" val="2622858472"/>
                    </a:ext>
                  </a:extLst>
                </a:gridCol>
                <a:gridCol w="465928">
                  <a:extLst>
                    <a:ext uri="{9D8B030D-6E8A-4147-A177-3AD203B41FA5}">
                      <a16:colId xmlns:a16="http://schemas.microsoft.com/office/drawing/2014/main" val="734933784"/>
                    </a:ext>
                  </a:extLst>
                </a:gridCol>
                <a:gridCol w="110136">
                  <a:extLst>
                    <a:ext uri="{9D8B030D-6E8A-4147-A177-3AD203B41FA5}">
                      <a16:colId xmlns:a16="http://schemas.microsoft.com/office/drawing/2014/main" val="35721830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138786668"/>
                    </a:ext>
                  </a:extLst>
                </a:gridCol>
                <a:gridCol w="393920">
                  <a:extLst>
                    <a:ext uri="{9D8B030D-6E8A-4147-A177-3AD203B41FA5}">
                      <a16:colId xmlns:a16="http://schemas.microsoft.com/office/drawing/2014/main" val="40824096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8910904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577146760"/>
                    </a:ext>
                  </a:extLst>
                </a:gridCol>
                <a:gridCol w="165901">
                  <a:extLst>
                    <a:ext uri="{9D8B030D-6E8A-4147-A177-3AD203B41FA5}">
                      <a16:colId xmlns:a16="http://schemas.microsoft.com/office/drawing/2014/main" val="1708752743"/>
                    </a:ext>
                  </a:extLst>
                </a:gridCol>
                <a:gridCol w="410163">
                  <a:extLst>
                    <a:ext uri="{9D8B030D-6E8A-4147-A177-3AD203B41FA5}">
                      <a16:colId xmlns:a16="http://schemas.microsoft.com/office/drawing/2014/main" val="392722556"/>
                    </a:ext>
                  </a:extLst>
                </a:gridCol>
                <a:gridCol w="436136">
                  <a:extLst>
                    <a:ext uri="{9D8B030D-6E8A-4147-A177-3AD203B41FA5}">
                      <a16:colId xmlns:a16="http://schemas.microsoft.com/office/drawing/2014/main" val="774529327"/>
                    </a:ext>
                  </a:extLst>
                </a:gridCol>
                <a:gridCol w="1268850">
                  <a:extLst>
                    <a:ext uri="{9D8B030D-6E8A-4147-A177-3AD203B41FA5}">
                      <a16:colId xmlns:a16="http://schemas.microsoft.com/office/drawing/2014/main" val="125500979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類別</a:t>
                      </a:r>
                    </a:p>
                  </a:txBody>
                  <a:tcPr marL="60335" marR="603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上限</a:t>
                      </a:r>
                      <a:endParaRPr lang="zh-TW" sz="11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項目</a:t>
                      </a:r>
                      <a:endParaRPr lang="zh-TW" sz="11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積分換算</a:t>
                      </a: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備註</a:t>
                      </a: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131514"/>
                  </a:ext>
                </a:extLst>
              </a:tr>
              <a:tr h="7919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3333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志願序</a:t>
                      </a:r>
                    </a:p>
                  </a:txBody>
                  <a:tcPr marL="60335" marR="603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00" dirty="0">
                          <a:solidFill>
                            <a:srgbClr val="3333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lang="zh-TW" altLang="en-US" sz="1400" b="1" kern="100" dirty="0">
                          <a:solidFill>
                            <a:srgbClr val="3333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b="1" kern="100" dirty="0">
                        <a:solidFill>
                          <a:srgbClr val="3333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lang="zh-TW" sz="12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志願</a:t>
                      </a: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12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sz="12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zh-TW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志願</a:t>
                      </a: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endParaRPr lang="zh-TW" sz="11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zh-TW" sz="11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志願</a:t>
                      </a: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TW" sz="11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zh-TW" sz="11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zh-TW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志願</a:t>
                      </a: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TW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33</a:t>
                      </a:r>
                      <a:r>
                        <a:rPr lang="zh-TW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志願</a:t>
                      </a: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zh-TW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altLang="en-US" dirty="0"/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zh-TW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志願</a:t>
                      </a: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zh-TW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30</a:t>
                      </a:r>
                      <a:endParaRPr lang="zh-TW" sz="11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同校、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個以上科別</a:t>
                      </a:r>
                      <a:r>
                        <a:rPr lang="zh-TW" sz="12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連續選填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，視為同一個志願</a:t>
                      </a: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346857"/>
                  </a:ext>
                </a:extLst>
              </a:tr>
              <a:tr h="73029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3333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多元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3333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學習表現</a:t>
                      </a:r>
                    </a:p>
                  </a:txBody>
                  <a:tcPr marL="60335" marR="603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00" dirty="0">
                          <a:solidFill>
                            <a:srgbClr val="3333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lang="zh-TW" altLang="en-US" sz="1400" b="1" kern="100" dirty="0">
                          <a:solidFill>
                            <a:srgbClr val="3333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均衡學習</a:t>
                      </a:r>
                      <a:endParaRPr lang="zh-TW" altLang="en-US" sz="1400" b="1" kern="100" dirty="0">
                        <a:solidFill>
                          <a:srgbClr val="3333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上限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sz="12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符合</a:t>
                      </a: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12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個領域</a:t>
                      </a: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TW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未符合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0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健體、藝</a:t>
                      </a:r>
                      <a:r>
                        <a:rPr lang="zh-TW" altLang="en-US" sz="10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術</a:t>
                      </a:r>
                      <a:r>
                        <a:rPr lang="zh-TW" sz="10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、綜合</a:t>
                      </a:r>
                      <a:r>
                        <a:rPr lang="en-US" altLang="zh-TW" sz="10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zh-TW" altLang="en-US" sz="10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科技</a:t>
                      </a:r>
                      <a:r>
                        <a:rPr lang="zh-TW" sz="1200" b="1" kern="100" dirty="0">
                          <a:solidFill>
                            <a:schemeClr val="accent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等</a:t>
                      </a:r>
                      <a:r>
                        <a:rPr lang="zh-TW" altLang="en-US" sz="1200" b="1" kern="100" dirty="0">
                          <a:solidFill>
                            <a:schemeClr val="accent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任</a:t>
                      </a:r>
                      <a:r>
                        <a:rPr lang="en-US" altLang="zh-TW" sz="1200" b="1" kern="100" dirty="0">
                          <a:solidFill>
                            <a:schemeClr val="accent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200" b="1" kern="100" dirty="0">
                          <a:solidFill>
                            <a:schemeClr val="accent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個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領域</a:t>
                      </a:r>
                      <a:r>
                        <a:rPr lang="zh-TW" sz="12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前五學期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平均及格</a:t>
                      </a: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229837"/>
                  </a:ext>
                </a:extLst>
              </a:tr>
              <a:tr h="73029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服務學習</a:t>
                      </a:r>
                      <a:endParaRPr lang="zh-TW" altLang="en-US" sz="1400" b="1" kern="100" dirty="0">
                        <a:solidFill>
                          <a:srgbClr val="3333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上限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2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每學期</a:t>
                      </a:r>
                      <a:r>
                        <a:rPr lang="zh-TW" sz="12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服務滿</a:t>
                      </a: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12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小時以上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由國中認證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採計</a:t>
                      </a:r>
                      <a:r>
                        <a:rPr lang="zh-TW" sz="12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前五學期</a:t>
                      </a:r>
                      <a:r>
                        <a:rPr lang="zh-TW" altLang="en-US" sz="12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中任選</a:t>
                      </a:r>
                      <a:r>
                        <a:rPr lang="en-US" altLang="zh-TW" sz="12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2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學期採計</a:t>
                      </a:r>
                      <a:endParaRPr lang="zh-TW" altLang="en-US" dirty="0">
                        <a:solidFill>
                          <a:srgbClr val="3333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036864"/>
                  </a:ext>
                </a:extLst>
              </a:tr>
              <a:tr h="80442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3333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國中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3333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教育會考</a:t>
                      </a:r>
                    </a:p>
                  </a:txBody>
                  <a:tcPr marL="60335" marR="603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solidFill>
                            <a:srgbClr val="3333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lang="zh-TW" altLang="en-US" sz="1400" b="1" kern="100" dirty="0">
                          <a:solidFill>
                            <a:srgbClr val="3333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五科</a:t>
                      </a:r>
                      <a:endParaRPr lang="zh-TW" altLang="en-US" sz="1400" b="1" kern="100" dirty="0">
                        <a:solidFill>
                          <a:srgbClr val="3333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上限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sz="13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A++</a:t>
                      </a:r>
                      <a:endParaRPr lang="zh-TW" sz="13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13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A+</a:t>
                      </a:r>
                      <a:endParaRPr lang="zh-TW" altLang="en-US" sz="13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zh-TW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3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zh-TW" sz="13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13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B++</a:t>
                      </a:r>
                      <a:endParaRPr lang="zh-TW" sz="13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B+</a:t>
                      </a:r>
                      <a:endParaRPr lang="zh-TW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3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B+</a:t>
                      </a:r>
                      <a:endParaRPr lang="zh-TW" sz="13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sz="13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</a:t>
                      </a:r>
                      <a:endParaRPr lang="zh-TW" sz="13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sz="13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zh-TW" altLang="en-US"/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13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sz="13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</a:t>
                      </a:r>
                      <a:r>
                        <a:rPr lang="zh-TW" altLang="en-US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文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、數</a:t>
                      </a:r>
                      <a:r>
                        <a:rPr lang="zh-TW" altLang="en-US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、英</a:t>
                      </a:r>
                      <a:r>
                        <a:rPr lang="zh-TW" altLang="en-US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語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、社</a:t>
                      </a:r>
                      <a:r>
                        <a:rPr lang="zh-TW" altLang="en-US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會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、自</a:t>
                      </a:r>
                      <a:r>
                        <a:rPr lang="zh-TW" altLang="en-US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然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等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個學科</a:t>
                      </a: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945233"/>
                  </a:ext>
                </a:extLst>
              </a:tr>
              <a:tr h="80442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寫作測驗</a:t>
                      </a:r>
                      <a:endParaRPr lang="zh-TW" altLang="en-US" sz="1400" b="1" kern="100" dirty="0">
                        <a:solidFill>
                          <a:srgbClr val="3333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上限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kern="1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1300" b="1" kern="1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kern="1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六級分</a:t>
                      </a:r>
                      <a:endParaRPr lang="zh-TW" altLang="en-US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0.8</a:t>
                      </a:r>
                      <a:r>
                        <a:rPr lang="zh-TW" sz="1300" kern="1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1100" b="0" kern="1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五級分</a:t>
                      </a:r>
                      <a:endParaRPr lang="zh-TW" altLang="en-US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0.6</a:t>
                      </a:r>
                      <a:r>
                        <a:rPr lang="zh-TW" sz="1300" kern="1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1100" b="0" kern="1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四級分</a:t>
                      </a:r>
                      <a:endParaRPr lang="zh-TW" altLang="en-US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300" kern="1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0.4</a:t>
                      </a:r>
                      <a:r>
                        <a:rPr lang="zh-TW" altLang="en-US" sz="1300" kern="1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  <a:endParaRPr lang="en-US" altLang="zh-TW" sz="1300" kern="10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1100" kern="1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三級分</a:t>
                      </a:r>
                      <a:endParaRPr lang="zh-TW" altLang="en-US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0.2</a:t>
                      </a:r>
                      <a:r>
                        <a:rPr lang="zh-TW" sz="1300" kern="1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1100" b="0" kern="1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二級分</a:t>
                      </a:r>
                      <a:endParaRPr lang="zh-TW" altLang="en-US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300" b="0" kern="1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0.1</a:t>
                      </a:r>
                      <a:r>
                        <a:rPr lang="zh-TW" altLang="en-US" sz="1300" b="0" kern="1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1100" b="0" kern="1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一級分</a:t>
                      </a:r>
                      <a:endParaRPr lang="zh-TW" altLang="en-US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15349"/>
                  </a:ext>
                </a:extLst>
              </a:tr>
              <a:tr h="472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總積分</a:t>
                      </a:r>
                    </a:p>
                  </a:txBody>
                  <a:tcPr marL="60335" marR="60335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108</a:t>
                      </a:r>
                      <a:r>
                        <a:rPr lang="zh-TW" sz="28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1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35" marR="603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542456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2441DCF4-34A0-4082-8BCB-D757C16B31F6}"/>
              </a:ext>
            </a:extLst>
          </p:cNvPr>
          <p:cNvSpPr/>
          <p:nvPr/>
        </p:nvSpPr>
        <p:spPr>
          <a:xfrm>
            <a:off x="414490" y="2132856"/>
            <a:ext cx="8264896" cy="792088"/>
          </a:xfrm>
          <a:prstGeom prst="rect">
            <a:avLst/>
          </a:prstGeom>
          <a:noFill/>
          <a:ln w="63500">
            <a:solidFill>
              <a:srgbClr val="9933FF"/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94EC39E-A3D3-41F5-99EA-1D823DBAA48A}"/>
              </a:ext>
            </a:extLst>
          </p:cNvPr>
          <p:cNvSpPr/>
          <p:nvPr/>
        </p:nvSpPr>
        <p:spPr>
          <a:xfrm>
            <a:off x="414490" y="2910672"/>
            <a:ext cx="8264896" cy="1454431"/>
          </a:xfrm>
          <a:prstGeom prst="rect">
            <a:avLst/>
          </a:prstGeom>
          <a:noFill/>
          <a:ln w="63500">
            <a:solidFill>
              <a:srgbClr val="9933FF"/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7869EE7-1D08-4955-A0A3-9ECF8B3019F6}"/>
              </a:ext>
            </a:extLst>
          </p:cNvPr>
          <p:cNvSpPr/>
          <p:nvPr/>
        </p:nvSpPr>
        <p:spPr>
          <a:xfrm>
            <a:off x="414490" y="4365102"/>
            <a:ext cx="8264896" cy="1584177"/>
          </a:xfrm>
          <a:prstGeom prst="rect">
            <a:avLst/>
          </a:prstGeom>
          <a:noFill/>
          <a:ln w="63500">
            <a:solidFill>
              <a:srgbClr val="9933FF"/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8F9DD0C-51F1-4847-8AAD-EF81368F87D9}"/>
              </a:ext>
            </a:extLst>
          </p:cNvPr>
          <p:cNvSpPr/>
          <p:nvPr/>
        </p:nvSpPr>
        <p:spPr>
          <a:xfrm>
            <a:off x="408226" y="2108603"/>
            <a:ext cx="1621610" cy="3840676"/>
          </a:xfrm>
          <a:prstGeom prst="rect">
            <a:avLst/>
          </a:prstGeom>
          <a:noFill/>
          <a:ln w="254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52CD2C0E-F501-4D93-A5A4-243FC867E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490" y="548680"/>
            <a:ext cx="8264896" cy="892552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A-1</a:t>
            </a:r>
            <a:r>
              <a:rPr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基北區高級中等學校免試入學積分採計</a:t>
            </a:r>
            <a:endParaRPr lang="en-US" altLang="zh-TW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(108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方案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7758883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1612479"/>
              </p:ext>
            </p:extLst>
          </p:nvPr>
        </p:nvGraphicFramePr>
        <p:xfrm>
          <a:off x="500034" y="1285861"/>
          <a:ext cx="8229601" cy="44500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6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04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288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主項目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分項目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單項積分上限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積分上限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主項目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積分上限</a:t>
                      </a:r>
                    </a:p>
                  </a:txBody>
                  <a:tcPr marT="45721" marB="4572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r>
                        <a:rPr lang="zh-TW" altLang="en-US" sz="2800" b="1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多元學習表現</a:t>
                      </a:r>
                    </a:p>
                  </a:txBody>
                  <a:tcPr marT="45721" marB="45721" anchor="ctr"/>
                </a:tc>
                <a:tc rowSpan="2">
                  <a:txBody>
                    <a:bodyPr/>
                    <a:lstStyle/>
                    <a:p>
                      <a:r>
                        <a:rPr lang="zh-TW" altLang="en-US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競賽</a:t>
                      </a:r>
                    </a:p>
                  </a:txBody>
                  <a:tcPr marT="45721" marB="45721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altLang="en-US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技藝優良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237">
                <a:tc vMerge="1">
                  <a:txBody>
                    <a:bodyPr/>
                    <a:lstStyle/>
                    <a:p>
                      <a:endParaRPr lang="zh-TW" altLang="en-US" sz="2800" dirty="0"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sz="2800" dirty="0"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T="45717" marB="45717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marT="45717" marB="45717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弱勢身分</a:t>
                      </a:r>
                    </a:p>
                  </a:txBody>
                  <a:tcPr marT="45721" marB="45721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25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zh-TW" altLang="en-US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服務學習</a:t>
                      </a:r>
                    </a:p>
                  </a:txBody>
                  <a:tcPr marT="45721" marB="45721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zh-TW" altLang="en-US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 sz="2800" dirty="0"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sz="2800" dirty="0"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T="45717" marB="45717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marT="45717" marB="45717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均衡學習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203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國中教育會考</a:t>
                      </a:r>
                    </a:p>
                  </a:txBody>
                  <a:tcPr marT="45721" marB="45721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國文、數學、英語、自然、社會</a:t>
                      </a:r>
                    </a:p>
                  </a:txBody>
                  <a:tcPr marT="45721" marB="45721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各科</a:t>
                      </a:r>
                      <a:r>
                        <a:rPr lang="en-US" altLang="zh-TW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6.4</a:t>
                      </a:r>
                      <a:r>
                        <a:rPr lang="zh-TW" altLang="en-US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志願序</a:t>
                      </a:r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(1~30)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26</a:t>
                      </a:r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7492">
                <a:tc vMerge="1">
                  <a:txBody>
                    <a:bodyPr/>
                    <a:lstStyle/>
                    <a:p>
                      <a:endParaRPr lang="zh-TW" altLang="en-US" sz="2800" dirty="0"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寫作測驗</a:t>
                      </a:r>
                    </a:p>
                  </a:txBody>
                  <a:tcPr marT="45721" marB="45721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2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總積分</a:t>
                      </a:r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【</a:t>
                      </a:r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上限</a:t>
                      </a:r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】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101</a:t>
                      </a:r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00034" y="376883"/>
            <a:ext cx="8229601" cy="769441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B-1</a:t>
            </a: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</a:t>
            </a: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優先</a:t>
            </a: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免試入學積分採計</a:t>
            </a:r>
            <a:endParaRPr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8283EB1-A2FF-47EA-9EF4-8E764E4A1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34" y="6015027"/>
            <a:ext cx="8229601" cy="40011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註：採計會考成績者最高總分</a:t>
            </a:r>
            <a:r>
              <a:rPr lang="en-US" altLang="zh-TW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101</a:t>
            </a:r>
            <a:r>
              <a:rPr lang="zh-TW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分；未採計會考成績者最高總分</a:t>
            </a:r>
            <a:r>
              <a:rPr lang="en-US" altLang="zh-TW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68</a:t>
            </a:r>
            <a:r>
              <a:rPr lang="zh-TW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分</a:t>
            </a:r>
            <a:endParaRPr lang="en-US" altLang="zh-TW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041943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467544" y="430693"/>
            <a:ext cx="4766450" cy="144655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C-1</a:t>
            </a: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五專聯合</a:t>
            </a:r>
            <a:endParaRPr lang="en-US" altLang="zh-TW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免試入學積分採計</a:t>
            </a:r>
            <a:endParaRPr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417861" name="Group 69"/>
          <p:cNvGraphicFramePr>
            <a:graphicFrameLocks noGrp="1"/>
          </p:cNvGraphicFramePr>
          <p:nvPr>
            <p:extLst/>
          </p:nvPr>
        </p:nvGraphicFramePr>
        <p:xfrm>
          <a:off x="467544" y="2101850"/>
          <a:ext cx="2736031" cy="4157086"/>
        </p:xfrm>
        <a:graphic>
          <a:graphicData uri="http://schemas.openxmlformats.org/drawingml/2006/table">
            <a:tbl>
              <a:tblPr/>
              <a:tblGrid>
                <a:gridCol w="2736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54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多元學習表現</a:t>
                      </a:r>
                    </a:p>
                  </a:txBody>
                  <a:tcPr marL="91433" marR="91433" marT="45719" marB="45719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1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技藝優良</a:t>
                      </a:r>
                    </a:p>
                  </a:txBody>
                  <a:tcPr marL="91433" marR="91433" marT="45719" marB="45719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71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弱勢身分</a:t>
                      </a:r>
                    </a:p>
                  </a:txBody>
                  <a:tcPr marL="91433" marR="91433" marT="45719" marB="45719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71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均衡學習</a:t>
                      </a:r>
                    </a:p>
                  </a:txBody>
                  <a:tcPr marL="91433" marR="91433" marT="45719" marB="45719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適性輔導</a:t>
                      </a:r>
                    </a:p>
                  </a:txBody>
                  <a:tcPr marL="91433" marR="91433" marT="45719" marB="45719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36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6.</a:t>
                      </a: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教育會考</a:t>
                      </a:r>
                    </a:p>
                  </a:txBody>
                  <a:tcPr marL="91433" marR="91433" marT="45719" marB="4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56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7.</a:t>
                      </a: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其它比序項目</a:t>
                      </a:r>
                      <a:endParaRPr kumimoji="1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3" marR="91433" marT="45719" marB="45719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" name="群組 2"/>
          <p:cNvGrpSpPr>
            <a:grpSpLocks/>
          </p:cNvGrpSpPr>
          <p:nvPr/>
        </p:nvGrpSpPr>
        <p:grpSpPr bwMode="auto">
          <a:xfrm>
            <a:off x="2555875" y="3957638"/>
            <a:ext cx="539750" cy="1624263"/>
            <a:chOff x="2592388" y="3213100"/>
            <a:chExt cx="539452" cy="1623890"/>
          </a:xfrm>
        </p:grpSpPr>
        <p:sp>
          <p:nvSpPr>
            <p:cNvPr id="6" name="向右箭號 5"/>
            <p:cNvSpPr/>
            <p:nvPr/>
          </p:nvSpPr>
          <p:spPr bwMode="auto">
            <a:xfrm>
              <a:off x="2592388" y="3819010"/>
              <a:ext cx="539452" cy="358693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7" name="向右箭號 6"/>
            <p:cNvSpPr/>
            <p:nvPr/>
          </p:nvSpPr>
          <p:spPr bwMode="auto">
            <a:xfrm>
              <a:off x="2592388" y="3213100"/>
              <a:ext cx="539452" cy="36028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9" name="向右箭號 8"/>
            <p:cNvSpPr/>
            <p:nvPr/>
          </p:nvSpPr>
          <p:spPr bwMode="auto">
            <a:xfrm>
              <a:off x="2592388" y="4476710"/>
              <a:ext cx="539452" cy="36028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grpSp>
        <p:nvGrpSpPr>
          <p:cNvPr id="3" name="群組 1"/>
          <p:cNvGrpSpPr>
            <a:grpSpLocks/>
          </p:cNvGrpSpPr>
          <p:nvPr/>
        </p:nvGrpSpPr>
        <p:grpSpPr bwMode="auto">
          <a:xfrm>
            <a:off x="3348038" y="1989138"/>
            <a:ext cx="5271293" cy="3644058"/>
            <a:chOff x="3349438" y="1739244"/>
            <a:chExt cx="5271087" cy="3644198"/>
          </a:xfrm>
        </p:grpSpPr>
        <p:sp>
          <p:nvSpPr>
            <p:cNvPr id="10" name="文字方塊 9"/>
            <p:cNvSpPr txBox="1"/>
            <p:nvPr/>
          </p:nvSpPr>
          <p:spPr bwMode="auto">
            <a:xfrm>
              <a:off x="6013159" y="1739244"/>
              <a:ext cx="1455680" cy="83029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日常生活表現評量</a:t>
              </a:r>
            </a:p>
          </p:txBody>
        </p:sp>
        <p:sp>
          <p:nvSpPr>
            <p:cNvPr id="11" name="文字方塊 10"/>
            <p:cNvSpPr txBox="1"/>
            <p:nvPr/>
          </p:nvSpPr>
          <p:spPr bwMode="auto">
            <a:xfrm>
              <a:off x="3349438" y="3677564"/>
              <a:ext cx="1870002" cy="461981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健康與體育</a:t>
              </a:r>
            </a:p>
          </p:txBody>
        </p:sp>
        <p:sp>
          <p:nvSpPr>
            <p:cNvPr id="12" name="文字方塊 11"/>
            <p:cNvSpPr txBox="1"/>
            <p:nvPr/>
          </p:nvSpPr>
          <p:spPr bwMode="auto">
            <a:xfrm>
              <a:off x="7164845" y="3706233"/>
              <a:ext cx="1455680" cy="460393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綜合活動</a:t>
              </a:r>
            </a:p>
          </p:txBody>
        </p:sp>
        <p:sp>
          <p:nvSpPr>
            <p:cNvPr id="13" name="文字方塊 12"/>
            <p:cNvSpPr txBox="1"/>
            <p:nvPr/>
          </p:nvSpPr>
          <p:spPr bwMode="auto">
            <a:xfrm>
              <a:off x="5292462" y="3688005"/>
              <a:ext cx="1800155" cy="461981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藝術與人文</a:t>
              </a:r>
            </a:p>
          </p:txBody>
        </p:sp>
        <p:sp>
          <p:nvSpPr>
            <p:cNvPr id="18" name="文字方塊 17"/>
            <p:cNvSpPr txBox="1"/>
            <p:nvPr/>
          </p:nvSpPr>
          <p:spPr bwMode="auto">
            <a:xfrm>
              <a:off x="3349438" y="4921759"/>
              <a:ext cx="3455852" cy="460393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國、英、數、社、自</a:t>
              </a:r>
            </a:p>
          </p:txBody>
        </p:sp>
        <p:sp>
          <p:nvSpPr>
            <p:cNvPr id="19" name="文字方塊 18"/>
            <p:cNvSpPr txBox="1"/>
            <p:nvPr/>
          </p:nvSpPr>
          <p:spPr bwMode="auto">
            <a:xfrm>
              <a:off x="6876066" y="4921759"/>
              <a:ext cx="950876" cy="461683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寫作</a:t>
              </a:r>
            </a:p>
          </p:txBody>
        </p:sp>
      </p:grpSp>
      <p:sp>
        <p:nvSpPr>
          <p:cNvPr id="20" name="向右箭號 19"/>
          <p:cNvSpPr/>
          <p:nvPr/>
        </p:nvSpPr>
        <p:spPr bwMode="auto">
          <a:xfrm>
            <a:off x="3059113" y="2276475"/>
            <a:ext cx="539750" cy="36036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2" name="文字方塊 21"/>
          <p:cNvSpPr txBox="1"/>
          <p:nvPr/>
        </p:nvSpPr>
        <p:spPr bwMode="auto">
          <a:xfrm>
            <a:off x="3708400" y="2205038"/>
            <a:ext cx="1295400" cy="46196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競賽</a:t>
            </a:r>
          </a:p>
        </p:txBody>
      </p:sp>
      <p:sp>
        <p:nvSpPr>
          <p:cNvPr id="23" name="文字方塊 22"/>
          <p:cNvSpPr txBox="1"/>
          <p:nvPr/>
        </p:nvSpPr>
        <p:spPr bwMode="auto">
          <a:xfrm>
            <a:off x="4572000" y="2205038"/>
            <a:ext cx="1455738" cy="4572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kumimoji="0" lang="zh-TW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服務學習</a:t>
            </a:r>
          </a:p>
        </p:txBody>
      </p:sp>
      <p:sp>
        <p:nvSpPr>
          <p:cNvPr id="24" name="文字方塊 23"/>
          <p:cNvSpPr txBox="1"/>
          <p:nvPr/>
        </p:nvSpPr>
        <p:spPr bwMode="auto">
          <a:xfrm>
            <a:off x="7451725" y="2205038"/>
            <a:ext cx="1455738" cy="46196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體適能</a:t>
            </a:r>
          </a:p>
        </p:txBody>
      </p:sp>
      <p:sp>
        <p:nvSpPr>
          <p:cNvPr id="25" name="向右箭號 24"/>
          <p:cNvSpPr/>
          <p:nvPr/>
        </p:nvSpPr>
        <p:spPr bwMode="auto">
          <a:xfrm>
            <a:off x="2555875" y="2816225"/>
            <a:ext cx="539750" cy="36036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6" name="文字方塊 25"/>
          <p:cNvSpPr txBox="1"/>
          <p:nvPr/>
        </p:nvSpPr>
        <p:spPr bwMode="auto">
          <a:xfrm>
            <a:off x="3348038" y="2781300"/>
            <a:ext cx="1800225" cy="46196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技藝班成績</a:t>
            </a:r>
          </a:p>
        </p:txBody>
      </p:sp>
      <p:sp>
        <p:nvSpPr>
          <p:cNvPr id="27" name="文字方塊 26"/>
          <p:cNvSpPr txBox="1"/>
          <p:nvPr/>
        </p:nvSpPr>
        <p:spPr bwMode="auto">
          <a:xfrm>
            <a:off x="3348038" y="3284538"/>
            <a:ext cx="5545137" cy="40011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低收入戶、中低收入戶、領失業給付者之子女</a:t>
            </a:r>
          </a:p>
        </p:txBody>
      </p:sp>
      <p:sp>
        <p:nvSpPr>
          <p:cNvPr id="31" name="向右箭號 30"/>
          <p:cNvSpPr/>
          <p:nvPr/>
        </p:nvSpPr>
        <p:spPr bwMode="auto">
          <a:xfrm>
            <a:off x="2573339" y="3351213"/>
            <a:ext cx="539750" cy="36036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2" name="文字方塊 31"/>
          <p:cNvSpPr txBox="1"/>
          <p:nvPr/>
        </p:nvSpPr>
        <p:spPr bwMode="auto">
          <a:xfrm>
            <a:off x="3368674" y="4503646"/>
            <a:ext cx="3024188" cy="46196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生涯發展規劃書</a:t>
            </a:r>
          </a:p>
        </p:txBody>
      </p:sp>
      <p:sp>
        <p:nvSpPr>
          <p:cNvPr id="33" name="向右箭號 32"/>
          <p:cNvSpPr/>
          <p:nvPr/>
        </p:nvSpPr>
        <p:spPr bwMode="auto">
          <a:xfrm>
            <a:off x="3048971" y="5822787"/>
            <a:ext cx="539750" cy="36036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4" name="文字方塊 33"/>
          <p:cNvSpPr txBox="1"/>
          <p:nvPr/>
        </p:nvSpPr>
        <p:spPr bwMode="auto">
          <a:xfrm>
            <a:off x="3708400" y="5780810"/>
            <a:ext cx="1454150" cy="46037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各校自訂</a:t>
            </a:r>
          </a:p>
        </p:txBody>
      </p: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5429256" y="549275"/>
            <a:ext cx="3319457" cy="1079500"/>
            <a:chOff x="204" y="482"/>
            <a:chExt cx="1406" cy="680"/>
          </a:xfrm>
        </p:grpSpPr>
        <p:sp>
          <p:nvSpPr>
            <p:cNvPr id="417836" name="Oval 44"/>
            <p:cNvSpPr>
              <a:spLocks noChangeArrowheads="1"/>
            </p:cNvSpPr>
            <p:nvPr/>
          </p:nvSpPr>
          <p:spPr bwMode="auto">
            <a:xfrm>
              <a:off x="204" y="482"/>
              <a:ext cx="1406" cy="680"/>
            </a:xfrm>
            <a:prstGeom prst="ellipse">
              <a:avLst/>
            </a:prstGeom>
            <a:solidFill>
              <a:srgbClr val="CCFFFF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>
              <a:prstShdw prst="shdw17" dist="17961" dir="2700000">
                <a:srgbClr val="FF00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7837" name="Text Box 45"/>
            <p:cNvSpPr txBox="1">
              <a:spLocks noChangeArrowheads="1"/>
            </p:cNvSpPr>
            <p:nvPr/>
          </p:nvSpPr>
          <p:spPr bwMode="auto">
            <a:xfrm>
              <a:off x="295" y="618"/>
              <a:ext cx="1179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TW" alt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標楷體" panose="03000509000000000000" pitchFamily="65" charset="-120"/>
                  <a:cs typeface="Times New Roman" pitchFamily="18" charset="0"/>
                </a:rPr>
                <a:t>原始總分</a:t>
              </a:r>
              <a:r>
                <a:rPr lang="en-US" altLang="zh-TW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標楷體" panose="03000509000000000000" pitchFamily="65" charset="-120"/>
                  <a:cs typeface="Times New Roman" pitchFamily="18" charset="0"/>
                </a:rPr>
                <a:t>50</a:t>
              </a:r>
              <a:r>
                <a:rPr lang="zh-TW" alt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標楷體" panose="03000509000000000000" pitchFamily="65" charset="-120"/>
                  <a:cs typeface="Times New Roman" pitchFamily="18" charset="0"/>
                </a:rPr>
                <a:t>分</a:t>
              </a:r>
              <a:endParaRPr lang="en-US" altLang="zh-TW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endParaRPr>
            </a:p>
          </p:txBody>
        </p:sp>
      </p:grpSp>
      <p:grpSp>
        <p:nvGrpSpPr>
          <p:cNvPr id="5" name="Group 50"/>
          <p:cNvGrpSpPr>
            <a:grpSpLocks/>
          </p:cNvGrpSpPr>
          <p:nvPr/>
        </p:nvGrpSpPr>
        <p:grpSpPr bwMode="auto">
          <a:xfrm>
            <a:off x="7724775" y="2060575"/>
            <a:ext cx="1419225" cy="719138"/>
            <a:chOff x="567" y="210"/>
            <a:chExt cx="894" cy="453"/>
          </a:xfrm>
        </p:grpSpPr>
        <p:sp>
          <p:nvSpPr>
            <p:cNvPr id="417840" name="Oval 48"/>
            <p:cNvSpPr>
              <a:spLocks noChangeArrowheads="1"/>
            </p:cNvSpPr>
            <p:nvPr/>
          </p:nvSpPr>
          <p:spPr bwMode="auto">
            <a:xfrm>
              <a:off x="703" y="210"/>
              <a:ext cx="635" cy="453"/>
            </a:xfrm>
            <a:prstGeom prst="ellipse">
              <a:avLst/>
            </a:prstGeom>
            <a:solidFill>
              <a:srgbClr val="FFFF99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>
              <a:prstShdw prst="shdw17" dist="17961" dir="2700000">
                <a:srgbClr val="0080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7841" name="Text Box 49"/>
            <p:cNvSpPr txBox="1">
              <a:spLocks noChangeArrowheads="1"/>
            </p:cNvSpPr>
            <p:nvPr/>
          </p:nvSpPr>
          <p:spPr bwMode="auto">
            <a:xfrm>
              <a:off x="567" y="300"/>
              <a:ext cx="8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16</a:t>
              </a:r>
              <a:r>
                <a:rPr lang="zh-TW" altLang="en-US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分</a:t>
              </a:r>
              <a:endParaRPr lang="en-US" altLang="zh-TW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8" name="Group 51"/>
          <p:cNvGrpSpPr>
            <a:grpSpLocks/>
          </p:cNvGrpSpPr>
          <p:nvPr/>
        </p:nvGrpSpPr>
        <p:grpSpPr bwMode="auto">
          <a:xfrm>
            <a:off x="4818856" y="2629636"/>
            <a:ext cx="1419225" cy="719137"/>
            <a:chOff x="567" y="210"/>
            <a:chExt cx="894" cy="453"/>
          </a:xfrm>
        </p:grpSpPr>
        <p:sp>
          <p:nvSpPr>
            <p:cNvPr id="417844" name="Oval 52"/>
            <p:cNvSpPr>
              <a:spLocks noChangeArrowheads="1"/>
            </p:cNvSpPr>
            <p:nvPr/>
          </p:nvSpPr>
          <p:spPr bwMode="auto">
            <a:xfrm>
              <a:off x="703" y="210"/>
              <a:ext cx="635" cy="453"/>
            </a:xfrm>
            <a:prstGeom prst="ellipse">
              <a:avLst/>
            </a:prstGeom>
            <a:solidFill>
              <a:srgbClr val="FFFF99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>
              <a:prstShdw prst="shdw17" dist="17961" dir="2700000">
                <a:srgbClr val="0080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7845" name="Text Box 53"/>
            <p:cNvSpPr txBox="1">
              <a:spLocks noChangeArrowheads="1"/>
            </p:cNvSpPr>
            <p:nvPr/>
          </p:nvSpPr>
          <p:spPr bwMode="auto">
            <a:xfrm>
              <a:off x="567" y="300"/>
              <a:ext cx="8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3</a:t>
              </a:r>
              <a:r>
                <a:rPr lang="zh-TW" altLang="en-US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分</a:t>
              </a:r>
              <a:endParaRPr lang="en-US" altLang="zh-TW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14" name="Group 54"/>
          <p:cNvGrpSpPr>
            <a:grpSpLocks/>
          </p:cNvGrpSpPr>
          <p:nvPr/>
        </p:nvGrpSpPr>
        <p:grpSpPr bwMode="auto">
          <a:xfrm>
            <a:off x="7695177" y="3100328"/>
            <a:ext cx="1419225" cy="719137"/>
            <a:chOff x="567" y="210"/>
            <a:chExt cx="894" cy="453"/>
          </a:xfrm>
        </p:grpSpPr>
        <p:sp>
          <p:nvSpPr>
            <p:cNvPr id="417847" name="Oval 55"/>
            <p:cNvSpPr>
              <a:spLocks noChangeArrowheads="1"/>
            </p:cNvSpPr>
            <p:nvPr/>
          </p:nvSpPr>
          <p:spPr bwMode="auto">
            <a:xfrm>
              <a:off x="703" y="210"/>
              <a:ext cx="635" cy="453"/>
            </a:xfrm>
            <a:prstGeom prst="ellipse">
              <a:avLst/>
            </a:prstGeom>
            <a:solidFill>
              <a:srgbClr val="FFFF99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>
              <a:prstShdw prst="shdw17" dist="17961" dir="2700000">
                <a:srgbClr val="0080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7848" name="Text Box 56"/>
            <p:cNvSpPr txBox="1">
              <a:spLocks noChangeArrowheads="1"/>
            </p:cNvSpPr>
            <p:nvPr/>
          </p:nvSpPr>
          <p:spPr bwMode="auto">
            <a:xfrm>
              <a:off x="567" y="300"/>
              <a:ext cx="8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2</a:t>
              </a:r>
              <a:r>
                <a:rPr lang="zh-TW" altLang="en-US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分</a:t>
              </a:r>
              <a:endParaRPr lang="en-US" altLang="zh-TW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15" name="Group 57"/>
          <p:cNvGrpSpPr>
            <a:grpSpLocks/>
          </p:cNvGrpSpPr>
          <p:nvPr/>
        </p:nvGrpSpPr>
        <p:grpSpPr bwMode="auto">
          <a:xfrm>
            <a:off x="7691626" y="3864194"/>
            <a:ext cx="1419225" cy="719137"/>
            <a:chOff x="567" y="210"/>
            <a:chExt cx="894" cy="453"/>
          </a:xfrm>
        </p:grpSpPr>
        <p:sp>
          <p:nvSpPr>
            <p:cNvPr id="417850" name="Oval 58"/>
            <p:cNvSpPr>
              <a:spLocks noChangeArrowheads="1"/>
            </p:cNvSpPr>
            <p:nvPr/>
          </p:nvSpPr>
          <p:spPr bwMode="auto">
            <a:xfrm>
              <a:off x="703" y="210"/>
              <a:ext cx="635" cy="453"/>
            </a:xfrm>
            <a:prstGeom prst="ellipse">
              <a:avLst/>
            </a:prstGeom>
            <a:solidFill>
              <a:srgbClr val="FFFF99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>
              <a:prstShdw prst="shdw17" dist="17961" dir="2700000">
                <a:srgbClr val="0080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7851" name="Text Box 59"/>
            <p:cNvSpPr txBox="1">
              <a:spLocks noChangeArrowheads="1"/>
            </p:cNvSpPr>
            <p:nvPr/>
          </p:nvSpPr>
          <p:spPr bwMode="auto">
            <a:xfrm>
              <a:off x="567" y="300"/>
              <a:ext cx="8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6</a:t>
              </a:r>
              <a:r>
                <a:rPr lang="zh-TW" altLang="en-US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分</a:t>
              </a:r>
              <a:endParaRPr lang="en-US" altLang="zh-TW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5555673" y="4396789"/>
            <a:ext cx="1419225" cy="719137"/>
            <a:chOff x="567" y="210"/>
            <a:chExt cx="894" cy="453"/>
          </a:xfrm>
        </p:grpSpPr>
        <p:sp>
          <p:nvSpPr>
            <p:cNvPr id="417853" name="Oval 61"/>
            <p:cNvSpPr>
              <a:spLocks noChangeArrowheads="1"/>
            </p:cNvSpPr>
            <p:nvPr/>
          </p:nvSpPr>
          <p:spPr bwMode="auto">
            <a:xfrm>
              <a:off x="703" y="210"/>
              <a:ext cx="635" cy="453"/>
            </a:xfrm>
            <a:prstGeom prst="ellipse">
              <a:avLst/>
            </a:prstGeom>
            <a:solidFill>
              <a:srgbClr val="FFFF99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>
              <a:prstShdw prst="shdw17" dist="17961" dir="2700000">
                <a:srgbClr val="0080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7854" name="Text Box 62"/>
            <p:cNvSpPr txBox="1">
              <a:spLocks noChangeArrowheads="1"/>
            </p:cNvSpPr>
            <p:nvPr/>
          </p:nvSpPr>
          <p:spPr bwMode="auto">
            <a:xfrm>
              <a:off x="567" y="300"/>
              <a:ext cx="8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3</a:t>
              </a:r>
              <a:r>
                <a:rPr lang="zh-TW" altLang="en-US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分</a:t>
              </a:r>
              <a:endParaRPr lang="en-US" altLang="zh-TW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17" name="Group 63"/>
          <p:cNvGrpSpPr>
            <a:grpSpLocks/>
          </p:cNvGrpSpPr>
          <p:nvPr/>
        </p:nvGrpSpPr>
        <p:grpSpPr bwMode="auto">
          <a:xfrm>
            <a:off x="7596336" y="5042149"/>
            <a:ext cx="1419225" cy="719137"/>
            <a:chOff x="567" y="210"/>
            <a:chExt cx="894" cy="453"/>
          </a:xfrm>
        </p:grpSpPr>
        <p:sp>
          <p:nvSpPr>
            <p:cNvPr id="417856" name="Oval 64"/>
            <p:cNvSpPr>
              <a:spLocks noChangeArrowheads="1"/>
            </p:cNvSpPr>
            <p:nvPr/>
          </p:nvSpPr>
          <p:spPr bwMode="auto">
            <a:xfrm>
              <a:off x="703" y="210"/>
              <a:ext cx="635" cy="453"/>
            </a:xfrm>
            <a:prstGeom prst="ellipse">
              <a:avLst/>
            </a:prstGeom>
            <a:solidFill>
              <a:srgbClr val="FFFF99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>
              <a:prstShdw prst="shdw17" dist="17961" dir="2700000">
                <a:srgbClr val="0080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7857" name="Text Box 65"/>
            <p:cNvSpPr txBox="1">
              <a:spLocks noChangeArrowheads="1"/>
            </p:cNvSpPr>
            <p:nvPr/>
          </p:nvSpPr>
          <p:spPr bwMode="auto">
            <a:xfrm>
              <a:off x="567" y="300"/>
              <a:ext cx="8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15</a:t>
              </a:r>
              <a:r>
                <a:rPr lang="zh-TW" altLang="en-US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分</a:t>
              </a:r>
              <a:endParaRPr lang="en-US" altLang="zh-TW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21" name="Group 66"/>
          <p:cNvGrpSpPr>
            <a:grpSpLocks/>
          </p:cNvGrpSpPr>
          <p:nvPr/>
        </p:nvGrpSpPr>
        <p:grpSpPr bwMode="auto">
          <a:xfrm>
            <a:off x="4896425" y="5643399"/>
            <a:ext cx="1419225" cy="719138"/>
            <a:chOff x="567" y="210"/>
            <a:chExt cx="894" cy="453"/>
          </a:xfrm>
        </p:grpSpPr>
        <p:sp>
          <p:nvSpPr>
            <p:cNvPr id="417859" name="Oval 67"/>
            <p:cNvSpPr>
              <a:spLocks noChangeArrowheads="1"/>
            </p:cNvSpPr>
            <p:nvPr/>
          </p:nvSpPr>
          <p:spPr bwMode="auto">
            <a:xfrm>
              <a:off x="703" y="210"/>
              <a:ext cx="635" cy="453"/>
            </a:xfrm>
            <a:prstGeom prst="ellipse">
              <a:avLst/>
            </a:prstGeom>
            <a:solidFill>
              <a:srgbClr val="FFFF99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>
              <a:prstShdw prst="shdw17" dist="17961" dir="2700000">
                <a:srgbClr val="0080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7860" name="Text Box 68"/>
            <p:cNvSpPr txBox="1">
              <a:spLocks noChangeArrowheads="1"/>
            </p:cNvSpPr>
            <p:nvPr/>
          </p:nvSpPr>
          <p:spPr bwMode="auto">
            <a:xfrm>
              <a:off x="567" y="300"/>
              <a:ext cx="8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5</a:t>
              </a:r>
              <a:r>
                <a:rPr lang="zh-TW" altLang="en-US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分</a:t>
              </a:r>
              <a:endParaRPr lang="en-US" altLang="zh-TW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600735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239A785-6B1B-45B9-9803-32B8FA501F91}"/>
              </a:ext>
            </a:extLst>
          </p:cNvPr>
          <p:cNvSpPr>
            <a:spLocks/>
          </p:cNvSpPr>
          <p:nvPr/>
        </p:nvSpPr>
        <p:spPr bwMode="auto">
          <a:xfrm>
            <a:off x="215900" y="1412776"/>
            <a:ext cx="87122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zh-TW" alt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第一順次</a:t>
            </a:r>
            <a:r>
              <a:rPr lang="zh-TW" altLang="en-US" sz="28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：</a:t>
            </a:r>
            <a:r>
              <a:rPr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總積分</a:t>
            </a:r>
            <a:endParaRPr lang="en-US" altLang="zh-TW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</a:endParaRPr>
          </a:p>
          <a:p>
            <a:pPr eaLnBrk="0" hangingPunc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zh-TW" altLang="en-US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                            亦即</a:t>
            </a:r>
            <a:r>
              <a:rPr lang="zh-TW" altLang="en-US" sz="2000" u="sng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志願序積分</a:t>
            </a:r>
            <a:r>
              <a:rPr lang="en-US" altLang="zh-TW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+</a:t>
            </a:r>
            <a:r>
              <a:rPr lang="zh-TW" altLang="en-US" sz="2000" u="sng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多元學習表現積分</a:t>
            </a:r>
            <a:r>
              <a:rPr lang="en-US" altLang="zh-TW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+</a:t>
            </a:r>
            <a:r>
              <a:rPr lang="zh-TW" altLang="en-US" sz="2000" u="sng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國中教育會考積分</a:t>
            </a:r>
            <a:endParaRPr lang="en-US" altLang="zh-TW" sz="2000" u="sng" dirty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  <a:p>
            <a:pPr eaLnBrk="0" hangingPunc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zh-TW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                             (</a:t>
            </a:r>
            <a:r>
              <a:rPr lang="zh-TW" altLang="en-US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最高總分</a:t>
            </a:r>
            <a:r>
              <a:rPr lang="en-US" altLang="zh-TW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108</a:t>
            </a:r>
            <a:r>
              <a:rPr lang="zh-TW" altLang="en-US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分</a:t>
            </a:r>
            <a:r>
              <a:rPr lang="en-US" altLang="zh-TW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)</a:t>
            </a:r>
            <a:endParaRPr lang="en-US" altLang="zh-TW" sz="2000" u="sng" dirty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  <a:p>
            <a:pPr eaLnBrk="0" hangingPunct="0"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zh-TW" alt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第二順次</a:t>
            </a:r>
            <a:r>
              <a:rPr lang="zh-TW" altLang="en-US" sz="28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：</a:t>
            </a:r>
            <a:r>
              <a:rPr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多元學習表現積分</a:t>
            </a:r>
            <a:endParaRPr lang="en-US" altLang="zh-TW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</a:endParaRPr>
          </a:p>
          <a:p>
            <a:pPr eaLnBrk="0" hangingPunc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zh-TW" altLang="en-US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                            亦即</a:t>
            </a:r>
            <a:r>
              <a:rPr lang="zh-TW" altLang="en-US" sz="2000" u="sng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均衡學習積分</a:t>
            </a:r>
            <a:r>
              <a:rPr lang="en-US" altLang="zh-TW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+</a:t>
            </a:r>
            <a:r>
              <a:rPr lang="zh-TW" altLang="en-US" sz="2000" u="sng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服務學習積分</a:t>
            </a:r>
            <a:r>
              <a:rPr lang="en-US" altLang="zh-TW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(</a:t>
            </a:r>
            <a:r>
              <a:rPr lang="zh-TW" altLang="en-US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最高總分</a:t>
            </a:r>
            <a:r>
              <a:rPr lang="en-US" altLang="zh-TW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36</a:t>
            </a:r>
            <a:r>
              <a:rPr lang="zh-TW" altLang="en-US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分</a:t>
            </a:r>
            <a:r>
              <a:rPr lang="en-US" altLang="zh-TW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)</a:t>
            </a:r>
          </a:p>
          <a:p>
            <a:pPr eaLnBrk="0" hangingPunct="0"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zh-TW" alt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第三順次</a:t>
            </a:r>
            <a:r>
              <a:rPr lang="zh-TW" altLang="en-US" sz="28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：</a:t>
            </a:r>
            <a:r>
              <a:rPr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國中教育會考總積分</a:t>
            </a:r>
            <a:endParaRPr lang="en-US" altLang="zh-TW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</a:endParaRPr>
          </a:p>
          <a:p>
            <a:pPr eaLnBrk="0" hangingPunc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zh-TW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                               </a:t>
            </a:r>
            <a:r>
              <a:rPr lang="zh-TW" altLang="en-US" sz="2000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亦即會考總積分</a:t>
            </a:r>
            <a:r>
              <a:rPr lang="en-US" altLang="zh-TW" sz="2000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=</a:t>
            </a:r>
            <a:r>
              <a:rPr lang="zh-TW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國文</a:t>
            </a:r>
            <a:r>
              <a:rPr lang="zh-TW" altLang="en-US" sz="2000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積分</a:t>
            </a:r>
            <a:r>
              <a:rPr lang="en-US" altLang="zh-TW" sz="2000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+</a:t>
            </a:r>
            <a:r>
              <a:rPr lang="zh-TW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數學</a:t>
            </a:r>
            <a:r>
              <a:rPr lang="zh-TW" altLang="en-US" sz="2000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積分</a:t>
            </a:r>
            <a:r>
              <a:rPr lang="en-US" altLang="zh-TW" sz="2000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+</a:t>
            </a:r>
            <a:r>
              <a:rPr lang="zh-TW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英語</a:t>
            </a:r>
            <a:r>
              <a:rPr lang="zh-TW" altLang="en-US" sz="2000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積分</a:t>
            </a:r>
            <a:r>
              <a:rPr lang="en-US" altLang="zh-TW" sz="2000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+</a:t>
            </a:r>
            <a:r>
              <a:rPr lang="zh-TW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社會</a:t>
            </a:r>
            <a:r>
              <a:rPr lang="zh-TW" altLang="en-US" sz="2000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積分</a:t>
            </a:r>
            <a:r>
              <a:rPr lang="en-US" altLang="zh-TW" sz="2000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+ </a:t>
            </a:r>
          </a:p>
          <a:p>
            <a:pPr eaLnBrk="0" hangingPunc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zh-TW" sz="2000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                                                          </a:t>
            </a:r>
            <a:r>
              <a:rPr lang="zh-TW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自然</a:t>
            </a:r>
            <a:r>
              <a:rPr lang="zh-TW" altLang="en-US" sz="2000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積分</a:t>
            </a:r>
            <a:r>
              <a:rPr lang="en-US" altLang="zh-TW" sz="2000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+</a:t>
            </a:r>
            <a:r>
              <a:rPr lang="zh-TW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寫作測驗</a:t>
            </a:r>
            <a:r>
              <a:rPr lang="zh-TW" altLang="en-US" sz="2000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積分</a:t>
            </a:r>
            <a:r>
              <a:rPr lang="en-US" altLang="zh-TW" sz="2000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(</a:t>
            </a:r>
            <a:r>
              <a:rPr lang="zh-TW" altLang="en-US" sz="2000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最高總分</a:t>
            </a:r>
            <a:r>
              <a:rPr lang="en-US" altLang="zh-TW" sz="2000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36</a:t>
            </a:r>
            <a:r>
              <a:rPr lang="zh-TW" altLang="en-US" sz="2000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分</a:t>
            </a:r>
            <a:r>
              <a:rPr lang="en-US" altLang="zh-TW" sz="2000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</a:rPr>
              <a:t>)</a:t>
            </a:r>
            <a:endParaRPr lang="zh-TW" altLang="en-US" sz="2000" dirty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  <a:p>
            <a:pPr eaLnBrk="0" hangingPunc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zh-TW" altLang="en-US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                                </a:t>
            </a:r>
            <a:r>
              <a:rPr lang="en-US" altLang="zh-TW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A++ </a:t>
            </a:r>
            <a:r>
              <a:rPr lang="en-US" altLang="zh-TW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7</a:t>
            </a:r>
            <a:r>
              <a:rPr lang="zh-TW" altLang="en-US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分</a:t>
            </a:r>
            <a:r>
              <a:rPr lang="zh-TW" altLang="en-US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、</a:t>
            </a:r>
            <a:r>
              <a:rPr lang="en-US" altLang="zh-TW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A+ </a:t>
            </a:r>
            <a:r>
              <a:rPr lang="en-US" altLang="zh-TW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6</a:t>
            </a:r>
            <a:r>
              <a:rPr lang="zh-TW" altLang="en-US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分</a:t>
            </a:r>
            <a:r>
              <a:rPr lang="zh-TW" altLang="en-US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、</a:t>
            </a:r>
            <a:r>
              <a:rPr lang="en-US" altLang="zh-TW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A </a:t>
            </a:r>
            <a:r>
              <a:rPr lang="en-US" altLang="zh-TW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5</a:t>
            </a:r>
            <a:r>
              <a:rPr lang="zh-TW" altLang="en-US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分</a:t>
            </a:r>
            <a:r>
              <a:rPr lang="zh-TW" altLang="en-US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、</a:t>
            </a:r>
            <a:r>
              <a:rPr lang="en-US" altLang="zh-TW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B++ </a:t>
            </a:r>
            <a:r>
              <a:rPr lang="en-US" altLang="zh-TW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4</a:t>
            </a:r>
            <a:r>
              <a:rPr lang="zh-TW" altLang="en-US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分</a:t>
            </a:r>
            <a:r>
              <a:rPr lang="zh-TW" altLang="en-US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、</a:t>
            </a:r>
            <a:r>
              <a:rPr lang="en-US" altLang="zh-TW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B+ </a:t>
            </a:r>
            <a:r>
              <a:rPr lang="en-US" altLang="zh-TW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3</a:t>
            </a:r>
            <a:r>
              <a:rPr lang="zh-TW" altLang="en-US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分</a:t>
            </a:r>
            <a:r>
              <a:rPr lang="zh-TW" altLang="en-US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、</a:t>
            </a:r>
            <a:r>
              <a:rPr lang="en-US" altLang="zh-TW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B </a:t>
            </a:r>
            <a:r>
              <a:rPr lang="en-US" altLang="zh-TW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2</a:t>
            </a:r>
            <a:r>
              <a:rPr lang="zh-TW" altLang="en-US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分</a:t>
            </a:r>
            <a:r>
              <a:rPr lang="zh-TW" altLang="en-US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、</a:t>
            </a:r>
            <a:r>
              <a:rPr lang="en-US" altLang="zh-TW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C </a:t>
            </a:r>
            <a:r>
              <a:rPr lang="en-US" altLang="zh-TW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lang="zh-TW" altLang="en-US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分</a:t>
            </a:r>
          </a:p>
          <a:p>
            <a:pPr eaLnBrk="0" hangingPunc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zh-TW" sz="1500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                                       6</a:t>
            </a:r>
            <a:r>
              <a:rPr lang="zh-TW" altLang="en-US" sz="1500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級分 </a:t>
            </a:r>
            <a:r>
              <a:rPr lang="en-US" altLang="zh-TW" sz="1500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lang="zh-TW" altLang="en-US" sz="1500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分</a:t>
            </a:r>
            <a:r>
              <a:rPr lang="zh-TW" altLang="en-US" sz="1500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、</a:t>
            </a:r>
            <a:r>
              <a:rPr lang="en-US" altLang="zh-TW" sz="1500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5</a:t>
            </a:r>
            <a:r>
              <a:rPr lang="zh-TW" altLang="en-US" sz="1500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級分</a:t>
            </a:r>
            <a:r>
              <a:rPr lang="en-US" altLang="zh-TW" sz="1500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0.8</a:t>
            </a:r>
            <a:r>
              <a:rPr lang="zh-TW" altLang="en-US" sz="1500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分</a:t>
            </a:r>
            <a:r>
              <a:rPr lang="zh-TW" altLang="en-US" sz="1500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、</a:t>
            </a:r>
            <a:r>
              <a:rPr lang="en-US" altLang="zh-TW" sz="1500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4</a:t>
            </a:r>
            <a:r>
              <a:rPr lang="zh-TW" altLang="en-US" sz="1500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級分</a:t>
            </a:r>
            <a:r>
              <a:rPr lang="en-US" altLang="zh-TW" sz="1500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0.6</a:t>
            </a:r>
            <a:r>
              <a:rPr lang="zh-TW" altLang="en-US" sz="1500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分</a:t>
            </a:r>
            <a:r>
              <a:rPr lang="zh-TW" altLang="en-US" sz="1500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、</a:t>
            </a:r>
            <a:r>
              <a:rPr lang="en-US" altLang="zh-TW" sz="1500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3</a:t>
            </a:r>
            <a:r>
              <a:rPr lang="zh-TW" altLang="en-US" sz="1500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級分</a:t>
            </a:r>
            <a:r>
              <a:rPr lang="en-US" altLang="zh-TW" sz="1500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0.4</a:t>
            </a:r>
            <a:r>
              <a:rPr lang="zh-TW" altLang="en-US" sz="1500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分</a:t>
            </a:r>
            <a:r>
              <a:rPr lang="zh-TW" altLang="en-US" sz="1500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、</a:t>
            </a:r>
            <a:r>
              <a:rPr lang="en-US" altLang="zh-TW" sz="1500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2</a:t>
            </a:r>
            <a:r>
              <a:rPr lang="zh-TW" altLang="en-US" sz="1500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級分</a:t>
            </a:r>
            <a:r>
              <a:rPr lang="en-US" altLang="zh-TW" sz="1500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0.2</a:t>
            </a:r>
            <a:r>
              <a:rPr lang="zh-TW" altLang="en-US" sz="1500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分</a:t>
            </a:r>
            <a:r>
              <a:rPr lang="zh-TW" altLang="en-US" sz="1500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、</a:t>
            </a:r>
            <a:r>
              <a:rPr lang="en-US" altLang="zh-TW" sz="1500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lang="zh-TW" altLang="en-US" sz="1500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級分</a:t>
            </a:r>
            <a:r>
              <a:rPr lang="en-US" altLang="zh-TW" sz="1500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0.1</a:t>
            </a:r>
            <a:r>
              <a:rPr lang="zh-TW" altLang="en-US" sz="1500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分</a:t>
            </a:r>
            <a:endParaRPr lang="en-US" altLang="zh-TW" sz="1500" b="1" dirty="0">
              <a:solidFill>
                <a:srgbClr val="3333FF"/>
              </a:solidFill>
              <a:latin typeface="Times New Roman" pitchFamily="18" charset="0"/>
              <a:ea typeface="標楷體" pitchFamily="65" charset="-120"/>
            </a:endParaRPr>
          </a:p>
          <a:p>
            <a:pPr eaLnBrk="0" hangingPunct="0"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zh-TW" alt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第四順次</a:t>
            </a:r>
            <a:r>
              <a:rPr lang="zh-TW" altLang="en-US" sz="28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：</a:t>
            </a:r>
            <a:r>
              <a:rPr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志願序積分</a:t>
            </a:r>
            <a:r>
              <a:rPr lang="en-US" altLang="zh-TW" sz="28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(</a:t>
            </a:r>
            <a:r>
              <a:rPr lang="zh-TW" altLang="en-US" sz="28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不是</a:t>
            </a:r>
            <a:r>
              <a:rPr lang="zh-TW" alt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志願序</a:t>
            </a:r>
            <a:r>
              <a:rPr lang="en-US" altLang="zh-TW" sz="28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)</a:t>
            </a:r>
            <a:r>
              <a:rPr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 </a:t>
            </a:r>
          </a:p>
          <a:p>
            <a:pPr eaLnBrk="0" hangingPunc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zh-TW" altLang="en-US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                                  </a:t>
            </a:r>
            <a:r>
              <a:rPr lang="en-US" altLang="zh-TW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1〜  5</a:t>
            </a:r>
            <a:r>
              <a:rPr lang="zh-TW" altLang="en-US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志願</a:t>
            </a:r>
            <a:r>
              <a:rPr lang="en-US" altLang="zh-TW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 </a:t>
            </a:r>
            <a:r>
              <a:rPr lang="en-US" altLang="zh-TW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36</a:t>
            </a:r>
            <a:r>
              <a:rPr lang="zh-TW" altLang="en-US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分</a:t>
            </a:r>
            <a:r>
              <a:rPr lang="zh-TW" altLang="en-US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、  </a:t>
            </a:r>
            <a:r>
              <a:rPr lang="en-US" altLang="zh-TW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6〜10</a:t>
            </a:r>
            <a:r>
              <a:rPr lang="zh-TW" altLang="en-US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志願</a:t>
            </a:r>
            <a:r>
              <a:rPr lang="en-US" altLang="zh-TW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 </a:t>
            </a:r>
            <a:r>
              <a:rPr lang="en-US" altLang="zh-TW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35</a:t>
            </a:r>
            <a:r>
              <a:rPr lang="zh-TW" altLang="en-US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分</a:t>
            </a:r>
            <a:r>
              <a:rPr lang="zh-TW" altLang="en-US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、</a:t>
            </a:r>
            <a:r>
              <a:rPr lang="en-US" altLang="zh-TW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11〜15</a:t>
            </a:r>
            <a:r>
              <a:rPr lang="zh-TW" altLang="en-US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志願</a:t>
            </a:r>
            <a:r>
              <a:rPr lang="en-US" altLang="zh-TW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 </a:t>
            </a:r>
            <a:r>
              <a:rPr lang="en-US" altLang="zh-TW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34</a:t>
            </a:r>
            <a:r>
              <a:rPr lang="zh-TW" altLang="en-US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分</a:t>
            </a:r>
            <a:r>
              <a:rPr lang="zh-TW" altLang="en-US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、</a:t>
            </a:r>
          </a:p>
          <a:p>
            <a:pPr eaLnBrk="0" hangingPunc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zh-TW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                                16〜20</a:t>
            </a:r>
            <a:r>
              <a:rPr lang="zh-TW" altLang="en-US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志願</a:t>
            </a:r>
            <a:r>
              <a:rPr lang="en-US" altLang="zh-TW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 </a:t>
            </a:r>
            <a:r>
              <a:rPr lang="en-US" altLang="zh-TW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33</a:t>
            </a:r>
            <a:r>
              <a:rPr lang="zh-TW" altLang="en-US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分</a:t>
            </a:r>
            <a:r>
              <a:rPr lang="zh-TW" altLang="en-US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、</a:t>
            </a:r>
            <a:r>
              <a:rPr lang="en-US" altLang="zh-TW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21〜30</a:t>
            </a:r>
            <a:r>
              <a:rPr lang="zh-TW" altLang="en-US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志願</a:t>
            </a:r>
            <a:r>
              <a:rPr lang="en-US" altLang="zh-TW" b="1" dirty="0">
                <a:solidFill>
                  <a:srgbClr val="FF00FF"/>
                </a:solidFill>
                <a:latin typeface="Times New Roman" pitchFamily="18" charset="0"/>
                <a:ea typeface="標楷體" pitchFamily="65" charset="-120"/>
              </a:rPr>
              <a:t> </a:t>
            </a:r>
            <a:r>
              <a:rPr lang="en-US" altLang="zh-TW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32</a:t>
            </a:r>
            <a:r>
              <a:rPr lang="zh-TW" altLang="en-US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</a:rPr>
              <a:t>分</a:t>
            </a:r>
          </a:p>
          <a:p>
            <a:pPr eaLnBrk="0" hangingPunct="0"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zh-TW" alt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第五順次</a:t>
            </a:r>
            <a:r>
              <a:rPr lang="zh-TW" altLang="en-US" sz="28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：</a:t>
            </a:r>
            <a:r>
              <a:rPr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國中教育會考單科比序</a:t>
            </a:r>
            <a:endParaRPr lang="en-US" altLang="zh-TW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</a:endParaRPr>
          </a:p>
          <a:p>
            <a:pPr algn="just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zh-TW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               </a:t>
            </a:r>
            <a:r>
              <a:rPr lang="zh-TW" altLang="en-US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依序為</a:t>
            </a:r>
            <a:r>
              <a:rPr lang="en-US" altLang="zh-TW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1.</a:t>
            </a:r>
            <a:r>
              <a:rPr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國文</a:t>
            </a:r>
            <a:r>
              <a:rPr lang="zh-TW" altLang="en-US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等級標示</a:t>
            </a:r>
            <a:r>
              <a:rPr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、</a:t>
            </a:r>
            <a:r>
              <a:rPr lang="en-US" altLang="zh-TW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2.</a:t>
            </a:r>
            <a:r>
              <a:rPr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數學</a:t>
            </a:r>
            <a:r>
              <a:rPr lang="zh-TW" altLang="en-US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等級標示</a:t>
            </a:r>
            <a:r>
              <a:rPr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、</a:t>
            </a:r>
            <a:r>
              <a:rPr lang="en-US" altLang="zh-TW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3.</a:t>
            </a:r>
            <a:r>
              <a:rPr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英語</a:t>
            </a:r>
            <a:r>
              <a:rPr lang="zh-TW" altLang="en-US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等級標示  </a:t>
            </a:r>
            <a:endParaRPr lang="en-US" altLang="zh-TW" sz="2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</a:endParaRPr>
          </a:p>
          <a:p>
            <a:pPr eaLnBrk="0" hangingPunc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zh-TW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                                        4.</a:t>
            </a:r>
            <a:r>
              <a:rPr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社會</a:t>
            </a:r>
            <a:r>
              <a:rPr lang="zh-TW" altLang="en-US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等級標示</a:t>
            </a:r>
            <a:r>
              <a:rPr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、</a:t>
            </a:r>
            <a:r>
              <a:rPr lang="en-US" altLang="zh-TW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5.</a:t>
            </a:r>
            <a:r>
              <a:rPr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自然</a:t>
            </a:r>
            <a:r>
              <a:rPr lang="zh-TW" altLang="en-US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等級標示</a:t>
            </a:r>
            <a:r>
              <a:rPr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、</a:t>
            </a:r>
            <a:r>
              <a:rPr lang="en-US" altLang="zh-TW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6.</a:t>
            </a:r>
            <a:r>
              <a:rPr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寫作測驗</a:t>
            </a:r>
            <a:r>
              <a:rPr lang="zh-TW" altLang="en-US" sz="20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級分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287EA3F-5D64-4701-8482-B7FE94B70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728" y="424390"/>
            <a:ext cx="8352544" cy="769441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A-2</a:t>
            </a:r>
            <a:r>
              <a:rPr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基北區高級中等學校免試入學</a:t>
            </a: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比序</a:t>
            </a:r>
            <a:r>
              <a:rPr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順次</a:t>
            </a:r>
            <a:endParaRPr lang="en-US" altLang="zh-TW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9303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9" dur="10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2" dur="1000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4" descr="ãæ¨¹æ¨ åãçåçæå°çµæ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4"/>
          <p:cNvSpPr/>
          <p:nvPr/>
        </p:nvSpPr>
        <p:spPr>
          <a:xfrm>
            <a:off x="3965156" y="810970"/>
            <a:ext cx="4464496" cy="2664292"/>
          </a:xfrm>
          <a:prstGeom prst="teardrop">
            <a:avLst>
              <a:gd name="adj" fmla="val 100000"/>
            </a:avLst>
          </a:prstGeom>
          <a:solidFill>
            <a:srgbClr val="99FF99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"/>
          <p:cNvSpPr/>
          <p:nvPr/>
        </p:nvSpPr>
        <p:spPr>
          <a:xfrm>
            <a:off x="-152400" y="229552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"/>
          <p:cNvSpPr/>
          <p:nvPr/>
        </p:nvSpPr>
        <p:spPr>
          <a:xfrm>
            <a:off x="152400" y="456247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4"/>
          <p:cNvSpPr/>
          <p:nvPr/>
        </p:nvSpPr>
        <p:spPr>
          <a:xfrm>
            <a:off x="4176017" y="1358286"/>
            <a:ext cx="428628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11</a:t>
            </a:r>
            <a:r>
              <a:rPr lang="en-US" altLang="zh-TW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1</a:t>
            </a:r>
            <a:r>
              <a:rPr lang="zh-TW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學年度的</a:t>
            </a:r>
            <a:endParaRPr sz="48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重大變革</a:t>
            </a:r>
            <a:endParaRPr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文字方塊 4"/>
          <p:cNvSpPr txBox="1">
            <a:spLocks noChangeArrowheads="1"/>
          </p:cNvSpPr>
          <p:nvPr/>
        </p:nvSpPr>
        <p:spPr bwMode="auto">
          <a:xfrm>
            <a:off x="920899" y="5517932"/>
            <a:ext cx="72720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註：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無論是否採計會考成績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，同分比序項目皆為一致的標準，</a:t>
            </a: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均包含會考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各科目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之比序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45060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976438"/>
            <a:ext cx="8669338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68313" y="693737"/>
            <a:ext cx="8208912" cy="769441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B-2</a:t>
            </a: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五專</a:t>
            </a: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優先</a:t>
            </a: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免試入學比序順次</a:t>
            </a:r>
            <a:endParaRPr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68726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531813" y="1412875"/>
            <a:ext cx="7993062" cy="1873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5" name="文字方塊 54"/>
          <p:cNvSpPr txBox="1"/>
          <p:nvPr/>
        </p:nvSpPr>
        <p:spPr>
          <a:xfrm>
            <a:off x="540068" y="1557338"/>
            <a:ext cx="802958" cy="1655762"/>
          </a:xfrm>
          <a:prstGeom prst="snip1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eaVer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主項目</a:t>
            </a:r>
          </a:p>
        </p:txBody>
      </p:sp>
      <p:grpSp>
        <p:nvGrpSpPr>
          <p:cNvPr id="2" name="群組 31"/>
          <p:cNvGrpSpPr>
            <a:grpSpLocks/>
          </p:cNvGrpSpPr>
          <p:nvPr/>
        </p:nvGrpSpPr>
        <p:grpSpPr bwMode="auto">
          <a:xfrm>
            <a:off x="1540272" y="1557338"/>
            <a:ext cx="6775053" cy="1584325"/>
            <a:chOff x="1188418" y="1772816"/>
            <a:chExt cx="6774680" cy="1584176"/>
          </a:xfrm>
        </p:grpSpPr>
        <p:sp>
          <p:nvSpPr>
            <p:cNvPr id="57" name="文字方塊 56"/>
            <p:cNvSpPr txBox="1"/>
            <p:nvPr/>
          </p:nvSpPr>
          <p:spPr>
            <a:xfrm>
              <a:off x="1188418" y="1772816"/>
              <a:ext cx="510750" cy="1584176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latin typeface="標楷體" panose="03000509000000000000" pitchFamily="65" charset="-120"/>
                  <a:ea typeface="標楷體" panose="03000509000000000000" pitchFamily="65" charset="-120"/>
                  <a:cs typeface="Arial Unicode MS" pitchFamily="34" charset="-120"/>
                </a:rPr>
                <a:t>多元學習表現</a:t>
              </a:r>
            </a:p>
          </p:txBody>
        </p:sp>
        <p:sp>
          <p:nvSpPr>
            <p:cNvPr id="58" name="文字方塊 57"/>
            <p:cNvSpPr txBox="1"/>
            <p:nvPr/>
          </p:nvSpPr>
          <p:spPr>
            <a:xfrm>
              <a:off x="2231349" y="1772816"/>
              <a:ext cx="510750" cy="1584176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latin typeface="標楷體" panose="03000509000000000000" pitchFamily="65" charset="-120"/>
                  <a:ea typeface="標楷體" panose="03000509000000000000" pitchFamily="65" charset="-120"/>
                  <a:cs typeface="Arial Unicode MS" pitchFamily="34" charset="-120"/>
                </a:rPr>
                <a:t>技藝優良</a:t>
              </a:r>
            </a:p>
          </p:txBody>
        </p:sp>
        <p:sp>
          <p:nvSpPr>
            <p:cNvPr id="59" name="文字方塊 58"/>
            <p:cNvSpPr txBox="1"/>
            <p:nvPr/>
          </p:nvSpPr>
          <p:spPr>
            <a:xfrm>
              <a:off x="3275866" y="1772816"/>
              <a:ext cx="510750" cy="1584176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zh-TW" dirty="0">
                  <a:latin typeface="標楷體" panose="03000509000000000000" pitchFamily="65" charset="-120"/>
                  <a:ea typeface="標楷體" panose="03000509000000000000" pitchFamily="65" charset="-120"/>
                  <a:cs typeface="Arial Unicode MS" pitchFamily="34" charset="-120"/>
                </a:rPr>
                <a:t>弱勢身分</a:t>
              </a:r>
              <a:endPara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endParaRPr>
            </a:p>
          </p:txBody>
        </p:sp>
        <p:sp>
          <p:nvSpPr>
            <p:cNvPr id="60" name="文字方塊 59"/>
            <p:cNvSpPr txBox="1"/>
            <p:nvPr/>
          </p:nvSpPr>
          <p:spPr>
            <a:xfrm>
              <a:off x="4320384" y="1772816"/>
              <a:ext cx="510750" cy="1584176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zh-TW" dirty="0">
                  <a:latin typeface="標楷體" panose="03000509000000000000" pitchFamily="65" charset="-120"/>
                  <a:ea typeface="標楷體" panose="03000509000000000000" pitchFamily="65" charset="-120"/>
                  <a:cs typeface="Arial Unicode MS" pitchFamily="34" charset="-120"/>
                </a:rPr>
                <a:t>均衡學習</a:t>
              </a:r>
              <a:endPara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endParaRPr>
            </a:p>
          </p:txBody>
        </p:sp>
        <p:sp>
          <p:nvSpPr>
            <p:cNvPr id="61" name="文字方塊 60"/>
            <p:cNvSpPr txBox="1"/>
            <p:nvPr/>
          </p:nvSpPr>
          <p:spPr>
            <a:xfrm>
              <a:off x="5364901" y="1772816"/>
              <a:ext cx="510750" cy="1584176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zh-TW" dirty="0">
                  <a:latin typeface="標楷體" panose="03000509000000000000" pitchFamily="65" charset="-120"/>
                  <a:ea typeface="標楷體" panose="03000509000000000000" pitchFamily="65" charset="-120"/>
                  <a:cs typeface="Arial Unicode MS" pitchFamily="34" charset="-120"/>
                </a:rPr>
                <a:t>適性輔導</a:t>
              </a:r>
              <a:endPara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endParaRPr>
            </a:p>
          </p:txBody>
        </p:sp>
        <p:sp>
          <p:nvSpPr>
            <p:cNvPr id="63" name="文字方塊 62"/>
            <p:cNvSpPr txBox="1"/>
            <p:nvPr/>
          </p:nvSpPr>
          <p:spPr>
            <a:xfrm>
              <a:off x="7452348" y="1772816"/>
              <a:ext cx="510750" cy="1584176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zh-TW" dirty="0">
                  <a:latin typeface="標楷體" panose="03000509000000000000" pitchFamily="65" charset="-120"/>
                  <a:ea typeface="標楷體" panose="03000509000000000000" pitchFamily="65" charset="-120"/>
                  <a:cs typeface="Arial Unicode MS" pitchFamily="34" charset="-120"/>
                </a:rPr>
                <a:t>國中教育會考</a:t>
              </a:r>
              <a:endPara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endParaRPr>
            </a:p>
          </p:txBody>
        </p:sp>
        <p:sp>
          <p:nvSpPr>
            <p:cNvPr id="65" name="文字方塊 64"/>
            <p:cNvSpPr txBox="1"/>
            <p:nvPr/>
          </p:nvSpPr>
          <p:spPr>
            <a:xfrm>
              <a:off x="6407831" y="1772816"/>
              <a:ext cx="510750" cy="1584176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zh-TW" dirty="0">
                  <a:latin typeface="標楷體" panose="03000509000000000000" pitchFamily="65" charset="-120"/>
                  <a:ea typeface="標楷體" panose="03000509000000000000" pitchFamily="65" charset="-120"/>
                  <a:cs typeface="Arial Unicode MS" pitchFamily="34" charset="-120"/>
                </a:rPr>
                <a:t>其他</a:t>
              </a:r>
              <a:endPara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endParaRPr>
            </a:p>
          </p:txBody>
        </p:sp>
      </p:grpSp>
      <p:sp>
        <p:nvSpPr>
          <p:cNvPr id="67" name="矩形 66"/>
          <p:cNvSpPr/>
          <p:nvPr/>
        </p:nvSpPr>
        <p:spPr>
          <a:xfrm>
            <a:off x="539750" y="3500438"/>
            <a:ext cx="3816350" cy="18002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endParaRPr kumimoji="0" lang="zh-TW" alt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548006" y="3500438"/>
            <a:ext cx="802958" cy="1655762"/>
          </a:xfrm>
          <a:prstGeom prst="snip1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eaVer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分項目</a:t>
            </a:r>
          </a:p>
        </p:txBody>
      </p:sp>
      <p:sp>
        <p:nvSpPr>
          <p:cNvPr id="69" name="文字方塊 68"/>
          <p:cNvSpPr txBox="1"/>
          <p:nvPr/>
        </p:nvSpPr>
        <p:spPr>
          <a:xfrm>
            <a:off x="1548210" y="3932238"/>
            <a:ext cx="510778" cy="1150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競賽</a:t>
            </a:r>
            <a:endParaRPr kumimoji="0" lang="zh-TW" altLang="en-US" dirty="0">
              <a:solidFill>
                <a:srgbClr val="FFFF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70" name="文字方塊 69"/>
          <p:cNvSpPr txBox="1"/>
          <p:nvPr/>
        </p:nvSpPr>
        <p:spPr>
          <a:xfrm>
            <a:off x="2118122" y="3932238"/>
            <a:ext cx="510778" cy="1150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服務學習</a:t>
            </a:r>
            <a:endParaRPr kumimoji="0" lang="zh-TW" altLang="en-US" dirty="0">
              <a:solidFill>
                <a:srgbClr val="FFFF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71" name="文字方塊 70"/>
          <p:cNvSpPr txBox="1"/>
          <p:nvPr/>
        </p:nvSpPr>
        <p:spPr>
          <a:xfrm>
            <a:off x="2730821" y="3932238"/>
            <a:ext cx="774383" cy="1150937"/>
          </a:xfrm>
          <a:prstGeom prst="roundRect">
            <a:avLst>
              <a:gd name="adj" fmla="val 909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日常生活表現評量</a:t>
            </a:r>
            <a:endParaRPr kumimoji="0" lang="zh-TW" altLang="en-US" dirty="0">
              <a:solidFill>
                <a:srgbClr val="FFFF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72" name="文字方塊 71"/>
          <p:cNvSpPr txBox="1"/>
          <p:nvPr/>
        </p:nvSpPr>
        <p:spPr>
          <a:xfrm>
            <a:off x="3564335" y="3932238"/>
            <a:ext cx="510778" cy="1150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體適能</a:t>
            </a:r>
            <a:endParaRPr kumimoji="0" lang="zh-TW" altLang="en-US" dirty="0">
              <a:solidFill>
                <a:srgbClr val="FFFF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cxnSp>
        <p:nvCxnSpPr>
          <p:cNvPr id="73" name="直線接點 72"/>
          <p:cNvCxnSpPr/>
          <p:nvPr/>
        </p:nvCxnSpPr>
        <p:spPr bwMode="auto">
          <a:xfrm>
            <a:off x="1804988" y="3641725"/>
            <a:ext cx="2047875" cy="15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接點 73"/>
          <p:cNvCxnSpPr>
            <a:stCxn id="57" idx="2"/>
          </p:cNvCxnSpPr>
          <p:nvPr/>
        </p:nvCxnSpPr>
        <p:spPr bwMode="auto">
          <a:xfrm flipH="1">
            <a:off x="1790701" y="3141663"/>
            <a:ext cx="4960" cy="787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接點 74"/>
          <p:cNvCxnSpPr/>
          <p:nvPr/>
        </p:nvCxnSpPr>
        <p:spPr bwMode="auto">
          <a:xfrm flipH="1">
            <a:off x="2379663" y="3638550"/>
            <a:ext cx="3175" cy="2921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接點 75"/>
          <p:cNvCxnSpPr/>
          <p:nvPr/>
        </p:nvCxnSpPr>
        <p:spPr bwMode="auto">
          <a:xfrm>
            <a:off x="3103563" y="3646488"/>
            <a:ext cx="0" cy="28892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接點 76"/>
          <p:cNvCxnSpPr/>
          <p:nvPr/>
        </p:nvCxnSpPr>
        <p:spPr bwMode="auto">
          <a:xfrm flipH="1">
            <a:off x="3852863" y="3613150"/>
            <a:ext cx="1587" cy="3190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矩形 77"/>
          <p:cNvSpPr/>
          <p:nvPr/>
        </p:nvSpPr>
        <p:spPr>
          <a:xfrm>
            <a:off x="4859338" y="3860800"/>
            <a:ext cx="3673475" cy="18002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endParaRPr kumimoji="0" lang="zh-TW" alt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3" name="群組 157"/>
          <p:cNvGrpSpPr>
            <a:grpSpLocks/>
          </p:cNvGrpSpPr>
          <p:nvPr/>
        </p:nvGrpSpPr>
        <p:grpSpPr bwMode="auto">
          <a:xfrm>
            <a:off x="5064522" y="4292600"/>
            <a:ext cx="3253978" cy="1150938"/>
            <a:chOff x="4705326" y="4581128"/>
            <a:chExt cx="3253010" cy="1152128"/>
          </a:xfrm>
        </p:grpSpPr>
        <p:sp>
          <p:nvSpPr>
            <p:cNvPr id="80" name="文字方塊 79"/>
            <p:cNvSpPr txBox="1"/>
            <p:nvPr/>
          </p:nvSpPr>
          <p:spPr>
            <a:xfrm>
              <a:off x="4705326" y="4581128"/>
              <a:ext cx="510626" cy="115212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rgbClr val="FFFF0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國文</a:t>
              </a:r>
            </a:p>
          </p:txBody>
        </p:sp>
        <p:sp>
          <p:nvSpPr>
            <p:cNvPr id="81" name="文字方塊 80"/>
            <p:cNvSpPr txBox="1"/>
            <p:nvPr/>
          </p:nvSpPr>
          <p:spPr>
            <a:xfrm>
              <a:off x="5252851" y="4581128"/>
              <a:ext cx="510626" cy="115212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rgbClr val="FFFF0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英語</a:t>
              </a:r>
            </a:p>
          </p:txBody>
        </p:sp>
        <p:sp>
          <p:nvSpPr>
            <p:cNvPr id="82" name="文字方塊 81"/>
            <p:cNvSpPr txBox="1"/>
            <p:nvPr/>
          </p:nvSpPr>
          <p:spPr>
            <a:xfrm>
              <a:off x="5801963" y="4581128"/>
              <a:ext cx="510626" cy="115212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rgbClr val="FFFF0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數學</a:t>
              </a:r>
            </a:p>
          </p:txBody>
        </p:sp>
        <p:sp>
          <p:nvSpPr>
            <p:cNvPr id="83" name="文字方塊 82"/>
            <p:cNvSpPr txBox="1"/>
            <p:nvPr/>
          </p:nvSpPr>
          <p:spPr>
            <a:xfrm>
              <a:off x="6351074" y="4581128"/>
              <a:ext cx="510626" cy="115212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rgbClr val="FFFF0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社會</a:t>
              </a:r>
            </a:p>
          </p:txBody>
        </p:sp>
        <p:sp>
          <p:nvSpPr>
            <p:cNvPr id="84" name="文字方塊 83"/>
            <p:cNvSpPr txBox="1"/>
            <p:nvPr/>
          </p:nvSpPr>
          <p:spPr>
            <a:xfrm>
              <a:off x="6898598" y="4581128"/>
              <a:ext cx="510626" cy="115212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rgbClr val="FFFF0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自然</a:t>
              </a:r>
            </a:p>
          </p:txBody>
        </p:sp>
        <p:sp>
          <p:nvSpPr>
            <p:cNvPr id="85" name="文字方塊 84"/>
            <p:cNvSpPr txBox="1"/>
            <p:nvPr/>
          </p:nvSpPr>
          <p:spPr>
            <a:xfrm>
              <a:off x="7447710" y="4581128"/>
              <a:ext cx="510626" cy="115212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rgbClr val="FFFF0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寫作測驗</a:t>
              </a:r>
            </a:p>
          </p:txBody>
        </p:sp>
      </p:grpSp>
      <p:cxnSp>
        <p:nvCxnSpPr>
          <p:cNvPr id="86" name="直線接點 85"/>
          <p:cNvCxnSpPr/>
          <p:nvPr/>
        </p:nvCxnSpPr>
        <p:spPr bwMode="auto">
          <a:xfrm flipV="1">
            <a:off x="5280025" y="4003675"/>
            <a:ext cx="2820988" cy="47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/>
          <p:cNvCxnSpPr>
            <a:stCxn id="63" idx="2"/>
          </p:cNvCxnSpPr>
          <p:nvPr/>
        </p:nvCxnSpPr>
        <p:spPr bwMode="auto">
          <a:xfrm>
            <a:off x="8059936" y="3141663"/>
            <a:ext cx="14089" cy="115093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/>
          <p:cNvCxnSpPr/>
          <p:nvPr/>
        </p:nvCxnSpPr>
        <p:spPr bwMode="auto">
          <a:xfrm flipH="1">
            <a:off x="6429375" y="4002088"/>
            <a:ext cx="1588" cy="2921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/>
          <p:cNvCxnSpPr/>
          <p:nvPr/>
        </p:nvCxnSpPr>
        <p:spPr bwMode="auto">
          <a:xfrm>
            <a:off x="6958013" y="4006850"/>
            <a:ext cx="0" cy="28892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接點 89"/>
          <p:cNvCxnSpPr/>
          <p:nvPr/>
        </p:nvCxnSpPr>
        <p:spPr bwMode="auto">
          <a:xfrm flipH="1">
            <a:off x="7535863" y="3983038"/>
            <a:ext cx="1587" cy="30638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接點 90"/>
          <p:cNvCxnSpPr/>
          <p:nvPr/>
        </p:nvCxnSpPr>
        <p:spPr bwMode="auto">
          <a:xfrm flipH="1">
            <a:off x="5868988" y="4003675"/>
            <a:ext cx="1587" cy="2921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接點 91"/>
          <p:cNvCxnSpPr/>
          <p:nvPr/>
        </p:nvCxnSpPr>
        <p:spPr bwMode="auto">
          <a:xfrm flipH="1">
            <a:off x="5303838" y="4002088"/>
            <a:ext cx="1587" cy="2921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接點 92"/>
          <p:cNvCxnSpPr/>
          <p:nvPr/>
        </p:nvCxnSpPr>
        <p:spPr bwMode="auto">
          <a:xfrm flipV="1">
            <a:off x="5268913" y="5732463"/>
            <a:ext cx="2287587" cy="476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接點 93"/>
          <p:cNvCxnSpPr/>
          <p:nvPr/>
        </p:nvCxnSpPr>
        <p:spPr bwMode="auto">
          <a:xfrm flipH="1">
            <a:off x="6421438" y="5441950"/>
            <a:ext cx="3175" cy="5762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接點 94"/>
          <p:cNvCxnSpPr/>
          <p:nvPr/>
        </p:nvCxnSpPr>
        <p:spPr bwMode="auto">
          <a:xfrm>
            <a:off x="6950075" y="5446713"/>
            <a:ext cx="0" cy="28892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接點 95"/>
          <p:cNvCxnSpPr/>
          <p:nvPr/>
        </p:nvCxnSpPr>
        <p:spPr bwMode="auto">
          <a:xfrm flipH="1">
            <a:off x="7524750" y="5443538"/>
            <a:ext cx="1588" cy="30638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 bwMode="auto">
          <a:xfrm flipH="1">
            <a:off x="5861050" y="5443538"/>
            <a:ext cx="3175" cy="2921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 bwMode="auto">
          <a:xfrm flipH="1">
            <a:off x="5295900" y="5441950"/>
            <a:ext cx="3175" cy="2921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圓角矩形 98"/>
          <p:cNvSpPr/>
          <p:nvPr/>
        </p:nvSpPr>
        <p:spPr>
          <a:xfrm>
            <a:off x="4860032" y="5929312"/>
            <a:ext cx="3600450" cy="63341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國中教育會考</a:t>
            </a:r>
            <a:endParaRPr kumimoji="0" lang="en-US" altLang="zh-TW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kumimoji="0" lang="zh-TW" altLang="en-US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等級</a:t>
            </a:r>
            <a:r>
              <a:rPr kumimoji="0" lang="en-US" altLang="zh-TW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kumimoji="0" lang="zh-TW" altLang="en-US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標示</a:t>
            </a:r>
          </a:p>
        </p:txBody>
      </p:sp>
      <p:cxnSp>
        <p:nvCxnSpPr>
          <p:cNvPr id="100" name="直線單箭頭接點 99"/>
          <p:cNvCxnSpPr/>
          <p:nvPr/>
        </p:nvCxnSpPr>
        <p:spPr>
          <a:xfrm flipH="1">
            <a:off x="4140200" y="3213100"/>
            <a:ext cx="576263" cy="576263"/>
          </a:xfrm>
          <a:prstGeom prst="straightConnector1">
            <a:avLst/>
          </a:prstGeom>
          <a:ln w="152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單箭頭接點 100"/>
          <p:cNvCxnSpPr/>
          <p:nvPr/>
        </p:nvCxnSpPr>
        <p:spPr>
          <a:xfrm>
            <a:off x="4211638" y="4581525"/>
            <a:ext cx="647700" cy="576263"/>
          </a:xfrm>
          <a:prstGeom prst="straightConnector1">
            <a:avLst/>
          </a:prstGeom>
          <a:ln w="152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單箭頭接點 101"/>
          <p:cNvCxnSpPr/>
          <p:nvPr/>
        </p:nvCxnSpPr>
        <p:spPr>
          <a:xfrm>
            <a:off x="7885113" y="5589588"/>
            <a:ext cx="0" cy="431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字方塊 48"/>
          <p:cNvSpPr txBox="1">
            <a:spLocks noChangeArrowheads="1"/>
          </p:cNvSpPr>
          <p:nvPr/>
        </p:nvSpPr>
        <p:spPr bwMode="auto">
          <a:xfrm>
            <a:off x="5148263" y="3284538"/>
            <a:ext cx="3384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以上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項比序順序由各校自訂</a:t>
            </a:r>
          </a:p>
        </p:txBody>
      </p:sp>
      <p:sp>
        <p:nvSpPr>
          <p:cNvPr id="35877" name="文字方塊 49"/>
          <p:cNvSpPr txBox="1">
            <a:spLocks noChangeArrowheads="1"/>
          </p:cNvSpPr>
          <p:nvPr/>
        </p:nvSpPr>
        <p:spPr bwMode="auto">
          <a:xfrm>
            <a:off x="971550" y="5300663"/>
            <a:ext cx="3382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以上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項比序順序由各校自訂</a:t>
            </a:r>
          </a:p>
        </p:txBody>
      </p:sp>
      <p:sp>
        <p:nvSpPr>
          <p:cNvPr id="35878" name="文字方塊 50"/>
          <p:cNvSpPr txBox="1">
            <a:spLocks noChangeArrowheads="1"/>
          </p:cNvSpPr>
          <p:nvPr/>
        </p:nvSpPr>
        <p:spPr bwMode="auto">
          <a:xfrm>
            <a:off x="1476375" y="6165850"/>
            <a:ext cx="3384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以上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科比序順序由各校自訂</a:t>
            </a:r>
          </a:p>
        </p:txBody>
      </p:sp>
      <p:sp>
        <p:nvSpPr>
          <p:cNvPr id="52" name="Rectangle 7"/>
          <p:cNvSpPr>
            <a:spLocks noChangeArrowheads="1"/>
          </p:cNvSpPr>
          <p:nvPr/>
        </p:nvSpPr>
        <p:spPr bwMode="auto">
          <a:xfrm>
            <a:off x="472504" y="427534"/>
            <a:ext cx="8198992" cy="769441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C-2</a:t>
            </a: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五專聯合免試入學比序順次</a:t>
            </a:r>
            <a:endParaRPr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68788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" presetClass="entr" presetSubtype="1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1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3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5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000" fill="hold"/>
                                        <p:tgtEl>
                                          <p:spTgt spid="358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5" presetClass="emph" presetSubtype="1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1" dur="indefinite"/>
                                        <p:tgtEl>
                                          <p:spTgt spid="35877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92" dur="indefinite"/>
                                        <p:tgtEl>
                                          <p:spTgt spid="3587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93" dur="indefinite"/>
                                        <p:tgtEl>
                                          <p:spTgt spid="3587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7" dur="500"/>
                                        <p:tgtEl>
                                          <p:spTgt spid="35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7" dur="500"/>
                                        <p:tgtEl>
                                          <p:spTgt spid="35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2000" fill="hold"/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500"/>
                            </p:stCondLst>
                            <p:childTnLst>
                              <p:par>
                                <p:cTn id="142" presetID="5" presetClass="emph" presetSubtype="1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indefinite"/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44" dur="indefinite"/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45" dur="indefinite"/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9" dur="500"/>
                                        <p:tgtEl>
                                          <p:spTgt spid="35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500"/>
                            </p:stCondLst>
                            <p:childTnLst>
                              <p:par>
                                <p:cTn id="17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67" grpId="0" animBg="1"/>
      <p:bldP spid="68" grpId="0" animBg="1"/>
      <p:bldP spid="69" grpId="0" animBg="1"/>
      <p:bldP spid="78" grpId="0" animBg="1"/>
      <p:bldP spid="99" grpId="0" animBg="1"/>
      <p:bldP spid="49" grpId="0"/>
      <p:bldP spid="49" grpId="1"/>
      <p:bldP spid="49" grpId="2"/>
      <p:bldP spid="49" grpId="3"/>
      <p:bldP spid="35877" grpId="0"/>
      <p:bldP spid="35877" grpId="1"/>
      <p:bldP spid="35877" grpId="2"/>
      <p:bldP spid="35877" grpId="3"/>
      <p:bldP spid="35878" grpId="0"/>
      <p:bldP spid="35878" grpId="1"/>
      <p:bldP spid="35878" grpId="2"/>
      <p:bldP spid="35878" grpId="3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685799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"/>
          <p:cNvSpPr/>
          <p:nvPr/>
        </p:nvSpPr>
        <p:spPr>
          <a:xfrm>
            <a:off x="-152400" y="229552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3"/>
          <p:cNvSpPr/>
          <p:nvPr/>
        </p:nvSpPr>
        <p:spPr>
          <a:xfrm>
            <a:off x="152400" y="456247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"/>
          <p:cNvSpPr txBox="1"/>
          <p:nvPr/>
        </p:nvSpPr>
        <p:spPr>
          <a:xfrm>
            <a:off x="2037425" y="2493241"/>
            <a:ext cx="506915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zh-TW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貳、應屆畢業生</a:t>
            </a:r>
            <a:endParaRPr lang="en-US" altLang="zh-TW" sz="5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lvl="0"/>
            <a:r>
              <a:rPr lang="zh-TW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升學優勢</a:t>
            </a:r>
            <a:endParaRPr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1020934"/>
      </p:ext>
    </p:extLst>
  </p:cSld>
  <p:clrMapOvr>
    <a:masterClrMapping/>
  </p:clrMapOvr>
  <p:transition>
    <p:cut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56"/>
          <p:cNvSpPr/>
          <p:nvPr/>
        </p:nvSpPr>
        <p:spPr>
          <a:xfrm>
            <a:off x="-152400" y="229552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56"/>
          <p:cNvSpPr/>
          <p:nvPr/>
        </p:nvSpPr>
        <p:spPr>
          <a:xfrm>
            <a:off x="179512" y="620688"/>
            <a:ext cx="881208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基隆市</a:t>
            </a:r>
            <a:r>
              <a:rPr lang="zh-TW" sz="54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應屆</a:t>
            </a:r>
            <a:r>
              <a:rPr 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國中畢業生</a:t>
            </a:r>
            <a:r>
              <a:rPr lang="zh-TW" sz="36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特惠專案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75" name="Google Shape;875;p56"/>
          <p:cNvSpPr/>
          <p:nvPr/>
        </p:nvSpPr>
        <p:spPr>
          <a:xfrm>
            <a:off x="1000100" y="1857383"/>
            <a:ext cx="7072362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r>
              <a:rPr lang="zh-TW" sz="48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￥</a:t>
            </a:r>
            <a:r>
              <a:rPr lang="zh-TW" sz="4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基隆區</a:t>
            </a:r>
            <a:r>
              <a:rPr lang="zh-TW" sz="6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完全</a:t>
            </a:r>
            <a:r>
              <a:rPr lang="zh-TW" sz="4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免試入學</a:t>
            </a:r>
            <a:r>
              <a:rPr lang="zh-TW" altLang="en-US" sz="48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￥</a:t>
            </a:r>
            <a:r>
              <a:rPr lang="zh-TW" altLang="zh-TW" sz="4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基隆市</a:t>
            </a:r>
            <a:r>
              <a:rPr lang="zh-TW" altLang="zh-TW" sz="6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優先</a:t>
            </a:r>
            <a:r>
              <a:rPr lang="zh-TW" altLang="zh-TW" sz="4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免試入學</a:t>
            </a:r>
            <a:endParaRPr sz="4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￥</a:t>
            </a:r>
            <a:r>
              <a:rPr lang="zh-TW" sz="4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基隆市</a:t>
            </a:r>
            <a:r>
              <a:rPr lang="zh-TW" sz="6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直升</a:t>
            </a:r>
            <a:r>
              <a:rPr lang="zh-TW" sz="4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入學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星形: 七角 1">
            <a:extLst>
              <a:ext uri="{FF2B5EF4-FFF2-40B4-BE49-F238E27FC236}">
                <a16:creationId xmlns:a16="http://schemas.microsoft.com/office/drawing/2014/main" id="{85F73E28-BAC3-47CE-9AEF-4DD8E3A62EBC}"/>
              </a:ext>
            </a:extLst>
          </p:cNvPr>
          <p:cNvSpPr/>
          <p:nvPr/>
        </p:nvSpPr>
        <p:spPr>
          <a:xfrm>
            <a:off x="6359489" y="4319090"/>
            <a:ext cx="3568822" cy="2231431"/>
          </a:xfrm>
          <a:prstGeom prst="star7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就近</a:t>
            </a:r>
            <a:endParaRPr lang="en-US" altLang="zh-TW" sz="6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6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入學</a:t>
            </a:r>
            <a:endParaRPr lang="en-US" altLang="zh-TW" sz="6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吃飽、睡飽、成績好</a:t>
            </a:r>
            <a:endParaRPr lang="en-US" altLang="zh-TW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孩子表現看得到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1094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5" grpId="0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報名資格</a:t>
            </a:r>
            <a:endParaRPr sz="4800">
              <a:solidFill>
                <a:srgbClr val="FF0000"/>
              </a:solidFill>
            </a:endParaRPr>
          </a:p>
        </p:txBody>
      </p:sp>
      <p:grpSp>
        <p:nvGrpSpPr>
          <p:cNvPr id="953" name="Google Shape;953;p60"/>
          <p:cNvGrpSpPr/>
          <p:nvPr/>
        </p:nvGrpSpPr>
        <p:grpSpPr>
          <a:xfrm>
            <a:off x="1043608" y="1071547"/>
            <a:ext cx="7056784" cy="5305568"/>
            <a:chOff x="857224" y="1357284"/>
            <a:chExt cx="8224186" cy="5305576"/>
          </a:xfrm>
        </p:grpSpPr>
        <p:sp>
          <p:nvSpPr>
            <p:cNvPr id="954" name="Google Shape;954;p60"/>
            <p:cNvSpPr/>
            <p:nvPr/>
          </p:nvSpPr>
          <p:spPr>
            <a:xfrm>
              <a:off x="857224" y="1357284"/>
              <a:ext cx="8072494" cy="3693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5400"/>
                <a:buFont typeface="Arial"/>
                <a:buNone/>
              </a:pPr>
              <a:r>
                <a:rPr lang="zh-TW" sz="5400" b="1">
                  <a:solidFill>
                    <a:srgbClr val="FF0000"/>
                  </a:solidFill>
                  <a:latin typeface="DFKai-SB"/>
                  <a:ea typeface="DFKai-SB"/>
                  <a:cs typeface="DFKai-SB"/>
                  <a:sym typeface="DFKai-SB"/>
                </a:rPr>
                <a:t>【</a:t>
              </a:r>
              <a:r>
                <a:rPr lang="zh-TW" sz="7200" b="1">
                  <a:solidFill>
                    <a:srgbClr val="3333FF"/>
                  </a:solidFill>
                  <a:latin typeface="DFKai-SB"/>
                  <a:ea typeface="DFKai-SB"/>
                  <a:cs typeface="DFKai-SB"/>
                  <a:sym typeface="DFKai-SB"/>
                </a:rPr>
                <a:t>基隆市</a:t>
              </a:r>
              <a:r>
                <a:rPr lang="zh-TW" sz="5400" b="1">
                  <a:solidFill>
                    <a:srgbClr val="FF0000"/>
                  </a:solidFill>
                  <a:latin typeface="DFKai-SB"/>
                  <a:ea typeface="DFKai-SB"/>
                  <a:cs typeface="DFKai-SB"/>
                  <a:sym typeface="DFKai-SB"/>
                </a:rPr>
                <a:t>】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5400"/>
                <a:buFont typeface="Arial"/>
                <a:buNone/>
              </a:pPr>
              <a:r>
                <a:rPr lang="zh-TW" sz="5400" b="1">
                  <a:solidFill>
                    <a:srgbClr val="FF0000"/>
                  </a:solidFill>
                  <a:latin typeface="DFKai-SB"/>
                  <a:ea typeface="DFKai-SB"/>
                  <a:cs typeface="DFKai-SB"/>
                  <a:sym typeface="DFKai-SB"/>
                </a:rPr>
                <a:t>公私立國民中學</a:t>
              </a:r>
              <a:r>
                <a:rPr lang="zh-TW" sz="7200" b="1">
                  <a:solidFill>
                    <a:srgbClr val="FF00FF"/>
                  </a:solidFill>
                  <a:latin typeface="DFKai-SB"/>
                  <a:ea typeface="DFKai-SB"/>
                  <a:cs typeface="DFKai-SB"/>
                  <a:sym typeface="DFKai-SB"/>
                </a:rPr>
                <a:t>應屆</a:t>
              </a:r>
              <a:r>
                <a:rPr lang="zh-TW" sz="5400" b="1">
                  <a:solidFill>
                    <a:srgbClr val="FF0000"/>
                  </a:solidFill>
                  <a:latin typeface="DFKai-SB"/>
                  <a:ea typeface="DFKai-SB"/>
                  <a:cs typeface="DFKai-SB"/>
                  <a:sym typeface="DFKai-SB"/>
                </a:rPr>
                <a:t>畢(結)業生</a:t>
              </a:r>
              <a:endParaRPr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55" name="Google Shape;955;p60" descr="http://pic.pimg.tw/gong5887903/64164be7fa3d540eaf1e5ec21c421ecf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676235" y="4506830"/>
              <a:ext cx="3405175" cy="215603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711541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61"/>
          <p:cNvSpPr txBox="1">
            <a:spLocks noGrp="1"/>
          </p:cNvSpPr>
          <p:nvPr>
            <p:ph type="title"/>
          </p:nvPr>
        </p:nvSpPr>
        <p:spPr>
          <a:xfrm>
            <a:off x="0" y="840867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報名作業</a:t>
            </a:r>
            <a:endParaRPr dirty="0"/>
          </a:p>
        </p:txBody>
      </p:sp>
      <p:sp>
        <p:nvSpPr>
          <p:cNvPr id="961" name="Google Shape;961;p61"/>
          <p:cNvSpPr/>
          <p:nvPr/>
        </p:nvSpPr>
        <p:spPr>
          <a:xfrm>
            <a:off x="892942" y="2649490"/>
            <a:ext cx="7358115" cy="230828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lg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☆</a:t>
            </a:r>
            <a:r>
              <a:rPr lang="zh-TW" sz="3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一律由就讀國中代辦</a:t>
            </a:r>
            <a:r>
              <a:rPr lang="zh-TW" sz="48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集體報名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☆報名學生可選填 </a:t>
            </a:r>
            <a:r>
              <a:rPr lang="zh-TW" sz="48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1 校/ 1 科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66301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錄取方式</a:t>
            </a:r>
            <a:endParaRPr/>
          </a:p>
        </p:txBody>
      </p:sp>
      <p:grpSp>
        <p:nvGrpSpPr>
          <p:cNvPr id="967" name="Google Shape;967;p62"/>
          <p:cNvGrpSpPr/>
          <p:nvPr/>
        </p:nvGrpSpPr>
        <p:grpSpPr>
          <a:xfrm>
            <a:off x="255846" y="1215415"/>
            <a:ext cx="8632306" cy="5166629"/>
            <a:chOff x="4326" y="215307"/>
            <a:chExt cx="8632306" cy="5166629"/>
          </a:xfrm>
        </p:grpSpPr>
        <p:sp>
          <p:nvSpPr>
            <p:cNvPr id="968" name="Google Shape;968;p62"/>
            <p:cNvSpPr/>
            <p:nvPr/>
          </p:nvSpPr>
          <p:spPr>
            <a:xfrm>
              <a:off x="4326" y="1639093"/>
              <a:ext cx="2271659" cy="2319057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2"/>
            <p:cNvSpPr txBox="1"/>
            <p:nvPr/>
          </p:nvSpPr>
          <p:spPr>
            <a:xfrm>
              <a:off x="70861" y="1705628"/>
              <a:ext cx="2138589" cy="21859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報名</a:t>
              </a:r>
              <a:endParaRPr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1校</a:t>
              </a:r>
              <a:r>
                <a:rPr lang="zh-TW" sz="2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或</a:t>
              </a:r>
              <a:r>
                <a:rPr 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1科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70" name="Google Shape;970;p62"/>
            <p:cNvSpPr/>
            <p:nvPr/>
          </p:nvSpPr>
          <p:spPr>
            <a:xfrm rot="-3408080">
              <a:off x="1900554" y="2086031"/>
              <a:ext cx="1659527" cy="365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2"/>
            <p:cNvSpPr txBox="1"/>
            <p:nvPr/>
          </p:nvSpPr>
          <p:spPr>
            <a:xfrm rot="-3408080">
              <a:off x="2688829" y="2062806"/>
              <a:ext cx="82976" cy="82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Arial"/>
                <a:buNone/>
              </a:pPr>
              <a:endParaRPr sz="6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972" name="Google Shape;972;p62"/>
            <p:cNvSpPr/>
            <p:nvPr/>
          </p:nvSpPr>
          <p:spPr>
            <a:xfrm>
              <a:off x="3184650" y="215307"/>
              <a:ext cx="2271659" cy="2389320"/>
            </a:xfrm>
            <a:prstGeom prst="roundRect">
              <a:avLst>
                <a:gd name="adj" fmla="val 10000"/>
              </a:avLst>
            </a:prstGeom>
            <a:solidFill>
              <a:schemeClr val="accent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2"/>
            <p:cNvSpPr txBox="1"/>
            <p:nvPr/>
          </p:nvSpPr>
          <p:spPr>
            <a:xfrm>
              <a:off x="3251185" y="281842"/>
              <a:ext cx="2138589" cy="2256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algn="ctr">
                <a:buClr>
                  <a:srgbClr val="FF0000"/>
                </a:buClr>
                <a:buSzPts val="4000"/>
              </a:pPr>
              <a:r>
                <a:rPr lang="zh-TW" altLang="en-US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Cambria Math"/>
                </a:rPr>
                <a:t>報名人數</a:t>
              </a:r>
              <a:endParaRPr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ambria Math"/>
              </a:endParaRPr>
            </a:p>
            <a:p>
              <a:pPr algn="ctr">
                <a:buClr>
                  <a:srgbClr val="FF0000"/>
                </a:buClr>
                <a:buSzPts val="4000"/>
              </a:pPr>
              <a:r>
                <a:rPr lang="zh-TW" altLang="en-US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Cambria Math"/>
                </a:rPr>
                <a:t>少於</a:t>
              </a:r>
              <a:endParaRPr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ambria Math"/>
              </a:endParaRPr>
            </a:p>
            <a:p>
              <a:pPr algn="ctr">
                <a:buClr>
                  <a:srgbClr val="FF0000"/>
                </a:buClr>
                <a:buSzPts val="4000"/>
              </a:pPr>
              <a:r>
                <a:rPr lang="zh-TW" altLang="en-US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Cambria Math"/>
                </a:rPr>
                <a:t>招生名額</a:t>
              </a:r>
              <a:endParaRPr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74" name="Google Shape;974;p62"/>
            <p:cNvSpPr/>
            <p:nvPr/>
          </p:nvSpPr>
          <p:spPr>
            <a:xfrm>
              <a:off x="5456309" y="1391704"/>
              <a:ext cx="908663" cy="365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2A2A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2"/>
            <p:cNvSpPr txBox="1"/>
            <p:nvPr/>
          </p:nvSpPr>
          <p:spPr>
            <a:xfrm>
              <a:off x="5887925" y="1387251"/>
              <a:ext cx="45433" cy="45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976" name="Google Shape;976;p62"/>
            <p:cNvSpPr/>
            <p:nvPr/>
          </p:nvSpPr>
          <p:spPr>
            <a:xfrm>
              <a:off x="6364973" y="842052"/>
              <a:ext cx="2271659" cy="1135829"/>
            </a:xfrm>
            <a:prstGeom prst="roundRect">
              <a:avLst>
                <a:gd name="adj" fmla="val 10000"/>
              </a:avLst>
            </a:prstGeom>
            <a:solidFill>
              <a:schemeClr val="dk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2"/>
            <p:cNvSpPr txBox="1"/>
            <p:nvPr/>
          </p:nvSpPr>
          <p:spPr>
            <a:xfrm>
              <a:off x="6431507" y="908586"/>
              <a:ext cx="2205125" cy="1069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全額錄取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78" name="Google Shape;978;p62"/>
            <p:cNvSpPr/>
            <p:nvPr/>
          </p:nvSpPr>
          <p:spPr>
            <a:xfrm rot="3277564">
              <a:off x="1945512" y="3420282"/>
              <a:ext cx="1569611" cy="365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2"/>
            <p:cNvSpPr txBox="1"/>
            <p:nvPr/>
          </p:nvSpPr>
          <p:spPr>
            <a:xfrm rot="3277564">
              <a:off x="2691077" y="3399305"/>
              <a:ext cx="78480" cy="78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980" name="Google Shape;980;p62"/>
            <p:cNvSpPr/>
            <p:nvPr/>
          </p:nvSpPr>
          <p:spPr>
            <a:xfrm>
              <a:off x="3184650" y="2775002"/>
              <a:ext cx="2271659" cy="2606934"/>
            </a:xfrm>
            <a:prstGeom prst="roundRect">
              <a:avLst>
                <a:gd name="adj" fmla="val 10000"/>
              </a:avLst>
            </a:prstGeom>
            <a:solidFill>
              <a:srgbClr val="0000CC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2"/>
            <p:cNvSpPr txBox="1"/>
            <p:nvPr/>
          </p:nvSpPr>
          <p:spPr>
            <a:xfrm>
              <a:off x="3284453" y="2859800"/>
              <a:ext cx="2138589" cy="24738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675" tIns="19675" rIns="19675" bIns="19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100"/>
                <a:buFont typeface="Cambria Math"/>
                <a:buNone/>
              </a:pPr>
              <a:r>
                <a:rPr lang="zh-TW" sz="3100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報名人數</a:t>
              </a:r>
              <a:endParaRPr sz="310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FF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rgbClr val="FF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多於</a:t>
              </a:r>
              <a:endParaRPr sz="40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100"/>
                <a:buFont typeface="Cambria Math"/>
                <a:buNone/>
              </a:pPr>
              <a:r>
                <a:rPr lang="zh-TW" sz="3100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招生名額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82" name="Google Shape;982;p62"/>
            <p:cNvSpPr/>
            <p:nvPr/>
          </p:nvSpPr>
          <p:spPr>
            <a:xfrm>
              <a:off x="5456309" y="4060206"/>
              <a:ext cx="908663" cy="365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2A2A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2"/>
            <p:cNvSpPr txBox="1"/>
            <p:nvPr/>
          </p:nvSpPr>
          <p:spPr>
            <a:xfrm>
              <a:off x="5887925" y="4055752"/>
              <a:ext cx="45433" cy="45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984" name="Google Shape;984;p62"/>
            <p:cNvSpPr/>
            <p:nvPr/>
          </p:nvSpPr>
          <p:spPr>
            <a:xfrm>
              <a:off x="6364973" y="3510554"/>
              <a:ext cx="2271659" cy="1135829"/>
            </a:xfrm>
            <a:prstGeom prst="roundRect">
              <a:avLst>
                <a:gd name="adj" fmla="val 10000"/>
              </a:avLst>
            </a:prstGeom>
            <a:solidFill>
              <a:srgbClr val="2A2A8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2"/>
            <p:cNvSpPr txBox="1"/>
            <p:nvPr/>
          </p:nvSpPr>
          <p:spPr>
            <a:xfrm>
              <a:off x="6398240" y="3543821"/>
              <a:ext cx="2205125" cy="1069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進行比序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35395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Google Shape;990;p63" descr="ãæ¨¹æ¨ åãçåçæå°çµæ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63"/>
          <p:cNvSpPr/>
          <p:nvPr/>
        </p:nvSpPr>
        <p:spPr>
          <a:xfrm>
            <a:off x="3965156" y="810970"/>
            <a:ext cx="4464496" cy="2664292"/>
          </a:xfrm>
          <a:prstGeom prst="teardrop">
            <a:avLst>
              <a:gd name="adj" fmla="val 100000"/>
            </a:avLst>
          </a:prstGeom>
          <a:solidFill>
            <a:srgbClr val="99FF99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63"/>
          <p:cNvSpPr/>
          <p:nvPr/>
        </p:nvSpPr>
        <p:spPr>
          <a:xfrm>
            <a:off x="-152400" y="229552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63"/>
          <p:cNvSpPr/>
          <p:nvPr/>
        </p:nvSpPr>
        <p:spPr>
          <a:xfrm>
            <a:off x="152400" y="456247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63"/>
          <p:cNvSpPr/>
          <p:nvPr/>
        </p:nvSpPr>
        <p:spPr>
          <a:xfrm>
            <a:off x="4143372" y="1628800"/>
            <a:ext cx="428628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完全免試入學</a:t>
            </a:r>
            <a:endParaRPr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72937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64"/>
          <p:cNvSpPr txBox="1"/>
          <p:nvPr/>
        </p:nvSpPr>
        <p:spPr>
          <a:xfrm>
            <a:off x="0" y="714356"/>
            <a:ext cx="9144000" cy="86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Arial"/>
              <a:buNone/>
            </a:pPr>
            <a:r>
              <a:rPr lang="zh-TW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/>
                <a:sym typeface="Calibri"/>
              </a:rPr>
              <a:t>完全免試入學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00" name="Google Shape;1000;p64"/>
          <p:cNvSpPr/>
          <p:nvPr/>
        </p:nvSpPr>
        <p:spPr>
          <a:xfrm>
            <a:off x="642910" y="2071678"/>
            <a:ext cx="7786742" cy="313932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lg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☆不採計</a:t>
            </a:r>
            <a:r>
              <a:rPr lang="zh-TW" sz="44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國中教育會考</a:t>
            </a:r>
            <a:r>
              <a:rPr 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成績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☆不採計</a:t>
            </a:r>
            <a:r>
              <a:rPr lang="zh-TW" sz="44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國中在校學科</a:t>
            </a:r>
            <a:r>
              <a:rPr 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成績</a:t>
            </a:r>
            <a:endParaRPr sz="44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☆不採計</a:t>
            </a:r>
            <a:r>
              <a:rPr lang="zh-TW" sz="44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志願序</a:t>
            </a:r>
            <a:r>
              <a:rPr 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積分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087339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辦理時機</a:t>
            </a:r>
            <a:endParaRPr sz="4800" dirty="0">
              <a:solidFill>
                <a:srgbClr val="FF0000"/>
              </a:solidFill>
            </a:endParaRPr>
          </a:p>
        </p:txBody>
      </p:sp>
      <p:sp>
        <p:nvSpPr>
          <p:cNvPr id="1006" name="Google Shape;1006;p65"/>
          <p:cNvSpPr/>
          <p:nvPr/>
        </p:nvSpPr>
        <p:spPr>
          <a:xfrm>
            <a:off x="7286625" y="4857750"/>
            <a:ext cx="1320800" cy="16700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65"/>
          <p:cNvSpPr/>
          <p:nvPr/>
        </p:nvSpPr>
        <p:spPr>
          <a:xfrm>
            <a:off x="3857625" y="4929188"/>
            <a:ext cx="1289050" cy="155257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8" name="Google Shape;1008;p65"/>
          <p:cNvGrpSpPr/>
          <p:nvPr/>
        </p:nvGrpSpPr>
        <p:grpSpPr>
          <a:xfrm>
            <a:off x="3072253" y="571480"/>
            <a:ext cx="5571712" cy="3678463"/>
            <a:chOff x="3072253" y="571480"/>
            <a:chExt cx="5571712" cy="3678463"/>
          </a:xfrm>
        </p:grpSpPr>
        <p:grpSp>
          <p:nvGrpSpPr>
            <p:cNvPr id="1009" name="Google Shape;1009;p65"/>
            <p:cNvGrpSpPr/>
            <p:nvPr/>
          </p:nvGrpSpPr>
          <p:grpSpPr>
            <a:xfrm>
              <a:off x="3072253" y="1571612"/>
              <a:ext cx="5571712" cy="2678331"/>
              <a:chOff x="451" y="0"/>
              <a:chExt cx="5571712" cy="2678331"/>
            </a:xfrm>
          </p:grpSpPr>
          <p:sp>
            <p:nvSpPr>
              <p:cNvPr id="1010" name="Google Shape;1010;p65"/>
              <p:cNvSpPr/>
              <p:nvPr/>
            </p:nvSpPr>
            <p:spPr>
              <a:xfrm>
                <a:off x="451" y="607815"/>
                <a:ext cx="2070516" cy="2070516"/>
              </a:xfrm>
              <a:prstGeom prst="ellipse">
                <a:avLst/>
              </a:prstGeom>
              <a:gradFill>
                <a:gsLst>
                  <a:gs pos="0">
                    <a:srgbClr val="17177B"/>
                  </a:gs>
                  <a:gs pos="80000">
                    <a:srgbClr val="1E1EA3"/>
                  </a:gs>
                  <a:gs pos="100000">
                    <a:srgbClr val="1C1CA5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65"/>
              <p:cNvSpPr txBox="1"/>
              <p:nvPr/>
            </p:nvSpPr>
            <p:spPr>
              <a:xfrm>
                <a:off x="303671" y="911035"/>
                <a:ext cx="1464076" cy="14640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650" tIns="26650" rIns="26650" bIns="266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100"/>
                  <a:buFont typeface="DFKai-SB"/>
                  <a:buNone/>
                </a:pPr>
                <a:r>
                  <a:rPr lang="zh-TW" sz="21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基隆市</a:t>
                </a:r>
                <a:endParaRPr sz="21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FF"/>
                  </a:buClr>
                  <a:buSzPts val="2100"/>
                  <a:buFont typeface="DFKai-SB"/>
                  <a:buNone/>
                </a:pPr>
                <a:r>
                  <a:rPr lang="zh-TW" sz="2100" b="1">
                    <a:solidFill>
                      <a:srgbClr val="FF00FF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優先</a:t>
                </a:r>
                <a:r>
                  <a:rPr lang="zh-TW" sz="21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免試</a:t>
                </a:r>
                <a:endParaRPr sz="21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100"/>
                  <a:buFont typeface="DFKai-SB"/>
                  <a:buNone/>
                </a:pPr>
                <a:r>
                  <a:rPr lang="zh-TW" sz="21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入學</a:t>
                </a:r>
                <a:endParaRPr/>
              </a:p>
            </p:txBody>
          </p:sp>
          <p:sp>
            <p:nvSpPr>
              <p:cNvPr id="1012" name="Google Shape;1012;p65"/>
              <p:cNvSpPr/>
              <p:nvPr/>
            </p:nvSpPr>
            <p:spPr>
              <a:xfrm rot="4774519">
                <a:off x="2248436" y="1061924"/>
                <a:ext cx="724680" cy="582737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rgbClr val="17177B"/>
                  </a:gs>
                  <a:gs pos="80000">
                    <a:srgbClr val="1E1EA3"/>
                  </a:gs>
                  <a:gs pos="100000">
                    <a:srgbClr val="1C1CA5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65"/>
              <p:cNvSpPr/>
              <p:nvPr/>
            </p:nvSpPr>
            <p:spPr>
              <a:xfrm>
                <a:off x="3106676" y="0"/>
                <a:ext cx="2465487" cy="2070516"/>
              </a:xfrm>
              <a:prstGeom prst="ellipse">
                <a:avLst/>
              </a:prstGeom>
              <a:gradFill>
                <a:gsLst>
                  <a:gs pos="0">
                    <a:srgbClr val="BBB9B9"/>
                  </a:gs>
                  <a:gs pos="80000">
                    <a:srgbClr val="F5F3F3"/>
                  </a:gs>
                  <a:gs pos="100000">
                    <a:srgbClr val="F6F4F4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65"/>
              <p:cNvSpPr txBox="1"/>
              <p:nvPr/>
            </p:nvSpPr>
            <p:spPr>
              <a:xfrm>
                <a:off x="3467738" y="303220"/>
                <a:ext cx="1743363" cy="14640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650" tIns="26650" rIns="26650" bIns="266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99"/>
                  </a:buClr>
                  <a:buSzPts val="2100"/>
                  <a:buFont typeface="DFKai-SB"/>
                  <a:buNone/>
                </a:pPr>
                <a:r>
                  <a:rPr lang="zh-TW" sz="2100" b="1">
                    <a:solidFill>
                      <a:srgbClr val="000099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基北區</a:t>
                </a:r>
                <a:endParaRPr sz="2100" b="1">
                  <a:solidFill>
                    <a:srgbClr val="000099"/>
                  </a:solidFill>
                  <a:latin typeface="DFKai-SB"/>
                  <a:ea typeface="DFKai-SB"/>
                  <a:cs typeface="DFKai-SB"/>
                  <a:sym typeface="DFKai-SB"/>
                </a:endParaRP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735"/>
                  </a:spcBef>
                  <a:spcAft>
                    <a:spcPts val="0"/>
                  </a:spcAft>
                  <a:buClr>
                    <a:srgbClr val="000099"/>
                  </a:buClr>
                  <a:buSzPts val="2100"/>
                  <a:buFont typeface="DFKai-SB"/>
                  <a:buNone/>
                </a:pPr>
                <a:r>
                  <a:rPr lang="zh-TW" sz="2100" b="1">
                    <a:solidFill>
                      <a:srgbClr val="000099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免試入學</a:t>
                </a:r>
                <a:endParaRPr/>
              </a:p>
            </p:txBody>
          </p:sp>
        </p:grpSp>
        <p:sp>
          <p:nvSpPr>
            <p:cNvPr id="1015" name="Google Shape;1015;p65"/>
            <p:cNvSpPr txBox="1"/>
            <p:nvPr/>
          </p:nvSpPr>
          <p:spPr>
            <a:xfrm>
              <a:off x="3571868" y="1142984"/>
              <a:ext cx="1000125" cy="10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</a:pPr>
              <a:r>
                <a:rPr lang="zh-TW" sz="6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先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016" name="Google Shape;1016;p65"/>
            <p:cNvSpPr txBox="1"/>
            <p:nvPr/>
          </p:nvSpPr>
          <p:spPr>
            <a:xfrm>
              <a:off x="6929454" y="571480"/>
              <a:ext cx="1000125" cy="10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</a:pPr>
              <a:r>
                <a:rPr lang="zh-TW" sz="6000" b="1" dirty="0">
                  <a:solidFill>
                    <a:srgbClr val="00B05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後</a:t>
              </a:r>
              <a:endParaRPr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017" name="Google Shape;1017;p65"/>
          <p:cNvGrpSpPr/>
          <p:nvPr/>
        </p:nvGrpSpPr>
        <p:grpSpPr>
          <a:xfrm>
            <a:off x="285720" y="3429000"/>
            <a:ext cx="2070516" cy="2070516"/>
            <a:chOff x="451" y="607815"/>
            <a:chExt cx="2070516" cy="2070516"/>
          </a:xfrm>
        </p:grpSpPr>
        <p:sp>
          <p:nvSpPr>
            <p:cNvPr id="1018" name="Google Shape;1018;p65"/>
            <p:cNvSpPr/>
            <p:nvPr/>
          </p:nvSpPr>
          <p:spPr>
            <a:xfrm>
              <a:off x="451" y="607815"/>
              <a:ext cx="2070516" cy="2070516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65"/>
            <p:cNvSpPr/>
            <p:nvPr/>
          </p:nvSpPr>
          <p:spPr>
            <a:xfrm>
              <a:off x="71889" y="911035"/>
              <a:ext cx="1785950" cy="14640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基隆</a:t>
              </a:r>
              <a:r>
                <a:rPr lang="zh-TW" sz="4000" b="1">
                  <a:solidFill>
                    <a:srgbClr val="FF00FF"/>
                  </a:solidFill>
                  <a:latin typeface="DFKai-SB"/>
                  <a:ea typeface="DFKai-SB"/>
                  <a:cs typeface="DFKai-SB"/>
                  <a:sym typeface="DFKai-SB"/>
                </a:rPr>
                <a:t>區</a:t>
              </a:r>
              <a:endParaRPr sz="4000" b="1">
                <a:solidFill>
                  <a:srgbClr val="FF00FF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完全免試</a:t>
              </a:r>
              <a:endParaRPr sz="3000" b="1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入學</a:t>
              </a:r>
              <a:endParaRPr/>
            </a:p>
          </p:txBody>
        </p:sp>
      </p:grpSp>
      <p:sp>
        <p:nvSpPr>
          <p:cNvPr id="1020" name="Google Shape;1020;p65"/>
          <p:cNvSpPr/>
          <p:nvPr/>
        </p:nvSpPr>
        <p:spPr>
          <a:xfrm rot="4774519">
            <a:off x="2347203" y="3403835"/>
            <a:ext cx="724680" cy="582737"/>
          </a:xfrm>
          <a:prstGeom prst="triangle">
            <a:avLst>
              <a:gd name="adj" fmla="val 50000"/>
            </a:avLst>
          </a:prstGeom>
          <a:gradFill>
            <a:gsLst>
              <a:gs pos="0">
                <a:srgbClr val="3333FF"/>
              </a:gs>
              <a:gs pos="80000">
                <a:srgbClr val="1E1EA3"/>
              </a:gs>
              <a:gs pos="100000">
                <a:srgbClr val="1C1CA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65"/>
          <p:cNvSpPr txBox="1"/>
          <p:nvPr/>
        </p:nvSpPr>
        <p:spPr>
          <a:xfrm>
            <a:off x="357158" y="2214554"/>
            <a:ext cx="178595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Arial"/>
              <a:buNone/>
            </a:pPr>
            <a:r>
              <a:rPr lang="zh-TW" sz="6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早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54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56392"/>
              </p:ext>
            </p:extLst>
          </p:nvPr>
        </p:nvGraphicFramePr>
        <p:xfrm>
          <a:off x="357158" y="2714620"/>
          <a:ext cx="8424862" cy="3095628"/>
        </p:xfrm>
        <a:graphic>
          <a:graphicData uri="http://schemas.openxmlformats.org/drawingml/2006/table">
            <a:tbl>
              <a:tblPr/>
              <a:tblGrid>
                <a:gridCol w="1565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45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5938"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學年度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108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109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110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111</a:t>
                      </a:r>
                      <a:endParaRPr kumimoji="1" lang="zh-TW" altLang="zh-TW" sz="3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112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113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938"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全國人數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211,571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206,977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199,873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197,575</a:t>
                      </a:r>
                      <a:endParaRPr kumimoji="1" lang="zh-TW" altLang="zh-TW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191,045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174,243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938"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基隆市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3,109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3,003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2,828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2,784</a:t>
                      </a:r>
                      <a:endParaRPr kumimoji="1" lang="zh-TW" altLang="zh-TW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2,690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2,428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938"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臺北市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20,366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21,293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20,466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20,891</a:t>
                      </a:r>
                      <a:endParaRPr kumimoji="1" lang="zh-TW" altLang="zh-TW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20,150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19,332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938"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新北市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33,493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32,042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31,356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31,490</a:t>
                      </a:r>
                      <a:endParaRPr kumimoji="1" lang="zh-TW" altLang="zh-TW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30,422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27,818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938"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基北區合計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56,968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56,338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54,650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55,165</a:t>
                      </a:r>
                      <a:endParaRPr kumimoji="1" lang="zh-TW" altLang="zh-TW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53,262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49,578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4"/>
          <p:cNvSpPr txBox="1">
            <a:spLocks/>
          </p:cNvSpPr>
          <p:nvPr/>
        </p:nvSpPr>
        <p:spPr bwMode="auto">
          <a:xfrm>
            <a:off x="357158" y="642918"/>
            <a:ext cx="8429684" cy="1928826"/>
          </a:xfrm>
          <a:prstGeom prst="rect">
            <a:avLst/>
          </a:prstGeom>
          <a:solidFill>
            <a:srgbClr val="FFCCCC"/>
          </a:solidFill>
          <a:ln w="12700">
            <a:solidFill>
              <a:srgbClr val="3333F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基北區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國中畢業生人數 </a:t>
            </a: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+515 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人</a:t>
            </a:r>
            <a:endParaRPr lang="en-US" altLang="zh-TW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0" hangingPunct="0">
              <a:spcBef>
                <a:spcPts val="300"/>
              </a:spcBef>
              <a:defRPr/>
            </a:pPr>
            <a:r>
              <a:rPr lang="zh-TW" altLang="en-US" sz="1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 </a:t>
            </a:r>
            <a:r>
              <a:rPr lang="zh-TW" altLang="en-US" sz="1800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㊣</a:t>
            </a:r>
            <a:r>
              <a:rPr lang="zh-TW" altLang="en-US" sz="1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國中教育會考各等級人數依比率增加</a:t>
            </a:r>
            <a:r>
              <a:rPr lang="en-US" altLang="zh-TW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預估各科得</a:t>
            </a:r>
            <a:r>
              <a:rPr lang="en-US" altLang="zh-TW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A++</a:t>
            </a:r>
            <a:r>
              <a:rPr lang="zh-TW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者增加</a:t>
            </a:r>
            <a:r>
              <a:rPr lang="en-US" altLang="zh-TW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25</a:t>
            </a:r>
            <a:r>
              <a:rPr lang="zh-TW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lang="en-US" altLang="zh-TW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eaLnBrk="0" hangingPunct="0">
              <a:spcBef>
                <a:spcPts val="300"/>
              </a:spcBef>
              <a:defRPr/>
            </a:pPr>
            <a:r>
              <a:rPr lang="zh-TW" altLang="en-US" sz="1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 ㊣預估前五志願、前段社區高中、一般社區高中、前段公立高職的最低錄取</a:t>
            </a:r>
            <a:endParaRPr lang="en-US" altLang="zh-TW" sz="1800" b="1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0" hangingPunct="0">
              <a:spcBef>
                <a:spcPts val="300"/>
              </a:spcBef>
              <a:defRPr/>
            </a:pPr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   </a:t>
            </a:r>
            <a:r>
              <a:rPr lang="zh-TW" altLang="en-US" sz="1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分</a:t>
            </a:r>
            <a:r>
              <a:rPr lang="zh-TW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與去年相當</a:t>
            </a:r>
            <a:r>
              <a:rPr lang="zh-TW" altLang="en-US" sz="1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，基隆市</a:t>
            </a:r>
            <a:r>
              <a:rPr lang="en-US" altLang="zh-TW" sz="1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&amp;</a:t>
            </a:r>
            <a:r>
              <a:rPr lang="zh-TW" altLang="en-US" sz="1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新北市非人口密集地區學校的最低錄取分</a:t>
            </a:r>
            <a:r>
              <a:rPr lang="zh-TW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將微幅 </a:t>
            </a:r>
            <a:endParaRPr lang="en-US" altLang="zh-TW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0" hangingPunct="0">
              <a:spcBef>
                <a:spcPts val="300"/>
              </a:spcBef>
              <a:defRPr/>
            </a:pP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   </a:t>
            </a:r>
            <a:r>
              <a:rPr lang="zh-TW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降低</a:t>
            </a:r>
            <a:r>
              <a:rPr lang="en-US" altLang="zh-TW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各校</a:t>
            </a:r>
            <a:r>
              <a:rPr lang="zh-TW" altLang="en-US" sz="1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錄取分之高低</a:t>
            </a:r>
            <a:r>
              <a:rPr lang="zh-TW" alt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還會受到國中教育會考</a:t>
            </a:r>
            <a:r>
              <a:rPr lang="zh-TW" altLang="en-US" sz="1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各等級</a:t>
            </a:r>
            <a:r>
              <a:rPr lang="en-US" altLang="zh-TW" sz="1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1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標示人數的多寡</a:t>
            </a:r>
            <a:r>
              <a:rPr lang="zh-TW" alt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影響</a:t>
            </a:r>
            <a:r>
              <a:rPr lang="en-US" altLang="zh-TW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6415" name="文字方塊 7"/>
          <p:cNvSpPr txBox="1">
            <a:spLocks noChangeArrowheads="1"/>
          </p:cNvSpPr>
          <p:nvPr/>
        </p:nvSpPr>
        <p:spPr bwMode="auto">
          <a:xfrm>
            <a:off x="6516216" y="3311485"/>
            <a:ext cx="914400" cy="40011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0"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-2,298</a:t>
            </a:r>
            <a:endParaRPr kumimoji="0" lang="zh-TW" altLang="en-US" sz="16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7158" y="3717032"/>
            <a:ext cx="8429684" cy="2069422"/>
          </a:xfrm>
          <a:prstGeom prst="rect">
            <a:avLst/>
          </a:prstGeom>
          <a:noFill/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7">
            <a:extLst>
              <a:ext uri="{FF2B5EF4-FFF2-40B4-BE49-F238E27FC236}">
                <a16:creationId xmlns:a16="http://schemas.microsoft.com/office/drawing/2014/main" id="{9297FAF5-15FA-4A56-BBFC-75540F5A2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688" y="5815685"/>
            <a:ext cx="1869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zh-TW" altLang="en-US" sz="1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資料來源：參考教育部</a:t>
            </a:r>
            <a:r>
              <a:rPr lang="zh-TW" altLang="en-US" sz="1000" dirty="0"/>
              <a:t>國民教育階段學生人數預測分析報告</a:t>
            </a:r>
            <a:endParaRPr kumimoji="0" lang="zh-TW" altLang="en-US" sz="1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B58084AB-1954-4764-A9CE-A8F938130754}"/>
              </a:ext>
            </a:extLst>
          </p:cNvPr>
          <p:cNvGrpSpPr/>
          <p:nvPr/>
        </p:nvGrpSpPr>
        <p:grpSpPr>
          <a:xfrm>
            <a:off x="3347864" y="2594585"/>
            <a:ext cx="914400" cy="716900"/>
            <a:chOff x="2191297" y="6015027"/>
            <a:chExt cx="914400" cy="713240"/>
          </a:xfrm>
        </p:grpSpPr>
        <p:sp>
          <p:nvSpPr>
            <p:cNvPr id="2" name="語音泡泡: 橢圓形 1">
              <a:extLst>
                <a:ext uri="{FF2B5EF4-FFF2-40B4-BE49-F238E27FC236}">
                  <a16:creationId xmlns:a16="http://schemas.microsoft.com/office/drawing/2014/main" id="{6CCAD8A7-2732-4D71-BC8C-5D30907CAFF2}"/>
                </a:ext>
              </a:extLst>
            </p:cNvPr>
            <p:cNvSpPr/>
            <p:nvPr/>
          </p:nvSpPr>
          <p:spPr>
            <a:xfrm>
              <a:off x="2191297" y="6015027"/>
              <a:ext cx="914400" cy="713240"/>
            </a:xfrm>
            <a:prstGeom prst="wedgeEllipseCallout">
              <a:avLst>
                <a:gd name="adj1" fmla="val 64112"/>
                <a:gd name="adj2" fmla="val 63685"/>
              </a:avLst>
            </a:prstGeom>
            <a:solidFill>
              <a:schemeClr val="bg1">
                <a:lumMod val="95000"/>
              </a:schemeClr>
            </a:solidFill>
            <a:scene3d>
              <a:camera prst="orthographicFront"/>
              <a:lightRig rig="threePt" dir="t"/>
            </a:scene3d>
            <a:sp3d>
              <a:bevelT w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6F06F2D6-ED59-4F6A-81F8-A832A2CC7960}"/>
                </a:ext>
              </a:extLst>
            </p:cNvPr>
            <p:cNvSpPr txBox="1"/>
            <p:nvPr/>
          </p:nvSpPr>
          <p:spPr>
            <a:xfrm>
              <a:off x="2364659" y="6083673"/>
              <a:ext cx="656453" cy="534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低於</a:t>
              </a:r>
              <a:endParaRPr lang="en-US" altLang="zh-TW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r>
                <a:rPr lang="en-US" altLang="zh-TW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20</a:t>
              </a:r>
              <a:r>
                <a:rPr lang="zh-TW" altLang="en-US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萬</a:t>
              </a:r>
            </a:p>
          </p:txBody>
        </p:sp>
      </p:grpSp>
      <p:sp>
        <p:nvSpPr>
          <p:cNvPr id="11" name="文字方塊 7">
            <a:extLst>
              <a:ext uri="{FF2B5EF4-FFF2-40B4-BE49-F238E27FC236}">
                <a16:creationId xmlns:a16="http://schemas.microsoft.com/office/drawing/2014/main" id="{493800AE-C9FE-4A73-8B0B-D2F93768C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5861426"/>
            <a:ext cx="30746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0"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比前一年  </a:t>
            </a:r>
            <a:r>
              <a:rPr kumimoji="0"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+515(+0.94%)</a:t>
            </a:r>
            <a:endParaRPr kumimoji="0" lang="zh-TW" altLang="en-US" sz="20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2" name="文字方塊 7">
            <a:extLst>
              <a:ext uri="{FF2B5EF4-FFF2-40B4-BE49-F238E27FC236}">
                <a16:creationId xmlns:a16="http://schemas.microsoft.com/office/drawing/2014/main" id="{D36551A5-D10B-4076-9037-2746B9500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216" y="3825289"/>
            <a:ext cx="1800200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0"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-44(-1.56%)</a:t>
            </a:r>
            <a:endParaRPr kumimoji="0" lang="zh-TW" altLang="en-US" sz="16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文字方塊 7">
            <a:extLst>
              <a:ext uri="{FF2B5EF4-FFF2-40B4-BE49-F238E27FC236}">
                <a16:creationId xmlns:a16="http://schemas.microsoft.com/office/drawing/2014/main" id="{FC7A153D-BEA2-4F12-AC8C-6213CD314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216" y="4328140"/>
            <a:ext cx="18002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0"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+425(+2.08%)</a:t>
            </a:r>
            <a:endParaRPr kumimoji="0" lang="zh-TW" altLang="en-US" sz="16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文字方塊 7">
            <a:extLst>
              <a:ext uri="{FF2B5EF4-FFF2-40B4-BE49-F238E27FC236}">
                <a16:creationId xmlns:a16="http://schemas.microsoft.com/office/drawing/2014/main" id="{037B03CF-CB68-411D-A72B-47DEC1E5F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216" y="4871126"/>
            <a:ext cx="18002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0"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+134(+4.27%)</a:t>
            </a:r>
            <a:endParaRPr kumimoji="0" lang="zh-TW" altLang="en-US" sz="16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827273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415" grpId="0" animBg="1"/>
      <p:bldP spid="5" grpId="0" animBg="1"/>
      <p:bldP spid="11" grpId="0"/>
      <p:bldP spid="12" grpId="0" animBg="1"/>
      <p:bldP spid="13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招生範圍</a:t>
            </a:r>
            <a:endParaRPr sz="4800">
              <a:solidFill>
                <a:srgbClr val="FF0000"/>
              </a:solidFill>
            </a:endParaRPr>
          </a:p>
        </p:txBody>
      </p:sp>
      <p:sp>
        <p:nvSpPr>
          <p:cNvPr id="1027" name="Google Shape;1027;p66"/>
          <p:cNvSpPr/>
          <p:nvPr/>
        </p:nvSpPr>
        <p:spPr>
          <a:xfrm>
            <a:off x="7286625" y="4857750"/>
            <a:ext cx="1320800" cy="16700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66"/>
          <p:cNvSpPr/>
          <p:nvPr/>
        </p:nvSpPr>
        <p:spPr>
          <a:xfrm>
            <a:off x="3857625" y="4929188"/>
            <a:ext cx="1289050" cy="155257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66"/>
          <p:cNvSpPr/>
          <p:nvPr/>
        </p:nvSpPr>
        <p:spPr>
          <a:xfrm>
            <a:off x="609600" y="1571787"/>
            <a:ext cx="853440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1.</a:t>
            </a:r>
            <a:r>
              <a:rPr lang="zh-TW" sz="48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基隆市</a:t>
            </a:r>
            <a:r>
              <a:rPr lang="zh-TW" altLang="en-US" sz="48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 </a:t>
            </a:r>
            <a:endParaRPr lang="en-US" altLang="zh-TW" sz="4800" b="1" dirty="0">
              <a:solidFill>
                <a:srgbClr val="FF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  </a:t>
            </a:r>
            <a:r>
              <a:rPr lang="zh-TW" sz="40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全區</a:t>
            </a:r>
            <a:endParaRPr lang="en-US" altLang="zh-TW" sz="40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2.</a:t>
            </a:r>
            <a:r>
              <a:rPr lang="zh-TW" sz="48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新北市</a:t>
            </a:r>
            <a:endParaRPr lang="en-US" altLang="zh-TW" sz="4800" b="1" dirty="0">
              <a:solidFill>
                <a:srgbClr val="FF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  </a:t>
            </a:r>
            <a:r>
              <a:rPr lang="zh-TW" sz="40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萬里、雙溪、貢寮、平溪等區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319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67"/>
          <p:cNvSpPr txBox="1">
            <a:spLocks noGrp="1"/>
          </p:cNvSpPr>
          <p:nvPr>
            <p:ph type="title"/>
          </p:nvPr>
        </p:nvSpPr>
        <p:spPr>
          <a:xfrm>
            <a:off x="928662" y="17463"/>
            <a:ext cx="7286676" cy="106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招生學校</a:t>
            </a:r>
            <a:r>
              <a:rPr lang="zh-TW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</a:t>
            </a:r>
            <a:r>
              <a:rPr lang="en-US" altLang="zh-TW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zh-TW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校)</a:t>
            </a:r>
            <a:endParaRPr sz="24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2768B30-DAAB-4CFC-A943-68F917BA2FA0}"/>
              </a:ext>
            </a:extLst>
          </p:cNvPr>
          <p:cNvGrpSpPr/>
          <p:nvPr/>
        </p:nvGrpSpPr>
        <p:grpSpPr>
          <a:xfrm>
            <a:off x="7008015" y="1227979"/>
            <a:ext cx="1806913" cy="3172085"/>
            <a:chOff x="7072330" y="1142984"/>
            <a:chExt cx="1806913" cy="3172085"/>
          </a:xfrm>
        </p:grpSpPr>
        <p:grpSp>
          <p:nvGrpSpPr>
            <p:cNvPr id="1079" name="Google Shape;1079;p67"/>
            <p:cNvGrpSpPr/>
            <p:nvPr/>
          </p:nvGrpSpPr>
          <p:grpSpPr>
            <a:xfrm>
              <a:off x="7072330" y="1142984"/>
              <a:ext cx="1806913" cy="2644078"/>
              <a:chOff x="7072330" y="1142984"/>
              <a:chExt cx="1806913" cy="2716403"/>
            </a:xfrm>
          </p:grpSpPr>
          <p:grpSp>
            <p:nvGrpSpPr>
              <p:cNvPr id="1080" name="Google Shape;1080;p67"/>
              <p:cNvGrpSpPr/>
              <p:nvPr/>
            </p:nvGrpSpPr>
            <p:grpSpPr>
              <a:xfrm>
                <a:off x="7072330" y="1142984"/>
                <a:ext cx="1806913" cy="903456"/>
                <a:chOff x="4708113" y="36291"/>
                <a:chExt cx="1806913" cy="903456"/>
              </a:xfrm>
            </p:grpSpPr>
            <p:sp>
              <p:nvSpPr>
                <p:cNvPr id="1081" name="Google Shape;1081;p67"/>
                <p:cNvSpPr/>
                <p:nvPr/>
              </p:nvSpPr>
              <p:spPr>
                <a:xfrm>
                  <a:off x="4708113" y="36291"/>
                  <a:ext cx="1806913" cy="903456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050505"/>
                </a:solidFill>
                <a:ln w="25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新細明體" panose="02020500000000000000" pitchFamily="18" charset="-120"/>
                    <a:ea typeface="新細明體" panose="02020500000000000000" pitchFamily="18" charset="-120"/>
                  </a:endParaRPr>
                </a:p>
              </p:txBody>
            </p:sp>
            <p:sp>
              <p:nvSpPr>
                <p:cNvPr id="1082" name="Google Shape;1082;p67"/>
                <p:cNvSpPr/>
                <p:nvPr/>
              </p:nvSpPr>
              <p:spPr>
                <a:xfrm>
                  <a:off x="4734574" y="62752"/>
                  <a:ext cx="1753991" cy="85053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89525" tIns="59675" rIns="89525" bIns="596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zh-TW" sz="4000" b="1" dirty="0">
                      <a:solidFill>
                        <a:srgbClr val="FF0000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  <a:sym typeface="Arial"/>
                    </a:rPr>
                    <a:t>新</a:t>
                  </a:r>
                  <a:r>
                    <a:rPr lang="zh-TW" altLang="en-US" sz="3700" b="1" dirty="0">
                      <a:solidFill>
                        <a:schemeClr val="lt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  <a:sym typeface="Arial"/>
                    </a:rPr>
                    <a:t>北市</a:t>
                  </a:r>
                  <a:endParaRPr sz="3700" b="1" dirty="0">
                    <a:solidFill>
                      <a:schemeClr val="lt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1083" name="Google Shape;1083;p67"/>
              <p:cNvGrpSpPr/>
              <p:nvPr/>
            </p:nvGrpSpPr>
            <p:grpSpPr>
              <a:xfrm>
                <a:off x="7429520" y="2214554"/>
                <a:ext cx="1445531" cy="903456"/>
                <a:chOff x="5016159" y="1114477"/>
                <a:chExt cx="1445531" cy="903456"/>
              </a:xfrm>
            </p:grpSpPr>
            <p:sp>
              <p:nvSpPr>
                <p:cNvPr id="1084" name="Google Shape;1084;p67"/>
                <p:cNvSpPr/>
                <p:nvPr/>
              </p:nvSpPr>
              <p:spPr>
                <a:xfrm>
                  <a:off x="5016159" y="1114477"/>
                  <a:ext cx="1445531" cy="903456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lt1">
                    <a:alpha val="89803"/>
                  </a:schemeClr>
                </a:solidFill>
                <a:ln w="25400" cap="flat" cmpd="sng">
                  <a:solidFill>
                    <a:srgbClr val="03030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新細明體" panose="02020500000000000000" pitchFamily="18" charset="-120"/>
                    <a:ea typeface="新細明體" panose="02020500000000000000" pitchFamily="18" charset="-120"/>
                  </a:endParaRPr>
                </a:p>
              </p:txBody>
            </p:sp>
            <p:sp>
              <p:nvSpPr>
                <p:cNvPr id="1085" name="Google Shape;1085;p67"/>
                <p:cNvSpPr/>
                <p:nvPr/>
              </p:nvSpPr>
              <p:spPr>
                <a:xfrm>
                  <a:off x="5042620" y="1140938"/>
                  <a:ext cx="1392609" cy="85053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89525" tIns="59675" rIns="89525" bIns="59675" anchor="ctr" anchorCtr="0"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buClr>
                      <a:srgbClr val="000000"/>
                    </a:buClr>
                    <a:buSzPts val="4000"/>
                  </a:pPr>
                  <a:r>
                    <a:rPr lang="zh-TW" altLang="en-US" sz="4000" b="1" dirty="0">
                      <a:solidFill>
                        <a:schemeClr val="dk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  <a:sym typeface="Arial"/>
                    </a:rPr>
                    <a:t>雙溪</a:t>
                  </a:r>
                  <a:endParaRPr sz="4000" b="1" dirty="0">
                    <a:solidFill>
                      <a:schemeClr val="dk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</p:grpSp>
          <p:sp>
            <p:nvSpPr>
              <p:cNvPr id="1086" name="Google Shape;1086;p67"/>
              <p:cNvSpPr/>
              <p:nvPr/>
            </p:nvSpPr>
            <p:spPr>
              <a:xfrm>
                <a:off x="7286644" y="2071678"/>
                <a:ext cx="127354" cy="626457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25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1087" name="Google Shape;1087;p67"/>
              <p:cNvSpPr/>
              <p:nvPr/>
            </p:nvSpPr>
            <p:spPr>
              <a:xfrm>
                <a:off x="7286644" y="2071678"/>
                <a:ext cx="149630" cy="177489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25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1088" name="Google Shape;1088;p67"/>
              <p:cNvSpPr/>
              <p:nvPr/>
            </p:nvSpPr>
            <p:spPr>
              <a:xfrm>
                <a:off x="7278130" y="2071678"/>
                <a:ext cx="158144" cy="1787709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25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</p:grpSp>
        <p:sp>
          <p:nvSpPr>
            <p:cNvPr id="60" name="Google Shape;1090;p67">
              <a:extLst>
                <a:ext uri="{FF2B5EF4-FFF2-40B4-BE49-F238E27FC236}">
                  <a16:creationId xmlns:a16="http://schemas.microsoft.com/office/drawing/2014/main" id="{C86871C1-4779-495E-A232-11F136BE7031}"/>
                </a:ext>
              </a:extLst>
            </p:cNvPr>
            <p:cNvSpPr/>
            <p:nvPr/>
          </p:nvSpPr>
          <p:spPr>
            <a:xfrm>
              <a:off x="7413998" y="3411613"/>
              <a:ext cx="1445531" cy="90345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BABA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lnSpc>
                  <a:spcPct val="90000"/>
                </a:lnSpc>
                <a:buClr>
                  <a:schemeClr val="dk1"/>
                </a:buClr>
                <a:buSzPts val="3200"/>
              </a:pPr>
              <a:endParaRPr lang="en-US" altLang="zh-TW" sz="32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0" algn="ctr">
                <a:lnSpc>
                  <a:spcPct val="90000"/>
                </a:lnSpc>
                <a:buClr>
                  <a:schemeClr val="dk1"/>
                </a:buClr>
                <a:buSzPts val="3200"/>
              </a:pPr>
              <a:r>
                <a:rPr lang="zh-TW" altLang="en-US" sz="32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中華商海</a:t>
              </a:r>
              <a:endParaRPr lang="en-US" altLang="zh-TW"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0" algn="ctr">
                <a:lnSpc>
                  <a:spcPct val="90000"/>
                </a:lnSpc>
                <a:buClr>
                  <a:schemeClr val="dk1"/>
                </a:buClr>
                <a:buSzPts val="3200"/>
              </a:pPr>
              <a:endParaRPr lang="zh-TW" altLang="en-US"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62" name="Google Shape;1035;p67">
            <a:extLst>
              <a:ext uri="{FF2B5EF4-FFF2-40B4-BE49-F238E27FC236}">
                <a16:creationId xmlns:a16="http://schemas.microsoft.com/office/drawing/2014/main" id="{7B561A9B-0B9D-449F-B759-AA87B6D078CF}"/>
              </a:ext>
            </a:extLst>
          </p:cNvPr>
          <p:cNvGrpSpPr/>
          <p:nvPr/>
        </p:nvGrpSpPr>
        <p:grpSpPr>
          <a:xfrm>
            <a:off x="302611" y="1147257"/>
            <a:ext cx="6355259" cy="5420740"/>
            <a:chOff x="159767" y="4273"/>
            <a:chExt cx="6355259" cy="5420740"/>
          </a:xfrm>
        </p:grpSpPr>
        <p:sp>
          <p:nvSpPr>
            <p:cNvPr id="63" name="Google Shape;1036;p67">
              <a:extLst>
                <a:ext uri="{FF2B5EF4-FFF2-40B4-BE49-F238E27FC236}">
                  <a16:creationId xmlns:a16="http://schemas.microsoft.com/office/drawing/2014/main" id="{85CD1E78-402E-4C42-877F-26C69302FBCC}"/>
                </a:ext>
              </a:extLst>
            </p:cNvPr>
            <p:cNvSpPr/>
            <p:nvPr/>
          </p:nvSpPr>
          <p:spPr>
            <a:xfrm>
              <a:off x="159767" y="4273"/>
              <a:ext cx="1806913" cy="903456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64" name="Google Shape;1037;p67">
              <a:extLst>
                <a:ext uri="{FF2B5EF4-FFF2-40B4-BE49-F238E27FC236}">
                  <a16:creationId xmlns:a16="http://schemas.microsoft.com/office/drawing/2014/main" id="{836EE29D-03B9-478F-BA9E-1FCF0FE4C3E7}"/>
                </a:ext>
              </a:extLst>
            </p:cNvPr>
            <p:cNvSpPr txBox="1"/>
            <p:nvPr/>
          </p:nvSpPr>
          <p:spPr>
            <a:xfrm>
              <a:off x="186228" y="30734"/>
              <a:ext cx="1753991" cy="850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475" tIns="46975" rIns="70475" bIns="469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Arial"/>
                <a:buNone/>
              </a:pPr>
              <a:r>
                <a:rPr lang="zh-TW" sz="3700" b="1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市立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5" name="Google Shape;1038;p67">
              <a:extLst>
                <a:ext uri="{FF2B5EF4-FFF2-40B4-BE49-F238E27FC236}">
                  <a16:creationId xmlns:a16="http://schemas.microsoft.com/office/drawing/2014/main" id="{8F78F1F1-3168-46E3-BCCD-66AD7565E792}"/>
                </a:ext>
              </a:extLst>
            </p:cNvPr>
            <p:cNvSpPr/>
            <p:nvPr/>
          </p:nvSpPr>
          <p:spPr>
            <a:xfrm>
              <a:off x="340458" y="907730"/>
              <a:ext cx="180691" cy="6775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66" name="Google Shape;1039;p67">
              <a:extLst>
                <a:ext uri="{FF2B5EF4-FFF2-40B4-BE49-F238E27FC236}">
                  <a16:creationId xmlns:a16="http://schemas.microsoft.com/office/drawing/2014/main" id="{D2A01114-2094-4DEB-BCB6-F8367EEA237C}"/>
                </a:ext>
              </a:extLst>
            </p:cNvPr>
            <p:cNvSpPr/>
            <p:nvPr/>
          </p:nvSpPr>
          <p:spPr>
            <a:xfrm>
              <a:off x="521150" y="1133594"/>
              <a:ext cx="1445531" cy="90345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67" name="Google Shape;1040;p67">
              <a:extLst>
                <a:ext uri="{FF2B5EF4-FFF2-40B4-BE49-F238E27FC236}">
                  <a16:creationId xmlns:a16="http://schemas.microsoft.com/office/drawing/2014/main" id="{93A78E4B-DF58-4739-913E-1DAAAF6DBD3B}"/>
                </a:ext>
              </a:extLst>
            </p:cNvPr>
            <p:cNvSpPr txBox="1"/>
            <p:nvPr/>
          </p:nvSpPr>
          <p:spPr>
            <a:xfrm>
              <a:off x="547611" y="1160055"/>
              <a:ext cx="1392609" cy="850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40625" rIns="60950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3200"/>
                <a:buFont typeface="Arial"/>
                <a:buNone/>
              </a:pPr>
              <a:r>
                <a:rPr lang="zh-TW" sz="3600" dirty="0">
                  <a:solidFill>
                    <a:srgbClr val="BFBFB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安樂</a:t>
              </a:r>
              <a:endParaRPr sz="20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8" name="Google Shape;1041;p67">
              <a:extLst>
                <a:ext uri="{FF2B5EF4-FFF2-40B4-BE49-F238E27FC236}">
                  <a16:creationId xmlns:a16="http://schemas.microsoft.com/office/drawing/2014/main" id="{815EB13B-9B05-4AF2-887E-73C3ACD44B90}"/>
                </a:ext>
              </a:extLst>
            </p:cNvPr>
            <p:cNvSpPr/>
            <p:nvPr/>
          </p:nvSpPr>
          <p:spPr>
            <a:xfrm>
              <a:off x="340458" y="907730"/>
              <a:ext cx="180691" cy="180691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69" name="Google Shape;1042;p67">
              <a:extLst>
                <a:ext uri="{FF2B5EF4-FFF2-40B4-BE49-F238E27FC236}">
                  <a16:creationId xmlns:a16="http://schemas.microsoft.com/office/drawing/2014/main" id="{99AFA012-1F9D-44F5-B100-46D2828F4E83}"/>
                </a:ext>
              </a:extLst>
            </p:cNvPr>
            <p:cNvSpPr/>
            <p:nvPr/>
          </p:nvSpPr>
          <p:spPr>
            <a:xfrm>
              <a:off x="521150" y="2262915"/>
              <a:ext cx="1445531" cy="90345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70" name="Google Shape;1043;p67">
              <a:extLst>
                <a:ext uri="{FF2B5EF4-FFF2-40B4-BE49-F238E27FC236}">
                  <a16:creationId xmlns:a16="http://schemas.microsoft.com/office/drawing/2014/main" id="{B67158F6-F4EC-4975-A4F3-E28A99A332B7}"/>
                </a:ext>
              </a:extLst>
            </p:cNvPr>
            <p:cNvSpPr txBox="1"/>
            <p:nvPr/>
          </p:nvSpPr>
          <p:spPr>
            <a:xfrm>
              <a:off x="547611" y="2289376"/>
              <a:ext cx="1392609" cy="850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rial"/>
                <a:buNone/>
              </a:pPr>
              <a:r>
                <a:rPr lang="zh-TW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中山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71" name="Google Shape;1044;p67">
              <a:extLst>
                <a:ext uri="{FF2B5EF4-FFF2-40B4-BE49-F238E27FC236}">
                  <a16:creationId xmlns:a16="http://schemas.microsoft.com/office/drawing/2014/main" id="{B748B70C-F642-4CB7-88DE-8B3AF99732C2}"/>
                </a:ext>
              </a:extLst>
            </p:cNvPr>
            <p:cNvSpPr/>
            <p:nvPr/>
          </p:nvSpPr>
          <p:spPr>
            <a:xfrm>
              <a:off x="340458" y="907730"/>
              <a:ext cx="180691" cy="29362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72" name="Google Shape;1045;p67">
              <a:extLst>
                <a:ext uri="{FF2B5EF4-FFF2-40B4-BE49-F238E27FC236}">
                  <a16:creationId xmlns:a16="http://schemas.microsoft.com/office/drawing/2014/main" id="{75F56B40-E3D6-458C-A45A-FB6B4D703E30}"/>
                </a:ext>
              </a:extLst>
            </p:cNvPr>
            <p:cNvSpPr/>
            <p:nvPr/>
          </p:nvSpPr>
          <p:spPr>
            <a:xfrm>
              <a:off x="521150" y="3392236"/>
              <a:ext cx="1445531" cy="90345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29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73" name="Google Shape;1046;p67">
              <a:extLst>
                <a:ext uri="{FF2B5EF4-FFF2-40B4-BE49-F238E27FC236}">
                  <a16:creationId xmlns:a16="http://schemas.microsoft.com/office/drawing/2014/main" id="{3AD7938B-3F6D-491E-853E-6FC7909BDE98}"/>
                </a:ext>
              </a:extLst>
            </p:cNvPr>
            <p:cNvSpPr txBox="1"/>
            <p:nvPr/>
          </p:nvSpPr>
          <p:spPr>
            <a:xfrm>
              <a:off x="547611" y="3418697"/>
              <a:ext cx="1392609" cy="850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rial"/>
                <a:buNone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暖暖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74" name="Google Shape;1047;p67">
              <a:extLst>
                <a:ext uri="{FF2B5EF4-FFF2-40B4-BE49-F238E27FC236}">
                  <a16:creationId xmlns:a16="http://schemas.microsoft.com/office/drawing/2014/main" id="{4025F876-82AE-4FCE-871A-DFCFF5142875}"/>
                </a:ext>
              </a:extLst>
            </p:cNvPr>
            <p:cNvSpPr/>
            <p:nvPr/>
          </p:nvSpPr>
          <p:spPr>
            <a:xfrm>
              <a:off x="340458" y="907730"/>
              <a:ext cx="180691" cy="406555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75" name="Google Shape;1048;p67">
              <a:extLst>
                <a:ext uri="{FF2B5EF4-FFF2-40B4-BE49-F238E27FC236}">
                  <a16:creationId xmlns:a16="http://schemas.microsoft.com/office/drawing/2014/main" id="{08B19F56-1232-4F2D-BAF0-5ECB9610871C}"/>
                </a:ext>
              </a:extLst>
            </p:cNvPr>
            <p:cNvSpPr/>
            <p:nvPr/>
          </p:nvSpPr>
          <p:spPr>
            <a:xfrm>
              <a:off x="521150" y="4521557"/>
              <a:ext cx="1445531" cy="90345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3E3E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76" name="Google Shape;1049;p67">
              <a:extLst>
                <a:ext uri="{FF2B5EF4-FFF2-40B4-BE49-F238E27FC236}">
                  <a16:creationId xmlns:a16="http://schemas.microsoft.com/office/drawing/2014/main" id="{FC592C98-37BA-4EAC-9673-9E85EBF1AD2C}"/>
                </a:ext>
              </a:extLst>
            </p:cNvPr>
            <p:cNvSpPr txBox="1"/>
            <p:nvPr/>
          </p:nvSpPr>
          <p:spPr>
            <a:xfrm>
              <a:off x="547611" y="4548018"/>
              <a:ext cx="1392609" cy="850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4000"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八斗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endParaRPr>
            </a:p>
          </p:txBody>
        </p:sp>
        <p:sp>
          <p:nvSpPr>
            <p:cNvPr id="77" name="Google Shape;1050;p67">
              <a:extLst>
                <a:ext uri="{FF2B5EF4-FFF2-40B4-BE49-F238E27FC236}">
                  <a16:creationId xmlns:a16="http://schemas.microsoft.com/office/drawing/2014/main" id="{B57C687C-84C0-437C-A293-86D891F2AF22}"/>
                </a:ext>
              </a:extLst>
            </p:cNvPr>
            <p:cNvSpPr/>
            <p:nvPr/>
          </p:nvSpPr>
          <p:spPr>
            <a:xfrm>
              <a:off x="2418410" y="4273"/>
              <a:ext cx="1806913" cy="903456"/>
            </a:xfrm>
            <a:prstGeom prst="roundRect">
              <a:avLst>
                <a:gd name="adj" fmla="val 10000"/>
              </a:avLst>
            </a:prstGeom>
            <a:solidFill>
              <a:srgbClr val="72727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78" name="Google Shape;1051;p67">
              <a:extLst>
                <a:ext uri="{FF2B5EF4-FFF2-40B4-BE49-F238E27FC236}">
                  <a16:creationId xmlns:a16="http://schemas.microsoft.com/office/drawing/2014/main" id="{85FED252-681F-41E7-A9B0-C676B6540DB4}"/>
                </a:ext>
              </a:extLst>
            </p:cNvPr>
            <p:cNvSpPr txBox="1"/>
            <p:nvPr/>
          </p:nvSpPr>
          <p:spPr>
            <a:xfrm>
              <a:off x="2444871" y="30734"/>
              <a:ext cx="1753991" cy="850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475" tIns="46975" rIns="70475" bIns="469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Arial"/>
                <a:buNone/>
              </a:pPr>
              <a:r>
                <a:rPr lang="zh-TW" altLang="en-US" sz="3700" b="1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國立</a:t>
              </a:r>
              <a:endParaRPr sz="3700" b="1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79" name="Google Shape;1052;p67">
              <a:extLst>
                <a:ext uri="{FF2B5EF4-FFF2-40B4-BE49-F238E27FC236}">
                  <a16:creationId xmlns:a16="http://schemas.microsoft.com/office/drawing/2014/main" id="{C20EAF78-6C1D-4C40-B6AD-232DCE241A1D}"/>
                </a:ext>
              </a:extLst>
            </p:cNvPr>
            <p:cNvSpPr/>
            <p:nvPr/>
          </p:nvSpPr>
          <p:spPr>
            <a:xfrm>
              <a:off x="2599101" y="907730"/>
              <a:ext cx="180691" cy="6775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80" name="Google Shape;1053;p67">
              <a:extLst>
                <a:ext uri="{FF2B5EF4-FFF2-40B4-BE49-F238E27FC236}">
                  <a16:creationId xmlns:a16="http://schemas.microsoft.com/office/drawing/2014/main" id="{FD1C9877-DB0B-4EEB-9F11-0B41E2157BBA}"/>
                </a:ext>
              </a:extLst>
            </p:cNvPr>
            <p:cNvSpPr/>
            <p:nvPr/>
          </p:nvSpPr>
          <p:spPr>
            <a:xfrm>
              <a:off x="2779792" y="1133594"/>
              <a:ext cx="1445531" cy="90345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81" name="Google Shape;1054;p67">
              <a:extLst>
                <a:ext uri="{FF2B5EF4-FFF2-40B4-BE49-F238E27FC236}">
                  <a16:creationId xmlns:a16="http://schemas.microsoft.com/office/drawing/2014/main" id="{14F0F074-3409-49AC-B53D-5B9F895E7845}"/>
                </a:ext>
              </a:extLst>
            </p:cNvPr>
            <p:cNvSpPr txBox="1"/>
            <p:nvPr/>
          </p:nvSpPr>
          <p:spPr>
            <a:xfrm>
              <a:off x="2856267" y="1196672"/>
              <a:ext cx="1392609" cy="850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基中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82" name="Google Shape;1055;p67">
              <a:extLst>
                <a:ext uri="{FF2B5EF4-FFF2-40B4-BE49-F238E27FC236}">
                  <a16:creationId xmlns:a16="http://schemas.microsoft.com/office/drawing/2014/main" id="{5137C3DD-D25B-48FA-B762-F1F802BCA881}"/>
                </a:ext>
              </a:extLst>
            </p:cNvPr>
            <p:cNvSpPr/>
            <p:nvPr/>
          </p:nvSpPr>
          <p:spPr>
            <a:xfrm>
              <a:off x="2599101" y="907730"/>
              <a:ext cx="173868" cy="18213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83" name="Google Shape;1056;p67">
              <a:extLst>
                <a:ext uri="{FF2B5EF4-FFF2-40B4-BE49-F238E27FC236}">
                  <a16:creationId xmlns:a16="http://schemas.microsoft.com/office/drawing/2014/main" id="{D91DE49A-D391-463D-A2A3-E1ED8DBFE2E5}"/>
                </a:ext>
              </a:extLst>
            </p:cNvPr>
            <p:cNvSpPr/>
            <p:nvPr/>
          </p:nvSpPr>
          <p:spPr>
            <a:xfrm>
              <a:off x="2772969" y="2277343"/>
              <a:ext cx="1445531" cy="90345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84" name="Google Shape;1057;p67">
              <a:extLst>
                <a:ext uri="{FF2B5EF4-FFF2-40B4-BE49-F238E27FC236}">
                  <a16:creationId xmlns:a16="http://schemas.microsoft.com/office/drawing/2014/main" id="{2BFCF470-DCD5-4DE9-BEC6-9D45344199EC}"/>
                </a:ext>
              </a:extLst>
            </p:cNvPr>
            <p:cNvSpPr txBox="1"/>
            <p:nvPr/>
          </p:nvSpPr>
          <p:spPr>
            <a:xfrm>
              <a:off x="2799430" y="2303804"/>
              <a:ext cx="1392609" cy="850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4000"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基女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85" name="Google Shape;1058;p67">
              <a:extLst>
                <a:ext uri="{FF2B5EF4-FFF2-40B4-BE49-F238E27FC236}">
                  <a16:creationId xmlns:a16="http://schemas.microsoft.com/office/drawing/2014/main" id="{CE0DC5F2-E603-4317-9623-05AFB0A69295}"/>
                </a:ext>
              </a:extLst>
            </p:cNvPr>
            <p:cNvSpPr/>
            <p:nvPr/>
          </p:nvSpPr>
          <p:spPr>
            <a:xfrm>
              <a:off x="2599101" y="907730"/>
              <a:ext cx="183669" cy="289185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86" name="Google Shape;1059;p67">
              <a:extLst>
                <a:ext uri="{FF2B5EF4-FFF2-40B4-BE49-F238E27FC236}">
                  <a16:creationId xmlns:a16="http://schemas.microsoft.com/office/drawing/2014/main" id="{7ACB5CC4-8AEB-4E81-B0F3-2C51C5FA179D}"/>
                </a:ext>
              </a:extLst>
            </p:cNvPr>
            <p:cNvSpPr/>
            <p:nvPr/>
          </p:nvSpPr>
          <p:spPr>
            <a:xfrm>
              <a:off x="2782770" y="3347858"/>
              <a:ext cx="1445531" cy="90345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7C7C7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87" name="Google Shape;1060;p67">
              <a:extLst>
                <a:ext uri="{FF2B5EF4-FFF2-40B4-BE49-F238E27FC236}">
                  <a16:creationId xmlns:a16="http://schemas.microsoft.com/office/drawing/2014/main" id="{281513C8-4D16-40AE-B37C-FC22A233F2F0}"/>
                </a:ext>
              </a:extLst>
            </p:cNvPr>
            <p:cNvSpPr txBox="1"/>
            <p:nvPr/>
          </p:nvSpPr>
          <p:spPr>
            <a:xfrm>
              <a:off x="2809231" y="3374319"/>
              <a:ext cx="1392609" cy="850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基商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88" name="Google Shape;1061;p67">
              <a:extLst>
                <a:ext uri="{FF2B5EF4-FFF2-40B4-BE49-F238E27FC236}">
                  <a16:creationId xmlns:a16="http://schemas.microsoft.com/office/drawing/2014/main" id="{ED6D94B5-9377-4DED-A3C6-9F707B9989E0}"/>
                </a:ext>
              </a:extLst>
            </p:cNvPr>
            <p:cNvSpPr/>
            <p:nvPr/>
          </p:nvSpPr>
          <p:spPr>
            <a:xfrm>
              <a:off x="2599101" y="907730"/>
              <a:ext cx="180691" cy="406555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89" name="Google Shape;1062;p67">
              <a:extLst>
                <a:ext uri="{FF2B5EF4-FFF2-40B4-BE49-F238E27FC236}">
                  <a16:creationId xmlns:a16="http://schemas.microsoft.com/office/drawing/2014/main" id="{E3D19DCE-1725-489D-B3BE-7B16B2CA6228}"/>
                </a:ext>
              </a:extLst>
            </p:cNvPr>
            <p:cNvSpPr/>
            <p:nvPr/>
          </p:nvSpPr>
          <p:spPr>
            <a:xfrm>
              <a:off x="2779792" y="4521557"/>
              <a:ext cx="1445531" cy="90345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91919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90" name="Google Shape;1063;p67">
              <a:extLst>
                <a:ext uri="{FF2B5EF4-FFF2-40B4-BE49-F238E27FC236}">
                  <a16:creationId xmlns:a16="http://schemas.microsoft.com/office/drawing/2014/main" id="{81FBE25F-988F-4C99-8D9B-181BB061F01C}"/>
                </a:ext>
              </a:extLst>
            </p:cNvPr>
            <p:cNvSpPr txBox="1"/>
            <p:nvPr/>
          </p:nvSpPr>
          <p:spPr>
            <a:xfrm>
              <a:off x="2806253" y="4548018"/>
              <a:ext cx="1392609" cy="850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7625" tIns="31750" rIns="47625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Arial"/>
                <a:buNone/>
              </a:pPr>
              <a:r>
                <a:rPr lang="zh-TW" altLang="en-US" sz="36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海大附中</a:t>
              </a:r>
              <a:endParaRPr sz="36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1" name="Google Shape;1064;p67">
              <a:extLst>
                <a:ext uri="{FF2B5EF4-FFF2-40B4-BE49-F238E27FC236}">
                  <a16:creationId xmlns:a16="http://schemas.microsoft.com/office/drawing/2014/main" id="{D574A5B1-F3BB-4B90-A728-7B8D2523AECE}"/>
                </a:ext>
              </a:extLst>
            </p:cNvPr>
            <p:cNvSpPr/>
            <p:nvPr/>
          </p:nvSpPr>
          <p:spPr>
            <a:xfrm>
              <a:off x="4708113" y="36291"/>
              <a:ext cx="1806913" cy="903456"/>
            </a:xfrm>
            <a:prstGeom prst="roundRect">
              <a:avLst>
                <a:gd name="adj" fmla="val 10000"/>
              </a:avLst>
            </a:prstGeom>
            <a:solidFill>
              <a:srgbClr val="E4E4E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92" name="Google Shape;1065;p67">
              <a:extLst>
                <a:ext uri="{FF2B5EF4-FFF2-40B4-BE49-F238E27FC236}">
                  <a16:creationId xmlns:a16="http://schemas.microsoft.com/office/drawing/2014/main" id="{1B1BBE45-AA7A-474C-AFA1-EAA3BF9CEAE3}"/>
                </a:ext>
              </a:extLst>
            </p:cNvPr>
            <p:cNvSpPr txBox="1"/>
            <p:nvPr/>
          </p:nvSpPr>
          <p:spPr>
            <a:xfrm>
              <a:off x="4734574" y="62752"/>
              <a:ext cx="1753991" cy="850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475" tIns="46975" rIns="70475" bIns="469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Arial"/>
                <a:buNone/>
              </a:pPr>
              <a:r>
                <a:rPr lang="zh-TW" sz="3700" b="1">
                  <a:solidFill>
                    <a:schemeClr val="lt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sym typeface="Arial"/>
                </a:rPr>
                <a:t>私立</a:t>
              </a: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93" name="Google Shape;1066;p67">
              <a:extLst>
                <a:ext uri="{FF2B5EF4-FFF2-40B4-BE49-F238E27FC236}">
                  <a16:creationId xmlns:a16="http://schemas.microsoft.com/office/drawing/2014/main" id="{E075CE06-5A20-4328-8D2D-2AF652C83A70}"/>
                </a:ext>
              </a:extLst>
            </p:cNvPr>
            <p:cNvSpPr/>
            <p:nvPr/>
          </p:nvSpPr>
          <p:spPr>
            <a:xfrm>
              <a:off x="4888804" y="939748"/>
              <a:ext cx="158144" cy="61539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94" name="Google Shape;1067;p67">
              <a:extLst>
                <a:ext uri="{FF2B5EF4-FFF2-40B4-BE49-F238E27FC236}">
                  <a16:creationId xmlns:a16="http://schemas.microsoft.com/office/drawing/2014/main" id="{CF8888C6-87CB-40D8-BB40-99CDD39FE926}"/>
                </a:ext>
              </a:extLst>
            </p:cNvPr>
            <p:cNvSpPr/>
            <p:nvPr/>
          </p:nvSpPr>
          <p:spPr>
            <a:xfrm>
              <a:off x="5046949" y="1103418"/>
              <a:ext cx="1445531" cy="90345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A6A6A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95" name="Google Shape;1068;p67">
              <a:extLst>
                <a:ext uri="{FF2B5EF4-FFF2-40B4-BE49-F238E27FC236}">
                  <a16:creationId xmlns:a16="http://schemas.microsoft.com/office/drawing/2014/main" id="{CA29600B-B14C-4DA1-9FAF-548B4D4C4923}"/>
                </a:ext>
              </a:extLst>
            </p:cNvPr>
            <p:cNvSpPr txBox="1"/>
            <p:nvPr/>
          </p:nvSpPr>
          <p:spPr>
            <a:xfrm>
              <a:off x="5073410" y="1129879"/>
              <a:ext cx="1392609" cy="850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二信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6" name="Google Shape;1069;p67">
              <a:extLst>
                <a:ext uri="{FF2B5EF4-FFF2-40B4-BE49-F238E27FC236}">
                  <a16:creationId xmlns:a16="http://schemas.microsoft.com/office/drawing/2014/main" id="{F2E78BEE-615C-4C2C-9B80-C4EF45149DB5}"/>
                </a:ext>
              </a:extLst>
            </p:cNvPr>
            <p:cNvSpPr/>
            <p:nvPr/>
          </p:nvSpPr>
          <p:spPr>
            <a:xfrm>
              <a:off x="4888804" y="939748"/>
              <a:ext cx="149630" cy="177489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97" name="Google Shape;1070;p67">
              <a:extLst>
                <a:ext uri="{FF2B5EF4-FFF2-40B4-BE49-F238E27FC236}">
                  <a16:creationId xmlns:a16="http://schemas.microsoft.com/office/drawing/2014/main" id="{BEB5835D-9282-4758-85F9-864151547B65}"/>
                </a:ext>
              </a:extLst>
            </p:cNvPr>
            <p:cNvSpPr/>
            <p:nvPr/>
          </p:nvSpPr>
          <p:spPr>
            <a:xfrm>
              <a:off x="5038435" y="2262915"/>
              <a:ext cx="1445531" cy="90345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BABA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98" name="Google Shape;1071;p67">
              <a:extLst>
                <a:ext uri="{FF2B5EF4-FFF2-40B4-BE49-F238E27FC236}">
                  <a16:creationId xmlns:a16="http://schemas.microsoft.com/office/drawing/2014/main" id="{38FEFEA7-3402-4266-9493-1E1DD7728A96}"/>
                </a:ext>
              </a:extLst>
            </p:cNvPr>
            <p:cNvSpPr txBox="1"/>
            <p:nvPr/>
          </p:nvSpPr>
          <p:spPr>
            <a:xfrm>
              <a:off x="5064896" y="2289376"/>
              <a:ext cx="1392609" cy="850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marR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聖心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9" name="Google Shape;1072;p67">
              <a:extLst>
                <a:ext uri="{FF2B5EF4-FFF2-40B4-BE49-F238E27FC236}">
                  <a16:creationId xmlns:a16="http://schemas.microsoft.com/office/drawing/2014/main" id="{C4A350B8-DFB2-4909-BAC5-1311679C29CD}"/>
                </a:ext>
              </a:extLst>
            </p:cNvPr>
            <p:cNvSpPr/>
            <p:nvPr/>
          </p:nvSpPr>
          <p:spPr>
            <a:xfrm>
              <a:off x="4888804" y="939748"/>
              <a:ext cx="149630" cy="290421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00" name="Google Shape;1073;p67">
              <a:extLst>
                <a:ext uri="{FF2B5EF4-FFF2-40B4-BE49-F238E27FC236}">
                  <a16:creationId xmlns:a16="http://schemas.microsoft.com/office/drawing/2014/main" id="{E1DE377E-08B0-4481-ADE2-9DF1740344CC}"/>
                </a:ext>
              </a:extLst>
            </p:cNvPr>
            <p:cNvSpPr/>
            <p:nvPr/>
          </p:nvSpPr>
          <p:spPr>
            <a:xfrm>
              <a:off x="5038435" y="3392236"/>
              <a:ext cx="1445531" cy="90345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CFCFC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01" name="Google Shape;1074;p67">
              <a:extLst>
                <a:ext uri="{FF2B5EF4-FFF2-40B4-BE49-F238E27FC236}">
                  <a16:creationId xmlns:a16="http://schemas.microsoft.com/office/drawing/2014/main" id="{5D18747B-D7A1-4765-8AAE-6602934ED5F4}"/>
                </a:ext>
              </a:extLst>
            </p:cNvPr>
            <p:cNvSpPr txBox="1"/>
            <p:nvPr/>
          </p:nvSpPr>
          <p:spPr>
            <a:xfrm>
              <a:off x="5064896" y="3418697"/>
              <a:ext cx="1392609" cy="850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lvl="0" algn="ctr">
                <a:lnSpc>
                  <a:spcPct val="90000"/>
                </a:lnSpc>
                <a:buClr>
                  <a:schemeClr val="dk1"/>
                </a:buClr>
                <a:buSzPts val="3200"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光隆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02" name="Google Shape;1075;p67">
              <a:extLst>
                <a:ext uri="{FF2B5EF4-FFF2-40B4-BE49-F238E27FC236}">
                  <a16:creationId xmlns:a16="http://schemas.microsoft.com/office/drawing/2014/main" id="{3487B1B5-0F62-46B7-95F9-55CCD199CF07}"/>
                </a:ext>
              </a:extLst>
            </p:cNvPr>
            <p:cNvSpPr/>
            <p:nvPr/>
          </p:nvSpPr>
          <p:spPr>
            <a:xfrm>
              <a:off x="4888804" y="939748"/>
              <a:ext cx="149630" cy="403353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03" name="Google Shape;1076;p67">
              <a:extLst>
                <a:ext uri="{FF2B5EF4-FFF2-40B4-BE49-F238E27FC236}">
                  <a16:creationId xmlns:a16="http://schemas.microsoft.com/office/drawing/2014/main" id="{5A367E08-5C9A-4708-810F-546EF4FFEB9F}"/>
                </a:ext>
              </a:extLst>
            </p:cNvPr>
            <p:cNvSpPr/>
            <p:nvPr/>
          </p:nvSpPr>
          <p:spPr>
            <a:xfrm>
              <a:off x="5038435" y="4521557"/>
              <a:ext cx="1445531" cy="90345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E4E4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04" name="Google Shape;1077;p67">
              <a:extLst>
                <a:ext uri="{FF2B5EF4-FFF2-40B4-BE49-F238E27FC236}">
                  <a16:creationId xmlns:a16="http://schemas.microsoft.com/office/drawing/2014/main" id="{EAE0414C-4178-48E8-AE9F-BD8778CE85A9}"/>
                </a:ext>
              </a:extLst>
            </p:cNvPr>
            <p:cNvSpPr txBox="1"/>
            <p:nvPr/>
          </p:nvSpPr>
          <p:spPr>
            <a:xfrm>
              <a:off x="5064896" y="4548018"/>
              <a:ext cx="1392609" cy="850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marR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培德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00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報名資格</a:t>
            </a:r>
            <a:endParaRPr sz="4800" dirty="0">
              <a:solidFill>
                <a:srgbClr val="FF0000"/>
              </a:solidFill>
            </a:endParaRPr>
          </a:p>
        </p:txBody>
      </p:sp>
      <p:sp>
        <p:nvSpPr>
          <p:cNvPr id="1097" name="Google Shape;1097;p68"/>
          <p:cNvSpPr/>
          <p:nvPr/>
        </p:nvSpPr>
        <p:spPr>
          <a:xfrm>
            <a:off x="1129022" y="1077554"/>
            <a:ext cx="6885955" cy="4702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lang="zh-TW" sz="5400" b="1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【</a:t>
            </a:r>
            <a:r>
              <a:rPr lang="zh-TW" sz="7200" b="1" dirty="0">
                <a:solidFill>
                  <a:srgbClr val="3333FF"/>
                </a:solidFill>
                <a:latin typeface="DFKai-SB"/>
                <a:ea typeface="DFKai-SB"/>
                <a:cs typeface="DFKai-SB"/>
                <a:sym typeface="DFKai-SB"/>
              </a:rPr>
              <a:t>基隆市</a:t>
            </a:r>
            <a:r>
              <a:rPr lang="zh-TW" sz="5400" b="1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】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lang="zh-TW" sz="5400" b="1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公私立國民中學</a:t>
            </a:r>
            <a:r>
              <a:rPr lang="zh-TW" sz="7200" b="1" dirty="0">
                <a:solidFill>
                  <a:srgbClr val="FF00FF"/>
                </a:solidFill>
                <a:latin typeface="DFKai-SB"/>
                <a:ea typeface="DFKai-SB"/>
                <a:cs typeface="DFKai-SB"/>
                <a:sym typeface="DFKai-SB"/>
              </a:rPr>
              <a:t>應屆</a:t>
            </a:r>
            <a:r>
              <a:rPr lang="zh-TW" sz="5400" b="1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畢(結)業生</a:t>
            </a:r>
            <a:endParaRPr sz="5400" b="1" dirty="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ts val="3600"/>
              <a:buFont typeface="Arial"/>
              <a:buNone/>
            </a:pPr>
            <a:r>
              <a:rPr lang="zh-TW" sz="3600" b="1" dirty="0">
                <a:solidFill>
                  <a:srgbClr val="009900"/>
                </a:solidFill>
                <a:latin typeface="DFKai-SB"/>
                <a:ea typeface="DFKai-SB"/>
                <a:cs typeface="DFKai-SB"/>
                <a:sym typeface="DFKai-SB"/>
              </a:rPr>
              <a:t>及新北市招生範圍內國民中學應屆畢(結)業生</a:t>
            </a:r>
            <a:endParaRPr sz="3600" dirty="0">
              <a:solidFill>
                <a:srgbClr val="00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55341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報名作業</a:t>
            </a:r>
            <a:endParaRPr dirty="0"/>
          </a:p>
        </p:txBody>
      </p:sp>
      <p:sp>
        <p:nvSpPr>
          <p:cNvPr id="1103" name="Google Shape;1103;p69"/>
          <p:cNvSpPr/>
          <p:nvPr/>
        </p:nvSpPr>
        <p:spPr>
          <a:xfrm>
            <a:off x="709055" y="969096"/>
            <a:ext cx="7643865" cy="230828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lg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☆</a:t>
            </a:r>
            <a:r>
              <a:rPr lang="zh-TW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一律由就讀國中代辦</a:t>
            </a:r>
            <a:r>
              <a:rPr lang="zh-TW" sz="48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集體報名</a:t>
            </a:r>
            <a:endParaRPr sz="4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☆學生可選填</a:t>
            </a:r>
            <a:r>
              <a:rPr lang="zh-TW" sz="4800" b="1" dirty="0">
                <a:solidFill>
                  <a:srgbClr val="0099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學習區</a:t>
            </a:r>
            <a:r>
              <a:rPr lang="zh-TW" sz="3600" b="1" i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對應學校</a:t>
            </a:r>
            <a:r>
              <a:rPr lang="zh-TW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報名</a:t>
            </a:r>
            <a:endParaRPr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  <p:grpSp>
        <p:nvGrpSpPr>
          <p:cNvPr id="1104" name="Google Shape;1104;p69"/>
          <p:cNvGrpSpPr/>
          <p:nvPr/>
        </p:nvGrpSpPr>
        <p:grpSpPr>
          <a:xfrm>
            <a:off x="517145" y="3825299"/>
            <a:ext cx="7643864" cy="2319833"/>
            <a:chOff x="709055" y="3504169"/>
            <a:chExt cx="7643864" cy="2319833"/>
          </a:xfrm>
        </p:grpSpPr>
        <p:sp>
          <p:nvSpPr>
            <p:cNvPr id="1105" name="Google Shape;1105;p69"/>
            <p:cNvSpPr/>
            <p:nvPr/>
          </p:nvSpPr>
          <p:spPr>
            <a:xfrm>
              <a:off x="709055" y="3504169"/>
              <a:ext cx="7643864" cy="2319833"/>
            </a:xfrm>
            <a:prstGeom prst="flowChartPreparation">
              <a:avLst/>
            </a:prstGeom>
            <a:solidFill>
              <a:srgbClr val="CCFFCC"/>
            </a:solidFill>
            <a:ln w="63500" cap="flat" cmpd="sng">
              <a:solidFill>
                <a:srgbClr val="008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69"/>
            <p:cNvSpPr txBox="1"/>
            <p:nvPr/>
          </p:nvSpPr>
          <p:spPr>
            <a:xfrm>
              <a:off x="2352582" y="3622784"/>
              <a:ext cx="5099737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 </a:t>
              </a:r>
              <a:r>
                <a:rPr lang="zh-TW" sz="32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基隆市國中</a:t>
              </a:r>
              <a:r>
                <a:rPr lang="zh-TW" sz="3200" b="1" dirty="0">
                  <a:solidFill>
                    <a:srgbClr val="3333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應屆</a:t>
              </a:r>
              <a:r>
                <a:rPr lang="zh-TW" sz="32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畢業生</a:t>
              </a:r>
              <a:endParaRPr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皆可選擇基隆市境內</a:t>
              </a:r>
              <a:endParaRPr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1</a:t>
              </a:r>
              <a:r>
                <a:rPr lang="en-US" altLang="zh-TW" sz="32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1</a:t>
              </a:r>
              <a:r>
                <a:rPr lang="zh-TW" sz="32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所公私立高中職為</a:t>
              </a:r>
              <a:endParaRPr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 dirty="0">
                  <a:solidFill>
                    <a:srgbClr val="3333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志願學校</a:t>
              </a:r>
              <a:endParaRPr sz="32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670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70"/>
          <p:cNvSpPr txBox="1"/>
          <p:nvPr/>
        </p:nvSpPr>
        <p:spPr>
          <a:xfrm>
            <a:off x="402948" y="1380223"/>
            <a:ext cx="8154031" cy="2736304"/>
          </a:xfrm>
          <a:prstGeom prst="rect">
            <a:avLst/>
          </a:prstGeom>
          <a:noFill/>
          <a:ln w="12700" cap="flat" cmpd="sng">
            <a:solidFill>
              <a:srgbClr val="3333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§.單校單科：</a:t>
            </a:r>
            <a:endParaRPr sz="4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PMingLiu"/>
              <a:sym typeface="PMingLiu"/>
            </a:endParaRPr>
          </a:p>
          <a:p>
            <a:pPr lvl="0">
              <a:lnSpc>
                <a:spcPts val="2000"/>
              </a:lnSpc>
            </a:pPr>
            <a:endParaRPr lang="en-US" altLang="zh-TW" sz="2000" b="1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  <a:cs typeface="PMingLiu"/>
              <a:sym typeface="PMingLiu"/>
            </a:endParaRPr>
          </a:p>
          <a:p>
            <a:pPr lvl="0">
              <a:lnSpc>
                <a:spcPts val="2000"/>
              </a:lnSpc>
            </a:pPr>
            <a:r>
              <a:rPr lang="en-US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  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限報名一校一科，電腦分發→</a:t>
            </a:r>
            <a:r>
              <a:rPr lang="zh-TW" altLang="en-US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5/1</a:t>
            </a:r>
            <a:r>
              <a:rPr lang="en-US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9</a:t>
            </a:r>
            <a:r>
              <a:rPr lang="zh-TW" altLang="en-US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放榜</a:t>
            </a:r>
            <a:r>
              <a:rPr lang="zh-TW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→</a:t>
            </a:r>
            <a:r>
              <a:rPr lang="zh-TW" altLang="en-US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</a:t>
            </a:r>
            <a:r>
              <a:rPr lang="zh-TW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6/</a:t>
            </a:r>
            <a:r>
              <a:rPr lang="en-US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10</a:t>
            </a:r>
            <a:r>
              <a:rPr lang="zh-TW" altLang="en-US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公布會考成績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→</a:t>
            </a:r>
            <a:r>
              <a:rPr lang="zh-TW" altLang="en-US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   </a:t>
            </a:r>
            <a:endParaRPr lang="en-US" altLang="zh-TW" sz="2000" b="1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  <a:cs typeface="PMingLiu"/>
              <a:sym typeface="PMingLiu"/>
            </a:endParaRPr>
          </a:p>
          <a:p>
            <a:pPr lvl="0">
              <a:lnSpc>
                <a:spcPts val="2000"/>
              </a:lnSpc>
            </a:pPr>
            <a:r>
              <a:rPr lang="en-US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  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6/</a:t>
            </a:r>
            <a:r>
              <a:rPr lang="en-US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16</a:t>
            </a:r>
            <a:r>
              <a:rPr lang="zh-TW" altLang="en-US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報到</a:t>
            </a:r>
            <a:endParaRPr sz="2000" b="1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  <a:cs typeface="DFKai-SB"/>
              <a:sym typeface="DFKai-SB"/>
            </a:endParaRPr>
          </a:p>
          <a:p>
            <a:pPr marL="0" marR="0" lvl="0" indent="0" algn="l" rtl="0">
              <a:lnSpc>
                <a:spcPts val="32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30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  </a:t>
            </a:r>
            <a:r>
              <a:rPr lang="zh-TW" sz="3000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中山高中、暖暖高中、八斗高中、雙溪高中</a:t>
            </a:r>
            <a:endParaRPr sz="3000" dirty="0">
              <a:solidFill>
                <a:srgbClr val="FF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  基隆高中、基隆女中、二信高中</a:t>
            </a:r>
            <a:r>
              <a:rPr lang="zh-TW" altLang="en-US" sz="3000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、聖心高中</a:t>
            </a:r>
            <a:endParaRPr sz="3000" dirty="0">
              <a:solidFill>
                <a:srgbClr val="FF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  光隆家商、培德工家、中華商海</a:t>
            </a:r>
            <a:endParaRPr sz="2000" b="1" dirty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  <p:sp>
        <p:nvSpPr>
          <p:cNvPr id="1112" name="Google Shape;1112;p70"/>
          <p:cNvSpPr txBox="1"/>
          <p:nvPr/>
        </p:nvSpPr>
        <p:spPr>
          <a:xfrm>
            <a:off x="402948" y="4221088"/>
            <a:ext cx="8358246" cy="1783324"/>
          </a:xfrm>
          <a:prstGeom prst="rect">
            <a:avLst/>
          </a:prstGeom>
          <a:noFill/>
          <a:ln w="12700" cap="flat" cmpd="sng">
            <a:solidFill>
              <a:srgbClr val="3333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§.單校多群多科：</a:t>
            </a:r>
            <a:endParaRPr sz="4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PMingLiu"/>
              <a:sym typeface="PMingLiu"/>
            </a:endParaRPr>
          </a:p>
          <a:p>
            <a:pPr lvl="0"/>
            <a:r>
              <a:rPr lang="en-US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 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報名一校</a:t>
            </a:r>
            <a:r>
              <a:rPr lang="zh-TW" sz="12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(暫不選科)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，5/1</a:t>
            </a:r>
            <a:r>
              <a:rPr lang="en-US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9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現場撕榜</a:t>
            </a:r>
            <a:r>
              <a:rPr lang="zh-TW" sz="16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(現場選科)</a:t>
            </a:r>
            <a:r>
              <a:rPr lang="zh-TW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→</a:t>
            </a:r>
            <a:r>
              <a:rPr lang="zh-TW" altLang="en-US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</a:t>
            </a:r>
            <a:r>
              <a:rPr lang="zh-TW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6/</a:t>
            </a:r>
            <a:r>
              <a:rPr lang="en-US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10</a:t>
            </a:r>
            <a:r>
              <a:rPr lang="zh-TW" altLang="en-US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公布會考成績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→</a:t>
            </a:r>
            <a:r>
              <a:rPr lang="zh-TW" altLang="en-US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      </a:t>
            </a:r>
            <a:endParaRPr lang="en-US" altLang="zh-TW" sz="2000" b="1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  <a:cs typeface="PMingLiu"/>
              <a:sym typeface="PMingLiu"/>
            </a:endParaRPr>
          </a:p>
          <a:p>
            <a:pPr lvl="0"/>
            <a:r>
              <a:rPr lang="en-US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 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6/1</a:t>
            </a:r>
            <a:r>
              <a:rPr lang="en-US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6</a:t>
            </a:r>
            <a:r>
              <a:rPr lang="zh-TW" altLang="en-US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報到</a:t>
            </a:r>
            <a:endParaRPr sz="2000" b="1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  基隆商工、海大附中</a:t>
            </a:r>
            <a:endParaRPr sz="2000" b="1" dirty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  <p:sp>
        <p:nvSpPr>
          <p:cNvPr id="4" name="Google Shape;1102;p69">
            <a:extLst>
              <a:ext uri="{FF2B5EF4-FFF2-40B4-BE49-F238E27FC236}">
                <a16:creationId xmlns:a16="http://schemas.microsoft.com/office/drawing/2014/main" id="{99046CFC-EBBD-4005-8345-BB4DFB06440A}"/>
              </a:ext>
            </a:extLst>
          </p:cNvPr>
          <p:cNvSpPr txBox="1">
            <a:spLocks/>
          </p:cNvSpPr>
          <p:nvPr/>
        </p:nvSpPr>
        <p:spPr>
          <a:xfrm>
            <a:off x="0" y="17463"/>
            <a:ext cx="9144000" cy="106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志願數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909133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1" grpId="0" animBg="1"/>
      <p:bldP spid="11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錄取方式</a:t>
            </a:r>
            <a:r>
              <a:rPr lang="zh-TW" sz="2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(單校單科)</a:t>
            </a:r>
            <a:endParaRPr sz="20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1118" name="Google Shape;1118;p71"/>
          <p:cNvGrpSpPr/>
          <p:nvPr/>
        </p:nvGrpSpPr>
        <p:grpSpPr>
          <a:xfrm>
            <a:off x="255846" y="1215415"/>
            <a:ext cx="8632306" cy="5166629"/>
            <a:chOff x="4326" y="215307"/>
            <a:chExt cx="8632306" cy="5166629"/>
          </a:xfrm>
        </p:grpSpPr>
        <p:sp>
          <p:nvSpPr>
            <p:cNvPr id="1119" name="Google Shape;1119;p71"/>
            <p:cNvSpPr/>
            <p:nvPr/>
          </p:nvSpPr>
          <p:spPr>
            <a:xfrm>
              <a:off x="4326" y="1639093"/>
              <a:ext cx="2271659" cy="2319057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20" name="Google Shape;1120;p71"/>
            <p:cNvSpPr txBox="1"/>
            <p:nvPr/>
          </p:nvSpPr>
          <p:spPr>
            <a:xfrm>
              <a:off x="70861" y="1705628"/>
              <a:ext cx="2138589" cy="21859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報名</a:t>
              </a:r>
              <a:endParaRPr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1校</a:t>
              </a:r>
              <a:r>
                <a:rPr lang="zh-TW" sz="2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或</a:t>
              </a:r>
              <a:r>
                <a:rPr 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1科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21" name="Google Shape;1121;p71"/>
            <p:cNvSpPr/>
            <p:nvPr/>
          </p:nvSpPr>
          <p:spPr>
            <a:xfrm rot="-3408080">
              <a:off x="1900554" y="2086031"/>
              <a:ext cx="1659527" cy="365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22" name="Google Shape;1122;p71"/>
            <p:cNvSpPr txBox="1"/>
            <p:nvPr/>
          </p:nvSpPr>
          <p:spPr>
            <a:xfrm rot="-3408080">
              <a:off x="2688829" y="2062806"/>
              <a:ext cx="82976" cy="82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Arial"/>
                <a:buNone/>
              </a:pPr>
              <a:endParaRPr sz="600">
                <a:solidFill>
                  <a:schemeClr val="dk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Cambria Math"/>
                <a:sym typeface="Cambria Math"/>
              </a:endParaRPr>
            </a:p>
          </p:txBody>
        </p:sp>
        <p:sp>
          <p:nvSpPr>
            <p:cNvPr id="1123" name="Google Shape;1123;p71"/>
            <p:cNvSpPr/>
            <p:nvPr/>
          </p:nvSpPr>
          <p:spPr>
            <a:xfrm>
              <a:off x="3184650" y="215307"/>
              <a:ext cx="2271659" cy="2389320"/>
            </a:xfrm>
            <a:prstGeom prst="roundRect">
              <a:avLst>
                <a:gd name="adj" fmla="val 10000"/>
              </a:avLst>
            </a:prstGeom>
            <a:solidFill>
              <a:schemeClr val="accent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24" name="Google Shape;1124;p71"/>
            <p:cNvSpPr txBox="1"/>
            <p:nvPr/>
          </p:nvSpPr>
          <p:spPr>
            <a:xfrm>
              <a:off x="3251185" y="259126"/>
              <a:ext cx="2138589" cy="2256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ts val="2600"/>
                <a:buFont typeface="Cambria Math"/>
                <a:buNone/>
              </a:pPr>
              <a:r>
                <a:rPr lang="zh-TW" sz="2600" b="1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報名人數</a:t>
              </a:r>
              <a:endParaRPr sz="26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FF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rgbClr val="FF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少於</a:t>
              </a:r>
              <a:endParaRPr sz="40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ts val="2600"/>
                <a:buFont typeface="Cambria Math"/>
                <a:buNone/>
              </a:pPr>
              <a:r>
                <a:rPr lang="zh-TW" sz="2600" b="1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招生名額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25" name="Google Shape;1125;p71"/>
            <p:cNvSpPr/>
            <p:nvPr/>
          </p:nvSpPr>
          <p:spPr>
            <a:xfrm>
              <a:off x="5456309" y="1391704"/>
              <a:ext cx="908663" cy="365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2A2A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26" name="Google Shape;1126;p71"/>
            <p:cNvSpPr txBox="1"/>
            <p:nvPr/>
          </p:nvSpPr>
          <p:spPr>
            <a:xfrm>
              <a:off x="5887925" y="1387251"/>
              <a:ext cx="45433" cy="45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Cambria Math"/>
                <a:sym typeface="Cambria Math"/>
              </a:endParaRPr>
            </a:p>
          </p:txBody>
        </p:sp>
        <p:sp>
          <p:nvSpPr>
            <p:cNvPr id="1127" name="Google Shape;1127;p71"/>
            <p:cNvSpPr/>
            <p:nvPr/>
          </p:nvSpPr>
          <p:spPr>
            <a:xfrm>
              <a:off x="6364973" y="842052"/>
              <a:ext cx="2271659" cy="1135829"/>
            </a:xfrm>
            <a:prstGeom prst="roundRect">
              <a:avLst>
                <a:gd name="adj" fmla="val 10000"/>
              </a:avLst>
            </a:prstGeom>
            <a:solidFill>
              <a:schemeClr val="dk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28" name="Google Shape;1128;p71"/>
            <p:cNvSpPr txBox="1"/>
            <p:nvPr/>
          </p:nvSpPr>
          <p:spPr>
            <a:xfrm>
              <a:off x="6398240" y="875319"/>
              <a:ext cx="2205125" cy="1069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全額錄取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29" name="Google Shape;1129;p71"/>
            <p:cNvSpPr/>
            <p:nvPr/>
          </p:nvSpPr>
          <p:spPr>
            <a:xfrm rot="3277564">
              <a:off x="1945512" y="3420282"/>
              <a:ext cx="1569611" cy="365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30" name="Google Shape;1130;p71"/>
            <p:cNvSpPr txBox="1"/>
            <p:nvPr/>
          </p:nvSpPr>
          <p:spPr>
            <a:xfrm rot="3277564">
              <a:off x="2691077" y="3399305"/>
              <a:ext cx="78480" cy="78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Cambria Math"/>
                <a:sym typeface="Cambria Math"/>
              </a:endParaRPr>
            </a:p>
          </p:txBody>
        </p:sp>
        <p:sp>
          <p:nvSpPr>
            <p:cNvPr id="1131" name="Google Shape;1131;p71"/>
            <p:cNvSpPr/>
            <p:nvPr/>
          </p:nvSpPr>
          <p:spPr>
            <a:xfrm>
              <a:off x="3184650" y="2775002"/>
              <a:ext cx="2271659" cy="2606934"/>
            </a:xfrm>
            <a:prstGeom prst="roundRect">
              <a:avLst>
                <a:gd name="adj" fmla="val 10000"/>
              </a:avLst>
            </a:prstGeom>
            <a:solidFill>
              <a:srgbClr val="0000CC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32" name="Google Shape;1132;p71"/>
            <p:cNvSpPr txBox="1"/>
            <p:nvPr/>
          </p:nvSpPr>
          <p:spPr>
            <a:xfrm>
              <a:off x="3251185" y="2841537"/>
              <a:ext cx="2138589" cy="24738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675" tIns="19675" rIns="19675" bIns="19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100"/>
                <a:buFont typeface="Cambria Math"/>
                <a:buNone/>
              </a:pPr>
              <a:r>
                <a:rPr lang="zh-TW" sz="3100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報名人數</a:t>
              </a:r>
              <a:endParaRPr sz="310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FF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rgbClr val="FF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多於</a:t>
              </a:r>
              <a:endParaRPr sz="40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100"/>
                <a:buFont typeface="Cambria Math"/>
                <a:buNone/>
              </a:pPr>
              <a:r>
                <a:rPr lang="zh-TW" sz="3100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招生名額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33" name="Google Shape;1133;p71"/>
            <p:cNvSpPr/>
            <p:nvPr/>
          </p:nvSpPr>
          <p:spPr>
            <a:xfrm>
              <a:off x="5456309" y="4060206"/>
              <a:ext cx="908663" cy="365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2A2A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34" name="Google Shape;1134;p71"/>
            <p:cNvSpPr txBox="1"/>
            <p:nvPr/>
          </p:nvSpPr>
          <p:spPr>
            <a:xfrm>
              <a:off x="5887925" y="4055752"/>
              <a:ext cx="45433" cy="45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Cambria Math"/>
                <a:sym typeface="Cambria Math"/>
              </a:endParaRPr>
            </a:p>
          </p:txBody>
        </p:sp>
        <p:sp>
          <p:nvSpPr>
            <p:cNvPr id="1135" name="Google Shape;1135;p71"/>
            <p:cNvSpPr/>
            <p:nvPr/>
          </p:nvSpPr>
          <p:spPr>
            <a:xfrm>
              <a:off x="6364973" y="3510554"/>
              <a:ext cx="2271659" cy="1135829"/>
            </a:xfrm>
            <a:prstGeom prst="roundRect">
              <a:avLst>
                <a:gd name="adj" fmla="val 10000"/>
              </a:avLst>
            </a:prstGeom>
            <a:solidFill>
              <a:srgbClr val="2A2A8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36" name="Google Shape;1136;p71"/>
            <p:cNvSpPr txBox="1"/>
            <p:nvPr/>
          </p:nvSpPr>
          <p:spPr>
            <a:xfrm>
              <a:off x="6398240" y="3543821"/>
              <a:ext cx="2205125" cy="1069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進行比序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6450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72"/>
          <p:cNvSpPr txBox="1">
            <a:spLocks noGrp="1"/>
          </p:cNvSpPr>
          <p:nvPr>
            <p:ph type="title"/>
          </p:nvPr>
        </p:nvSpPr>
        <p:spPr>
          <a:xfrm>
            <a:off x="322381" y="652324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錄取方式</a:t>
            </a:r>
            <a:r>
              <a:rPr lang="zh-TW" sz="20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(單校多群多科)</a:t>
            </a:r>
            <a:endParaRPr sz="20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1142" name="Google Shape;1142;p72"/>
          <p:cNvGrpSpPr/>
          <p:nvPr/>
        </p:nvGrpSpPr>
        <p:grpSpPr>
          <a:xfrm>
            <a:off x="255846" y="2639201"/>
            <a:ext cx="8632305" cy="2319057"/>
            <a:chOff x="4326" y="1639093"/>
            <a:chExt cx="8632305" cy="2319057"/>
          </a:xfrm>
        </p:grpSpPr>
        <p:sp>
          <p:nvSpPr>
            <p:cNvPr id="1143" name="Google Shape;1143;p72"/>
            <p:cNvSpPr/>
            <p:nvPr/>
          </p:nvSpPr>
          <p:spPr>
            <a:xfrm>
              <a:off x="4326" y="1639093"/>
              <a:ext cx="2271659" cy="2319057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72"/>
            <p:cNvSpPr txBox="1"/>
            <p:nvPr/>
          </p:nvSpPr>
          <p:spPr>
            <a:xfrm>
              <a:off x="70861" y="1705628"/>
              <a:ext cx="2138589" cy="21859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報名</a:t>
              </a:r>
              <a:endParaRPr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1校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45" name="Google Shape;1145;p72"/>
            <p:cNvSpPr/>
            <p:nvPr/>
          </p:nvSpPr>
          <p:spPr>
            <a:xfrm>
              <a:off x="2275986" y="2780358"/>
              <a:ext cx="908663" cy="365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72"/>
            <p:cNvSpPr txBox="1"/>
            <p:nvPr/>
          </p:nvSpPr>
          <p:spPr>
            <a:xfrm>
              <a:off x="2707601" y="2775905"/>
              <a:ext cx="45433" cy="45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147" name="Google Shape;1147;p72"/>
            <p:cNvSpPr/>
            <p:nvPr/>
          </p:nvSpPr>
          <p:spPr>
            <a:xfrm>
              <a:off x="3184650" y="2284874"/>
              <a:ext cx="2271659" cy="1027494"/>
            </a:xfrm>
            <a:prstGeom prst="roundRect">
              <a:avLst>
                <a:gd name="adj" fmla="val 10000"/>
              </a:avLst>
            </a:prstGeom>
            <a:solidFill>
              <a:srgbClr val="0000CC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72"/>
            <p:cNvSpPr txBox="1"/>
            <p:nvPr/>
          </p:nvSpPr>
          <p:spPr>
            <a:xfrm>
              <a:off x="3214744" y="2314968"/>
              <a:ext cx="2211471" cy="9673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mbria Math"/>
                <a:buNone/>
              </a:pPr>
              <a:r>
                <a:rPr lang="zh-TW" sz="3600" b="1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進行比序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49" name="Google Shape;1149;p72"/>
            <p:cNvSpPr/>
            <p:nvPr/>
          </p:nvSpPr>
          <p:spPr>
            <a:xfrm>
              <a:off x="5456309" y="2780358"/>
              <a:ext cx="908663" cy="365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2A2A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72"/>
            <p:cNvSpPr txBox="1"/>
            <p:nvPr/>
          </p:nvSpPr>
          <p:spPr>
            <a:xfrm>
              <a:off x="5887925" y="2775905"/>
              <a:ext cx="45433" cy="45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151" name="Google Shape;1151;p72"/>
            <p:cNvSpPr/>
            <p:nvPr/>
          </p:nvSpPr>
          <p:spPr>
            <a:xfrm>
              <a:off x="6364972" y="1943096"/>
              <a:ext cx="2271659" cy="1747576"/>
            </a:xfrm>
            <a:prstGeom prst="roundRect">
              <a:avLst>
                <a:gd name="adj" fmla="val 10000"/>
              </a:avLst>
            </a:prstGeom>
            <a:solidFill>
              <a:srgbClr val="2A2A8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2"/>
            <p:cNvSpPr txBox="1"/>
            <p:nvPr/>
          </p:nvSpPr>
          <p:spPr>
            <a:xfrm>
              <a:off x="6416158" y="1976018"/>
              <a:ext cx="2169289" cy="1645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mbria Math"/>
                <a:buNone/>
              </a:pPr>
              <a:r>
                <a:rPr lang="zh-TW" sz="3600" b="1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現場撕榜</a:t>
              </a:r>
              <a:endParaRPr sz="3600" b="1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FF"/>
                </a:buClr>
                <a:buSzPts val="3600"/>
                <a:buFont typeface="Cambria Math"/>
                <a:buNone/>
              </a:pPr>
              <a:r>
                <a:rPr lang="zh-TW" sz="3600" b="1" dirty="0">
                  <a:solidFill>
                    <a:srgbClr val="FF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(選科)</a:t>
              </a:r>
              <a:endParaRPr sz="36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65274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" name="Google Shape;880;p57" descr="ãæ¨¹æ¨ åãçåçæå°çµæ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57"/>
          <p:cNvSpPr/>
          <p:nvPr/>
        </p:nvSpPr>
        <p:spPr>
          <a:xfrm>
            <a:off x="3965156" y="810970"/>
            <a:ext cx="4464496" cy="2664292"/>
          </a:xfrm>
          <a:prstGeom prst="teardrop">
            <a:avLst>
              <a:gd name="adj" fmla="val 100000"/>
            </a:avLst>
          </a:prstGeom>
          <a:solidFill>
            <a:srgbClr val="99FF99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57"/>
          <p:cNvSpPr/>
          <p:nvPr/>
        </p:nvSpPr>
        <p:spPr>
          <a:xfrm>
            <a:off x="-152400" y="229552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57"/>
          <p:cNvSpPr/>
          <p:nvPr/>
        </p:nvSpPr>
        <p:spPr>
          <a:xfrm>
            <a:off x="152400" y="456247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57"/>
          <p:cNvSpPr/>
          <p:nvPr/>
        </p:nvSpPr>
        <p:spPr>
          <a:xfrm>
            <a:off x="4143372" y="1628800"/>
            <a:ext cx="428628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優先免試入學</a:t>
            </a:r>
            <a:endParaRPr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108044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5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辦理時機</a:t>
            </a:r>
            <a:endParaRPr sz="4800">
              <a:solidFill>
                <a:srgbClr val="FF0000"/>
              </a:solidFill>
            </a:endParaRPr>
          </a:p>
        </p:txBody>
      </p:sp>
      <p:grpSp>
        <p:nvGrpSpPr>
          <p:cNvPr id="890" name="Google Shape;890;p58"/>
          <p:cNvGrpSpPr/>
          <p:nvPr/>
        </p:nvGrpSpPr>
        <p:grpSpPr>
          <a:xfrm>
            <a:off x="500693" y="1571612"/>
            <a:ext cx="8143272" cy="3977679"/>
            <a:chOff x="659" y="0"/>
            <a:chExt cx="8143272" cy="3977679"/>
          </a:xfrm>
        </p:grpSpPr>
        <p:sp>
          <p:nvSpPr>
            <p:cNvPr id="891" name="Google Shape;891;p58"/>
            <p:cNvSpPr/>
            <p:nvPr/>
          </p:nvSpPr>
          <p:spPr>
            <a:xfrm>
              <a:off x="659" y="951541"/>
              <a:ext cx="3026138" cy="3026138"/>
            </a:xfrm>
            <a:prstGeom prst="ellipse">
              <a:avLst/>
            </a:prstGeom>
            <a:gradFill>
              <a:gsLst>
                <a:gs pos="0">
                  <a:srgbClr val="17177B"/>
                </a:gs>
                <a:gs pos="80000">
                  <a:srgbClr val="1E1EA3"/>
                </a:gs>
                <a:gs pos="100000">
                  <a:srgbClr val="1C1CA5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58"/>
            <p:cNvSpPr txBox="1"/>
            <p:nvPr/>
          </p:nvSpPr>
          <p:spPr>
            <a:xfrm>
              <a:off x="443827" y="1394709"/>
              <a:ext cx="2139802" cy="2139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DFKai-SB"/>
                <a:buNone/>
              </a:pPr>
              <a:r>
                <a:rPr lang="zh-TW" sz="3600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基隆市</a:t>
              </a:r>
              <a:endParaRPr sz="36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FF"/>
                </a:buClr>
                <a:buSzPts val="4400"/>
                <a:buFont typeface="DFKai-SB"/>
                <a:buNone/>
              </a:pPr>
              <a:r>
                <a:rPr lang="zh-TW" sz="4400" b="1">
                  <a:solidFill>
                    <a:srgbClr val="FF00FF"/>
                  </a:solidFill>
                  <a:latin typeface="DFKai-SB"/>
                  <a:ea typeface="DFKai-SB"/>
                  <a:cs typeface="DFKai-SB"/>
                  <a:sym typeface="DFKai-SB"/>
                </a:rPr>
                <a:t>優先</a:t>
              </a:r>
              <a:r>
                <a:rPr lang="zh-TW" sz="3600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免試</a:t>
              </a:r>
              <a:endParaRPr sz="36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DFKai-SB"/>
                <a:buNone/>
              </a:pPr>
              <a:r>
                <a:rPr lang="zh-TW" sz="3600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入學</a:t>
              </a:r>
              <a:endParaRPr/>
            </a:p>
          </p:txBody>
        </p:sp>
        <p:sp>
          <p:nvSpPr>
            <p:cNvPr id="893" name="Google Shape;893;p58"/>
            <p:cNvSpPr/>
            <p:nvPr/>
          </p:nvSpPr>
          <p:spPr>
            <a:xfrm rot="4731102">
              <a:off x="3287484" y="1581264"/>
              <a:ext cx="1059148" cy="858868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17177B"/>
                </a:gs>
                <a:gs pos="80000">
                  <a:srgbClr val="1E1EA3"/>
                </a:gs>
                <a:gs pos="100000">
                  <a:srgbClr val="1C1CA5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58"/>
            <p:cNvSpPr/>
            <p:nvPr/>
          </p:nvSpPr>
          <p:spPr>
            <a:xfrm>
              <a:off x="4540526" y="0"/>
              <a:ext cx="3603405" cy="3026138"/>
            </a:xfrm>
            <a:prstGeom prst="ellipse">
              <a:avLst/>
            </a:prstGeom>
            <a:gradFill>
              <a:gsLst>
                <a:gs pos="0">
                  <a:srgbClr val="BBB9B9"/>
                </a:gs>
                <a:gs pos="80000">
                  <a:srgbClr val="F5F3F3"/>
                </a:gs>
                <a:gs pos="100000">
                  <a:srgbClr val="F6F4F4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58"/>
            <p:cNvSpPr txBox="1"/>
            <p:nvPr/>
          </p:nvSpPr>
          <p:spPr>
            <a:xfrm>
              <a:off x="5068232" y="443168"/>
              <a:ext cx="2547993" cy="2139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75" tIns="55875" rIns="55875" bIns="55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9"/>
                </a:buClr>
                <a:buSzPts val="4400"/>
                <a:buFont typeface="DFKai-SB"/>
                <a:buNone/>
              </a:pPr>
              <a:r>
                <a:rPr lang="zh-TW" sz="4400">
                  <a:solidFill>
                    <a:srgbClr val="000099"/>
                  </a:solidFill>
                  <a:latin typeface="DFKai-SB"/>
                  <a:ea typeface="DFKai-SB"/>
                  <a:cs typeface="DFKai-SB"/>
                  <a:sym typeface="DFKai-SB"/>
                </a:rPr>
                <a:t>基北區</a:t>
              </a:r>
              <a:endParaRPr sz="4400">
                <a:solidFill>
                  <a:srgbClr val="000099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99"/>
                </a:buClr>
                <a:buSzPts val="4400"/>
                <a:buFont typeface="DFKai-SB"/>
                <a:buNone/>
              </a:pPr>
              <a:r>
                <a:rPr lang="zh-TW" sz="4400">
                  <a:solidFill>
                    <a:srgbClr val="000099"/>
                  </a:solidFill>
                  <a:latin typeface="DFKai-SB"/>
                  <a:ea typeface="DFKai-SB"/>
                  <a:cs typeface="DFKai-SB"/>
                  <a:sym typeface="DFKai-SB"/>
                </a:rPr>
                <a:t>免試入學</a:t>
              </a:r>
              <a:endParaRPr/>
            </a:p>
          </p:txBody>
        </p:sp>
      </p:grpSp>
      <p:sp>
        <p:nvSpPr>
          <p:cNvPr id="896" name="Google Shape;896;p58"/>
          <p:cNvSpPr/>
          <p:nvPr/>
        </p:nvSpPr>
        <p:spPr>
          <a:xfrm>
            <a:off x="7286625" y="4857750"/>
            <a:ext cx="1320800" cy="16700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58"/>
          <p:cNvSpPr/>
          <p:nvPr/>
        </p:nvSpPr>
        <p:spPr>
          <a:xfrm>
            <a:off x="3857625" y="4929188"/>
            <a:ext cx="1289050" cy="155257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58"/>
          <p:cNvSpPr txBox="1"/>
          <p:nvPr/>
        </p:nvSpPr>
        <p:spPr>
          <a:xfrm>
            <a:off x="714375" y="1714500"/>
            <a:ext cx="1000125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zh-TW" sz="60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先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99" name="Google Shape;899;p58"/>
          <p:cNvSpPr txBox="1"/>
          <p:nvPr/>
        </p:nvSpPr>
        <p:spPr>
          <a:xfrm>
            <a:off x="4572000" y="1143000"/>
            <a:ext cx="1000125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zh-TW" sz="6000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後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27342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招生學校</a:t>
            </a:r>
            <a:r>
              <a:rPr lang="zh-TW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(12校)</a:t>
            </a:r>
            <a:endParaRPr sz="2400">
              <a:solidFill>
                <a:srgbClr val="FF0000"/>
              </a:solidFill>
            </a:endParaRPr>
          </a:p>
        </p:txBody>
      </p:sp>
      <p:grpSp>
        <p:nvGrpSpPr>
          <p:cNvPr id="905" name="Google Shape;905;p59"/>
          <p:cNvGrpSpPr/>
          <p:nvPr/>
        </p:nvGrpSpPr>
        <p:grpSpPr>
          <a:xfrm>
            <a:off x="1262812" y="1143646"/>
            <a:ext cx="6363724" cy="5427962"/>
            <a:chOff x="905654" y="662"/>
            <a:chExt cx="6363724" cy="5427962"/>
          </a:xfrm>
        </p:grpSpPr>
        <p:sp>
          <p:nvSpPr>
            <p:cNvPr id="906" name="Google Shape;906;p59"/>
            <p:cNvSpPr/>
            <p:nvPr/>
          </p:nvSpPr>
          <p:spPr>
            <a:xfrm>
              <a:off x="905654" y="662"/>
              <a:ext cx="1809320" cy="904660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907" name="Google Shape;907;p59"/>
            <p:cNvSpPr txBox="1"/>
            <p:nvPr/>
          </p:nvSpPr>
          <p:spPr>
            <a:xfrm>
              <a:off x="932151" y="27159"/>
              <a:ext cx="1756326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475" tIns="46975" rIns="70475" bIns="469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Arial"/>
                <a:buNone/>
              </a:pPr>
              <a:r>
                <a:rPr lang="zh-TW" sz="3700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市立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08" name="Google Shape;908;p59"/>
            <p:cNvSpPr/>
            <p:nvPr/>
          </p:nvSpPr>
          <p:spPr>
            <a:xfrm>
              <a:off x="1086586" y="905323"/>
              <a:ext cx="180932" cy="67849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909" name="Google Shape;909;p59"/>
            <p:cNvSpPr/>
            <p:nvPr/>
          </p:nvSpPr>
          <p:spPr>
            <a:xfrm>
              <a:off x="1267518" y="1131488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910" name="Google Shape;910;p59"/>
            <p:cNvSpPr txBox="1"/>
            <p:nvPr/>
          </p:nvSpPr>
          <p:spPr>
            <a:xfrm>
              <a:off x="1294015" y="1157985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rial"/>
                <a:buNone/>
              </a:pPr>
              <a:r>
                <a:rPr lang="zh-TW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安樂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11" name="Google Shape;911;p59"/>
            <p:cNvSpPr/>
            <p:nvPr/>
          </p:nvSpPr>
          <p:spPr>
            <a:xfrm>
              <a:off x="1086586" y="905323"/>
              <a:ext cx="180932" cy="180932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912" name="Google Shape;912;p59"/>
            <p:cNvSpPr/>
            <p:nvPr/>
          </p:nvSpPr>
          <p:spPr>
            <a:xfrm>
              <a:off x="1267518" y="2262313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913" name="Google Shape;913;p59"/>
            <p:cNvSpPr txBox="1"/>
            <p:nvPr/>
          </p:nvSpPr>
          <p:spPr>
            <a:xfrm>
              <a:off x="1294015" y="2288810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4000"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中山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14" name="Google Shape;914;p59"/>
            <p:cNvSpPr/>
            <p:nvPr/>
          </p:nvSpPr>
          <p:spPr>
            <a:xfrm>
              <a:off x="1086586" y="905323"/>
              <a:ext cx="180932" cy="294014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915" name="Google Shape;915;p59"/>
            <p:cNvSpPr/>
            <p:nvPr/>
          </p:nvSpPr>
          <p:spPr>
            <a:xfrm>
              <a:off x="1267518" y="3393139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29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916" name="Google Shape;916;p59"/>
            <p:cNvSpPr txBox="1"/>
            <p:nvPr/>
          </p:nvSpPr>
          <p:spPr>
            <a:xfrm>
              <a:off x="1294015" y="3419636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4000"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暖暖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17" name="Google Shape;917;p59"/>
            <p:cNvSpPr/>
            <p:nvPr/>
          </p:nvSpPr>
          <p:spPr>
            <a:xfrm>
              <a:off x="1086586" y="905323"/>
              <a:ext cx="180932" cy="407097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918" name="Google Shape;918;p59"/>
            <p:cNvSpPr/>
            <p:nvPr/>
          </p:nvSpPr>
          <p:spPr>
            <a:xfrm>
              <a:off x="1267518" y="4523964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3E3E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919" name="Google Shape;919;p59"/>
            <p:cNvSpPr txBox="1"/>
            <p:nvPr/>
          </p:nvSpPr>
          <p:spPr>
            <a:xfrm>
              <a:off x="1294015" y="4550461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八斗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endParaRPr>
            </a:p>
          </p:txBody>
        </p:sp>
        <p:sp>
          <p:nvSpPr>
            <p:cNvPr id="920" name="Google Shape;920;p59"/>
            <p:cNvSpPr/>
            <p:nvPr/>
          </p:nvSpPr>
          <p:spPr>
            <a:xfrm>
              <a:off x="3167305" y="662"/>
              <a:ext cx="1809320" cy="904660"/>
            </a:xfrm>
            <a:prstGeom prst="roundRect">
              <a:avLst>
                <a:gd name="adj" fmla="val 10000"/>
              </a:avLst>
            </a:prstGeom>
            <a:solidFill>
              <a:srgbClr val="72727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921" name="Google Shape;921;p59"/>
            <p:cNvSpPr txBox="1"/>
            <p:nvPr/>
          </p:nvSpPr>
          <p:spPr>
            <a:xfrm>
              <a:off x="3193802" y="27159"/>
              <a:ext cx="1756326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475" tIns="46975" rIns="70475" bIns="469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Arial"/>
                <a:buNone/>
              </a:pPr>
              <a:r>
                <a:rPr lang="zh-TW" sz="3700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國立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22" name="Google Shape;922;p59"/>
            <p:cNvSpPr/>
            <p:nvPr/>
          </p:nvSpPr>
          <p:spPr>
            <a:xfrm>
              <a:off x="3348237" y="905323"/>
              <a:ext cx="180932" cy="67849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923" name="Google Shape;923;p59"/>
            <p:cNvSpPr/>
            <p:nvPr/>
          </p:nvSpPr>
          <p:spPr>
            <a:xfrm>
              <a:off x="3529169" y="1131488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924" name="Google Shape;924;p59"/>
            <p:cNvSpPr txBox="1"/>
            <p:nvPr/>
          </p:nvSpPr>
          <p:spPr>
            <a:xfrm>
              <a:off x="3555666" y="1157985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基中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25" name="Google Shape;925;p59"/>
            <p:cNvSpPr/>
            <p:nvPr/>
          </p:nvSpPr>
          <p:spPr>
            <a:xfrm>
              <a:off x="3348237" y="905323"/>
              <a:ext cx="180932" cy="180932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926" name="Google Shape;926;p59"/>
            <p:cNvSpPr/>
            <p:nvPr/>
          </p:nvSpPr>
          <p:spPr>
            <a:xfrm>
              <a:off x="3529169" y="2262313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927" name="Google Shape;927;p59"/>
            <p:cNvSpPr txBox="1"/>
            <p:nvPr/>
          </p:nvSpPr>
          <p:spPr>
            <a:xfrm>
              <a:off x="3555666" y="2288810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4000"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基女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28" name="Google Shape;928;p59"/>
            <p:cNvSpPr/>
            <p:nvPr/>
          </p:nvSpPr>
          <p:spPr>
            <a:xfrm>
              <a:off x="3348237" y="905323"/>
              <a:ext cx="183913" cy="289570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929" name="Google Shape;929;p59"/>
            <p:cNvSpPr/>
            <p:nvPr/>
          </p:nvSpPr>
          <p:spPr>
            <a:xfrm>
              <a:off x="3532151" y="3348702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7C7C7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930" name="Google Shape;930;p59"/>
            <p:cNvSpPr txBox="1"/>
            <p:nvPr/>
          </p:nvSpPr>
          <p:spPr>
            <a:xfrm>
              <a:off x="3558648" y="3375199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基商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31" name="Google Shape;931;p59"/>
            <p:cNvSpPr/>
            <p:nvPr/>
          </p:nvSpPr>
          <p:spPr>
            <a:xfrm>
              <a:off x="3348237" y="905323"/>
              <a:ext cx="180932" cy="407097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932" name="Google Shape;932;p59"/>
            <p:cNvSpPr/>
            <p:nvPr/>
          </p:nvSpPr>
          <p:spPr>
            <a:xfrm>
              <a:off x="3529169" y="4523964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91919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933" name="Google Shape;933;p59"/>
            <p:cNvSpPr txBox="1"/>
            <p:nvPr/>
          </p:nvSpPr>
          <p:spPr>
            <a:xfrm>
              <a:off x="3555666" y="4550461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7625" tIns="31750" rIns="47625" bIns="317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4000"/>
              </a:pPr>
              <a:r>
                <a:rPr lang="zh-TW" altLang="en-US" sz="36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海大附中</a:t>
              </a:r>
              <a:endParaRPr sz="36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34" name="Google Shape;934;p59"/>
            <p:cNvSpPr/>
            <p:nvPr/>
          </p:nvSpPr>
          <p:spPr>
            <a:xfrm>
              <a:off x="5460058" y="32723"/>
              <a:ext cx="1809320" cy="904660"/>
            </a:xfrm>
            <a:prstGeom prst="roundRect">
              <a:avLst>
                <a:gd name="adj" fmla="val 10000"/>
              </a:avLst>
            </a:prstGeom>
            <a:solidFill>
              <a:srgbClr val="E4E4E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935" name="Google Shape;935;p59"/>
            <p:cNvSpPr txBox="1"/>
            <p:nvPr/>
          </p:nvSpPr>
          <p:spPr>
            <a:xfrm>
              <a:off x="5486555" y="59220"/>
              <a:ext cx="1756326" cy="85166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70475" tIns="46975" rIns="70475" bIns="469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Arial"/>
                <a:buNone/>
              </a:pPr>
              <a:r>
                <a:rPr lang="zh-TW" sz="3700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私立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36" name="Google Shape;936;p59"/>
            <p:cNvSpPr/>
            <p:nvPr/>
          </p:nvSpPr>
          <p:spPr>
            <a:xfrm>
              <a:off x="5640990" y="937384"/>
              <a:ext cx="127524" cy="62729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937" name="Google Shape;937;p59"/>
            <p:cNvSpPr/>
            <p:nvPr/>
          </p:nvSpPr>
          <p:spPr>
            <a:xfrm>
              <a:off x="5768515" y="1112345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A6A6A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938" name="Google Shape;938;p59"/>
            <p:cNvSpPr txBox="1"/>
            <p:nvPr/>
          </p:nvSpPr>
          <p:spPr>
            <a:xfrm>
              <a:off x="5795012" y="1138842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二信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39" name="Google Shape;939;p59"/>
            <p:cNvSpPr/>
            <p:nvPr/>
          </p:nvSpPr>
          <p:spPr>
            <a:xfrm>
              <a:off x="5640990" y="937384"/>
              <a:ext cx="149829" cy="177725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940" name="Google Shape;940;p59"/>
            <p:cNvSpPr/>
            <p:nvPr/>
          </p:nvSpPr>
          <p:spPr>
            <a:xfrm>
              <a:off x="5790820" y="2262313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BABA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941" name="Google Shape;941;p59"/>
            <p:cNvSpPr txBox="1"/>
            <p:nvPr/>
          </p:nvSpPr>
          <p:spPr>
            <a:xfrm>
              <a:off x="5817317" y="2288810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聖心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42" name="Google Shape;942;p59"/>
            <p:cNvSpPr/>
            <p:nvPr/>
          </p:nvSpPr>
          <p:spPr>
            <a:xfrm>
              <a:off x="5640990" y="937384"/>
              <a:ext cx="149829" cy="290808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943" name="Google Shape;943;p59"/>
            <p:cNvSpPr/>
            <p:nvPr/>
          </p:nvSpPr>
          <p:spPr>
            <a:xfrm>
              <a:off x="5790820" y="3393139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CFCFC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944" name="Google Shape;944;p59"/>
            <p:cNvSpPr txBox="1"/>
            <p:nvPr/>
          </p:nvSpPr>
          <p:spPr>
            <a:xfrm>
              <a:off x="5817317" y="3419636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4000"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光隆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45" name="Google Shape;945;p59"/>
            <p:cNvSpPr/>
            <p:nvPr/>
          </p:nvSpPr>
          <p:spPr>
            <a:xfrm>
              <a:off x="5640990" y="937384"/>
              <a:ext cx="149829" cy="403891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946" name="Google Shape;946;p59"/>
            <p:cNvSpPr/>
            <p:nvPr/>
          </p:nvSpPr>
          <p:spPr>
            <a:xfrm>
              <a:off x="5790820" y="4523964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E4E4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947" name="Google Shape;947;p59"/>
            <p:cNvSpPr txBox="1"/>
            <p:nvPr/>
          </p:nvSpPr>
          <p:spPr>
            <a:xfrm>
              <a:off x="5817317" y="4550461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培德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7898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"/>
          <p:cNvSpPr txBox="1"/>
          <p:nvPr/>
        </p:nvSpPr>
        <p:spPr>
          <a:xfrm>
            <a:off x="428596" y="692696"/>
            <a:ext cx="8358246" cy="5477285"/>
          </a:xfrm>
          <a:prstGeom prst="rect">
            <a:avLst/>
          </a:prstGeom>
          <a:solidFill>
            <a:srgbClr val="FFCCCC"/>
          </a:solidFill>
          <a:ln w="12700" cap="flat" cmpd="sng">
            <a:solidFill>
              <a:srgbClr val="3333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2.持續擴大辦理</a:t>
            </a:r>
            <a:r>
              <a:rPr lang="zh-TW" altLang="zh-TW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完全免試入學</a:t>
            </a:r>
            <a:endParaRPr sz="4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㊣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本入學管道</a:t>
            </a:r>
            <a:r>
              <a:rPr 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不採計</a:t>
            </a:r>
            <a:r>
              <a:rPr lang="zh-TW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國中教育會考成績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&amp;</a:t>
            </a:r>
            <a:r>
              <a:rPr lang="zh-TW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志願序積分</a:t>
            </a:r>
            <a:r>
              <a:rPr lang="zh-TW" alt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，</a:t>
            </a:r>
            <a:endParaRPr lang="en-US" altLang="zh-TW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l" rtl="0">
              <a:spcAft>
                <a:spcPts val="0"/>
              </a:spcAft>
              <a:buNone/>
            </a:pP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最早辦理，未獲錄取可再參加優免、大免</a:t>
            </a:r>
            <a:endParaRPr sz="2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>
              <a:spcBef>
                <a:spcPts val="600"/>
              </a:spcBef>
            </a:pPr>
            <a:r>
              <a:rPr 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㊣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辦理校數持續增加</a:t>
            </a:r>
            <a:endParaRPr lang="en-US" altLang="zh-TW" sz="2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>
              <a:spcBef>
                <a:spcPts val="600"/>
              </a:spcBef>
            </a:pP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  </a:t>
            </a:r>
            <a:r>
              <a:rPr 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1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10</a:t>
            </a:r>
            <a:r>
              <a:rPr 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學年度：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單點型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30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校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+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區域型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60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校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(10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區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)=  90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校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</a:t>
            </a:r>
            <a:r>
              <a:rPr 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11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1</a:t>
            </a:r>
            <a:r>
              <a:rPr 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學年度：單點型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50</a:t>
            </a:r>
            <a:r>
              <a:rPr 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校+區域型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73</a:t>
            </a:r>
            <a:r>
              <a:rPr 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校(1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1</a:t>
            </a:r>
            <a:r>
              <a:rPr 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區)=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123</a:t>
            </a:r>
            <a:r>
              <a:rPr 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校</a:t>
            </a:r>
            <a:r>
              <a:rPr lang="en-US" altLang="zh-TW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(</a:t>
            </a:r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增加</a:t>
            </a:r>
            <a:r>
              <a:rPr lang="en-US" altLang="zh-TW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32</a:t>
            </a:r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校</a:t>
            </a:r>
            <a:r>
              <a:rPr lang="en-US" altLang="zh-TW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)</a:t>
            </a:r>
          </a:p>
          <a:p>
            <a:pPr lvl="0"/>
            <a:r>
              <a:rPr lang="zh-TW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</a:t>
            </a:r>
            <a:r>
              <a:rPr lang="zh-TW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㊣基隆區</a:t>
            </a:r>
            <a:r>
              <a:rPr lang="zh-TW" altLang="zh-TW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(1</a:t>
            </a:r>
            <a:r>
              <a:rPr lang="en-US" altLang="zh-TW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3</a:t>
            </a:r>
            <a:r>
              <a:rPr lang="zh-TW" altLang="zh-TW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校，涵蓋基隆市全境及新北市萬里、雙溪、貢寮、平溪等區</a:t>
            </a:r>
            <a:r>
              <a:rPr lang="en-US" altLang="zh-TW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)</a:t>
            </a:r>
          </a:p>
          <a:p>
            <a:pPr lvl="0">
              <a:spcBef>
                <a:spcPts val="600"/>
              </a:spcBef>
            </a:pPr>
            <a:r>
              <a:rPr lang="zh-TW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</a:t>
            </a:r>
            <a:r>
              <a:rPr lang="zh-TW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㊣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志願數</a:t>
            </a:r>
            <a:endParaRPr lang="en-US" altLang="zh-TW" sz="2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lvl="0"/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  </a:t>
            </a:r>
            <a:r>
              <a:rPr lang="zh-TW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學生可報名</a:t>
            </a:r>
            <a:r>
              <a:rPr lang="zh-TW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一校一科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，計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10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校</a:t>
            </a:r>
            <a:endParaRPr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lvl="0"/>
            <a:r>
              <a:rPr lang="zh-TW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altLang="zh-TW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zh-TW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altLang="zh-TW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zh-TW" sz="24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altLang="zh-TW" sz="24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zh-TW" sz="24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zh-TW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中山高中、暖暖高中、八斗高中、</a:t>
            </a:r>
            <a:r>
              <a:rPr lang="zh-TW" altLang="zh-TW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基隆高中、基隆女中</a:t>
            </a:r>
            <a:endParaRPr lang="en-US" altLang="zh-TW" sz="2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        </a:t>
            </a:r>
            <a:r>
              <a:rPr lang="zh-TW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雙溪高中</a:t>
            </a:r>
            <a:r>
              <a:rPr lang="zh-TW" alt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、</a:t>
            </a:r>
            <a:r>
              <a:rPr lang="zh-TW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二信高中</a:t>
            </a:r>
            <a:r>
              <a:rPr lang="zh-TW" alt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、</a:t>
            </a:r>
            <a:r>
              <a:rPr lang="zh-TW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光隆家商、培德工家、中華商海</a:t>
            </a:r>
            <a:endParaRPr sz="2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                  </a:t>
            </a:r>
            <a:r>
              <a:rPr lang="zh-TW" altLang="en-US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         </a:t>
            </a:r>
            <a:r>
              <a:rPr lang="zh-TW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                                            </a:t>
            </a:r>
            <a:r>
              <a:rPr lang="zh-TW" sz="1200" b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安樂高中不在列</a:t>
            </a:r>
            <a:endParaRPr sz="1200" b="1" u="sng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  <a:p>
            <a:pPr lvl="0"/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 </a:t>
            </a:r>
            <a:r>
              <a:rPr lang="zh-TW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學生可報名</a:t>
            </a:r>
            <a:r>
              <a:rPr lang="zh-TW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一校多群多科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，計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2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校</a:t>
            </a:r>
            <a:endParaRPr lang="en-US" altLang="zh-TW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        </a:t>
            </a:r>
            <a:r>
              <a:rPr lang="zh-TW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基隆商工、海大附中</a:t>
            </a:r>
            <a:endParaRPr sz="2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報名作業</a:t>
            </a:r>
            <a:endParaRPr dirty="0"/>
          </a:p>
        </p:txBody>
      </p:sp>
      <p:sp>
        <p:nvSpPr>
          <p:cNvPr id="1103" name="Google Shape;1103;p69"/>
          <p:cNvSpPr/>
          <p:nvPr/>
        </p:nvSpPr>
        <p:spPr>
          <a:xfrm>
            <a:off x="709055" y="1523094"/>
            <a:ext cx="7643865" cy="1200288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lg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☆</a:t>
            </a:r>
            <a:r>
              <a:rPr lang="zh-TW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一律由就讀國中代辦</a:t>
            </a:r>
            <a:r>
              <a:rPr lang="zh-TW" sz="48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集體報名</a:t>
            </a:r>
            <a:endParaRPr sz="4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  <p:grpSp>
        <p:nvGrpSpPr>
          <p:cNvPr id="1104" name="Google Shape;1104;p69"/>
          <p:cNvGrpSpPr/>
          <p:nvPr/>
        </p:nvGrpSpPr>
        <p:grpSpPr>
          <a:xfrm>
            <a:off x="517145" y="3825299"/>
            <a:ext cx="7643864" cy="2319833"/>
            <a:chOff x="709055" y="3504169"/>
            <a:chExt cx="7643864" cy="2319833"/>
          </a:xfrm>
        </p:grpSpPr>
        <p:sp>
          <p:nvSpPr>
            <p:cNvPr id="1105" name="Google Shape;1105;p69"/>
            <p:cNvSpPr/>
            <p:nvPr/>
          </p:nvSpPr>
          <p:spPr>
            <a:xfrm>
              <a:off x="709055" y="3504169"/>
              <a:ext cx="7643864" cy="2319833"/>
            </a:xfrm>
            <a:prstGeom prst="flowChartPreparation">
              <a:avLst/>
            </a:prstGeom>
            <a:solidFill>
              <a:srgbClr val="CCFFCC"/>
            </a:solidFill>
            <a:ln w="63500" cap="flat" cmpd="sng">
              <a:solidFill>
                <a:srgbClr val="008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69"/>
            <p:cNvSpPr txBox="1"/>
            <p:nvPr/>
          </p:nvSpPr>
          <p:spPr>
            <a:xfrm>
              <a:off x="2352582" y="3622784"/>
              <a:ext cx="5448039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 </a:t>
              </a:r>
              <a:r>
                <a:rPr lang="zh-TW" sz="32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基隆市國中</a:t>
              </a:r>
              <a:r>
                <a:rPr lang="zh-TW" sz="3200" b="1" dirty="0">
                  <a:solidFill>
                    <a:srgbClr val="3333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應屆</a:t>
              </a:r>
              <a:r>
                <a:rPr lang="zh-TW" sz="32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畢業生</a:t>
              </a:r>
              <a:endParaRPr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皆可選擇基隆市境內</a:t>
              </a:r>
              <a:endParaRPr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1</a:t>
              </a:r>
              <a:r>
                <a:rPr lang="en-US" altLang="zh-TW" sz="32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2</a:t>
              </a:r>
              <a:r>
                <a:rPr lang="zh-TW" sz="32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所公私立高中職為</a:t>
              </a:r>
              <a:endParaRPr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 dirty="0">
                  <a:solidFill>
                    <a:srgbClr val="3333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志願學校</a:t>
              </a:r>
              <a:endParaRPr sz="32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410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70"/>
          <p:cNvSpPr txBox="1"/>
          <p:nvPr/>
        </p:nvSpPr>
        <p:spPr>
          <a:xfrm>
            <a:off x="402948" y="1380223"/>
            <a:ext cx="8154031" cy="2736304"/>
          </a:xfrm>
          <a:prstGeom prst="rect">
            <a:avLst/>
          </a:prstGeom>
          <a:noFill/>
          <a:ln w="12700" cap="flat" cmpd="sng">
            <a:solidFill>
              <a:srgbClr val="3333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§.單校單科：</a:t>
            </a:r>
            <a:endParaRPr sz="4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PMingLiu"/>
              <a:sym typeface="PMingLiu"/>
            </a:endParaRPr>
          </a:p>
          <a:p>
            <a:pPr lvl="0">
              <a:lnSpc>
                <a:spcPts val="2000"/>
              </a:lnSpc>
            </a:pPr>
            <a:endParaRPr lang="en-US" altLang="zh-TW" sz="2000" b="1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  <a:cs typeface="PMingLiu"/>
              <a:sym typeface="PMingLiu"/>
            </a:endParaRPr>
          </a:p>
          <a:p>
            <a:pPr lvl="0">
              <a:lnSpc>
                <a:spcPts val="2000"/>
              </a:lnSpc>
            </a:pPr>
            <a:r>
              <a:rPr lang="en-US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  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限報名一校一科，電腦分發→</a:t>
            </a:r>
            <a:r>
              <a:rPr lang="zh-TW" altLang="en-US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5/1</a:t>
            </a:r>
            <a:r>
              <a:rPr lang="en-US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9</a:t>
            </a:r>
            <a:r>
              <a:rPr lang="zh-TW" altLang="en-US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放榜</a:t>
            </a:r>
            <a:r>
              <a:rPr lang="zh-TW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→</a:t>
            </a:r>
            <a:r>
              <a:rPr lang="zh-TW" altLang="en-US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</a:t>
            </a:r>
            <a:r>
              <a:rPr lang="zh-TW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6/</a:t>
            </a:r>
            <a:r>
              <a:rPr lang="en-US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10</a:t>
            </a:r>
            <a:r>
              <a:rPr lang="zh-TW" altLang="en-US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公布會考成績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→</a:t>
            </a:r>
            <a:r>
              <a:rPr lang="zh-TW" altLang="en-US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   </a:t>
            </a:r>
            <a:endParaRPr lang="en-US" altLang="zh-TW" sz="2000" b="1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  <a:cs typeface="PMingLiu"/>
              <a:sym typeface="PMingLiu"/>
            </a:endParaRPr>
          </a:p>
          <a:p>
            <a:pPr lvl="0">
              <a:lnSpc>
                <a:spcPts val="2000"/>
              </a:lnSpc>
            </a:pPr>
            <a:r>
              <a:rPr lang="en-US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  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6/</a:t>
            </a:r>
            <a:r>
              <a:rPr lang="en-US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16</a:t>
            </a:r>
            <a:r>
              <a:rPr lang="zh-TW" altLang="en-US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報到</a:t>
            </a:r>
            <a:endParaRPr sz="2000" b="1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  <a:cs typeface="DFKai-SB"/>
              <a:sym typeface="DFKai-SB"/>
            </a:endParaRPr>
          </a:p>
          <a:p>
            <a:pPr marL="0" marR="0" lvl="0" indent="0" algn="l" rtl="0">
              <a:lnSpc>
                <a:spcPts val="32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30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  </a:t>
            </a:r>
            <a:r>
              <a:rPr lang="zh-TW" sz="3000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中山高中、暖暖高中、八斗高中、雙溪高中</a:t>
            </a:r>
            <a:endParaRPr sz="3000" dirty="0">
              <a:solidFill>
                <a:srgbClr val="FF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  基隆高中、基隆女中、二信高中</a:t>
            </a:r>
            <a:r>
              <a:rPr lang="zh-TW" altLang="en-US" sz="3000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、聖心高中</a:t>
            </a:r>
            <a:endParaRPr sz="3000" dirty="0">
              <a:solidFill>
                <a:srgbClr val="FF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  光隆家商、培德工家、中華商海</a:t>
            </a:r>
            <a:endParaRPr sz="2000" b="1" dirty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  <p:sp>
        <p:nvSpPr>
          <p:cNvPr id="1112" name="Google Shape;1112;p70"/>
          <p:cNvSpPr txBox="1"/>
          <p:nvPr/>
        </p:nvSpPr>
        <p:spPr>
          <a:xfrm>
            <a:off x="402948" y="4221088"/>
            <a:ext cx="8358246" cy="1783324"/>
          </a:xfrm>
          <a:prstGeom prst="rect">
            <a:avLst/>
          </a:prstGeom>
          <a:noFill/>
          <a:ln w="12700" cap="flat" cmpd="sng">
            <a:solidFill>
              <a:srgbClr val="3333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§.單校多群多科：</a:t>
            </a:r>
            <a:endParaRPr sz="4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PMingLiu"/>
              <a:sym typeface="PMingLiu"/>
            </a:endParaRPr>
          </a:p>
          <a:p>
            <a:pPr lvl="0"/>
            <a:r>
              <a:rPr lang="en-US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 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報名一校</a:t>
            </a:r>
            <a:r>
              <a:rPr lang="zh-TW" sz="12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(暫不選科)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，5/1</a:t>
            </a:r>
            <a:r>
              <a:rPr lang="en-US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9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現場撕榜</a:t>
            </a:r>
            <a:r>
              <a:rPr lang="zh-TW" sz="16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(現場選科)</a:t>
            </a:r>
            <a:r>
              <a:rPr lang="zh-TW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→</a:t>
            </a:r>
            <a:r>
              <a:rPr lang="zh-TW" altLang="en-US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</a:t>
            </a:r>
            <a:r>
              <a:rPr lang="zh-TW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6/</a:t>
            </a:r>
            <a:r>
              <a:rPr lang="en-US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10</a:t>
            </a:r>
            <a:r>
              <a:rPr lang="zh-TW" altLang="en-US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公布會考成績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→</a:t>
            </a:r>
            <a:r>
              <a:rPr lang="zh-TW" altLang="en-US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      </a:t>
            </a:r>
            <a:endParaRPr lang="en-US" altLang="zh-TW" sz="2000" b="1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  <a:cs typeface="PMingLiu"/>
              <a:sym typeface="PMingLiu"/>
            </a:endParaRPr>
          </a:p>
          <a:p>
            <a:pPr lvl="0"/>
            <a:r>
              <a:rPr lang="en-US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 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6/1</a:t>
            </a:r>
            <a:r>
              <a:rPr lang="en-US" alt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6</a:t>
            </a:r>
            <a:r>
              <a:rPr lang="zh-TW" altLang="en-US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 </a:t>
            </a:r>
            <a:r>
              <a:rPr lang="zh-TW"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報到</a:t>
            </a:r>
            <a:endParaRPr sz="2000" b="1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  基隆商工、海大附中</a:t>
            </a:r>
            <a:endParaRPr sz="2000" b="1" dirty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  <p:sp>
        <p:nvSpPr>
          <p:cNvPr id="4" name="Google Shape;1102;p69">
            <a:extLst>
              <a:ext uri="{FF2B5EF4-FFF2-40B4-BE49-F238E27FC236}">
                <a16:creationId xmlns:a16="http://schemas.microsoft.com/office/drawing/2014/main" id="{99046CFC-EBBD-4005-8345-BB4DFB06440A}"/>
              </a:ext>
            </a:extLst>
          </p:cNvPr>
          <p:cNvSpPr txBox="1">
            <a:spLocks/>
          </p:cNvSpPr>
          <p:nvPr/>
        </p:nvSpPr>
        <p:spPr>
          <a:xfrm>
            <a:off x="0" y="17463"/>
            <a:ext cx="9144000" cy="106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志願數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400083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1" grpId="0" animBg="1"/>
      <p:bldP spid="11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錄取方式</a:t>
            </a:r>
            <a:endParaRPr sz="20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1118" name="Google Shape;1118;p71"/>
          <p:cNvGrpSpPr/>
          <p:nvPr/>
        </p:nvGrpSpPr>
        <p:grpSpPr>
          <a:xfrm>
            <a:off x="255846" y="1215415"/>
            <a:ext cx="8632306" cy="5166629"/>
            <a:chOff x="4326" y="215307"/>
            <a:chExt cx="8632306" cy="5166629"/>
          </a:xfrm>
        </p:grpSpPr>
        <p:sp>
          <p:nvSpPr>
            <p:cNvPr id="1119" name="Google Shape;1119;p71"/>
            <p:cNvSpPr/>
            <p:nvPr/>
          </p:nvSpPr>
          <p:spPr>
            <a:xfrm>
              <a:off x="4326" y="1639093"/>
              <a:ext cx="2271659" cy="2319057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20" name="Google Shape;1120;p71"/>
            <p:cNvSpPr txBox="1"/>
            <p:nvPr/>
          </p:nvSpPr>
          <p:spPr>
            <a:xfrm>
              <a:off x="70861" y="1705628"/>
              <a:ext cx="2138589" cy="21859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報名</a:t>
              </a:r>
              <a:endParaRPr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1校</a:t>
              </a:r>
              <a:r>
                <a:rPr lang="zh-TW" sz="2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或</a:t>
              </a:r>
              <a:r>
                <a:rPr 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1科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21" name="Google Shape;1121;p71"/>
            <p:cNvSpPr/>
            <p:nvPr/>
          </p:nvSpPr>
          <p:spPr>
            <a:xfrm rot="-3408080">
              <a:off x="1900554" y="2086031"/>
              <a:ext cx="1659527" cy="365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22" name="Google Shape;1122;p71"/>
            <p:cNvSpPr txBox="1"/>
            <p:nvPr/>
          </p:nvSpPr>
          <p:spPr>
            <a:xfrm rot="-3408080">
              <a:off x="2688829" y="2062806"/>
              <a:ext cx="82976" cy="82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Arial"/>
                <a:buNone/>
              </a:pPr>
              <a:endParaRPr sz="600">
                <a:solidFill>
                  <a:schemeClr val="dk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Cambria Math"/>
                <a:sym typeface="Cambria Math"/>
              </a:endParaRPr>
            </a:p>
          </p:txBody>
        </p:sp>
        <p:sp>
          <p:nvSpPr>
            <p:cNvPr id="1123" name="Google Shape;1123;p71"/>
            <p:cNvSpPr/>
            <p:nvPr/>
          </p:nvSpPr>
          <p:spPr>
            <a:xfrm>
              <a:off x="3184650" y="215307"/>
              <a:ext cx="2271659" cy="2389320"/>
            </a:xfrm>
            <a:prstGeom prst="roundRect">
              <a:avLst>
                <a:gd name="adj" fmla="val 10000"/>
              </a:avLst>
            </a:prstGeom>
            <a:solidFill>
              <a:schemeClr val="accent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24" name="Google Shape;1124;p71"/>
            <p:cNvSpPr txBox="1"/>
            <p:nvPr/>
          </p:nvSpPr>
          <p:spPr>
            <a:xfrm>
              <a:off x="3251185" y="259126"/>
              <a:ext cx="2138589" cy="2256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ts val="2600"/>
                <a:buFont typeface="Cambria Math"/>
                <a:buNone/>
              </a:pPr>
              <a:r>
                <a:rPr lang="zh-TW" sz="2600" b="1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報名人數</a:t>
              </a:r>
              <a:endParaRPr sz="26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FF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rgbClr val="FF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少於</a:t>
              </a:r>
              <a:endParaRPr sz="40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ts val="2600"/>
                <a:buFont typeface="Cambria Math"/>
                <a:buNone/>
              </a:pPr>
              <a:r>
                <a:rPr lang="zh-TW" sz="2600" b="1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招生名額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25" name="Google Shape;1125;p71"/>
            <p:cNvSpPr/>
            <p:nvPr/>
          </p:nvSpPr>
          <p:spPr>
            <a:xfrm>
              <a:off x="5456309" y="1391704"/>
              <a:ext cx="908663" cy="365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2A2A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26" name="Google Shape;1126;p71"/>
            <p:cNvSpPr txBox="1"/>
            <p:nvPr/>
          </p:nvSpPr>
          <p:spPr>
            <a:xfrm>
              <a:off x="5887925" y="1387251"/>
              <a:ext cx="45433" cy="45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Cambria Math"/>
                <a:sym typeface="Cambria Math"/>
              </a:endParaRPr>
            </a:p>
          </p:txBody>
        </p:sp>
        <p:sp>
          <p:nvSpPr>
            <p:cNvPr id="1127" name="Google Shape;1127;p71"/>
            <p:cNvSpPr/>
            <p:nvPr/>
          </p:nvSpPr>
          <p:spPr>
            <a:xfrm>
              <a:off x="6364973" y="842052"/>
              <a:ext cx="2271659" cy="1135829"/>
            </a:xfrm>
            <a:prstGeom prst="roundRect">
              <a:avLst>
                <a:gd name="adj" fmla="val 10000"/>
              </a:avLst>
            </a:prstGeom>
            <a:solidFill>
              <a:schemeClr val="dk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28" name="Google Shape;1128;p71"/>
            <p:cNvSpPr txBox="1"/>
            <p:nvPr/>
          </p:nvSpPr>
          <p:spPr>
            <a:xfrm>
              <a:off x="6398240" y="875319"/>
              <a:ext cx="2205125" cy="1069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全額錄取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29" name="Google Shape;1129;p71"/>
            <p:cNvSpPr/>
            <p:nvPr/>
          </p:nvSpPr>
          <p:spPr>
            <a:xfrm rot="3277564">
              <a:off x="1945512" y="3420282"/>
              <a:ext cx="1569611" cy="365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30" name="Google Shape;1130;p71"/>
            <p:cNvSpPr txBox="1"/>
            <p:nvPr/>
          </p:nvSpPr>
          <p:spPr>
            <a:xfrm rot="3277564">
              <a:off x="2691077" y="3399305"/>
              <a:ext cx="78480" cy="78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Cambria Math"/>
                <a:sym typeface="Cambria Math"/>
              </a:endParaRPr>
            </a:p>
          </p:txBody>
        </p:sp>
        <p:sp>
          <p:nvSpPr>
            <p:cNvPr id="1131" name="Google Shape;1131;p71"/>
            <p:cNvSpPr/>
            <p:nvPr/>
          </p:nvSpPr>
          <p:spPr>
            <a:xfrm>
              <a:off x="3184650" y="2775002"/>
              <a:ext cx="2271659" cy="2606934"/>
            </a:xfrm>
            <a:prstGeom prst="roundRect">
              <a:avLst>
                <a:gd name="adj" fmla="val 10000"/>
              </a:avLst>
            </a:prstGeom>
            <a:solidFill>
              <a:srgbClr val="0000CC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32" name="Google Shape;1132;p71"/>
            <p:cNvSpPr txBox="1"/>
            <p:nvPr/>
          </p:nvSpPr>
          <p:spPr>
            <a:xfrm>
              <a:off x="3251185" y="2841537"/>
              <a:ext cx="2138589" cy="24738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675" tIns="19675" rIns="19675" bIns="19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100"/>
                <a:buFont typeface="Cambria Math"/>
                <a:buNone/>
              </a:pPr>
              <a:r>
                <a:rPr lang="zh-TW" sz="3100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報名人數</a:t>
              </a:r>
              <a:endParaRPr sz="310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FF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rgbClr val="FF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多於</a:t>
              </a:r>
              <a:endParaRPr sz="40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100"/>
                <a:buFont typeface="Cambria Math"/>
                <a:buNone/>
              </a:pPr>
              <a:r>
                <a:rPr lang="zh-TW" sz="3100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招生名額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33" name="Google Shape;1133;p71"/>
            <p:cNvSpPr/>
            <p:nvPr/>
          </p:nvSpPr>
          <p:spPr>
            <a:xfrm>
              <a:off x="5456309" y="4060206"/>
              <a:ext cx="908663" cy="365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2A2A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34" name="Google Shape;1134;p71"/>
            <p:cNvSpPr txBox="1"/>
            <p:nvPr/>
          </p:nvSpPr>
          <p:spPr>
            <a:xfrm>
              <a:off x="5887925" y="4055752"/>
              <a:ext cx="45433" cy="45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Cambria Math"/>
                <a:sym typeface="Cambria Math"/>
              </a:endParaRPr>
            </a:p>
          </p:txBody>
        </p:sp>
        <p:sp>
          <p:nvSpPr>
            <p:cNvPr id="1135" name="Google Shape;1135;p71"/>
            <p:cNvSpPr/>
            <p:nvPr/>
          </p:nvSpPr>
          <p:spPr>
            <a:xfrm>
              <a:off x="6364973" y="3510554"/>
              <a:ext cx="2271659" cy="1135829"/>
            </a:xfrm>
            <a:prstGeom prst="roundRect">
              <a:avLst>
                <a:gd name="adj" fmla="val 10000"/>
              </a:avLst>
            </a:prstGeom>
            <a:solidFill>
              <a:srgbClr val="2A2A8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36" name="Google Shape;1136;p71"/>
            <p:cNvSpPr txBox="1"/>
            <p:nvPr/>
          </p:nvSpPr>
          <p:spPr>
            <a:xfrm>
              <a:off x="6398240" y="3543821"/>
              <a:ext cx="2205125" cy="1069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進行比序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88224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72"/>
          <p:cNvSpPr txBox="1">
            <a:spLocks noGrp="1"/>
          </p:cNvSpPr>
          <p:nvPr>
            <p:ph type="title"/>
          </p:nvPr>
        </p:nvSpPr>
        <p:spPr>
          <a:xfrm>
            <a:off x="322381" y="652324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錄取方式</a:t>
            </a:r>
            <a:endParaRPr sz="20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1142" name="Google Shape;1142;p72"/>
          <p:cNvGrpSpPr/>
          <p:nvPr/>
        </p:nvGrpSpPr>
        <p:grpSpPr>
          <a:xfrm>
            <a:off x="255846" y="2639201"/>
            <a:ext cx="8632305" cy="2319057"/>
            <a:chOff x="4326" y="1639093"/>
            <a:chExt cx="8632305" cy="2319057"/>
          </a:xfrm>
        </p:grpSpPr>
        <p:sp>
          <p:nvSpPr>
            <p:cNvPr id="1143" name="Google Shape;1143;p72"/>
            <p:cNvSpPr/>
            <p:nvPr/>
          </p:nvSpPr>
          <p:spPr>
            <a:xfrm>
              <a:off x="4326" y="1639093"/>
              <a:ext cx="2271659" cy="2319057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72"/>
            <p:cNvSpPr txBox="1"/>
            <p:nvPr/>
          </p:nvSpPr>
          <p:spPr>
            <a:xfrm>
              <a:off x="70861" y="1705628"/>
              <a:ext cx="2138589" cy="21859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報名</a:t>
              </a:r>
              <a:endParaRPr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1校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45" name="Google Shape;1145;p72"/>
            <p:cNvSpPr/>
            <p:nvPr/>
          </p:nvSpPr>
          <p:spPr>
            <a:xfrm>
              <a:off x="2275986" y="2780358"/>
              <a:ext cx="908663" cy="365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72"/>
            <p:cNvSpPr txBox="1"/>
            <p:nvPr/>
          </p:nvSpPr>
          <p:spPr>
            <a:xfrm>
              <a:off x="2707601" y="2775905"/>
              <a:ext cx="45433" cy="45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147" name="Google Shape;1147;p72"/>
            <p:cNvSpPr/>
            <p:nvPr/>
          </p:nvSpPr>
          <p:spPr>
            <a:xfrm>
              <a:off x="3184650" y="2284874"/>
              <a:ext cx="2271659" cy="1027494"/>
            </a:xfrm>
            <a:prstGeom prst="roundRect">
              <a:avLst>
                <a:gd name="adj" fmla="val 10000"/>
              </a:avLst>
            </a:prstGeom>
            <a:solidFill>
              <a:srgbClr val="0000CC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72"/>
            <p:cNvSpPr txBox="1"/>
            <p:nvPr/>
          </p:nvSpPr>
          <p:spPr>
            <a:xfrm>
              <a:off x="3214744" y="2314968"/>
              <a:ext cx="2211471" cy="9673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mbria Math"/>
                <a:buNone/>
              </a:pPr>
              <a:r>
                <a:rPr lang="zh-TW" sz="3600" b="1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進行比序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49" name="Google Shape;1149;p72"/>
            <p:cNvSpPr/>
            <p:nvPr/>
          </p:nvSpPr>
          <p:spPr>
            <a:xfrm>
              <a:off x="5456309" y="2780358"/>
              <a:ext cx="908663" cy="365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2A2A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72"/>
            <p:cNvSpPr txBox="1"/>
            <p:nvPr/>
          </p:nvSpPr>
          <p:spPr>
            <a:xfrm>
              <a:off x="5887925" y="2775905"/>
              <a:ext cx="45433" cy="45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151" name="Google Shape;1151;p72"/>
            <p:cNvSpPr/>
            <p:nvPr/>
          </p:nvSpPr>
          <p:spPr>
            <a:xfrm>
              <a:off x="6364972" y="1943096"/>
              <a:ext cx="2271659" cy="1747576"/>
            </a:xfrm>
            <a:prstGeom prst="roundRect">
              <a:avLst>
                <a:gd name="adj" fmla="val 10000"/>
              </a:avLst>
            </a:prstGeom>
            <a:solidFill>
              <a:srgbClr val="2A2A8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2"/>
            <p:cNvSpPr txBox="1"/>
            <p:nvPr/>
          </p:nvSpPr>
          <p:spPr>
            <a:xfrm>
              <a:off x="6416158" y="1976018"/>
              <a:ext cx="2169289" cy="1645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mbria Math"/>
                <a:buNone/>
              </a:pPr>
              <a:r>
                <a:rPr lang="zh-TW" altLang="en-US" sz="3600" b="1" dirty="0">
                  <a:solidFill>
                    <a:srgbClr val="FF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公布</a:t>
              </a:r>
              <a:endParaRPr lang="en-US" altLang="zh-TW" sz="36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mbria Math"/>
                <a:buNone/>
              </a:pPr>
              <a:r>
                <a:rPr lang="zh-TW" altLang="en-US" sz="3600" b="1" dirty="0">
                  <a:solidFill>
                    <a:srgbClr val="FF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錄取結果</a:t>
              </a:r>
              <a:endParaRPr sz="36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48903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" name="Google Shape;1157;p73" descr="ãæ¨¹æ¨ åãçåçæå°çµæ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73"/>
          <p:cNvSpPr/>
          <p:nvPr/>
        </p:nvSpPr>
        <p:spPr>
          <a:xfrm>
            <a:off x="3965156" y="810970"/>
            <a:ext cx="4464496" cy="2664292"/>
          </a:xfrm>
          <a:prstGeom prst="teardrop">
            <a:avLst>
              <a:gd name="adj" fmla="val 100000"/>
            </a:avLst>
          </a:prstGeom>
          <a:solidFill>
            <a:srgbClr val="99FF99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73"/>
          <p:cNvSpPr/>
          <p:nvPr/>
        </p:nvSpPr>
        <p:spPr>
          <a:xfrm>
            <a:off x="-152400" y="229552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73"/>
          <p:cNvSpPr/>
          <p:nvPr/>
        </p:nvSpPr>
        <p:spPr>
          <a:xfrm>
            <a:off x="152400" y="456247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73"/>
          <p:cNvSpPr/>
          <p:nvPr/>
        </p:nvSpPr>
        <p:spPr>
          <a:xfrm>
            <a:off x="4143372" y="1628800"/>
            <a:ext cx="428628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直升入學</a:t>
            </a:r>
            <a:endParaRPr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14039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辦理時機</a:t>
            </a:r>
            <a:endParaRPr sz="4800" dirty="0">
              <a:solidFill>
                <a:srgbClr val="FF0000"/>
              </a:solidFill>
            </a:endParaRPr>
          </a:p>
        </p:txBody>
      </p:sp>
      <p:sp>
        <p:nvSpPr>
          <p:cNvPr id="1167" name="Google Shape;1167;p74"/>
          <p:cNvSpPr/>
          <p:nvPr/>
        </p:nvSpPr>
        <p:spPr>
          <a:xfrm>
            <a:off x="7286625" y="4857750"/>
            <a:ext cx="1320800" cy="16700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74"/>
          <p:cNvSpPr/>
          <p:nvPr/>
        </p:nvSpPr>
        <p:spPr>
          <a:xfrm>
            <a:off x="6000760" y="4929198"/>
            <a:ext cx="1289050" cy="155257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9" name="Google Shape;1169;p74"/>
          <p:cNvGrpSpPr/>
          <p:nvPr/>
        </p:nvGrpSpPr>
        <p:grpSpPr>
          <a:xfrm>
            <a:off x="3072253" y="571480"/>
            <a:ext cx="5571712" cy="3678463"/>
            <a:chOff x="3072253" y="571480"/>
            <a:chExt cx="5571712" cy="3678463"/>
          </a:xfrm>
        </p:grpSpPr>
        <p:grpSp>
          <p:nvGrpSpPr>
            <p:cNvPr id="1170" name="Google Shape;1170;p74"/>
            <p:cNvGrpSpPr/>
            <p:nvPr/>
          </p:nvGrpSpPr>
          <p:grpSpPr>
            <a:xfrm>
              <a:off x="3072253" y="1571612"/>
              <a:ext cx="5571712" cy="2678331"/>
              <a:chOff x="451" y="0"/>
              <a:chExt cx="5571712" cy="2678331"/>
            </a:xfrm>
          </p:grpSpPr>
          <p:sp>
            <p:nvSpPr>
              <p:cNvPr id="1171" name="Google Shape;1171;p74"/>
              <p:cNvSpPr/>
              <p:nvPr/>
            </p:nvSpPr>
            <p:spPr>
              <a:xfrm>
                <a:off x="451" y="607815"/>
                <a:ext cx="2070516" cy="2070516"/>
              </a:xfrm>
              <a:prstGeom prst="ellipse">
                <a:avLst/>
              </a:prstGeom>
              <a:gradFill>
                <a:gsLst>
                  <a:gs pos="0">
                    <a:srgbClr val="17177B"/>
                  </a:gs>
                  <a:gs pos="80000">
                    <a:srgbClr val="1E1EA3"/>
                  </a:gs>
                  <a:gs pos="100000">
                    <a:srgbClr val="1C1CA5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74"/>
              <p:cNvSpPr txBox="1"/>
              <p:nvPr/>
            </p:nvSpPr>
            <p:spPr>
              <a:xfrm>
                <a:off x="303671" y="911035"/>
                <a:ext cx="1464076" cy="14640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650" tIns="26650" rIns="26650" bIns="266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100"/>
                  <a:buFont typeface="DFKai-SB"/>
                  <a:buNone/>
                </a:pPr>
                <a:r>
                  <a:rPr lang="zh-TW" sz="21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基隆市</a:t>
                </a:r>
                <a:endParaRPr sz="21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100"/>
                  <a:buFont typeface="DFKai-SB"/>
                  <a:buNone/>
                </a:pPr>
                <a:r>
                  <a:rPr lang="zh-TW" sz="21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優先免試</a:t>
                </a:r>
                <a:endParaRPr sz="21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100"/>
                  <a:buFont typeface="DFKai-SB"/>
                  <a:buNone/>
                </a:pPr>
                <a:r>
                  <a:rPr lang="zh-TW" sz="21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入學</a:t>
                </a:r>
                <a:endParaRPr/>
              </a:p>
            </p:txBody>
          </p:sp>
          <p:sp>
            <p:nvSpPr>
              <p:cNvPr id="1173" name="Google Shape;1173;p74"/>
              <p:cNvSpPr/>
              <p:nvPr/>
            </p:nvSpPr>
            <p:spPr>
              <a:xfrm rot="4774519">
                <a:off x="2248436" y="1061924"/>
                <a:ext cx="724680" cy="582737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rgbClr val="17177B"/>
                  </a:gs>
                  <a:gs pos="80000">
                    <a:srgbClr val="1E1EA3"/>
                  </a:gs>
                  <a:gs pos="100000">
                    <a:srgbClr val="1C1CA5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74"/>
              <p:cNvSpPr/>
              <p:nvPr/>
            </p:nvSpPr>
            <p:spPr>
              <a:xfrm>
                <a:off x="3106676" y="0"/>
                <a:ext cx="2465487" cy="2070516"/>
              </a:xfrm>
              <a:prstGeom prst="ellipse">
                <a:avLst/>
              </a:prstGeom>
              <a:gradFill>
                <a:gsLst>
                  <a:gs pos="0">
                    <a:srgbClr val="BBB9B9"/>
                  </a:gs>
                  <a:gs pos="80000">
                    <a:srgbClr val="F5F3F3"/>
                  </a:gs>
                  <a:gs pos="100000">
                    <a:srgbClr val="F6F4F4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74"/>
              <p:cNvSpPr txBox="1"/>
              <p:nvPr/>
            </p:nvSpPr>
            <p:spPr>
              <a:xfrm>
                <a:off x="3467738" y="303220"/>
                <a:ext cx="1743363" cy="14640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6650" tIns="26650" rIns="26650" bIns="266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99"/>
                  </a:buClr>
                  <a:buSzPts val="2100"/>
                  <a:buFont typeface="DFKai-SB"/>
                  <a:buNone/>
                </a:pPr>
                <a:r>
                  <a:rPr lang="zh-TW" sz="3200" b="1" dirty="0">
                    <a:solidFill>
                      <a:srgbClr val="000099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基北區</a:t>
                </a:r>
                <a:endParaRPr sz="3200" b="1" dirty="0">
                  <a:solidFill>
                    <a:srgbClr val="000099"/>
                  </a:solidFill>
                  <a:latin typeface="DFKai-SB"/>
                  <a:ea typeface="DFKai-SB"/>
                  <a:cs typeface="DFKai-SB"/>
                  <a:sym typeface="DFKai-SB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99"/>
                  </a:buClr>
                  <a:buSzPts val="2100"/>
                  <a:buFont typeface="DFKai-SB"/>
                  <a:buNone/>
                </a:pPr>
                <a:r>
                  <a:rPr lang="zh-TW" sz="3200" b="1" dirty="0">
                    <a:solidFill>
                      <a:srgbClr val="000099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免試入學</a:t>
                </a:r>
                <a:endParaRPr sz="2800" dirty="0"/>
              </a:p>
            </p:txBody>
          </p:sp>
        </p:grpSp>
        <p:sp>
          <p:nvSpPr>
            <p:cNvPr id="1176" name="Google Shape;1176;p74"/>
            <p:cNvSpPr txBox="1"/>
            <p:nvPr/>
          </p:nvSpPr>
          <p:spPr>
            <a:xfrm>
              <a:off x="3571868" y="1142984"/>
              <a:ext cx="1000125" cy="10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</a:pPr>
              <a:r>
                <a:rPr lang="zh-TW" sz="6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先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77" name="Google Shape;1177;p74"/>
            <p:cNvSpPr txBox="1"/>
            <p:nvPr/>
          </p:nvSpPr>
          <p:spPr>
            <a:xfrm>
              <a:off x="6929454" y="571480"/>
              <a:ext cx="1000125" cy="10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</a:pPr>
              <a:r>
                <a:rPr lang="zh-TW" sz="6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後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178" name="Google Shape;1178;p74"/>
          <p:cNvGrpSpPr/>
          <p:nvPr/>
        </p:nvGrpSpPr>
        <p:grpSpPr>
          <a:xfrm>
            <a:off x="285720" y="3429000"/>
            <a:ext cx="2070516" cy="2070516"/>
            <a:chOff x="451" y="607815"/>
            <a:chExt cx="2070516" cy="2070516"/>
          </a:xfrm>
        </p:grpSpPr>
        <p:sp>
          <p:nvSpPr>
            <p:cNvPr id="1179" name="Google Shape;1179;p74"/>
            <p:cNvSpPr/>
            <p:nvPr/>
          </p:nvSpPr>
          <p:spPr>
            <a:xfrm>
              <a:off x="451" y="607815"/>
              <a:ext cx="2070516" cy="2070516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74"/>
            <p:cNvSpPr/>
            <p:nvPr/>
          </p:nvSpPr>
          <p:spPr>
            <a:xfrm>
              <a:off x="110267" y="911035"/>
              <a:ext cx="1872980" cy="14640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基隆</a:t>
              </a:r>
              <a:r>
                <a:rPr lang="zh-TW" sz="3600" b="1">
                  <a:solidFill>
                    <a:srgbClr val="FF00FF"/>
                  </a:solidFill>
                  <a:latin typeface="DFKai-SB"/>
                  <a:ea typeface="DFKai-SB"/>
                  <a:cs typeface="DFKai-SB"/>
                  <a:sym typeface="DFKai-SB"/>
                </a:rPr>
                <a:t>區</a:t>
              </a:r>
              <a:endParaRPr sz="3600" b="1">
                <a:solidFill>
                  <a:srgbClr val="FF00FF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完全免試</a:t>
              </a:r>
              <a:endParaRPr sz="3000" b="1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入學</a:t>
              </a:r>
              <a:endParaRPr/>
            </a:p>
          </p:txBody>
        </p:sp>
      </p:grpSp>
      <p:sp>
        <p:nvSpPr>
          <p:cNvPr id="1181" name="Google Shape;1181;p74"/>
          <p:cNvSpPr/>
          <p:nvPr/>
        </p:nvSpPr>
        <p:spPr>
          <a:xfrm rot="4774519">
            <a:off x="2347203" y="3403835"/>
            <a:ext cx="724680" cy="582737"/>
          </a:xfrm>
          <a:prstGeom prst="triangle">
            <a:avLst>
              <a:gd name="adj" fmla="val 50000"/>
            </a:avLst>
          </a:prstGeom>
          <a:gradFill>
            <a:gsLst>
              <a:gs pos="0">
                <a:srgbClr val="3333FF"/>
              </a:gs>
              <a:gs pos="80000">
                <a:srgbClr val="1E1EA3"/>
              </a:gs>
              <a:gs pos="100000">
                <a:srgbClr val="1C1CA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74"/>
          <p:cNvSpPr txBox="1"/>
          <p:nvPr/>
        </p:nvSpPr>
        <p:spPr>
          <a:xfrm>
            <a:off x="357158" y="2214554"/>
            <a:ext cx="178595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Arial"/>
              <a:buNone/>
            </a:pPr>
            <a:r>
              <a:rPr lang="zh-TW" sz="6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更早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183" name="Google Shape;1183;p74"/>
          <p:cNvGrpSpPr/>
          <p:nvPr/>
        </p:nvGrpSpPr>
        <p:grpSpPr>
          <a:xfrm>
            <a:off x="2536610" y="4308262"/>
            <a:ext cx="2070516" cy="2070516"/>
            <a:chOff x="451" y="607815"/>
            <a:chExt cx="2070516" cy="2070516"/>
          </a:xfrm>
        </p:grpSpPr>
        <p:sp>
          <p:nvSpPr>
            <p:cNvPr id="1184" name="Google Shape;1184;p74"/>
            <p:cNvSpPr/>
            <p:nvPr/>
          </p:nvSpPr>
          <p:spPr>
            <a:xfrm>
              <a:off x="451" y="607815"/>
              <a:ext cx="2070516" cy="2070516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85" name="Google Shape;1185;p74"/>
            <p:cNvSpPr/>
            <p:nvPr/>
          </p:nvSpPr>
          <p:spPr>
            <a:xfrm>
              <a:off x="303671" y="911035"/>
              <a:ext cx="1464076" cy="1464076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 b="1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基隆市直升</a:t>
              </a:r>
              <a:endParaRPr sz="3000" b="1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 b="1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入學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488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招生學校</a:t>
            </a:r>
            <a:r>
              <a:rPr lang="zh-TW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(6校)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191" name="Google Shape;1191;p75"/>
          <p:cNvGrpSpPr/>
          <p:nvPr/>
        </p:nvGrpSpPr>
        <p:grpSpPr>
          <a:xfrm>
            <a:off x="1262812" y="1143646"/>
            <a:ext cx="6363724" cy="5427962"/>
            <a:chOff x="905654" y="662"/>
            <a:chExt cx="6363724" cy="5427962"/>
          </a:xfrm>
        </p:grpSpPr>
        <p:sp>
          <p:nvSpPr>
            <p:cNvPr id="1192" name="Google Shape;1192;p75"/>
            <p:cNvSpPr/>
            <p:nvPr/>
          </p:nvSpPr>
          <p:spPr>
            <a:xfrm>
              <a:off x="905654" y="662"/>
              <a:ext cx="1809320" cy="904660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93" name="Google Shape;1193;p75"/>
            <p:cNvSpPr txBox="1"/>
            <p:nvPr/>
          </p:nvSpPr>
          <p:spPr>
            <a:xfrm>
              <a:off x="932151" y="27159"/>
              <a:ext cx="1756326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475" tIns="46975" rIns="70475" bIns="469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Arial"/>
                <a:buNone/>
              </a:pPr>
              <a:r>
                <a:rPr lang="zh-TW" sz="3700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市立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94" name="Google Shape;1194;p75"/>
            <p:cNvSpPr/>
            <p:nvPr/>
          </p:nvSpPr>
          <p:spPr>
            <a:xfrm>
              <a:off x="1086586" y="905323"/>
              <a:ext cx="180932" cy="67849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195" name="Google Shape;1195;p75"/>
            <p:cNvSpPr/>
            <p:nvPr/>
          </p:nvSpPr>
          <p:spPr>
            <a:xfrm>
              <a:off x="1267518" y="1131488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96" name="Google Shape;1196;p75"/>
            <p:cNvSpPr txBox="1"/>
            <p:nvPr/>
          </p:nvSpPr>
          <p:spPr>
            <a:xfrm>
              <a:off x="1294015" y="1157985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rial"/>
                <a:buNone/>
              </a:pPr>
              <a:r>
                <a:rPr lang="zh-TW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安樂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97" name="Google Shape;1197;p75"/>
            <p:cNvSpPr/>
            <p:nvPr/>
          </p:nvSpPr>
          <p:spPr>
            <a:xfrm>
              <a:off x="1086586" y="905323"/>
              <a:ext cx="180932" cy="180932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198" name="Google Shape;1198;p75"/>
            <p:cNvSpPr/>
            <p:nvPr/>
          </p:nvSpPr>
          <p:spPr>
            <a:xfrm>
              <a:off x="1267518" y="2262313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1414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99" name="Google Shape;1199;p75"/>
            <p:cNvSpPr txBox="1"/>
            <p:nvPr/>
          </p:nvSpPr>
          <p:spPr>
            <a:xfrm>
              <a:off x="1294015" y="2288810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4000"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中山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00" name="Google Shape;1200;p75"/>
            <p:cNvSpPr/>
            <p:nvPr/>
          </p:nvSpPr>
          <p:spPr>
            <a:xfrm>
              <a:off x="1086586" y="905323"/>
              <a:ext cx="180932" cy="294014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201" name="Google Shape;1201;p75"/>
            <p:cNvSpPr/>
            <p:nvPr/>
          </p:nvSpPr>
          <p:spPr>
            <a:xfrm>
              <a:off x="1267518" y="3393139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29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202" name="Google Shape;1202;p75"/>
            <p:cNvSpPr txBox="1"/>
            <p:nvPr/>
          </p:nvSpPr>
          <p:spPr>
            <a:xfrm>
              <a:off x="1294015" y="3419636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rial"/>
                <a:buNone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暖暖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03" name="Google Shape;1203;p75"/>
            <p:cNvSpPr/>
            <p:nvPr/>
          </p:nvSpPr>
          <p:spPr>
            <a:xfrm>
              <a:off x="1086586" y="905323"/>
              <a:ext cx="180932" cy="407097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204" name="Google Shape;1204;p75"/>
            <p:cNvSpPr/>
            <p:nvPr/>
          </p:nvSpPr>
          <p:spPr>
            <a:xfrm>
              <a:off x="1267518" y="4523964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3E3E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205" name="Google Shape;1205;p75"/>
            <p:cNvSpPr txBox="1"/>
            <p:nvPr/>
          </p:nvSpPr>
          <p:spPr>
            <a:xfrm>
              <a:off x="1294015" y="4550461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4000"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八斗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endParaRPr>
            </a:p>
          </p:txBody>
        </p:sp>
        <p:sp>
          <p:nvSpPr>
            <p:cNvPr id="1206" name="Google Shape;1206;p75"/>
            <p:cNvSpPr/>
            <p:nvPr/>
          </p:nvSpPr>
          <p:spPr>
            <a:xfrm>
              <a:off x="3167305" y="662"/>
              <a:ext cx="1809320" cy="904660"/>
            </a:xfrm>
            <a:prstGeom prst="roundRect">
              <a:avLst>
                <a:gd name="adj" fmla="val 10000"/>
              </a:avLst>
            </a:prstGeom>
            <a:solidFill>
              <a:srgbClr val="72727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207" name="Google Shape;1207;p75"/>
            <p:cNvSpPr txBox="1"/>
            <p:nvPr/>
          </p:nvSpPr>
          <p:spPr>
            <a:xfrm>
              <a:off x="3193802" y="27159"/>
              <a:ext cx="1756326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475" tIns="46975" rIns="70475" bIns="469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Arial"/>
                <a:buNone/>
              </a:pPr>
              <a:r>
                <a:rPr lang="zh-TW" sz="3700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國立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08" name="Google Shape;1208;p75"/>
            <p:cNvSpPr/>
            <p:nvPr/>
          </p:nvSpPr>
          <p:spPr>
            <a:xfrm>
              <a:off x="3348237" y="905323"/>
              <a:ext cx="180932" cy="67849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209" name="Google Shape;1209;p75"/>
            <p:cNvSpPr/>
            <p:nvPr/>
          </p:nvSpPr>
          <p:spPr>
            <a:xfrm>
              <a:off x="3529169" y="1131488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210" name="Google Shape;1210;p75"/>
            <p:cNvSpPr txBox="1"/>
            <p:nvPr/>
          </p:nvSpPr>
          <p:spPr>
            <a:xfrm>
              <a:off x="3555666" y="1157985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7625" tIns="31750" rIns="47625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2500"/>
                <a:buFont typeface="Arial"/>
                <a:buNone/>
              </a:pPr>
              <a:r>
                <a:rPr lang="zh-TW" sz="2500">
                  <a:solidFill>
                    <a:srgbClr val="D8D8D8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sym typeface="Arial"/>
                </a:rPr>
                <a:t>基中</a:t>
              </a: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211" name="Google Shape;1211;p75"/>
            <p:cNvSpPr/>
            <p:nvPr/>
          </p:nvSpPr>
          <p:spPr>
            <a:xfrm>
              <a:off x="3348237" y="905323"/>
              <a:ext cx="180932" cy="180932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212" name="Google Shape;1212;p75"/>
            <p:cNvSpPr/>
            <p:nvPr/>
          </p:nvSpPr>
          <p:spPr>
            <a:xfrm>
              <a:off x="3529169" y="2262313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213" name="Google Shape;1213;p75"/>
            <p:cNvSpPr txBox="1"/>
            <p:nvPr/>
          </p:nvSpPr>
          <p:spPr>
            <a:xfrm>
              <a:off x="3555666" y="2288810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7625" tIns="31750" rIns="47625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2500"/>
                <a:buFont typeface="Arial"/>
                <a:buNone/>
              </a:pPr>
              <a:r>
                <a:rPr lang="zh-TW" sz="2500">
                  <a:solidFill>
                    <a:srgbClr val="D8D8D8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sym typeface="Arial"/>
                </a:rPr>
                <a:t>基女</a:t>
              </a: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214" name="Google Shape;1214;p75"/>
            <p:cNvSpPr/>
            <p:nvPr/>
          </p:nvSpPr>
          <p:spPr>
            <a:xfrm>
              <a:off x="3348237" y="905323"/>
              <a:ext cx="183913" cy="289570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215" name="Google Shape;1215;p75"/>
            <p:cNvSpPr/>
            <p:nvPr/>
          </p:nvSpPr>
          <p:spPr>
            <a:xfrm>
              <a:off x="3532151" y="3348702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7C7C7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216" name="Google Shape;1216;p75"/>
            <p:cNvSpPr txBox="1"/>
            <p:nvPr/>
          </p:nvSpPr>
          <p:spPr>
            <a:xfrm>
              <a:off x="3558648" y="3375199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7625" tIns="31750" rIns="47625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2500"/>
                <a:buFont typeface="Arial"/>
                <a:buNone/>
              </a:pPr>
              <a:r>
                <a:rPr lang="zh-TW" sz="2500">
                  <a:solidFill>
                    <a:srgbClr val="D8D8D8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sym typeface="Arial"/>
                </a:rPr>
                <a:t>基商</a:t>
              </a: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217" name="Google Shape;1217;p75"/>
            <p:cNvSpPr/>
            <p:nvPr/>
          </p:nvSpPr>
          <p:spPr>
            <a:xfrm>
              <a:off x="3348237" y="905323"/>
              <a:ext cx="180932" cy="407097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218" name="Google Shape;1218;p75"/>
            <p:cNvSpPr/>
            <p:nvPr/>
          </p:nvSpPr>
          <p:spPr>
            <a:xfrm>
              <a:off x="3529169" y="4523964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91919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219" name="Google Shape;1219;p75"/>
            <p:cNvSpPr txBox="1"/>
            <p:nvPr/>
          </p:nvSpPr>
          <p:spPr>
            <a:xfrm>
              <a:off x="3555666" y="4550461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7625" tIns="31750" rIns="47625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2500"/>
                <a:buFont typeface="Arial"/>
                <a:buNone/>
              </a:pPr>
              <a:r>
                <a:rPr lang="zh-TW" sz="2500">
                  <a:solidFill>
                    <a:srgbClr val="D8D8D8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sym typeface="Arial"/>
                </a:rPr>
                <a:t>海大附中</a:t>
              </a: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220" name="Google Shape;1220;p75"/>
            <p:cNvSpPr/>
            <p:nvPr/>
          </p:nvSpPr>
          <p:spPr>
            <a:xfrm>
              <a:off x="5460058" y="32723"/>
              <a:ext cx="1809320" cy="904660"/>
            </a:xfrm>
            <a:prstGeom prst="roundRect">
              <a:avLst>
                <a:gd name="adj" fmla="val 10000"/>
              </a:avLst>
            </a:prstGeom>
            <a:solidFill>
              <a:srgbClr val="E4E4E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221" name="Google Shape;1221;p75"/>
            <p:cNvSpPr txBox="1"/>
            <p:nvPr/>
          </p:nvSpPr>
          <p:spPr>
            <a:xfrm>
              <a:off x="5486555" y="59220"/>
              <a:ext cx="1756326" cy="85166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70475" tIns="46975" rIns="70475" bIns="469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Arial"/>
                <a:buNone/>
              </a:pPr>
              <a:r>
                <a:rPr lang="zh-TW" sz="3700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私立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22" name="Google Shape;1222;p75"/>
            <p:cNvSpPr/>
            <p:nvPr/>
          </p:nvSpPr>
          <p:spPr>
            <a:xfrm>
              <a:off x="5640990" y="937384"/>
              <a:ext cx="127524" cy="62729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223" name="Google Shape;1223;p75"/>
            <p:cNvSpPr/>
            <p:nvPr/>
          </p:nvSpPr>
          <p:spPr>
            <a:xfrm>
              <a:off x="5768515" y="1112345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A6A6A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224" name="Google Shape;1224;p75"/>
            <p:cNvSpPr txBox="1"/>
            <p:nvPr/>
          </p:nvSpPr>
          <p:spPr>
            <a:xfrm>
              <a:off x="5795012" y="1138842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rial"/>
                <a:buNone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二信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25" name="Google Shape;1225;p75"/>
            <p:cNvSpPr/>
            <p:nvPr/>
          </p:nvSpPr>
          <p:spPr>
            <a:xfrm>
              <a:off x="5640990" y="937384"/>
              <a:ext cx="149829" cy="177725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226" name="Google Shape;1226;p75"/>
            <p:cNvSpPr/>
            <p:nvPr/>
          </p:nvSpPr>
          <p:spPr>
            <a:xfrm>
              <a:off x="5790820" y="2262313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BABA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227" name="Google Shape;1227;p75"/>
            <p:cNvSpPr txBox="1"/>
            <p:nvPr/>
          </p:nvSpPr>
          <p:spPr>
            <a:xfrm>
              <a:off x="5817317" y="2288810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50800" rIns="76200" bIns="508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4000"/>
              </a:pPr>
              <a:r>
                <a:rPr lang="zh-TW" altLang="en-US" sz="4000" b="1" dirty="0">
                  <a:solidFill>
                    <a:schemeClr val="dk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Arial"/>
                </a:rPr>
                <a:t>聖心</a:t>
              </a:r>
              <a:endParaRPr sz="4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28" name="Google Shape;1228;p75"/>
            <p:cNvSpPr/>
            <p:nvPr/>
          </p:nvSpPr>
          <p:spPr>
            <a:xfrm>
              <a:off x="5640990" y="937384"/>
              <a:ext cx="149829" cy="290808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229" name="Google Shape;1229;p75"/>
            <p:cNvSpPr/>
            <p:nvPr/>
          </p:nvSpPr>
          <p:spPr>
            <a:xfrm>
              <a:off x="5790820" y="3393139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CFCFC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230" name="Google Shape;1230;p75"/>
            <p:cNvSpPr txBox="1"/>
            <p:nvPr/>
          </p:nvSpPr>
          <p:spPr>
            <a:xfrm>
              <a:off x="5817317" y="3419636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7625" tIns="31750" rIns="47625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2500"/>
                <a:buFont typeface="Arial"/>
                <a:buNone/>
              </a:pPr>
              <a:r>
                <a:rPr lang="zh-TW" sz="2500" dirty="0">
                  <a:solidFill>
                    <a:srgbClr val="D8D8D8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sym typeface="Arial"/>
                </a:rPr>
                <a:t>光隆</a:t>
              </a:r>
              <a:endParaRPr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231" name="Google Shape;1231;p75"/>
            <p:cNvSpPr/>
            <p:nvPr/>
          </p:nvSpPr>
          <p:spPr>
            <a:xfrm>
              <a:off x="5640990" y="937384"/>
              <a:ext cx="149829" cy="403891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232" name="Google Shape;1232;p75"/>
            <p:cNvSpPr/>
            <p:nvPr/>
          </p:nvSpPr>
          <p:spPr>
            <a:xfrm>
              <a:off x="5790820" y="4523964"/>
              <a:ext cx="1447456" cy="90466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E4E4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233" name="Google Shape;1233;p75"/>
            <p:cNvSpPr txBox="1"/>
            <p:nvPr/>
          </p:nvSpPr>
          <p:spPr>
            <a:xfrm>
              <a:off x="5817317" y="4550461"/>
              <a:ext cx="1394462" cy="85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7625" tIns="31750" rIns="47625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2500"/>
                <a:buFont typeface="Arial"/>
                <a:buNone/>
              </a:pPr>
              <a:r>
                <a:rPr lang="zh-TW" sz="2500">
                  <a:solidFill>
                    <a:srgbClr val="D8D8D8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sym typeface="Arial"/>
                </a:rPr>
                <a:t>培德</a:t>
              </a:r>
              <a:endParaRPr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964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76"/>
          <p:cNvSpPr txBox="1">
            <a:spLocks noGrp="1"/>
          </p:cNvSpPr>
          <p:nvPr>
            <p:ph type="title"/>
          </p:nvPr>
        </p:nvSpPr>
        <p:spPr>
          <a:xfrm>
            <a:off x="35719" y="615089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報名資格</a:t>
            </a:r>
            <a:endParaRPr sz="4800" dirty="0">
              <a:solidFill>
                <a:srgbClr val="FF0000"/>
              </a:solidFill>
            </a:endParaRPr>
          </a:p>
        </p:txBody>
      </p:sp>
      <p:sp>
        <p:nvSpPr>
          <p:cNvPr id="1239" name="Google Shape;1239;p76"/>
          <p:cNvSpPr/>
          <p:nvPr/>
        </p:nvSpPr>
        <p:spPr>
          <a:xfrm>
            <a:off x="1000100" y="2000240"/>
            <a:ext cx="7215238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lang="zh-TW" sz="5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【</a:t>
            </a:r>
            <a:r>
              <a:rPr lang="zh-TW" sz="7200" b="1">
                <a:solidFill>
                  <a:srgbClr val="3333FF"/>
                </a:solidFill>
                <a:latin typeface="DFKai-SB"/>
                <a:ea typeface="DFKai-SB"/>
                <a:cs typeface="DFKai-SB"/>
                <a:sym typeface="DFKai-SB"/>
              </a:rPr>
              <a:t>基隆市</a:t>
            </a:r>
            <a:r>
              <a:rPr lang="zh-TW" sz="5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】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lang="zh-TW" sz="5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公私立完全中學國中部</a:t>
            </a:r>
            <a:endParaRPr sz="54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7200"/>
              <a:buFont typeface="Arial"/>
              <a:buNone/>
            </a:pPr>
            <a:r>
              <a:rPr lang="zh-TW" sz="7200" b="1">
                <a:solidFill>
                  <a:srgbClr val="FF00FF"/>
                </a:solidFill>
                <a:latin typeface="DFKai-SB"/>
                <a:ea typeface="DFKai-SB"/>
                <a:cs typeface="DFKai-SB"/>
                <a:sym typeface="DFKai-SB"/>
              </a:rPr>
              <a:t>應屆</a:t>
            </a:r>
            <a:r>
              <a:rPr lang="zh-TW" sz="5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畢(結)業生</a:t>
            </a:r>
            <a:endParaRPr sz="54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20215895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77"/>
          <p:cNvSpPr txBox="1">
            <a:spLocks noGrp="1"/>
          </p:cNvSpPr>
          <p:nvPr>
            <p:ph type="title"/>
          </p:nvPr>
        </p:nvSpPr>
        <p:spPr>
          <a:xfrm>
            <a:off x="-35719" y="573536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報名作業</a:t>
            </a:r>
            <a:endParaRPr dirty="0"/>
          </a:p>
        </p:txBody>
      </p:sp>
      <p:sp>
        <p:nvSpPr>
          <p:cNvPr id="1245" name="Google Shape;1245;p77"/>
          <p:cNvSpPr/>
          <p:nvPr/>
        </p:nvSpPr>
        <p:spPr>
          <a:xfrm>
            <a:off x="928662" y="1643050"/>
            <a:ext cx="7215239" cy="3431709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lg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☆</a:t>
            </a:r>
            <a:r>
              <a:rPr lang="zh-TW" sz="3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一律向就讀國中</a:t>
            </a:r>
            <a:r>
              <a:rPr lang="zh-TW" sz="3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報名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☆報名學生以</a:t>
            </a:r>
            <a:r>
              <a:rPr lang="zh-TW" sz="5400" b="1" dirty="0">
                <a:solidFill>
                  <a:srgbClr val="0099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該校</a:t>
            </a:r>
            <a:r>
              <a:rPr lang="zh-TW" sz="36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高中部各科</a:t>
            </a:r>
            <a:endParaRPr sz="3600" b="1" dirty="0">
              <a:solidFill>
                <a:srgbClr val="FF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  </a:t>
            </a:r>
            <a:r>
              <a:rPr lang="zh-TW" sz="3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為唯一志願</a:t>
            </a:r>
            <a:endParaRPr sz="36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86963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7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錄取方式</a:t>
            </a:r>
            <a:endParaRPr/>
          </a:p>
        </p:txBody>
      </p:sp>
      <p:grpSp>
        <p:nvGrpSpPr>
          <p:cNvPr id="1251" name="Google Shape;1251;p78"/>
          <p:cNvGrpSpPr/>
          <p:nvPr/>
        </p:nvGrpSpPr>
        <p:grpSpPr>
          <a:xfrm>
            <a:off x="255846" y="1214841"/>
            <a:ext cx="8632306" cy="5167203"/>
            <a:chOff x="4326" y="214733"/>
            <a:chExt cx="8632306" cy="5167203"/>
          </a:xfrm>
        </p:grpSpPr>
        <p:sp>
          <p:nvSpPr>
            <p:cNvPr id="1252" name="Google Shape;1252;p78"/>
            <p:cNvSpPr/>
            <p:nvPr/>
          </p:nvSpPr>
          <p:spPr>
            <a:xfrm>
              <a:off x="4326" y="1639093"/>
              <a:ext cx="2271659" cy="2319057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78"/>
            <p:cNvSpPr txBox="1"/>
            <p:nvPr/>
          </p:nvSpPr>
          <p:spPr>
            <a:xfrm>
              <a:off x="70861" y="1705628"/>
              <a:ext cx="2138589" cy="21859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報名該校</a:t>
              </a:r>
              <a:endParaRPr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各科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54" name="Google Shape;1254;p78"/>
            <p:cNvSpPr/>
            <p:nvPr/>
          </p:nvSpPr>
          <p:spPr>
            <a:xfrm rot="-3408080">
              <a:off x="1900554" y="2086031"/>
              <a:ext cx="1659527" cy="365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78"/>
            <p:cNvSpPr txBox="1"/>
            <p:nvPr/>
          </p:nvSpPr>
          <p:spPr>
            <a:xfrm rot="-3408080">
              <a:off x="2688829" y="2062806"/>
              <a:ext cx="82976" cy="82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Arial"/>
                <a:buNone/>
              </a:pPr>
              <a:endParaRPr sz="6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256" name="Google Shape;1256;p78"/>
            <p:cNvSpPr/>
            <p:nvPr/>
          </p:nvSpPr>
          <p:spPr>
            <a:xfrm>
              <a:off x="3184650" y="215307"/>
              <a:ext cx="2271659" cy="2389320"/>
            </a:xfrm>
            <a:prstGeom prst="roundRect">
              <a:avLst>
                <a:gd name="adj" fmla="val 10000"/>
              </a:avLst>
            </a:prstGeom>
            <a:solidFill>
              <a:schemeClr val="accent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78"/>
            <p:cNvSpPr txBox="1"/>
            <p:nvPr/>
          </p:nvSpPr>
          <p:spPr>
            <a:xfrm>
              <a:off x="3157089" y="214733"/>
              <a:ext cx="2138589" cy="2256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ts val="3000"/>
                <a:buFont typeface="Cambria Math"/>
                <a:buNone/>
              </a:pPr>
              <a:r>
                <a:rPr lang="zh-TW" sz="3000" b="1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報名人數</a:t>
              </a:r>
              <a:endParaRPr sz="3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FF"/>
                </a:buClr>
                <a:buSzPts val="3000"/>
                <a:buFont typeface="Cambria Math"/>
                <a:buNone/>
              </a:pPr>
              <a:r>
                <a:rPr lang="zh-TW" sz="3000" b="1" dirty="0">
                  <a:solidFill>
                    <a:srgbClr val="FF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少於</a:t>
              </a:r>
              <a:endParaRPr sz="30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ts val="3000"/>
                <a:buFont typeface="Cambria Math"/>
                <a:buNone/>
              </a:pPr>
              <a:r>
                <a:rPr lang="zh-TW" sz="3000" b="1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招生名額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58" name="Google Shape;1258;p78"/>
            <p:cNvSpPr/>
            <p:nvPr/>
          </p:nvSpPr>
          <p:spPr>
            <a:xfrm>
              <a:off x="5456309" y="1391704"/>
              <a:ext cx="908663" cy="365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2A2A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78"/>
            <p:cNvSpPr txBox="1"/>
            <p:nvPr/>
          </p:nvSpPr>
          <p:spPr>
            <a:xfrm>
              <a:off x="5887925" y="1387251"/>
              <a:ext cx="45433" cy="45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260" name="Google Shape;1260;p78"/>
            <p:cNvSpPr/>
            <p:nvPr/>
          </p:nvSpPr>
          <p:spPr>
            <a:xfrm>
              <a:off x="6364973" y="842052"/>
              <a:ext cx="2271659" cy="1135829"/>
            </a:xfrm>
            <a:prstGeom prst="roundRect">
              <a:avLst>
                <a:gd name="adj" fmla="val 10000"/>
              </a:avLst>
            </a:prstGeom>
            <a:solidFill>
              <a:schemeClr val="dk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78"/>
            <p:cNvSpPr txBox="1"/>
            <p:nvPr/>
          </p:nvSpPr>
          <p:spPr>
            <a:xfrm>
              <a:off x="6398240" y="875319"/>
              <a:ext cx="2205125" cy="1069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全額錄取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62" name="Google Shape;1262;p78"/>
            <p:cNvSpPr/>
            <p:nvPr/>
          </p:nvSpPr>
          <p:spPr>
            <a:xfrm rot="3277564">
              <a:off x="1945512" y="3420282"/>
              <a:ext cx="1569611" cy="365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78"/>
            <p:cNvSpPr txBox="1"/>
            <p:nvPr/>
          </p:nvSpPr>
          <p:spPr>
            <a:xfrm rot="3277564">
              <a:off x="2691077" y="3399305"/>
              <a:ext cx="78480" cy="78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264" name="Google Shape;1264;p78"/>
            <p:cNvSpPr/>
            <p:nvPr/>
          </p:nvSpPr>
          <p:spPr>
            <a:xfrm>
              <a:off x="3184650" y="2775002"/>
              <a:ext cx="2271659" cy="2606934"/>
            </a:xfrm>
            <a:prstGeom prst="roundRect">
              <a:avLst>
                <a:gd name="adj" fmla="val 10000"/>
              </a:avLst>
            </a:prstGeom>
            <a:solidFill>
              <a:srgbClr val="0000CC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78"/>
            <p:cNvSpPr txBox="1"/>
            <p:nvPr/>
          </p:nvSpPr>
          <p:spPr>
            <a:xfrm>
              <a:off x="3251185" y="2841537"/>
              <a:ext cx="2138589" cy="24738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mbria Math"/>
                <a:buNone/>
              </a:pPr>
              <a:r>
                <a:rPr lang="zh-TW" sz="3000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報名人數</a:t>
              </a:r>
              <a:endParaRPr sz="3000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FF"/>
                </a:buClr>
                <a:buSzPts val="3000"/>
                <a:buFont typeface="Cambria Math"/>
                <a:buNone/>
              </a:pPr>
              <a:r>
                <a:rPr lang="zh-TW" sz="3000" b="1" u="none" dirty="0">
                  <a:solidFill>
                    <a:srgbClr val="FF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多於</a:t>
              </a:r>
              <a:endParaRPr sz="3000" b="1" u="none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mbria Math"/>
                <a:sym typeface="Cambria Math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mbria Math"/>
                <a:buNone/>
              </a:pPr>
              <a:r>
                <a:rPr lang="zh-TW" sz="3000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招生名額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66" name="Google Shape;1266;p78"/>
            <p:cNvSpPr/>
            <p:nvPr/>
          </p:nvSpPr>
          <p:spPr>
            <a:xfrm>
              <a:off x="5456309" y="4060206"/>
              <a:ext cx="908663" cy="365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2A2A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78"/>
            <p:cNvSpPr txBox="1"/>
            <p:nvPr/>
          </p:nvSpPr>
          <p:spPr>
            <a:xfrm>
              <a:off x="5887925" y="4055752"/>
              <a:ext cx="45433" cy="45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1268" name="Google Shape;1268;p78"/>
            <p:cNvSpPr/>
            <p:nvPr/>
          </p:nvSpPr>
          <p:spPr>
            <a:xfrm>
              <a:off x="6364973" y="3510554"/>
              <a:ext cx="2271659" cy="1135829"/>
            </a:xfrm>
            <a:prstGeom prst="roundRect">
              <a:avLst>
                <a:gd name="adj" fmla="val 10000"/>
              </a:avLst>
            </a:prstGeom>
            <a:solidFill>
              <a:srgbClr val="2A2A8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78"/>
            <p:cNvSpPr txBox="1"/>
            <p:nvPr/>
          </p:nvSpPr>
          <p:spPr>
            <a:xfrm>
              <a:off x="6398240" y="3543821"/>
              <a:ext cx="2205125" cy="1069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Cambria Math"/>
                <a:buNone/>
              </a:pPr>
              <a:r>
                <a:rPr lang="zh-TW" sz="4000" b="1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Cambria Math"/>
                  <a:sym typeface="Cambria Math"/>
                </a:rPr>
                <a:t>進行比序</a:t>
              </a:r>
              <a:endParaRPr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8611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-215900" y="857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68312" y="857250"/>
            <a:ext cx="8207375" cy="5139869"/>
          </a:xfrm>
          <a:prstGeom prst="rect">
            <a:avLst/>
          </a:prstGeom>
          <a:solidFill>
            <a:srgbClr val="FFCCCC"/>
          </a:solidFill>
          <a:ln w="12700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3.</a:t>
            </a:r>
            <a:r>
              <a:rPr lang="zh-TW" altLang="en-US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藝才班</a:t>
            </a:r>
            <a:r>
              <a:rPr lang="en-US" altLang="zh-TW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音樂、美術、舞蹈、戲劇</a:t>
            </a:r>
            <a:r>
              <a:rPr lang="en-US" altLang="zh-TW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)</a:t>
            </a:r>
          </a:p>
          <a:p>
            <a:pPr algn="just">
              <a:spcBef>
                <a:spcPts val="600"/>
              </a:spcBef>
              <a:defRPr/>
            </a:pP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㊣持續降低班級人數，公立學校合計再減少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36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個名額，</a:t>
            </a:r>
            <a:endParaRPr lang="en-US" altLang="zh-TW" sz="2400" b="1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累計減少 </a:t>
            </a:r>
            <a:r>
              <a:rPr lang="en-US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72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個名額</a:t>
            </a:r>
            <a:endParaRPr lang="en-US" altLang="zh-TW" sz="2400" b="1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 </a:t>
            </a:r>
            <a:r>
              <a:rPr lang="en-US" altLang="zh-TW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110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學年度：公立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高中每班    減 </a:t>
            </a:r>
            <a:r>
              <a:rPr lang="en-US" altLang="zh-TW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2 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人</a:t>
            </a:r>
            <a:r>
              <a:rPr lang="en-US" altLang="zh-TW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(30→28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，預估</a:t>
            </a:r>
            <a:r>
              <a:rPr lang="zh-TW" altLang="en-US" sz="18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減少約 </a:t>
            </a:r>
            <a:r>
              <a:rPr lang="en-US" altLang="zh-TW" sz="1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36</a:t>
            </a:r>
            <a:r>
              <a:rPr lang="zh-TW" altLang="en-US" sz="18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 個名額</a:t>
            </a:r>
            <a:r>
              <a:rPr lang="en-US" altLang="zh-TW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)</a:t>
            </a:r>
          </a:p>
          <a:p>
            <a:pPr algn="just">
              <a:defRPr/>
            </a:pP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 </a:t>
            </a:r>
            <a:r>
              <a:rPr lang="en-US" altLang="zh-TW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111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學年度：公立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高中每班再減 </a:t>
            </a:r>
            <a:r>
              <a:rPr lang="en-US" altLang="zh-TW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2 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人</a:t>
            </a:r>
            <a:r>
              <a:rPr lang="en-US" altLang="zh-TW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(28→26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，預估</a:t>
            </a:r>
            <a:r>
              <a:rPr lang="zh-TW" altLang="en-US" sz="18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減少約 </a:t>
            </a:r>
            <a:r>
              <a:rPr lang="en-US" altLang="zh-TW" sz="1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36</a:t>
            </a:r>
            <a:r>
              <a:rPr lang="zh-TW" altLang="en-US" sz="18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 個名額</a:t>
            </a:r>
            <a:r>
              <a:rPr lang="en-US" altLang="zh-TW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)</a:t>
            </a:r>
          </a:p>
          <a:p>
            <a:pPr algn="just">
              <a:defRPr/>
            </a:pP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 </a:t>
            </a:r>
            <a:r>
              <a:rPr lang="en-US" altLang="zh-TW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112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學年度：公立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高中每班再減 </a:t>
            </a:r>
            <a:r>
              <a:rPr lang="en-US" altLang="zh-TW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1 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人</a:t>
            </a:r>
            <a:r>
              <a:rPr lang="en-US" altLang="zh-TW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(26→25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，預估</a:t>
            </a:r>
            <a:r>
              <a:rPr lang="zh-TW" altLang="en-US" sz="18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減少約 </a:t>
            </a:r>
            <a:r>
              <a:rPr lang="en-US" altLang="zh-TW" sz="1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18</a:t>
            </a:r>
            <a:r>
              <a:rPr lang="zh-TW" altLang="en-US" sz="18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 個名額</a:t>
            </a:r>
            <a:r>
              <a:rPr lang="en-US" altLang="zh-TW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)</a:t>
            </a:r>
            <a:endParaRPr lang="en-US" altLang="zh-TW" sz="1800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       </a:t>
            </a:r>
            <a:r>
              <a:rPr lang="zh-TW" altLang="en-US" sz="13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音樂</a:t>
            </a: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：師大附中</a:t>
            </a:r>
            <a:r>
              <a:rPr lang="en-US" altLang="zh-TW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人、中正高中</a:t>
            </a:r>
            <a:r>
              <a:rPr lang="en-US" altLang="zh-TW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人、復興高中</a:t>
            </a:r>
            <a:r>
              <a:rPr lang="en-US" altLang="zh-TW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人、基隆高中</a:t>
            </a:r>
            <a:r>
              <a:rPr lang="en-US" altLang="zh-TW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人、新北高中</a:t>
            </a:r>
            <a:r>
              <a:rPr lang="en-US" altLang="zh-TW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人、新店高中</a:t>
            </a:r>
            <a:r>
              <a:rPr lang="en-US" altLang="zh-TW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</a:t>
            </a:r>
            <a:endParaRPr lang="en-US" altLang="zh-TW" sz="1300" b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       </a:t>
            </a:r>
            <a:r>
              <a:rPr lang="zh-TW" altLang="en-US" sz="13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美術</a:t>
            </a: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：師大附中</a:t>
            </a:r>
            <a:r>
              <a:rPr lang="en-US" altLang="zh-TW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人、中正高中</a:t>
            </a:r>
            <a:r>
              <a:rPr lang="en-US" altLang="zh-TW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人、明倫高中</a:t>
            </a:r>
            <a:r>
              <a:rPr lang="en-US" altLang="zh-TW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人、復興高中</a:t>
            </a:r>
            <a:r>
              <a:rPr lang="en-US" altLang="zh-TW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人、基隆高中</a:t>
            </a:r>
            <a:r>
              <a:rPr lang="en-US" altLang="zh-TW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人、三重高中</a:t>
            </a:r>
            <a:r>
              <a:rPr lang="en-US" altLang="zh-TW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人、</a:t>
            </a:r>
            <a:endParaRPr lang="en-US" altLang="zh-TW" sz="1300" b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                   新莊高中</a:t>
            </a:r>
            <a:r>
              <a:rPr lang="en-US" altLang="zh-TW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人、永平高中</a:t>
            </a:r>
            <a:r>
              <a:rPr lang="en-US" altLang="zh-TW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</a:t>
            </a:r>
            <a:endParaRPr lang="en-US" altLang="zh-TW" sz="1300" b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3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       舞蹈</a:t>
            </a: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：中正高中</a:t>
            </a:r>
            <a:r>
              <a:rPr lang="en-US" altLang="zh-TW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人、復興高中</a:t>
            </a:r>
            <a:r>
              <a:rPr lang="en-US" altLang="zh-TW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人、清水高中</a:t>
            </a:r>
            <a:r>
              <a:rPr lang="en-US" altLang="zh-TW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</a:t>
            </a:r>
            <a:endParaRPr lang="en-US" altLang="zh-TW" sz="1300" b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3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       戲劇</a:t>
            </a: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：復興高中</a:t>
            </a:r>
            <a:r>
              <a:rPr lang="en-US" altLang="zh-TW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13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</a:t>
            </a:r>
            <a:endParaRPr lang="en-US" altLang="zh-TW" sz="1300" b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defRPr/>
            </a:pP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㊣術科測驗：報名日程提前</a:t>
            </a:r>
            <a:r>
              <a:rPr lang="en-US" altLang="zh-TW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(2/21</a:t>
            </a:r>
            <a:r>
              <a:rPr lang="zh-TW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～</a:t>
            </a:r>
            <a:r>
              <a:rPr lang="en-US" altLang="zh-TW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3/4)</a:t>
            </a:r>
          </a:p>
          <a:p>
            <a:pPr algn="just">
              <a:spcBef>
                <a:spcPts val="600"/>
              </a:spcBef>
              <a:defRPr/>
            </a:pP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㊣分發方式：網路選填志願、電腦統一分發</a:t>
            </a:r>
            <a:r>
              <a:rPr lang="en-US" altLang="zh-TW" sz="1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1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不採現場登記分發報到</a:t>
            </a:r>
            <a:r>
              <a:rPr lang="en-US" altLang="zh-TW" sz="1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algn="just">
              <a:spcBef>
                <a:spcPts val="600"/>
              </a:spcBef>
              <a:defRPr/>
            </a:pP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㊣放榜日期：</a:t>
            </a:r>
            <a:r>
              <a:rPr lang="en-US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7/12</a:t>
            </a:r>
            <a:r>
              <a:rPr lang="en-US" altLang="zh-TW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與免試入學在同一天</a:t>
            </a:r>
            <a:r>
              <a:rPr lang="en-US" altLang="zh-TW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algn="just">
              <a:spcBef>
                <a:spcPts val="600"/>
              </a:spcBef>
              <a:defRPr/>
            </a:pP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㊣報到日期：</a:t>
            </a:r>
            <a:r>
              <a:rPr lang="en-US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7/13</a:t>
            </a:r>
            <a:r>
              <a:rPr lang="en-US" altLang="zh-TW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較免試入學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提早 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天</a:t>
            </a:r>
            <a:r>
              <a:rPr lang="en-US" altLang="zh-TW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373637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4" name="Google Shape;1274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6857994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Google Shape;1275;p79"/>
          <p:cNvSpPr/>
          <p:nvPr/>
        </p:nvSpPr>
        <p:spPr>
          <a:xfrm>
            <a:off x="-152400" y="229552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Google Shape;1276;p79"/>
          <p:cNvSpPr/>
          <p:nvPr/>
        </p:nvSpPr>
        <p:spPr>
          <a:xfrm>
            <a:off x="152400" y="456247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7" name="Google Shape;1277;p79"/>
          <p:cNvSpPr txBox="1"/>
          <p:nvPr/>
        </p:nvSpPr>
        <p:spPr>
          <a:xfrm>
            <a:off x="4114800" y="2789381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Google Shape;1278;p79"/>
          <p:cNvSpPr txBox="1"/>
          <p:nvPr/>
        </p:nvSpPr>
        <p:spPr>
          <a:xfrm>
            <a:off x="1727684" y="3053266"/>
            <a:ext cx="568863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400" b="1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伍</a:t>
            </a:r>
            <a:r>
              <a:rPr lang="zh-TW" sz="5400" b="1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、分享與建議</a:t>
            </a:r>
            <a:endParaRPr dirty="0"/>
          </a:p>
        </p:txBody>
      </p:sp>
    </p:spTree>
  </p:cSld>
  <p:clrMapOvr>
    <a:masterClrMapping/>
  </p:clrMapOvr>
  <p:transition>
    <p:cut thruBlk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3" name="Google Shape;1283;p80" descr="ãæ¨¹æ¨ åãçåçæå°çµæ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4" name="Google Shape;1284;p80"/>
          <p:cNvSpPr/>
          <p:nvPr/>
        </p:nvSpPr>
        <p:spPr>
          <a:xfrm>
            <a:off x="3965156" y="810970"/>
            <a:ext cx="4464496" cy="2664292"/>
          </a:xfrm>
          <a:prstGeom prst="teardrop">
            <a:avLst>
              <a:gd name="adj" fmla="val 100000"/>
            </a:avLst>
          </a:prstGeom>
          <a:solidFill>
            <a:srgbClr val="99FF99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80"/>
          <p:cNvSpPr/>
          <p:nvPr/>
        </p:nvSpPr>
        <p:spPr>
          <a:xfrm>
            <a:off x="-152400" y="229552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80"/>
          <p:cNvSpPr/>
          <p:nvPr/>
        </p:nvSpPr>
        <p:spPr>
          <a:xfrm>
            <a:off x="152400" y="456247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7" name="Google Shape;1287;p80"/>
          <p:cNvSpPr/>
          <p:nvPr/>
        </p:nvSpPr>
        <p:spPr>
          <a:xfrm>
            <a:off x="4143372" y="1628800"/>
            <a:ext cx="428628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諮詢管道</a:t>
            </a:r>
            <a:endParaRPr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81"/>
          <p:cNvSpPr/>
          <p:nvPr/>
        </p:nvSpPr>
        <p:spPr>
          <a:xfrm>
            <a:off x="4264025" y="673100"/>
            <a:ext cx="184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93" name="Google Shape;1293;p81"/>
          <p:cNvSpPr/>
          <p:nvPr/>
        </p:nvSpPr>
        <p:spPr>
          <a:xfrm>
            <a:off x="785786" y="2370580"/>
            <a:ext cx="7561262" cy="406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5400" b="1" dirty="0">
              <a:solidFill>
                <a:srgbClr val="CC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 dirty="0">
                <a:solidFill>
                  <a:srgbClr val="CC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電話：</a:t>
            </a:r>
            <a:r>
              <a:rPr lang="zh-TW" sz="7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2430-1505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 dirty="0">
                <a:solidFill>
                  <a:srgbClr val="CC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</a:t>
            </a:r>
            <a:r>
              <a:rPr lang="zh-TW" sz="6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分機</a:t>
            </a:r>
            <a:r>
              <a:rPr lang="zh-TW" sz="60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102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 dirty="0">
                <a:solidFill>
                  <a:srgbClr val="CC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傳真：</a:t>
            </a:r>
            <a:r>
              <a:rPr lang="zh-TW" sz="7200" b="1" dirty="0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2432-7209</a:t>
            </a:r>
            <a:endParaRPr sz="7200" b="1" dirty="0">
              <a:solidFill>
                <a:srgbClr val="99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4" name="Google Shape;1294;p81"/>
          <p:cNvSpPr/>
          <p:nvPr/>
        </p:nvSpPr>
        <p:spPr>
          <a:xfrm>
            <a:off x="1715911" y="730629"/>
            <a:ext cx="5735814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5400" b="1" dirty="0">
              <a:solidFill>
                <a:srgbClr val="3333FF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 dirty="0">
                <a:solidFill>
                  <a:srgbClr val="3333FF"/>
                </a:solidFill>
                <a:latin typeface="DFKai-SB"/>
                <a:ea typeface="DFKai-SB"/>
                <a:cs typeface="DFKai-SB"/>
                <a:sym typeface="DFKai-SB"/>
              </a:rPr>
              <a:t>基隆市</a:t>
            </a:r>
            <a:r>
              <a:rPr lang="zh-TW" sz="5400" b="1" dirty="0">
                <a:solidFill>
                  <a:srgbClr val="FF00FF"/>
                </a:solidFill>
                <a:latin typeface="DFKai-SB"/>
                <a:ea typeface="DFKai-SB"/>
                <a:cs typeface="DFKai-SB"/>
                <a:sym typeface="DFKai-SB"/>
              </a:rPr>
              <a:t>十二年國教</a:t>
            </a:r>
            <a:r>
              <a:rPr lang="zh-TW" sz="5400" b="1" dirty="0">
                <a:solidFill>
                  <a:srgbClr val="FF3300"/>
                </a:solidFill>
                <a:latin typeface="DFKai-SB"/>
                <a:ea typeface="DFKai-SB"/>
                <a:cs typeface="DFKai-SB"/>
                <a:sym typeface="DFKai-SB"/>
              </a:rPr>
              <a:t>諮詢</a:t>
            </a:r>
            <a:r>
              <a:rPr lang="zh-TW" altLang="en-US" sz="5400" b="1" dirty="0">
                <a:solidFill>
                  <a:srgbClr val="FF3300"/>
                </a:solidFill>
                <a:latin typeface="DFKai-SB"/>
                <a:ea typeface="DFKai-SB"/>
                <a:cs typeface="DFKai-SB"/>
                <a:sym typeface="DFKai-SB"/>
              </a:rPr>
              <a:t>專</a:t>
            </a:r>
            <a:r>
              <a:rPr lang="zh-TW" sz="5400" b="1" dirty="0">
                <a:solidFill>
                  <a:srgbClr val="FF3300"/>
                </a:solidFill>
                <a:latin typeface="DFKai-SB"/>
                <a:ea typeface="DFKai-SB"/>
                <a:cs typeface="DFKai-SB"/>
                <a:sym typeface="DFKai-SB"/>
              </a:rPr>
              <a:t>線</a:t>
            </a:r>
            <a:endParaRPr sz="2400" dirty="0"/>
          </a:p>
        </p:txBody>
      </p:sp>
      <p:pic>
        <p:nvPicPr>
          <p:cNvPr id="1295" name="Google Shape;1295;p81" descr="header_bg0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583" y="0"/>
            <a:ext cx="9144000" cy="141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6" name="Google Shape;1296;p81"/>
          <p:cNvSpPr txBox="1"/>
          <p:nvPr/>
        </p:nvSpPr>
        <p:spPr>
          <a:xfrm>
            <a:off x="0" y="0"/>
            <a:ext cx="13681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基隆市</a:t>
            </a:r>
            <a:endParaRPr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82"/>
          <p:cNvSpPr/>
          <p:nvPr/>
        </p:nvSpPr>
        <p:spPr>
          <a:xfrm>
            <a:off x="755650" y="5643579"/>
            <a:ext cx="7704138" cy="592122"/>
          </a:xfrm>
          <a:prstGeom prst="rect">
            <a:avLst/>
          </a:prstGeom>
          <a:solidFill>
            <a:srgbClr val="FFFF00"/>
          </a:solidFill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網址：</a:t>
            </a:r>
            <a:r>
              <a:rPr lang="zh-TW" sz="3200" b="1" u="sng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https://12basic.kl.edu.tw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82"/>
          <p:cNvSpPr txBox="1">
            <a:spLocks noGrp="1"/>
          </p:cNvSpPr>
          <p:nvPr>
            <p:ph type="title" idx="4294967295"/>
          </p:nvPr>
        </p:nvSpPr>
        <p:spPr>
          <a:xfrm>
            <a:off x="0" y="188913"/>
            <a:ext cx="8278813" cy="855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基隆市十二年國教資訊網</a:t>
            </a:r>
            <a:endParaRPr/>
          </a:p>
        </p:txBody>
      </p:sp>
      <p:pic>
        <p:nvPicPr>
          <p:cNvPr id="1303" name="Google Shape;1303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794" y="1285860"/>
            <a:ext cx="4876800" cy="3901440"/>
          </a:xfrm>
          <a:prstGeom prst="rect">
            <a:avLst/>
          </a:prstGeom>
          <a:noFill/>
          <a:ln>
            <a:noFill/>
          </a:ln>
        </p:spPr>
      </p:pic>
      <p:sp>
        <p:nvSpPr>
          <p:cNvPr id="1304" name="Google Shape;1304;p82"/>
          <p:cNvSpPr txBox="1"/>
          <p:nvPr/>
        </p:nvSpPr>
        <p:spPr>
          <a:xfrm>
            <a:off x="0" y="0"/>
            <a:ext cx="13681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基隆市</a:t>
            </a:r>
            <a:endParaRPr/>
          </a:p>
        </p:txBody>
      </p:sp>
    </p:spTree>
  </p:cSld>
  <p:clrMapOvr>
    <a:masterClrMapping/>
  </p:clrMapOvr>
  <p:transition>
    <p:cut thruBlk="1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85"/>
          <p:cNvSpPr/>
          <p:nvPr/>
        </p:nvSpPr>
        <p:spPr>
          <a:xfrm>
            <a:off x="1187625" y="353788"/>
            <a:ext cx="6696744" cy="6477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ffectLst>
            <a:outerShdw dist="107763" dir="2700000" algn="ctr" rotWithShape="0">
              <a:srgbClr val="808080">
                <a:alpha val="49803"/>
              </a:srgbClr>
            </a:outerShdw>
          </a:effectLst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85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8229600" cy="134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3333FF"/>
                </a:solidFill>
                <a:latin typeface="DFKai-SB"/>
                <a:ea typeface="DFKai-SB"/>
                <a:cs typeface="DFKai-SB"/>
                <a:sym typeface="DFKai-SB"/>
              </a:rPr>
              <a:t>國中教育會考網站</a:t>
            </a:r>
            <a:endParaRPr/>
          </a:p>
        </p:txBody>
      </p:sp>
      <p:sp>
        <p:nvSpPr>
          <p:cNvPr id="1327" name="Google Shape;1327;p85"/>
          <p:cNvSpPr/>
          <p:nvPr/>
        </p:nvSpPr>
        <p:spPr>
          <a:xfrm>
            <a:off x="1335597" y="5805488"/>
            <a:ext cx="6400800" cy="503237"/>
          </a:xfrm>
          <a:prstGeom prst="rect">
            <a:avLst/>
          </a:prstGeom>
          <a:solidFill>
            <a:srgbClr val="CCFFCC"/>
          </a:solidFill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網址： </a:t>
            </a:r>
            <a:r>
              <a:rPr lang="zh-TW" sz="3200" b="1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https://cap.rcpet.edu.tw</a:t>
            </a:r>
            <a:endParaRPr sz="32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28" name="Google Shape;1328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5597" y="1628775"/>
            <a:ext cx="6400800" cy="360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 thruBlk="1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86"/>
          <p:cNvSpPr/>
          <p:nvPr/>
        </p:nvSpPr>
        <p:spPr>
          <a:xfrm>
            <a:off x="1187625" y="353788"/>
            <a:ext cx="6696744" cy="6477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ffectLst>
            <a:outerShdw dist="107763" dir="2700000" algn="ctr" rotWithShape="0">
              <a:srgbClr val="808080">
                <a:alpha val="49803"/>
              </a:srgbClr>
            </a:outerShdw>
          </a:effectLst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86"/>
          <p:cNvSpPr/>
          <p:nvPr/>
        </p:nvSpPr>
        <p:spPr>
          <a:xfrm>
            <a:off x="-215900" y="85725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86"/>
          <p:cNvSpPr/>
          <p:nvPr/>
        </p:nvSpPr>
        <p:spPr>
          <a:xfrm>
            <a:off x="1371600" y="5516563"/>
            <a:ext cx="6400799" cy="646331"/>
          </a:xfrm>
          <a:prstGeom prst="rect">
            <a:avLst/>
          </a:prstGeom>
          <a:solidFill>
            <a:srgbClr val="CCFFCC"/>
          </a:solidFill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3200" b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網址：</a:t>
            </a:r>
            <a:r>
              <a:rPr lang="zh-TW" sz="3200" b="1" u="sng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http://adapt.k12ea.gov.tw</a:t>
            </a:r>
            <a:endParaRPr sz="3200" b="1">
              <a:solidFill>
                <a:srgbClr val="3333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6" name="Google Shape;1336;p86"/>
          <p:cNvSpPr txBox="1"/>
          <p:nvPr/>
        </p:nvSpPr>
        <p:spPr>
          <a:xfrm>
            <a:off x="647700" y="374739"/>
            <a:ext cx="78486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國中畢業生適性入學宣導網站</a:t>
            </a:r>
            <a:endParaRPr sz="32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337" name="Google Shape;1337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600" y="1628775"/>
            <a:ext cx="6400800" cy="360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 thruBlk="1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87"/>
          <p:cNvSpPr/>
          <p:nvPr/>
        </p:nvSpPr>
        <p:spPr>
          <a:xfrm>
            <a:off x="1187625" y="353788"/>
            <a:ext cx="6696744" cy="6477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ffectLst>
            <a:outerShdw dist="107763" dir="2700000" algn="ctr" rotWithShape="0">
              <a:srgbClr val="808080">
                <a:alpha val="49803"/>
              </a:srgbClr>
            </a:outerShdw>
          </a:effectLst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3" name="Google Shape;1343;p87"/>
          <p:cNvSpPr/>
          <p:nvPr/>
        </p:nvSpPr>
        <p:spPr>
          <a:xfrm>
            <a:off x="-215900" y="85725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4" name="Google Shape;1344;p87"/>
          <p:cNvSpPr/>
          <p:nvPr/>
        </p:nvSpPr>
        <p:spPr>
          <a:xfrm>
            <a:off x="467544" y="5500702"/>
            <a:ext cx="8203131" cy="646331"/>
          </a:xfrm>
          <a:prstGeom prst="rect">
            <a:avLst/>
          </a:prstGeom>
          <a:solidFill>
            <a:srgbClr val="CCFFCC"/>
          </a:solidFill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3600" b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網址：</a:t>
            </a:r>
            <a:r>
              <a:rPr lang="zh-TW" sz="2000" b="1" u="sng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https://highschool.yjvs.chc.edu.tw/search/index.php?city=3</a:t>
            </a:r>
            <a:endParaRPr sz="3600" b="1">
              <a:solidFill>
                <a:srgbClr val="3333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5" name="Google Shape;1345;p87"/>
          <p:cNvSpPr txBox="1"/>
          <p:nvPr/>
        </p:nvSpPr>
        <p:spPr>
          <a:xfrm>
            <a:off x="685714" y="365861"/>
            <a:ext cx="78486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全國高級中等學校及五專資訊網</a:t>
            </a:r>
            <a:endParaRPr sz="32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346" name="Google Shape;1346;p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5597" y="1628775"/>
            <a:ext cx="6400800" cy="360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 thruBlk="1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88"/>
          <p:cNvSpPr/>
          <p:nvPr/>
        </p:nvSpPr>
        <p:spPr>
          <a:xfrm>
            <a:off x="1187625" y="353788"/>
            <a:ext cx="6696744" cy="6477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ffectLst>
            <a:outerShdw dist="107763" dir="2700000" algn="ctr" rotWithShape="0">
              <a:srgbClr val="808080">
                <a:alpha val="49803"/>
              </a:srgbClr>
            </a:outerShdw>
          </a:effectLst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2" name="Google Shape;1352;p88"/>
          <p:cNvSpPr/>
          <p:nvPr/>
        </p:nvSpPr>
        <p:spPr>
          <a:xfrm>
            <a:off x="-215900" y="85725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3" name="Google Shape;1353;p88"/>
          <p:cNvSpPr/>
          <p:nvPr/>
        </p:nvSpPr>
        <p:spPr>
          <a:xfrm>
            <a:off x="467544" y="5500702"/>
            <a:ext cx="8203131" cy="646331"/>
          </a:xfrm>
          <a:prstGeom prst="rect">
            <a:avLst/>
          </a:prstGeom>
          <a:solidFill>
            <a:srgbClr val="CCFFCC"/>
          </a:solidFill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3600" b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網址：</a:t>
            </a:r>
            <a:r>
              <a:rPr lang="zh-TW" sz="1600" b="1" u="sng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http://location.yjvs.chc.edu.tw/School_Query/Apps/School_Query.aspx</a:t>
            </a:r>
            <a:endParaRPr sz="1600" b="1">
              <a:solidFill>
                <a:srgbClr val="FF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4" name="Google Shape;1354;p88"/>
          <p:cNvSpPr txBox="1"/>
          <p:nvPr/>
        </p:nvSpPr>
        <p:spPr>
          <a:xfrm>
            <a:off x="644809" y="416028"/>
            <a:ext cx="7848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全國高級中等學校及五專定位查詢系統</a:t>
            </a:r>
            <a:endParaRPr sz="28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355" name="Google Shape;1355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5597" y="1459007"/>
            <a:ext cx="6400800" cy="360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 thruBlk="1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89"/>
          <p:cNvSpPr/>
          <p:nvPr/>
        </p:nvSpPr>
        <p:spPr>
          <a:xfrm>
            <a:off x="1187625" y="353788"/>
            <a:ext cx="6696744" cy="6477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ffectLst>
            <a:outerShdw dist="107763" dir="2700000" algn="ctr" rotWithShape="0">
              <a:srgbClr val="808080">
                <a:alpha val="49803"/>
              </a:srgbClr>
            </a:outerShdw>
          </a:effectLst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89"/>
          <p:cNvSpPr/>
          <p:nvPr/>
        </p:nvSpPr>
        <p:spPr>
          <a:xfrm>
            <a:off x="-215900" y="85725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89"/>
          <p:cNvSpPr/>
          <p:nvPr/>
        </p:nvSpPr>
        <p:spPr>
          <a:xfrm>
            <a:off x="395536" y="5516563"/>
            <a:ext cx="8352928" cy="584775"/>
          </a:xfrm>
          <a:prstGeom prst="rect">
            <a:avLst/>
          </a:prstGeom>
          <a:solidFill>
            <a:srgbClr val="CCFFCC"/>
          </a:solidFill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網址：</a:t>
            </a:r>
            <a:r>
              <a:rPr lang="zh-TW" sz="2000" b="1" u="sng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https://techexpo.moe.edu.tw/search/profile_edutype.php?ec=5</a:t>
            </a:r>
            <a:endParaRPr sz="2000" b="1">
              <a:solidFill>
                <a:srgbClr val="3333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3" name="Google Shape;1363;p89"/>
          <p:cNvSpPr txBox="1"/>
          <p:nvPr/>
        </p:nvSpPr>
        <p:spPr>
          <a:xfrm>
            <a:off x="647700" y="374739"/>
            <a:ext cx="78486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五專招生資訊網</a:t>
            </a:r>
            <a:endParaRPr/>
          </a:p>
        </p:txBody>
      </p:sp>
      <p:pic>
        <p:nvPicPr>
          <p:cNvPr id="1364" name="Google Shape;1364;p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5597" y="1546943"/>
            <a:ext cx="6400800" cy="360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 thruBlk="1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91"/>
          <p:cNvSpPr/>
          <p:nvPr/>
        </p:nvSpPr>
        <p:spPr>
          <a:xfrm>
            <a:off x="1187625" y="353788"/>
            <a:ext cx="6696744" cy="6477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ffectLst>
            <a:outerShdw dist="107763" dir="2700000" algn="ctr" rotWithShape="0">
              <a:srgbClr val="808080">
                <a:alpha val="49803"/>
              </a:srgbClr>
            </a:outerShdw>
          </a:effectLst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91"/>
          <p:cNvSpPr/>
          <p:nvPr/>
        </p:nvSpPr>
        <p:spPr>
          <a:xfrm>
            <a:off x="-215900" y="85725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91"/>
          <p:cNvSpPr/>
          <p:nvPr/>
        </p:nvSpPr>
        <p:spPr>
          <a:xfrm>
            <a:off x="714348" y="5516563"/>
            <a:ext cx="7684139" cy="584775"/>
          </a:xfrm>
          <a:prstGeom prst="rect">
            <a:avLst/>
          </a:prstGeom>
          <a:solidFill>
            <a:srgbClr val="CCFFCC"/>
          </a:solidFill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3200" b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網址：</a:t>
            </a:r>
            <a:r>
              <a:rPr lang="zh-TW" sz="3200" b="1" u="sng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https://techexpo.moe.edu.tw/search</a:t>
            </a:r>
            <a:endParaRPr sz="3200" b="1" u="sng">
              <a:solidFill>
                <a:srgbClr val="FF3300"/>
              </a:solidFill>
              <a:latin typeface="Times New Roman"/>
              <a:ea typeface="Times New Roman"/>
              <a:cs typeface="Times New Roman"/>
              <a:sym typeface="Times New Roman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381" name="Google Shape;1381;p91"/>
          <p:cNvSpPr txBox="1"/>
          <p:nvPr/>
        </p:nvSpPr>
        <p:spPr>
          <a:xfrm>
            <a:off x="379704" y="353788"/>
            <a:ext cx="835342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技訊網</a:t>
            </a:r>
            <a:r>
              <a:rPr lang="zh-TW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2020</a:t>
            </a:r>
            <a:endParaRPr sz="32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82" name="Google Shape;1382;p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6016" y="1628775"/>
            <a:ext cx="6400800" cy="360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"/>
          <p:cNvSpPr txBox="1"/>
          <p:nvPr/>
        </p:nvSpPr>
        <p:spPr>
          <a:xfrm>
            <a:off x="392877" y="790350"/>
            <a:ext cx="8358246" cy="5745917"/>
          </a:xfrm>
          <a:prstGeom prst="rect">
            <a:avLst/>
          </a:prstGeom>
          <a:solidFill>
            <a:srgbClr val="FFCCCC"/>
          </a:solidFill>
          <a:ln w="12700" cap="flat" cmpd="sng">
            <a:solidFill>
              <a:srgbClr val="3333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5.</a:t>
            </a:r>
            <a:r>
              <a:rPr lang="zh-TW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五專</a:t>
            </a:r>
            <a:endParaRPr lang="en-US" altLang="zh-TW" sz="4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lvl="0">
              <a:spcBef>
                <a:spcPts val="600"/>
              </a:spcBef>
            </a:pPr>
            <a:r>
              <a:rPr lang="zh-TW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</a:t>
            </a:r>
            <a:r>
              <a:rPr lang="zh-TW" altLang="zh-TW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㊣持續增加</a:t>
            </a:r>
            <a:r>
              <a:rPr 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優先免試入學</a:t>
            </a:r>
            <a:r>
              <a:rPr lang="zh-TW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名額</a:t>
            </a:r>
            <a:endParaRPr sz="28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  <a:sym typeface="DFKai-SB"/>
            </a:endParaRPr>
          </a:p>
          <a:p>
            <a:pPr lvl="0"/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 </a:t>
            </a:r>
            <a:r>
              <a:rPr lang="zh-TW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國立學校：不低於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zh-TW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80%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zh-TW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，且比率不得少於1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10</a:t>
            </a:r>
            <a:r>
              <a:rPr lang="zh-TW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學年度</a:t>
            </a:r>
            <a:endParaRPr lang="en-US" altLang="zh-TW" sz="2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lvl="0"/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 </a:t>
            </a:r>
            <a:r>
              <a:rPr 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私立學校：不低於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50%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，且比率不得少於1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10</a:t>
            </a:r>
            <a:r>
              <a:rPr 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學年度</a:t>
            </a:r>
            <a:endParaRPr sz="2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l" rtl="0">
              <a:spcAft>
                <a:spcPts val="0"/>
              </a:spcAft>
              <a:buNone/>
            </a:pPr>
            <a:r>
              <a:rPr 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111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學年度五專優免招生名額占 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85%</a:t>
            </a:r>
          </a:p>
          <a:p>
            <a:pPr lvl="0">
              <a:spcBef>
                <a:spcPts val="600"/>
              </a:spcBef>
            </a:pPr>
            <a:r>
              <a:rPr lang="zh-TW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</a:t>
            </a:r>
            <a:r>
              <a:rPr lang="zh-TW" altLang="zh-TW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㊣</a:t>
            </a:r>
            <a:r>
              <a:rPr lang="zh-TW" alt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服務學習時數</a:t>
            </a:r>
            <a:r>
              <a:rPr lang="zh-TW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加倍計分</a:t>
            </a:r>
            <a:endParaRPr lang="en-US" altLang="zh-TW" sz="28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lvl="0"/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  五專</a:t>
            </a:r>
            <a:r>
              <a:rPr lang="zh-TW" altLang="zh-TW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優免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：每小時 </a:t>
            </a:r>
            <a:r>
              <a:rPr lang="en-US" altLang="zh-TW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0.25</a:t>
            </a:r>
            <a:r>
              <a:rPr lang="en-US" altLang="zh-TW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→0.5</a:t>
            </a:r>
            <a:r>
              <a:rPr lang="zh-TW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分，達</a:t>
            </a:r>
            <a:r>
              <a:rPr lang="en-US" altLang="zh-TW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小時本項目即得滿分</a:t>
            </a:r>
            <a:r>
              <a:rPr lang="en-US" altLang="zh-TW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lang="en-US" altLang="zh-TW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lvl="0"/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  五專聯</a:t>
            </a:r>
            <a:r>
              <a:rPr lang="zh-TW" altLang="zh-TW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免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：滿 </a:t>
            </a:r>
            <a:r>
              <a:rPr lang="en-US" altLang="zh-TW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8</a:t>
            </a:r>
            <a:r>
              <a:rPr lang="zh-TW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小時得</a:t>
            </a:r>
            <a:r>
              <a:rPr lang="en-US" altLang="zh-TW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1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分</a:t>
            </a:r>
            <a:r>
              <a:rPr lang="en-US" altLang="zh-TW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→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滿 </a:t>
            </a:r>
            <a:r>
              <a:rPr lang="en-US" altLang="zh-TW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4</a:t>
            </a:r>
            <a:r>
              <a:rPr lang="zh-TW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小時得</a:t>
            </a:r>
            <a:r>
              <a:rPr lang="en-US" altLang="zh-TW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1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分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，達</a:t>
            </a:r>
            <a:r>
              <a:rPr lang="en-US" altLang="zh-TW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28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小時本項目即 </a:t>
            </a:r>
            <a:endParaRPr lang="en-US" altLang="zh-TW" sz="1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zh-TW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         </a:t>
            </a:r>
            <a:r>
              <a:rPr lang="zh-TW" alt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得滿分</a:t>
            </a:r>
            <a:r>
              <a:rPr lang="en-US" altLang="zh-TW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lang="en-US" altLang="zh-TW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lvl="0"/>
            <a:r>
              <a:rPr lang="zh-TW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 </a:t>
            </a:r>
            <a:r>
              <a:rPr lang="en-US" altLang="zh-TW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(</a:t>
            </a:r>
            <a:r>
              <a:rPr lang="zh-TW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服務時數計算至 </a:t>
            </a:r>
            <a:r>
              <a:rPr lang="en-US" altLang="zh-TW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111</a:t>
            </a:r>
            <a:r>
              <a:rPr lang="zh-TW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年 </a:t>
            </a:r>
            <a:r>
              <a:rPr lang="en-US" altLang="zh-TW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5</a:t>
            </a:r>
            <a:r>
              <a:rPr lang="zh-TW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月 </a:t>
            </a:r>
            <a:r>
              <a:rPr lang="en-US" altLang="zh-TW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14</a:t>
            </a:r>
            <a:r>
              <a:rPr lang="zh-TW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日</a:t>
            </a:r>
            <a:r>
              <a:rPr lang="en-US" altLang="zh-TW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)</a:t>
            </a:r>
          </a:p>
          <a:p>
            <a:pPr lvl="0">
              <a:spcBef>
                <a:spcPts val="600"/>
              </a:spcBef>
            </a:pPr>
            <a:r>
              <a:rPr lang="zh-TW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</a:t>
            </a:r>
            <a:r>
              <a:rPr lang="zh-TW" altLang="zh-TW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㊣</a:t>
            </a:r>
            <a:r>
              <a:rPr lang="zh-TW" alt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科技領域</a:t>
            </a:r>
            <a:r>
              <a:rPr lang="zh-TW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納入均衡學習採計</a:t>
            </a:r>
            <a:endParaRPr lang="en-US" altLang="zh-TW" sz="28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lvl="0"/>
            <a:r>
              <a:rPr lang="zh-TW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    均衡學習：健康與體育、藝術、綜合活動、</a:t>
            </a: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科技</a:t>
            </a:r>
            <a:r>
              <a:rPr lang="zh-TW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等</a:t>
            </a:r>
            <a:r>
              <a:rPr lang="en-US" altLang="zh-TW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4</a:t>
            </a:r>
            <a:r>
              <a:rPr lang="zh-TW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個領域，前</a:t>
            </a:r>
            <a:r>
              <a:rPr lang="en-US" altLang="zh-TW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5</a:t>
            </a:r>
            <a:r>
              <a:rPr lang="zh-TW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學期平均成   </a:t>
            </a:r>
            <a:endParaRPr lang="en-US" altLang="zh-TW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lvl="0"/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    </a:t>
            </a:r>
            <a:r>
              <a:rPr lang="zh-TW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績及格           </a:t>
            </a:r>
            <a:endParaRPr lang="en-US" altLang="zh-TW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lvl="0"/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 五專</a:t>
            </a:r>
            <a:r>
              <a:rPr lang="zh-TW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優免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：每項可得 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7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分，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3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項達標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即得滿分</a:t>
            </a:r>
            <a:r>
              <a:rPr lang="en-US" altLang="zh-TW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21</a:t>
            </a:r>
            <a:r>
              <a:rPr lang="zh-TW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分</a:t>
            </a:r>
            <a:endParaRPr lang="en-US" altLang="zh-TW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lvl="0"/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 五專聯</a:t>
            </a:r>
            <a:r>
              <a:rPr lang="zh-TW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免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：每項可得 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2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分，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3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項達標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即得滿分 </a:t>
            </a:r>
            <a:r>
              <a:rPr lang="en-US" altLang="zh-TW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6 </a:t>
            </a:r>
            <a:r>
              <a:rPr lang="zh-TW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分</a:t>
            </a:r>
            <a:endParaRPr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774318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92"/>
          <p:cNvSpPr/>
          <p:nvPr/>
        </p:nvSpPr>
        <p:spPr>
          <a:xfrm>
            <a:off x="1187625" y="353788"/>
            <a:ext cx="6696744" cy="6477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ffectLst>
            <a:outerShdw dist="107763" dir="2700000" algn="ctr" rotWithShape="0">
              <a:srgbClr val="808080">
                <a:alpha val="49803"/>
              </a:srgbClr>
            </a:outerShdw>
          </a:effectLst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92"/>
          <p:cNvSpPr/>
          <p:nvPr/>
        </p:nvSpPr>
        <p:spPr>
          <a:xfrm>
            <a:off x="-215900" y="85725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p92"/>
          <p:cNvSpPr/>
          <p:nvPr/>
        </p:nvSpPr>
        <p:spPr>
          <a:xfrm>
            <a:off x="685715" y="5500702"/>
            <a:ext cx="7774718" cy="646331"/>
          </a:xfrm>
          <a:prstGeom prst="rect">
            <a:avLst/>
          </a:prstGeom>
          <a:solidFill>
            <a:srgbClr val="CCFFCC"/>
          </a:solidFill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3200" b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網址：</a:t>
            </a:r>
            <a:r>
              <a:rPr lang="zh-TW" sz="3200" b="1" u="sng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https://course.tchcvs.tc.edu.tw</a:t>
            </a:r>
            <a:endParaRPr sz="3200" b="1">
              <a:solidFill>
                <a:srgbClr val="3333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0" name="Google Shape;1390;p92"/>
          <p:cNvSpPr txBox="1"/>
          <p:nvPr/>
        </p:nvSpPr>
        <p:spPr>
          <a:xfrm>
            <a:off x="685714" y="365861"/>
            <a:ext cx="78486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全國高級中等學校課程計畫平台</a:t>
            </a:r>
            <a:endParaRPr sz="32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391" name="Google Shape;1391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5597" y="1460542"/>
            <a:ext cx="6400800" cy="360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 thruBlk="1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93"/>
          <p:cNvSpPr/>
          <p:nvPr/>
        </p:nvSpPr>
        <p:spPr>
          <a:xfrm>
            <a:off x="1187625" y="353788"/>
            <a:ext cx="6696744" cy="6477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ffectLst>
            <a:outerShdw dist="107763" dir="2700000" algn="ctr" rotWithShape="0">
              <a:srgbClr val="808080">
                <a:alpha val="49803"/>
              </a:srgbClr>
            </a:outerShdw>
          </a:effectLst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93"/>
          <p:cNvSpPr/>
          <p:nvPr/>
        </p:nvSpPr>
        <p:spPr>
          <a:xfrm>
            <a:off x="1371600" y="5805488"/>
            <a:ext cx="6400799" cy="503237"/>
          </a:xfrm>
          <a:prstGeom prst="rect">
            <a:avLst/>
          </a:prstGeom>
          <a:solidFill>
            <a:srgbClr val="CCFFCC"/>
          </a:solidFill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網址：</a:t>
            </a:r>
            <a:r>
              <a:rPr lang="zh-TW" sz="3200" b="1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https://12basic.edu.tw</a:t>
            </a:r>
            <a:endParaRPr sz="32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8" name="Google Shape;1398;p93"/>
          <p:cNvSpPr txBox="1"/>
          <p:nvPr/>
        </p:nvSpPr>
        <p:spPr>
          <a:xfrm>
            <a:off x="467544" y="353787"/>
            <a:ext cx="8062094" cy="690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3200"/>
              <a:buFont typeface="Times New Roman"/>
              <a:buNone/>
            </a:pPr>
            <a:r>
              <a:rPr lang="zh-TW" sz="3200" b="1" i="0" u="none" strike="noStrike" cap="none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教育部108課綱資訊網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(十二年國民基本教育)</a:t>
            </a:r>
            <a:endParaRPr sz="2000" b="1" i="0" u="none" strike="noStrike" cap="none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  <p:pic>
        <p:nvPicPr>
          <p:cNvPr id="1399" name="Google Shape;1399;p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600" y="1624806"/>
            <a:ext cx="6400800" cy="360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 thruBlk="1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4" name="Google Shape;1404;p94" descr="ãæ¨¹æ¨ åãçåçæå°çµæ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5" name="Google Shape;1405;p94"/>
          <p:cNvSpPr/>
          <p:nvPr/>
        </p:nvSpPr>
        <p:spPr>
          <a:xfrm>
            <a:off x="3965156" y="810970"/>
            <a:ext cx="4464496" cy="2664292"/>
          </a:xfrm>
          <a:prstGeom prst="teardrop">
            <a:avLst>
              <a:gd name="adj" fmla="val 100000"/>
            </a:avLst>
          </a:prstGeom>
          <a:solidFill>
            <a:srgbClr val="99FF99"/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6" name="Google Shape;1406;p94"/>
          <p:cNvSpPr/>
          <p:nvPr/>
        </p:nvSpPr>
        <p:spPr>
          <a:xfrm>
            <a:off x="-152400" y="229552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7" name="Google Shape;1407;p94"/>
          <p:cNvSpPr/>
          <p:nvPr/>
        </p:nvSpPr>
        <p:spPr>
          <a:xfrm>
            <a:off x="152400" y="456247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8" name="Google Shape;1408;p94"/>
          <p:cNvSpPr/>
          <p:nvPr/>
        </p:nvSpPr>
        <p:spPr>
          <a:xfrm>
            <a:off x="4143372" y="1628800"/>
            <a:ext cx="428628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分享</a:t>
            </a:r>
            <a:r>
              <a:rPr 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與</a:t>
            </a:r>
            <a:r>
              <a:rPr lang="zh-TW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建議</a:t>
            </a:r>
            <a:endParaRPr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0"/>
          <p:cNvSpPr/>
          <p:nvPr/>
        </p:nvSpPr>
        <p:spPr>
          <a:xfrm>
            <a:off x="571472" y="2857496"/>
            <a:ext cx="3500462" cy="20621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招生工作一環扣一環，</a:t>
            </a:r>
            <a:r>
              <a:rPr lang="zh-TW" sz="1600" b="1" dirty="0">
                <a:solidFill>
                  <a:srgbClr val="3333FF"/>
                </a:solidFill>
                <a:latin typeface="DFKai-SB"/>
                <a:ea typeface="DFKai-SB"/>
                <a:cs typeface="DFKai-SB"/>
                <a:sym typeface="DFKai-SB"/>
              </a:rPr>
              <a:t>逾期</a:t>
            </a:r>
            <a:r>
              <a:rPr lang="zh-TW" sz="1600" b="1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難以補救</a:t>
            </a:r>
            <a:endParaRPr sz="1600" b="1" dirty="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  →報名</a:t>
            </a:r>
            <a:endParaRPr sz="1600" b="1" dirty="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  →(考試、成績公告、成績複查)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  →選填志願</a:t>
            </a:r>
            <a:endParaRPr sz="1600" b="1" dirty="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  →分發</a:t>
            </a:r>
            <a:endParaRPr sz="1600" b="1" dirty="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  →放榜、錄取結果複查</a:t>
            </a:r>
            <a:endParaRPr sz="1600" b="1" dirty="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  →報到、報到後放棄</a:t>
            </a:r>
            <a:endParaRPr sz="1600" b="1" dirty="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  →申訴</a:t>
            </a:r>
            <a:endParaRPr sz="1600" b="1" dirty="0">
              <a:solidFill>
                <a:srgbClr val="9966FF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01" name="Google Shape;401;p20"/>
          <p:cNvSpPr txBox="1"/>
          <p:nvPr/>
        </p:nvSpPr>
        <p:spPr>
          <a:xfrm>
            <a:off x="357158" y="642918"/>
            <a:ext cx="8429684" cy="785818"/>
          </a:xfrm>
          <a:prstGeom prst="rect">
            <a:avLst/>
          </a:prstGeom>
          <a:solidFill>
            <a:srgbClr val="FFCCFF"/>
          </a:solidFill>
          <a:ln w="12700" cap="flat" cmpd="sng">
            <a:solidFill>
              <a:srgbClr val="3333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zh-TW" sz="3600" b="1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.掌握重要日程</a:t>
            </a:r>
            <a:endParaRPr sz="2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02" name="Google Shape;402;p20"/>
          <p:cNvGrpSpPr/>
          <p:nvPr/>
        </p:nvGrpSpPr>
        <p:grpSpPr>
          <a:xfrm>
            <a:off x="4714876" y="2143116"/>
            <a:ext cx="3929090" cy="1566864"/>
            <a:chOff x="4714876" y="2357430"/>
            <a:chExt cx="3371850" cy="1352550"/>
          </a:xfrm>
        </p:grpSpPr>
        <p:pic>
          <p:nvPicPr>
            <p:cNvPr id="403" name="Google Shape;403;p20" descr="images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714876" y="2357430"/>
              <a:ext cx="3371850" cy="1352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4" name="Google Shape;404;p20"/>
            <p:cNvSpPr txBox="1"/>
            <p:nvPr/>
          </p:nvSpPr>
          <p:spPr>
            <a:xfrm>
              <a:off x="5144021" y="2850764"/>
              <a:ext cx="1619543" cy="34534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搜尋：</a:t>
              </a:r>
              <a:r>
                <a:rPr lang="zh-TW" b="1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11</a:t>
              </a:r>
              <a:r>
                <a:rPr lang="en-US" altLang="zh-TW" b="1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</a:t>
              </a:r>
              <a:r>
                <a:rPr lang="zh-TW" sz="1000" b="1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重要日程表</a:t>
              </a:r>
              <a:endParaRPr dirty="0"/>
            </a:p>
          </p:txBody>
        </p:sp>
      </p:grpSp>
      <p:sp>
        <p:nvSpPr>
          <p:cNvPr id="405" name="Google Shape;405;p20"/>
          <p:cNvSpPr txBox="1"/>
          <p:nvPr/>
        </p:nvSpPr>
        <p:spPr>
          <a:xfrm>
            <a:off x="4714876" y="4357694"/>
            <a:ext cx="3357586" cy="15696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或參考學校發給的</a:t>
            </a:r>
            <a:endParaRPr sz="16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國中畢業生</a:t>
            </a:r>
            <a:endParaRPr sz="40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升學行事簡曆</a:t>
            </a:r>
            <a:endParaRPr/>
          </a:p>
        </p:txBody>
      </p:sp>
      <p:grpSp>
        <p:nvGrpSpPr>
          <p:cNvPr id="406" name="Google Shape;406;p20"/>
          <p:cNvGrpSpPr/>
          <p:nvPr/>
        </p:nvGrpSpPr>
        <p:grpSpPr>
          <a:xfrm>
            <a:off x="857224" y="1928802"/>
            <a:ext cx="3060383" cy="4323398"/>
            <a:chOff x="857224" y="1928802"/>
            <a:chExt cx="3060383" cy="4323398"/>
          </a:xfrm>
        </p:grpSpPr>
        <p:pic>
          <p:nvPicPr>
            <p:cNvPr id="407" name="Google Shape;407;p20" descr="下載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7224" y="1928802"/>
              <a:ext cx="3060383" cy="43233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8" name="Google Shape;408;p20"/>
            <p:cNvSpPr txBox="1"/>
            <p:nvPr/>
          </p:nvSpPr>
          <p:spPr>
            <a:xfrm>
              <a:off x="1000100" y="3071810"/>
              <a:ext cx="2714644" cy="19288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11</a:t>
              </a:r>
              <a:r>
                <a:rPr lang="en-US" altLang="zh-TW" sz="20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1</a:t>
              </a:r>
              <a:r>
                <a:rPr lang="zh-TW" sz="20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學年度</a:t>
              </a:r>
              <a:endParaRPr sz="20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國中教育會考及</a:t>
              </a:r>
              <a:endParaRPr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全國高級中等學校與</a:t>
              </a:r>
              <a:endParaRPr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專科學校五年制</a:t>
              </a:r>
              <a:endParaRPr sz="20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/>
                  <a:sym typeface="Times New Roman"/>
                </a:rPr>
                <a:t>適性入學重要日程表</a:t>
              </a:r>
              <a:endParaRPr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56090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2"/>
          <p:cNvSpPr txBox="1"/>
          <p:nvPr/>
        </p:nvSpPr>
        <p:spPr>
          <a:xfrm>
            <a:off x="357158" y="642918"/>
            <a:ext cx="8429684" cy="1143008"/>
          </a:xfrm>
          <a:prstGeom prst="rect">
            <a:avLst/>
          </a:prstGeom>
          <a:solidFill>
            <a:srgbClr val="FFCCFF"/>
          </a:solidFill>
          <a:ln w="12700" cap="flat" cmpd="sng">
            <a:solidFill>
              <a:srgbClr val="3333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zh-TW" sz="3600" b="1" dirty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zh-TW" sz="48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考</a:t>
            </a:r>
            <a:r>
              <a:rPr lang="zh-TW" sz="36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 </a:t>
            </a:r>
            <a:r>
              <a:rPr lang="zh-TW" sz="48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招</a:t>
            </a:r>
            <a:r>
              <a:rPr lang="zh-TW" sz="36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 分離的多元入學方式</a:t>
            </a:r>
            <a:endParaRPr sz="3600" b="1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DFKai-SB"/>
                <a:sym typeface="DFKai-SB"/>
              </a:rPr>
              <a:t>   </a:t>
            </a:r>
            <a:r>
              <a:rPr lang="zh-TW" sz="20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DFKai-SB"/>
                <a:sym typeface="DFKai-SB"/>
              </a:rPr>
              <a:t>考試→取得成績證明</a:t>
            </a:r>
            <a:r>
              <a:rPr lang="zh-TW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DFKai-SB"/>
                <a:sym typeface="DFKai-SB"/>
              </a:rPr>
              <a:t>，</a:t>
            </a:r>
            <a:r>
              <a:rPr lang="zh-TW" sz="20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DFKai-SB"/>
                <a:sym typeface="DFKai-SB"/>
              </a:rPr>
              <a:t>招生→取得入學資格</a:t>
            </a:r>
            <a:endParaRPr sz="20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  <p:grpSp>
        <p:nvGrpSpPr>
          <p:cNvPr id="437" name="Google Shape;437;p22"/>
          <p:cNvGrpSpPr/>
          <p:nvPr/>
        </p:nvGrpSpPr>
        <p:grpSpPr>
          <a:xfrm>
            <a:off x="500034" y="2071678"/>
            <a:ext cx="8143932" cy="4357718"/>
            <a:chOff x="0" y="5143512"/>
            <a:chExt cx="4429124" cy="1571636"/>
          </a:xfrm>
        </p:grpSpPr>
        <p:sp>
          <p:nvSpPr>
            <p:cNvPr id="438" name="Google Shape;438;p22"/>
            <p:cNvSpPr/>
            <p:nvPr/>
          </p:nvSpPr>
          <p:spPr>
            <a:xfrm>
              <a:off x="0" y="5143512"/>
              <a:ext cx="4429124" cy="1571636"/>
            </a:xfrm>
            <a:prstGeom prst="irregularSeal2">
              <a:avLst/>
            </a:prstGeom>
            <a:solidFill>
              <a:srgbClr val="FF00FF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2"/>
            <p:cNvSpPr txBox="1"/>
            <p:nvPr/>
          </p:nvSpPr>
          <p:spPr>
            <a:xfrm>
              <a:off x="995291" y="5633038"/>
              <a:ext cx="2500330" cy="553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 b="1">
                  <a:solidFill>
                    <a:srgbClr val="3333FF"/>
                  </a:solidFill>
                  <a:latin typeface="DFKai-SB"/>
                  <a:ea typeface="DFKai-SB"/>
                  <a:cs typeface="DFKai-SB"/>
                  <a:sym typeface="DFKai-SB"/>
                </a:rPr>
                <a:t>只參加國中教育會考</a:t>
              </a:r>
              <a:endParaRPr sz="3600" b="1">
                <a:solidFill>
                  <a:srgbClr val="3333FF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 b="1">
                  <a:solidFill>
                    <a:srgbClr val="3333FF"/>
                  </a:solidFill>
                  <a:latin typeface="DFKai-SB"/>
                  <a:ea typeface="DFKai-SB"/>
                  <a:cs typeface="DFKai-SB"/>
                  <a:sym typeface="DFKai-SB"/>
                </a:rPr>
                <a:t>並不意謂就有學校唸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8964850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88999" y="2636912"/>
            <a:ext cx="7358114" cy="3493264"/>
          </a:xfrm>
          <a:prstGeom prst="rect">
            <a:avLst/>
          </a:prstGeom>
          <a:solidFill>
            <a:schemeClr val="accent1"/>
          </a:solidFill>
          <a:ln w="63500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不採計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國中教育會考成績的入學管道</a:t>
            </a:r>
            <a:endParaRPr lang="en-US" altLang="zh-TW" sz="2400" b="1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▼</a:t>
            </a: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技優入學</a:t>
            </a:r>
            <a:endParaRPr lang="en-US" altLang="zh-TW" sz="1600" b="1" dirty="0">
              <a:solidFill>
                <a:srgbClr val="99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▼</a:t>
            </a: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藝才班甄選入學－競賽表現、七年一貫甄選入學</a:t>
            </a:r>
            <a:endParaRPr lang="en-US" altLang="zh-TW" sz="1600" b="1" dirty="0">
              <a:solidFill>
                <a:srgbClr val="99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▼</a:t>
            </a: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體育班甄選入學、運動成績優良甄審甄試、運動成績優良單獨招生</a:t>
            </a:r>
            <a:endParaRPr lang="en-US" altLang="zh-TW" sz="1600" b="1" dirty="0">
              <a:solidFill>
                <a:srgbClr val="99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▼</a:t>
            </a: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科學班甄選入學</a:t>
            </a:r>
            <a:endParaRPr lang="en-US" altLang="zh-TW" sz="1600" b="1" dirty="0">
              <a:solidFill>
                <a:srgbClr val="99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▼</a:t>
            </a: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完全免試入學</a:t>
            </a:r>
            <a:endParaRPr lang="en-US" altLang="zh-TW" sz="1600" b="1" dirty="0">
              <a:solidFill>
                <a:srgbClr val="99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▼</a:t>
            </a: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部分優先免試入學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例如：台北市優免第一類、新北市私校優免、私立五專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 algn="just">
              <a:spcBef>
                <a:spcPts val="300"/>
              </a:spcBef>
              <a:defRPr/>
            </a:pP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▼</a:t>
            </a: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部分技術型高級中等學校單獨招生</a:t>
            </a:r>
            <a:endParaRPr lang="en-US" altLang="zh-TW" sz="1600" b="1" dirty="0">
              <a:solidFill>
                <a:srgbClr val="99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▼</a:t>
            </a: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實用技能學程</a:t>
            </a:r>
            <a:endParaRPr lang="en-US" altLang="zh-TW" sz="1600" b="1" dirty="0">
              <a:solidFill>
                <a:srgbClr val="99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▼</a:t>
            </a: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建教合作班、產學合作班、台德菁英班</a:t>
            </a:r>
            <a:endParaRPr lang="en-US" altLang="zh-TW" sz="1600" b="1" dirty="0">
              <a:solidFill>
                <a:srgbClr val="99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▼</a:t>
            </a: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部分原住民藝能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實驗班</a:t>
            </a:r>
            <a:endParaRPr lang="en-US" altLang="zh-TW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92943" y="620688"/>
            <a:ext cx="7358114" cy="1785104"/>
          </a:xfrm>
          <a:prstGeom prst="rect">
            <a:avLst/>
          </a:prstGeom>
          <a:solidFill>
            <a:srgbClr val="CCFFCC"/>
          </a:solidFill>
          <a:ln w="63500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只把國中教育會考成績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做為門檻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的入學管道  </a:t>
            </a:r>
            <a:endParaRPr lang="en-US" altLang="zh-TW" sz="2400" b="1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zh-TW" altLang="en-US" sz="1600" b="1" dirty="0">
                <a:solidFill>
                  <a:srgbClr val="CC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▽學科考試分發入學</a:t>
            </a:r>
            <a:endParaRPr lang="en-US" altLang="zh-TW" sz="1600" b="1" dirty="0">
              <a:solidFill>
                <a:srgbClr val="CC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zh-TW" altLang="en-US" sz="1600" b="1" dirty="0">
                <a:solidFill>
                  <a:srgbClr val="CC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▽專業群科甄選入學</a:t>
            </a:r>
            <a:endParaRPr lang="en-US" altLang="zh-TW" sz="1600" b="1" dirty="0">
              <a:solidFill>
                <a:srgbClr val="CC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zh-TW" altLang="en-US" sz="1600" b="1" dirty="0">
                <a:solidFill>
                  <a:srgbClr val="CC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▽藝才班甄選入學－聯合分發</a:t>
            </a:r>
            <a:endParaRPr lang="en-US" altLang="zh-TW" sz="1600" b="1" dirty="0">
              <a:solidFill>
                <a:srgbClr val="CC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zh-TW" altLang="en-US" sz="1600" b="1" dirty="0">
                <a:solidFill>
                  <a:srgbClr val="CC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▽實驗高中單獨招生</a:t>
            </a:r>
            <a:endParaRPr lang="en-US" altLang="zh-TW" sz="1600" b="1" dirty="0">
              <a:solidFill>
                <a:srgbClr val="CC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79809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4"/>
          <p:cNvSpPr txBox="1"/>
          <p:nvPr/>
        </p:nvSpPr>
        <p:spPr>
          <a:xfrm>
            <a:off x="357158" y="699362"/>
            <a:ext cx="8429684" cy="785818"/>
          </a:xfrm>
          <a:prstGeom prst="rect">
            <a:avLst/>
          </a:prstGeom>
          <a:solidFill>
            <a:srgbClr val="FFCCFF"/>
          </a:solidFill>
          <a:ln w="12700" cap="flat" cmpd="sng">
            <a:solidFill>
              <a:srgbClr val="3333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3</a:t>
            </a:r>
            <a:r>
              <a:rPr lang="zh-TW" sz="36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.教育機會均等原則</a:t>
            </a:r>
            <a:r>
              <a:rPr lang="zh-TW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(每個人都只能佔一個缺)</a:t>
            </a:r>
            <a:endParaRPr sz="2000" b="1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  <p:sp>
        <p:nvSpPr>
          <p:cNvPr id="451" name="Google Shape;451;p24"/>
          <p:cNvSpPr/>
          <p:nvPr/>
        </p:nvSpPr>
        <p:spPr>
          <a:xfrm>
            <a:off x="714348" y="2000240"/>
            <a:ext cx="7643866" cy="240065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招生簡章中，通常都會有一段話：</a:t>
            </a:r>
            <a:endParaRPr sz="2000" b="1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已獲任一所高中職或五專錄取並</a:t>
            </a:r>
            <a:r>
              <a:rPr 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完成報到手續</a:t>
            </a:r>
            <a:r>
              <a:rPr lang="zh-TW" sz="24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之學生，如欲參加其他入學管道招生，應於簡章規定之期限內，以</a:t>
            </a:r>
            <a:r>
              <a:rPr lang="zh-TW" sz="24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書面</a:t>
            </a:r>
            <a:r>
              <a:rPr lang="zh-TW" sz="24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、</a:t>
            </a:r>
            <a:r>
              <a:rPr lang="zh-TW" sz="24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親自</a:t>
            </a:r>
            <a:r>
              <a:rPr lang="zh-TW" sz="24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到錄取學校辦妥</a:t>
            </a:r>
            <a:r>
              <a:rPr lang="zh-TW" sz="24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放棄錄取資格</a:t>
            </a:r>
            <a:r>
              <a:rPr lang="zh-TW" sz="24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手續，始得再報名本學年度其他入學管道招生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(</a:t>
            </a:r>
            <a:r>
              <a:rPr 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不接受電話、通訊或傳真</a:t>
            </a:r>
            <a:r>
              <a:rPr lang="zh-TW" sz="24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方式辦理)</a:t>
            </a:r>
            <a:endParaRPr sz="2400" b="1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sp>
        <p:nvSpPr>
          <p:cNvPr id="452" name="Google Shape;452;p24"/>
          <p:cNvSpPr/>
          <p:nvPr/>
        </p:nvSpPr>
        <p:spPr>
          <a:xfrm>
            <a:off x="642910" y="4714884"/>
            <a:ext cx="7858180" cy="1323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◆放榜後，未向錄取學校報到者，不用聲明放棄</a:t>
            </a:r>
            <a:endParaRPr sz="20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◆務必於簡章規定期限內辦理，並取得錄取學校的</a:t>
            </a:r>
            <a:r>
              <a:rPr lang="zh-TW" sz="2000" b="1">
                <a:solidFill>
                  <a:srgbClr val="3333FF"/>
                </a:solidFill>
                <a:latin typeface="DFKai-SB"/>
                <a:ea typeface="DFKai-SB"/>
                <a:cs typeface="DFKai-SB"/>
                <a:sym typeface="DFKai-SB"/>
              </a:rPr>
              <a:t>書面同意</a:t>
            </a:r>
            <a:r>
              <a:rPr lang="zh-TW"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才算完成</a:t>
            </a:r>
            <a:endParaRPr sz="20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◆錄取學校發給書面同意書後，應再至</a:t>
            </a:r>
            <a:r>
              <a:rPr lang="zh-TW" sz="2000" b="1">
                <a:solidFill>
                  <a:srgbClr val="008000"/>
                </a:solidFill>
                <a:latin typeface="DFKai-SB"/>
                <a:ea typeface="DFKai-SB"/>
                <a:cs typeface="DFKai-SB"/>
                <a:sym typeface="DFKai-SB"/>
              </a:rPr>
              <a:t>適性入學資料管理平台</a:t>
            </a:r>
            <a:r>
              <a:rPr lang="zh-TW"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登錄，</a:t>
            </a:r>
            <a:endParaRPr sz="20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  學生才能再報名後續入學管道招生</a:t>
            </a:r>
            <a:endParaRPr sz="20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260087865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5"/>
          <p:cNvSpPr txBox="1"/>
          <p:nvPr/>
        </p:nvSpPr>
        <p:spPr>
          <a:xfrm>
            <a:off x="357158" y="642918"/>
            <a:ext cx="8429684" cy="1643074"/>
          </a:xfrm>
          <a:prstGeom prst="rect">
            <a:avLst/>
          </a:prstGeom>
          <a:solidFill>
            <a:srgbClr val="FFCCFF"/>
          </a:solidFill>
          <a:ln w="12700" cap="flat" cmpd="sng">
            <a:solidFill>
              <a:srgbClr val="3333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4</a:t>
            </a:r>
            <a:r>
              <a:rPr lang="zh-TW" sz="36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.對於沒有</a:t>
            </a:r>
            <a:r>
              <a:rPr lang="zh-TW" sz="6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簡章</a:t>
            </a:r>
            <a:r>
              <a:rPr lang="zh-TW" sz="36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的招生行為，</a:t>
            </a:r>
            <a:endParaRPr sz="3600" b="1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  </a:t>
            </a:r>
            <a:r>
              <a:rPr lang="zh-TW" sz="36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勿隨便同意學生就讀</a:t>
            </a:r>
            <a:r>
              <a:rPr lang="zh-TW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(沒簡章，完全沒有保障)</a:t>
            </a:r>
            <a:endParaRPr sz="2000" b="1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  <p:sp>
        <p:nvSpPr>
          <p:cNvPr id="461" name="Google Shape;461;p25"/>
          <p:cNvSpPr/>
          <p:nvPr/>
        </p:nvSpPr>
        <p:spPr>
          <a:xfrm>
            <a:off x="785786" y="2714620"/>
            <a:ext cx="4286280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◆保管好你的畢業證書</a:t>
            </a:r>
            <a:endParaRPr sz="3200" b="1">
              <a:solidFill>
                <a:srgbClr val="9966FF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62" name="Google Shape;462;p25"/>
          <p:cNvSpPr/>
          <p:nvPr/>
        </p:nvSpPr>
        <p:spPr>
          <a:xfrm>
            <a:off x="785786" y="4786322"/>
            <a:ext cx="7143800" cy="10772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◆有問題向主管機關或主委學校反應，</a:t>
            </a:r>
            <a:endParaRPr sz="32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  請求協助</a:t>
            </a:r>
            <a:endParaRPr sz="3200" b="1">
              <a:solidFill>
                <a:srgbClr val="9966FF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63" name="Google Shape;463;p25"/>
          <p:cNvSpPr/>
          <p:nvPr/>
        </p:nvSpPr>
        <p:spPr>
          <a:xfrm>
            <a:off x="785786" y="3786190"/>
            <a:ext cx="5072098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◆勿隨意繳交入學相關費用</a:t>
            </a:r>
            <a:endParaRPr sz="3200" b="1">
              <a:solidFill>
                <a:srgbClr val="9966FF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53617975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5"/>
          <p:cNvSpPr txBox="1"/>
          <p:nvPr/>
        </p:nvSpPr>
        <p:spPr>
          <a:xfrm>
            <a:off x="357158" y="642918"/>
            <a:ext cx="8429684" cy="741999"/>
          </a:xfrm>
          <a:prstGeom prst="rect">
            <a:avLst/>
          </a:prstGeom>
          <a:solidFill>
            <a:srgbClr val="FFCCFF"/>
          </a:solidFill>
          <a:ln w="12700" cap="flat" cmpd="sng">
            <a:solidFill>
              <a:srgbClr val="3333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5</a:t>
            </a:r>
            <a:r>
              <a:rPr lang="zh-TW" sz="36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.</a:t>
            </a:r>
            <a:r>
              <a:rPr lang="zh-TW" altLang="en-US" sz="3600" b="1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五專準備重點</a:t>
            </a:r>
            <a:endParaRPr sz="2000" b="1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</p:txBody>
      </p:sp>
      <p:sp>
        <p:nvSpPr>
          <p:cNvPr id="462" name="Google Shape;462;p25"/>
          <p:cNvSpPr/>
          <p:nvPr/>
        </p:nvSpPr>
        <p:spPr>
          <a:xfrm>
            <a:off x="938044" y="1901081"/>
            <a:ext cx="7267911" cy="37702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35D52"/>
              </a:buClr>
              <a:buSzPts val="3200"/>
            </a:pPr>
            <a:r>
              <a:rPr lang="en-US" altLang="zh-TW" sz="2800" b="1" dirty="0">
                <a:solidFill>
                  <a:srgbClr val="035D5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1.</a:t>
            </a:r>
            <a:r>
              <a:rPr lang="zh-TW" altLang="en-US" sz="2800" b="1" dirty="0">
                <a:solidFill>
                  <a:srgbClr val="035D5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服務時數多</a:t>
            </a:r>
            <a:r>
              <a:rPr lang="en-US" altLang="zh-TW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(</a:t>
            </a:r>
            <a:r>
              <a:rPr lang="zh-TW" altLang="en-US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優免</a:t>
            </a:r>
            <a:r>
              <a:rPr lang="en-US" altLang="zh-TW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30</a:t>
            </a:r>
            <a:r>
              <a:rPr lang="zh-TW" altLang="en-US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小時、免試</a:t>
            </a:r>
            <a:r>
              <a:rPr lang="en-US" altLang="zh-TW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28</a:t>
            </a:r>
            <a:r>
              <a:rPr lang="zh-TW" altLang="en-US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小時</a:t>
            </a:r>
            <a:r>
              <a:rPr lang="en-US" altLang="zh-TW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)</a:t>
            </a:r>
            <a:br>
              <a:rPr lang="zh-TW" altLang="en-US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DFKai-SB"/>
                <a:sym typeface="DFKai-SB"/>
              </a:rPr>
            </a:br>
            <a:r>
              <a:rPr lang="en-US" altLang="zh-TW" sz="2800" b="1" dirty="0">
                <a:solidFill>
                  <a:srgbClr val="035D5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2.</a:t>
            </a:r>
            <a:r>
              <a:rPr lang="zh-TW" altLang="en-US" sz="2800" b="1" dirty="0">
                <a:solidFill>
                  <a:srgbClr val="035D5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記功</a:t>
            </a:r>
            <a:r>
              <a:rPr lang="en-US" altLang="zh-TW" sz="2800" b="1" dirty="0">
                <a:solidFill>
                  <a:srgbClr val="035D5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/</a:t>
            </a:r>
            <a:r>
              <a:rPr lang="zh-TW" altLang="en-US" sz="2800" b="1" dirty="0">
                <a:solidFill>
                  <a:srgbClr val="035D5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嘉獎、不記過</a:t>
            </a:r>
          </a:p>
          <a:p>
            <a:pPr lvl="0">
              <a:spcBef>
                <a:spcPts val="600"/>
              </a:spcBef>
            </a:pPr>
            <a:r>
              <a:rPr lang="en-US" altLang="zh-TW" sz="2800" b="1" dirty="0">
                <a:solidFill>
                  <a:srgbClr val="035D5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3.</a:t>
            </a:r>
            <a:r>
              <a:rPr lang="zh-TW" altLang="en-US" sz="2800" b="1" dirty="0">
                <a:solidFill>
                  <a:srgbClr val="035D5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要當幹部或小老師</a:t>
            </a:r>
            <a:r>
              <a:rPr lang="en-US" altLang="zh-TW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(</a:t>
            </a:r>
            <a:r>
              <a:rPr lang="zh-TW" altLang="en-US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優免一學期</a:t>
            </a:r>
            <a:r>
              <a:rPr lang="en-US" altLang="zh-TW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2</a:t>
            </a:r>
            <a:r>
              <a:rPr lang="zh-TW" altLang="en-US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分、免試一學期</a:t>
            </a:r>
            <a:r>
              <a:rPr lang="en-US" altLang="zh-TW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1</a:t>
            </a:r>
            <a:r>
              <a:rPr lang="zh-TW" altLang="en-US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分</a:t>
            </a:r>
            <a:r>
              <a:rPr lang="en-US" altLang="zh-TW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) </a:t>
            </a:r>
            <a:br>
              <a:rPr lang="zh-TW" altLang="en-US" sz="2800" b="1" dirty="0">
                <a:solidFill>
                  <a:srgbClr val="035D5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</a:br>
            <a:r>
              <a:rPr lang="en-US" altLang="zh-TW" sz="2800" b="1" dirty="0">
                <a:solidFill>
                  <a:srgbClr val="035D5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4.</a:t>
            </a:r>
            <a:r>
              <a:rPr lang="zh-TW" altLang="en-US" sz="2800" b="1" dirty="0">
                <a:solidFill>
                  <a:srgbClr val="035D5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體適能要好</a:t>
            </a:r>
          </a:p>
          <a:p>
            <a:pPr lvl="0">
              <a:spcBef>
                <a:spcPts val="600"/>
              </a:spcBef>
            </a:pPr>
            <a:r>
              <a:rPr lang="en-US" altLang="zh-TW" sz="2800" b="1" dirty="0">
                <a:solidFill>
                  <a:srgbClr val="035D5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5.</a:t>
            </a:r>
            <a:r>
              <a:rPr lang="zh-TW" altLang="en-US" sz="2800" b="1" dirty="0">
                <a:solidFill>
                  <a:srgbClr val="035D5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要參加技藝班</a:t>
            </a:r>
            <a:r>
              <a:rPr lang="en-US" altLang="zh-TW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(60</a:t>
            </a:r>
            <a:r>
              <a:rPr lang="zh-TW" altLang="en-US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分以上就有加分</a:t>
            </a:r>
            <a:r>
              <a:rPr lang="en-US" altLang="zh-TW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)</a:t>
            </a:r>
            <a:br>
              <a:rPr lang="zh-TW" altLang="en-US" sz="2000" b="1" dirty="0">
                <a:solidFill>
                  <a:srgbClr val="035D5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</a:br>
            <a:r>
              <a:rPr lang="en-US" altLang="zh-TW" sz="2800" b="1" dirty="0">
                <a:solidFill>
                  <a:srgbClr val="035D5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6.</a:t>
            </a:r>
            <a:r>
              <a:rPr lang="zh-TW" altLang="en-US" sz="2800" b="1" dirty="0">
                <a:solidFill>
                  <a:srgbClr val="035D5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家長在</a:t>
            </a:r>
            <a:r>
              <a:rPr lang="zh-TW" altLang="en-US" sz="20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生涯網站</a:t>
            </a:r>
            <a:r>
              <a:rPr lang="en-US" altLang="zh-TW" sz="20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/</a:t>
            </a:r>
            <a:r>
              <a:rPr lang="zh-TW" altLang="en-US" sz="20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國中學生生涯發展紀錄手冊</a:t>
            </a:r>
            <a:r>
              <a:rPr lang="zh-TW" altLang="en-US" sz="2800" b="1" dirty="0">
                <a:solidFill>
                  <a:srgbClr val="035D5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要勾五專</a:t>
            </a:r>
            <a:br>
              <a:rPr lang="zh-TW" altLang="en-US" sz="2800" b="1" dirty="0">
                <a:solidFill>
                  <a:srgbClr val="035D5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</a:br>
            <a:r>
              <a:rPr lang="en-US" altLang="zh-TW" sz="2800" b="1" dirty="0">
                <a:solidFill>
                  <a:srgbClr val="035D5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7.</a:t>
            </a:r>
            <a:r>
              <a:rPr lang="zh-TW" altLang="en-US" sz="2800" b="1" dirty="0">
                <a:solidFill>
                  <a:srgbClr val="035D5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全民英檢證照備著</a:t>
            </a:r>
            <a:r>
              <a:rPr lang="en-US" altLang="zh-TW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(</a:t>
            </a:r>
            <a:r>
              <a:rPr lang="zh-TW" altLang="en-US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最多可外加</a:t>
            </a:r>
            <a:r>
              <a:rPr lang="en-US" altLang="zh-TW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5</a:t>
            </a:r>
            <a:r>
              <a:rPr lang="zh-TW" altLang="en-US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分</a:t>
            </a:r>
            <a:r>
              <a:rPr lang="en-US" altLang="zh-TW" sz="20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)</a:t>
            </a:r>
            <a:endParaRPr lang="zh-TW" altLang="en-US" sz="2000" b="1" dirty="0">
              <a:solidFill>
                <a:srgbClr val="035D52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lvl="0">
              <a:spcBef>
                <a:spcPts val="600"/>
              </a:spcBef>
            </a:pPr>
            <a:r>
              <a:rPr lang="en-US" altLang="zh-TW" sz="2800" b="1" dirty="0">
                <a:solidFill>
                  <a:srgbClr val="035D5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8.</a:t>
            </a:r>
            <a:r>
              <a:rPr lang="zh-TW" altLang="en-US" sz="2800" b="1" dirty="0">
                <a:solidFill>
                  <a:srgbClr val="035D5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國中教育會考</a:t>
            </a:r>
            <a:endParaRPr sz="3200" b="1" dirty="0">
              <a:solidFill>
                <a:srgbClr val="99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264215437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1" name="Google Shape;1491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568" y="605313"/>
            <a:ext cx="4191000" cy="5647373"/>
          </a:xfrm>
          <a:prstGeom prst="rect">
            <a:avLst/>
          </a:prstGeom>
          <a:noFill/>
          <a:ln>
            <a:noFill/>
          </a:ln>
        </p:spPr>
      </p:pic>
      <p:sp>
        <p:nvSpPr>
          <p:cNvPr id="1492" name="Google Shape;1492;p99"/>
          <p:cNvSpPr txBox="1"/>
          <p:nvPr/>
        </p:nvSpPr>
        <p:spPr>
          <a:xfrm>
            <a:off x="4874568" y="630712"/>
            <a:ext cx="3801888" cy="330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3600"/>
              <a:buFont typeface="Times New Roman"/>
              <a:buNone/>
            </a:pPr>
            <a:r>
              <a:rPr lang="zh-TW" sz="3600" b="1" i="0" u="none" strike="noStrike" cap="none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時間花在哪裡，</a:t>
            </a:r>
            <a:endParaRPr sz="3600" b="1" i="0" u="none" strike="noStrike" cap="none">
              <a:solidFill>
                <a:srgbClr val="FF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3600"/>
              <a:buFont typeface="Times New Roman"/>
              <a:buNone/>
            </a:pPr>
            <a:r>
              <a:rPr lang="zh-TW" sz="3600" b="1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成就就在那裡。</a:t>
            </a:r>
            <a:endParaRPr sz="3600" b="1">
              <a:solidFill>
                <a:srgbClr val="FF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Where time is spent,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where achievements are.</a:t>
            </a:r>
            <a:endParaRPr sz="3600" b="1" i="0" u="none" strike="noStrike" cap="none">
              <a:solidFill>
                <a:srgbClr val="FF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93" name="Google Shape;1493;p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3487" y="3855563"/>
            <a:ext cx="1924050" cy="237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"/>
          <p:cNvSpPr txBox="1"/>
          <p:nvPr/>
        </p:nvSpPr>
        <p:spPr>
          <a:xfrm>
            <a:off x="428596" y="692696"/>
            <a:ext cx="8358246" cy="5628205"/>
          </a:xfrm>
          <a:prstGeom prst="rect">
            <a:avLst/>
          </a:prstGeom>
          <a:solidFill>
            <a:srgbClr val="FFCCCC"/>
          </a:solidFill>
          <a:ln w="12700" cap="flat" cmpd="sng">
            <a:solidFill>
              <a:srgbClr val="3333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r>
              <a:rPr 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強化素養導向的</a:t>
            </a:r>
            <a:r>
              <a:rPr lang="zh-TW" altLang="en-US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國中教育會考</a:t>
            </a:r>
            <a:endParaRPr sz="4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  <a:p>
            <a:pPr lvl="0">
              <a:spcBef>
                <a:spcPts val="600"/>
              </a:spcBef>
            </a:pPr>
            <a:r>
              <a:rPr 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㊣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調整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各科各等級的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表現描述</a:t>
            </a:r>
            <a:r>
              <a:rPr lang="en-US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&amp;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寫作測驗、數學非選擇題   </a:t>
            </a:r>
            <a:endParaRPr lang="en-US" altLang="zh-TW" sz="2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/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各級分的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評分規準</a:t>
            </a:r>
            <a:endParaRPr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lvl="0">
              <a:spcBef>
                <a:spcPts val="600"/>
              </a:spcBef>
            </a:pPr>
            <a:r>
              <a:rPr lang="zh-TW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</a:t>
            </a:r>
            <a:r>
              <a:rPr lang="zh-TW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㊣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更強化「生活實踐題」，透過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真實情境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脈絡進行提問，</a:t>
            </a:r>
            <a:endParaRPr lang="en-US" altLang="zh-TW" sz="2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/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適度融入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跨領域素材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新課綱相關議題</a:t>
            </a:r>
            <a:endParaRPr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lvl="0">
              <a:spcBef>
                <a:spcPts val="600"/>
              </a:spcBef>
            </a:pP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</a:t>
            </a:r>
            <a:r>
              <a:rPr 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㊣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題幹或選文中提供較多的資訊，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各節次考試時間不變，</a:t>
            </a:r>
            <a:endParaRPr lang="en-US" altLang="zh-TW" sz="2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lvl="0"/>
            <a:r>
              <a:rPr lang="en-US" altLang="zh-TW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各科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調降試題數</a:t>
            </a:r>
            <a:endParaRPr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lvl="0"/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  國文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(70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分鐘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)</a:t>
            </a:r>
            <a:r>
              <a:rPr 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：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45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～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50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題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→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38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～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46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題</a:t>
            </a:r>
          </a:p>
          <a:p>
            <a:pPr lvl="0"/>
            <a:r>
              <a:rPr 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 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英語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—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閱讀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(60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分鐘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)</a:t>
            </a:r>
            <a:r>
              <a:rPr lang="zh-TW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：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40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～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45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題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→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40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～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45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題</a:t>
            </a:r>
            <a:endParaRPr lang="en-US" altLang="zh-TW" sz="20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lvl="0"/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              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聽力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(25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分鐘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)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：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20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～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30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題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→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20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～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30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題</a:t>
            </a:r>
            <a:endParaRPr lang="en-US" altLang="zh-TW" sz="20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  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數學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(80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分鐘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)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—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選擇題：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25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～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30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題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→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23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～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28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題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 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     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   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非選擇：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2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題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→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～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3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題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lvl="0"/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  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社會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(70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分鐘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)</a:t>
            </a:r>
            <a:r>
              <a:rPr lang="zh-TW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：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60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～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70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題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→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50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～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60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題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  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自然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(70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分鐘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)</a:t>
            </a:r>
            <a:r>
              <a:rPr lang="zh-TW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：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50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～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60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題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→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45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～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55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題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Times New Roman"/>
            </a:endParaRPr>
          </a:p>
          <a:p>
            <a:pPr lvl="0"/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   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寫作測驗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(50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分鐘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)</a:t>
            </a:r>
            <a:r>
              <a:rPr lang="zh-TW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：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1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題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→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1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題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Times New Roman"/>
              </a:rPr>
              <a:t>        </a:t>
            </a:r>
            <a:endParaRPr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494894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0"/>
          <p:cNvSpPr txBox="1"/>
          <p:nvPr/>
        </p:nvSpPr>
        <p:spPr>
          <a:xfrm>
            <a:off x="1115616" y="908720"/>
            <a:ext cx="6984776" cy="511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有信心，</a:t>
            </a:r>
            <a:endParaRPr sz="80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8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有希望，</a:t>
            </a:r>
            <a:endParaRPr sz="80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8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就能有未來</a:t>
            </a:r>
            <a:endParaRPr sz="80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r" rtl="0">
              <a:spcBef>
                <a:spcPts val="4800"/>
              </a:spcBef>
              <a:spcAft>
                <a:spcPts val="0"/>
              </a:spcAft>
              <a:buNone/>
            </a:pPr>
            <a:r>
              <a:rPr lang="zh-TW" sz="2400" b="1" i="0" u="none" strike="noStrike" cap="none">
                <a:solidFill>
                  <a:srgbClr val="000000"/>
                </a:solidFill>
                <a:latin typeface="PMingLiu"/>
                <a:ea typeface="PMingLiu"/>
                <a:cs typeface="PMingLiu"/>
                <a:sym typeface="PMingLiu"/>
              </a:rPr>
              <a:t>～</a:t>
            </a:r>
            <a:r>
              <a:rPr lang="zh-TW" sz="24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聖嚴法師自在語</a:t>
            </a:r>
            <a:endParaRPr sz="2400" b="1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4" name="Google Shape;1504;p101"/>
          <p:cNvGrpSpPr/>
          <p:nvPr/>
        </p:nvGrpSpPr>
        <p:grpSpPr>
          <a:xfrm>
            <a:off x="706789" y="1964704"/>
            <a:ext cx="5370264" cy="2901035"/>
            <a:chOff x="706789" y="1964704"/>
            <a:chExt cx="5370264" cy="2901035"/>
          </a:xfrm>
        </p:grpSpPr>
        <p:grpSp>
          <p:nvGrpSpPr>
            <p:cNvPr id="1505" name="Google Shape;1505;p101"/>
            <p:cNvGrpSpPr/>
            <p:nvPr/>
          </p:nvGrpSpPr>
          <p:grpSpPr>
            <a:xfrm>
              <a:off x="2300067" y="1964704"/>
              <a:ext cx="1630816" cy="1156903"/>
              <a:chOff x="4879521" y="1865064"/>
              <a:chExt cx="2174421" cy="1156903"/>
            </a:xfrm>
          </p:grpSpPr>
          <p:sp>
            <p:nvSpPr>
              <p:cNvPr id="1506" name="Google Shape;1506;p101"/>
              <p:cNvSpPr/>
              <p:nvPr/>
            </p:nvSpPr>
            <p:spPr>
              <a:xfrm>
                <a:off x="6139951" y="1865064"/>
                <a:ext cx="157331" cy="157331"/>
              </a:xfrm>
              <a:prstGeom prst="ellipse">
                <a:avLst/>
              </a:prstGeom>
              <a:solidFill>
                <a:srgbClr val="5A702E"/>
              </a:solidFill>
              <a:ln w="57150" cap="flat" cmpd="sng">
                <a:solidFill>
                  <a:srgbClr val="5A702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101"/>
              <p:cNvSpPr/>
              <p:nvPr/>
            </p:nvSpPr>
            <p:spPr>
              <a:xfrm>
                <a:off x="4879521" y="1875338"/>
                <a:ext cx="2174421" cy="1146629"/>
              </a:xfrm>
              <a:custGeom>
                <a:avLst/>
                <a:gdLst/>
                <a:ahLst/>
                <a:cxnLst/>
                <a:rect l="l" t="t" r="r" b="b"/>
                <a:pathLst>
                  <a:path w="1415434" h="857250" extrusionOk="0">
                    <a:moveTo>
                      <a:pt x="0" y="839566"/>
                    </a:moveTo>
                    <a:lnTo>
                      <a:pt x="837584" y="0"/>
                    </a:lnTo>
                    <a:lnTo>
                      <a:pt x="913784" y="12700"/>
                    </a:lnTo>
                    <a:lnTo>
                      <a:pt x="1415434" y="857250"/>
                    </a:lnTo>
                  </a:path>
                </a:pathLst>
              </a:custGeom>
              <a:noFill/>
              <a:ln w="57150" cap="flat" cmpd="sng">
                <a:solidFill>
                  <a:srgbClr val="5A702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08" name="Google Shape;1508;p101"/>
            <p:cNvSpPr/>
            <p:nvPr/>
          </p:nvSpPr>
          <p:spPr>
            <a:xfrm rot="199097">
              <a:off x="802862" y="2930705"/>
              <a:ext cx="5226905" cy="1785257"/>
            </a:xfrm>
            <a:prstGeom prst="rect">
              <a:avLst/>
            </a:prstGeom>
            <a:solidFill>
              <a:srgbClr val="5A7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101"/>
            <p:cNvSpPr txBox="1"/>
            <p:nvPr/>
          </p:nvSpPr>
          <p:spPr>
            <a:xfrm rot="180406">
              <a:off x="2621496" y="3227020"/>
              <a:ext cx="297684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66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Thanks</a:t>
              </a:r>
              <a:endParaRPr sz="6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1510" name="Google Shape;1510;p101"/>
            <p:cNvGrpSpPr/>
            <p:nvPr/>
          </p:nvGrpSpPr>
          <p:grpSpPr>
            <a:xfrm>
              <a:off x="706789" y="2789702"/>
              <a:ext cx="1586873" cy="1869943"/>
              <a:chOff x="3802427" y="3021969"/>
              <a:chExt cx="854436" cy="1527087"/>
            </a:xfrm>
          </p:grpSpPr>
          <p:sp>
            <p:nvSpPr>
              <p:cNvPr id="1511" name="Google Shape;1511;p101"/>
              <p:cNvSpPr/>
              <p:nvPr/>
            </p:nvSpPr>
            <p:spPr>
              <a:xfrm rot="199097">
                <a:off x="3822918" y="3796804"/>
                <a:ext cx="774524" cy="73044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101"/>
              <p:cNvSpPr/>
              <p:nvPr/>
            </p:nvSpPr>
            <p:spPr>
              <a:xfrm rot="199097">
                <a:off x="3861144" y="3043752"/>
                <a:ext cx="774524" cy="754784"/>
              </a:xfrm>
              <a:prstGeom prst="rect">
                <a:avLst/>
              </a:prstGeom>
              <a:solidFill>
                <a:srgbClr val="F064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3" name="Google Shape;1513;p101"/>
          <p:cNvSpPr/>
          <p:nvPr/>
        </p:nvSpPr>
        <p:spPr>
          <a:xfrm>
            <a:off x="1308602" y="5292849"/>
            <a:ext cx="43396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3600"/>
              <a:buFont typeface="Times New Roman"/>
              <a:buNone/>
            </a:pPr>
            <a:r>
              <a:rPr lang="zh-TW" sz="3600" b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感謝聆聽    敬請指教</a:t>
            </a:r>
            <a:endParaRPr sz="36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4" name="Google Shape;1514;p101"/>
          <p:cNvSpPr txBox="1"/>
          <p:nvPr/>
        </p:nvSpPr>
        <p:spPr>
          <a:xfrm>
            <a:off x="4214810" y="714357"/>
            <a:ext cx="4286255" cy="17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Noto Sans Symbols"/>
              <a:buNone/>
            </a:pPr>
            <a:r>
              <a:rPr lang="zh-TW" sz="5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zh-TW" sz="3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選對學校</a:t>
            </a:r>
            <a:r>
              <a:rPr lang="zh-TW"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zh-TW" sz="3200" b="1" i="0" u="none" strike="noStrike" cap="none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找對出路</a:t>
            </a:r>
            <a:endParaRPr sz="3200" b="1" i="0" u="none" strike="noStrike" cap="none">
              <a:solidFill>
                <a:srgbClr val="6600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Noto Sans Symbols"/>
              <a:buNone/>
            </a:pPr>
            <a:r>
              <a:rPr lang="zh-TW"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適性選讀  </a:t>
            </a:r>
            <a:r>
              <a:rPr lang="zh-TW" sz="3200" b="1" i="0" u="none" strike="noStrike" cap="none">
                <a:solidFill>
                  <a:srgbClr val="00CC00"/>
                </a:solidFill>
                <a:latin typeface="Arial"/>
                <a:ea typeface="Arial"/>
                <a:cs typeface="Arial"/>
                <a:sym typeface="Arial"/>
              </a:rPr>
              <a:t>快樂人生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基礎">
  <a:themeElements>
    <a:clrScheme name="基礎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基礎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基礎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TM03457444[[fn=基礎]]</Template>
  <TotalTime>6131</TotalTime>
  <Words>6396</Words>
  <Application>Microsoft Office PowerPoint</Application>
  <PresentationFormat>如螢幕大小 (4:3)</PresentationFormat>
  <Paragraphs>1127</Paragraphs>
  <Slides>91</Slides>
  <Notes>67</Notes>
  <HiddenSlides>0</HiddenSlides>
  <MMClips>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91</vt:i4>
      </vt:variant>
    </vt:vector>
  </HeadingPairs>
  <TitlesOfParts>
    <vt:vector size="111" baseType="lpstr">
      <vt:lpstr>PMingLiu</vt:lpstr>
      <vt:lpstr>微軟正黑體</vt:lpstr>
      <vt:lpstr>Noto Sans Symbols</vt:lpstr>
      <vt:lpstr>華康儷特圓</vt:lpstr>
      <vt:lpstr>Wingdings</vt:lpstr>
      <vt:lpstr>Times New Roman</vt:lpstr>
      <vt:lpstr>Arial</vt:lpstr>
      <vt:lpstr>微軟正黑體</vt:lpstr>
      <vt:lpstr>Cambria Math</vt:lpstr>
      <vt:lpstr>華康儷中黑</vt:lpstr>
      <vt:lpstr>Adobe 繁黑體 Std B</vt:lpstr>
      <vt:lpstr>Calibri</vt:lpstr>
      <vt:lpstr>新細明體</vt:lpstr>
      <vt:lpstr>Arial Unicode MS</vt:lpstr>
      <vt:lpstr>標楷體</vt:lpstr>
      <vt:lpstr>新細明體</vt:lpstr>
      <vt:lpstr>Corbel</vt:lpstr>
      <vt:lpstr>宋体</vt:lpstr>
      <vt:lpstr>標楷體</vt:lpstr>
      <vt:lpstr>基礎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為什麼要考國中教育會考</vt:lpstr>
      <vt:lpstr>國中教育會考怎麼考</vt:lpstr>
      <vt:lpstr>PowerPoint 簡報</vt:lpstr>
      <vt:lpstr>測驗結果呈現方式</vt:lpstr>
      <vt:lpstr>PowerPoint 簡報</vt:lpstr>
      <vt:lpstr>PowerPoint 簡報</vt:lpstr>
      <vt:lpstr>變更就學區</vt:lpstr>
      <vt:lpstr>PowerPoint 簡報</vt:lpstr>
      <vt:lpstr>PowerPoint 簡報</vt:lpstr>
      <vt:lpstr>普通型高中</vt:lpstr>
      <vt:lpstr>技術型高中</vt:lpstr>
      <vt:lpstr>綜合高中</vt:lpstr>
      <vt:lpstr>單科型高中</vt:lpstr>
      <vt:lpstr>五　　專</vt:lpstr>
      <vt:lpstr>PowerPoint 簡報</vt:lpstr>
      <vt:lpstr>PowerPoint 簡報</vt:lpstr>
      <vt:lpstr>PowerPoint 簡報</vt:lpstr>
      <vt:lpstr>PowerPoint 簡報</vt:lpstr>
      <vt:lpstr>免試入學相關招生管道</vt:lpstr>
      <vt:lpstr>特色招生相關入學管道</vt:lpstr>
      <vt:lpstr>其它相關招生管道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報名資格</vt:lpstr>
      <vt:lpstr>報名作業</vt:lpstr>
      <vt:lpstr>錄取方式</vt:lpstr>
      <vt:lpstr>PowerPoint 簡報</vt:lpstr>
      <vt:lpstr>PowerPoint 簡報</vt:lpstr>
      <vt:lpstr>辦理時機</vt:lpstr>
      <vt:lpstr>招生範圍</vt:lpstr>
      <vt:lpstr>招生學校(13校)</vt:lpstr>
      <vt:lpstr>報名資格</vt:lpstr>
      <vt:lpstr>報名作業</vt:lpstr>
      <vt:lpstr>PowerPoint 簡報</vt:lpstr>
      <vt:lpstr>錄取方式(單校單科)</vt:lpstr>
      <vt:lpstr>錄取方式(單校多群多科)</vt:lpstr>
      <vt:lpstr>PowerPoint 簡報</vt:lpstr>
      <vt:lpstr>辦理時機</vt:lpstr>
      <vt:lpstr>招生學校(12校)</vt:lpstr>
      <vt:lpstr>報名作業</vt:lpstr>
      <vt:lpstr>PowerPoint 簡報</vt:lpstr>
      <vt:lpstr>錄取方式</vt:lpstr>
      <vt:lpstr>錄取方式</vt:lpstr>
      <vt:lpstr>PowerPoint 簡報</vt:lpstr>
      <vt:lpstr>辦理時機</vt:lpstr>
      <vt:lpstr>招生學校(6校)</vt:lpstr>
      <vt:lpstr>報名資格</vt:lpstr>
      <vt:lpstr>報名作業</vt:lpstr>
      <vt:lpstr>錄取方式</vt:lpstr>
      <vt:lpstr>PowerPoint 簡報</vt:lpstr>
      <vt:lpstr>PowerPoint 簡報</vt:lpstr>
      <vt:lpstr>PowerPoint 簡報</vt:lpstr>
      <vt:lpstr>基隆市十二年國教資訊網</vt:lpstr>
      <vt:lpstr>國中教育會考網站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ccp</dc:creator>
  <cp:lastModifiedBy>江忠僑</cp:lastModifiedBy>
  <cp:revision>106</cp:revision>
  <cp:lastPrinted>2022-01-26T00:43:20Z</cp:lastPrinted>
  <dcterms:created xsi:type="dcterms:W3CDTF">2005-06-02T13:01:42Z</dcterms:created>
  <dcterms:modified xsi:type="dcterms:W3CDTF">2022-01-26T00:47:41Z</dcterms:modified>
</cp:coreProperties>
</file>