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6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theme/theme7.xml" ContentType="application/vnd.openxmlformats-officedocument.theme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8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theme/theme9.xml" ContentType="application/vnd.openxmlformats-officedocument.theme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0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11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heme/theme12.xml" ContentType="application/vnd.openxmlformats-officedocument.theme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theme/theme13.xml" ContentType="application/vnd.openxmlformats-officedocument.theme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14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15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theme/theme16.xml" ContentType="application/vnd.openxmlformats-officedocument.theme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theme/theme17.xml" ContentType="application/vnd.openxmlformats-officedocument.theme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0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5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842" r:id="rId1"/>
    <p:sldMasterId id="2147489914" r:id="rId2"/>
    <p:sldMasterId id="2147495559" r:id="rId3"/>
    <p:sldMasterId id="2147502225" r:id="rId4"/>
    <p:sldMasterId id="2147502243" r:id="rId5"/>
    <p:sldMasterId id="2147502788" r:id="rId6"/>
    <p:sldMasterId id="2147505161" r:id="rId7"/>
    <p:sldMasterId id="2147505422" r:id="rId8"/>
    <p:sldMasterId id="2147505438" r:id="rId9"/>
    <p:sldMasterId id="2147510403" r:id="rId10"/>
    <p:sldMasterId id="2147512120" r:id="rId11"/>
    <p:sldMasterId id="2147514489" r:id="rId12"/>
    <p:sldMasterId id="2147514941" r:id="rId13"/>
    <p:sldMasterId id="2147518606" r:id="rId14"/>
    <p:sldMasterId id="2147527448" r:id="rId15"/>
    <p:sldMasterId id="2147527464" r:id="rId16"/>
    <p:sldMasterId id="2147527481" r:id="rId17"/>
    <p:sldMasterId id="2147527487" r:id="rId18"/>
  </p:sldMasterIdLst>
  <p:notesMasterIdLst>
    <p:notesMasterId r:id="rId159"/>
  </p:notesMasterIdLst>
  <p:handoutMasterIdLst>
    <p:handoutMasterId r:id="rId160"/>
  </p:handoutMasterIdLst>
  <p:sldIdLst>
    <p:sldId id="1115" r:id="rId19"/>
    <p:sldId id="1679" r:id="rId20"/>
    <p:sldId id="1159" r:id="rId21"/>
    <p:sldId id="1173" r:id="rId22"/>
    <p:sldId id="1213" r:id="rId23"/>
    <p:sldId id="1214" r:id="rId24"/>
    <p:sldId id="1261" r:id="rId25"/>
    <p:sldId id="1127" r:id="rId26"/>
    <p:sldId id="1125" r:id="rId27"/>
    <p:sldId id="1162" r:id="rId28"/>
    <p:sldId id="1168" r:id="rId29"/>
    <p:sldId id="1273" r:id="rId30"/>
    <p:sldId id="1561" r:id="rId31"/>
    <p:sldId id="1271" r:id="rId32"/>
    <p:sldId id="1166" r:id="rId33"/>
    <p:sldId id="1165" r:id="rId34"/>
    <p:sldId id="1171" r:id="rId35"/>
    <p:sldId id="1374" r:id="rId36"/>
    <p:sldId id="1375" r:id="rId37"/>
    <p:sldId id="1140" r:id="rId38"/>
    <p:sldId id="1117" r:id="rId39"/>
    <p:sldId id="1332" r:id="rId40"/>
    <p:sldId id="1335" r:id="rId41"/>
    <p:sldId id="1454" r:id="rId42"/>
    <p:sldId id="1455" r:id="rId43"/>
    <p:sldId id="1134" r:id="rId44"/>
    <p:sldId id="1456" r:id="rId45"/>
    <p:sldId id="1549" r:id="rId46"/>
    <p:sldId id="1457" r:id="rId47"/>
    <p:sldId id="1329" r:id="rId48"/>
    <p:sldId id="1136" r:id="rId49"/>
    <p:sldId id="1458" r:id="rId50"/>
    <p:sldId id="1334" r:id="rId51"/>
    <p:sldId id="1472" r:id="rId52"/>
    <p:sldId id="1473" r:id="rId53"/>
    <p:sldId id="1613" r:id="rId54"/>
    <p:sldId id="1614" r:id="rId55"/>
    <p:sldId id="1615" r:id="rId56"/>
    <p:sldId id="1618" r:id="rId57"/>
    <p:sldId id="1619" r:id="rId58"/>
    <p:sldId id="1620" r:id="rId59"/>
    <p:sldId id="1621" r:id="rId60"/>
    <p:sldId id="1622" r:id="rId61"/>
    <p:sldId id="1623" r:id="rId62"/>
    <p:sldId id="1624" r:id="rId63"/>
    <p:sldId id="1626" r:id="rId64"/>
    <p:sldId id="1675" r:id="rId65"/>
    <p:sldId id="1628" r:id="rId66"/>
    <p:sldId id="1629" r:id="rId67"/>
    <p:sldId id="1630" r:id="rId68"/>
    <p:sldId id="1631" r:id="rId69"/>
    <p:sldId id="1632" r:id="rId70"/>
    <p:sldId id="1634" r:id="rId71"/>
    <p:sldId id="1635" r:id="rId72"/>
    <p:sldId id="1637" r:id="rId73"/>
    <p:sldId id="1638" r:id="rId74"/>
    <p:sldId id="1639" r:id="rId75"/>
    <p:sldId id="1640" r:id="rId76"/>
    <p:sldId id="1641" r:id="rId77"/>
    <p:sldId id="1642" r:id="rId78"/>
    <p:sldId id="1643" r:id="rId79"/>
    <p:sldId id="1644" r:id="rId80"/>
    <p:sldId id="1645" r:id="rId81"/>
    <p:sldId id="1646" r:id="rId82"/>
    <p:sldId id="1647" r:id="rId83"/>
    <p:sldId id="1648" r:id="rId84"/>
    <p:sldId id="1649" r:id="rId85"/>
    <p:sldId id="1650" r:id="rId86"/>
    <p:sldId id="1651" r:id="rId87"/>
    <p:sldId id="1652" r:id="rId88"/>
    <p:sldId id="1653" r:id="rId89"/>
    <p:sldId id="1654" r:id="rId90"/>
    <p:sldId id="1655" r:id="rId91"/>
    <p:sldId id="1656" r:id="rId92"/>
    <p:sldId id="1657" r:id="rId93"/>
    <p:sldId id="1658" r:id="rId94"/>
    <p:sldId id="1659" r:id="rId95"/>
    <p:sldId id="1660" r:id="rId96"/>
    <p:sldId id="1662" r:id="rId97"/>
    <p:sldId id="1663" r:id="rId98"/>
    <p:sldId id="1664" r:id="rId99"/>
    <p:sldId id="1680" r:id="rId100"/>
    <p:sldId id="1665" r:id="rId101"/>
    <p:sldId id="1666" r:id="rId102"/>
    <p:sldId id="1667" r:id="rId103"/>
    <p:sldId id="1610" r:id="rId104"/>
    <p:sldId id="1376" r:id="rId105"/>
    <p:sldId id="1377" r:id="rId106"/>
    <p:sldId id="1460" r:id="rId107"/>
    <p:sldId id="1589" r:id="rId108"/>
    <p:sldId id="1590" r:id="rId109"/>
    <p:sldId id="1593" r:id="rId110"/>
    <p:sldId id="1594" r:id="rId111"/>
    <p:sldId id="1596" r:id="rId112"/>
    <p:sldId id="1597" r:id="rId113"/>
    <p:sldId id="1598" r:id="rId114"/>
    <p:sldId id="1599" r:id="rId115"/>
    <p:sldId id="1475" r:id="rId116"/>
    <p:sldId id="1609" r:id="rId117"/>
    <p:sldId id="1478" r:id="rId118"/>
    <p:sldId id="1563" r:id="rId119"/>
    <p:sldId id="1477" r:id="rId120"/>
    <p:sldId id="1469" r:id="rId121"/>
    <p:sldId id="1608" r:id="rId122"/>
    <p:sldId id="1360" r:id="rId123"/>
    <p:sldId id="1506" r:id="rId124"/>
    <p:sldId id="1507" r:id="rId125"/>
    <p:sldId id="1508" r:id="rId126"/>
    <p:sldId id="1606" r:id="rId127"/>
    <p:sldId id="1503" r:id="rId128"/>
    <p:sldId id="1504" r:id="rId129"/>
    <p:sldId id="1505" r:id="rId130"/>
    <p:sldId id="1607" r:id="rId131"/>
    <p:sldId id="1509" r:id="rId132"/>
    <p:sldId id="1510" r:id="rId133"/>
    <p:sldId id="1512" r:id="rId134"/>
    <p:sldId id="1511" r:id="rId135"/>
    <p:sldId id="1413" r:id="rId136"/>
    <p:sldId id="1550" r:id="rId137"/>
    <p:sldId id="1470" r:id="rId138"/>
    <p:sldId id="1471" r:id="rId139"/>
    <p:sldId id="1533" r:id="rId140"/>
    <p:sldId id="1534" r:id="rId141"/>
    <p:sldId id="1535" r:id="rId142"/>
    <p:sldId id="1536" r:id="rId143"/>
    <p:sldId id="1537" r:id="rId144"/>
    <p:sldId id="1538" r:id="rId145"/>
    <p:sldId id="1540" r:id="rId146"/>
    <p:sldId id="1541" r:id="rId147"/>
    <p:sldId id="1542" r:id="rId148"/>
    <p:sldId id="1543" r:id="rId149"/>
    <p:sldId id="1544" r:id="rId150"/>
    <p:sldId id="1546" r:id="rId151"/>
    <p:sldId id="1547" r:id="rId152"/>
    <p:sldId id="1548" r:id="rId153"/>
    <p:sldId id="1557" r:id="rId154"/>
    <p:sldId id="1566" r:id="rId155"/>
    <p:sldId id="1568" r:id="rId156"/>
    <p:sldId id="1559" r:id="rId157"/>
    <p:sldId id="1560" r:id="rId158"/>
  </p:sldIdLst>
  <p:sldSz cx="9144000" cy="6858000" type="screen4x3"/>
  <p:notesSz cx="6797675" cy="9926638"/>
  <p:defaultTextStyle>
    <a:defPPr>
      <a:defRPr lang="zh-TW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新細明體" panose="02020500000000000000" pitchFamily="18" charset="-120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333F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083E6E3-FA7D-4D7B-A595-EF9225AFEA82}" styleName="淺色樣式 1 - 輔色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00A15C55-8517-42AA-B614-E9B94910E393}" styleName="中等深淺樣式 2 - 輔色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16D9F66E-5EB9-4882-86FB-DCBF35E3C3E4}" styleName="中等深淺樣式 4 - 輔色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21E4AEA4-8DFA-4A89-87EB-49C32662AFE0}" styleName="中等深淺樣式 2 - 輔色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中等深淺樣式 2 - 輔色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A488322-F2BA-4B5B-9748-0D474271808F}" styleName="中等深淺樣式 3 - 輔色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2838BEF-8BB2-4498-84A7-C5851F593DF1}" styleName="中等深淺樣式 4 - 輔色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0660B408-B3CF-4A94-85FC-2B1E0A45F4A2}" styleName="深色樣式 2 - 輔色 1/輔色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9D7B26C5-4107-4FEC-AEDC-1716B250A1EF}" styleName="淺色樣式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無樣式、無格線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B4B98B0-60AC-42C2-AFA5-B58CD77FA1E5}" styleName="淺色樣式 1 - 輔色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B301B821-A1FF-4177-AEE7-76D212191A09}" styleName="中等深淺樣式 1 - 輔色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6" autoAdjust="0"/>
    <p:restoredTop sz="81953" autoAdjust="0"/>
  </p:normalViewPr>
  <p:slideViewPr>
    <p:cSldViewPr>
      <p:cViewPr varScale="1">
        <p:scale>
          <a:sx n="115" d="100"/>
          <a:sy n="115" d="100"/>
        </p:scale>
        <p:origin x="1530" y="12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1752"/>
    </p:cViewPr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1" Type="http://schemas.openxmlformats.org/officeDocument/2006/relationships/slide" Target="slides/slide3.xml"/><Relationship Id="rId42" Type="http://schemas.openxmlformats.org/officeDocument/2006/relationships/slide" Target="slides/slide24.xml"/><Relationship Id="rId63" Type="http://schemas.openxmlformats.org/officeDocument/2006/relationships/slide" Target="slides/slide45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159" Type="http://schemas.openxmlformats.org/officeDocument/2006/relationships/notesMaster" Target="notesMasters/notesMaster1.xml"/><Relationship Id="rId107" Type="http://schemas.openxmlformats.org/officeDocument/2006/relationships/slide" Target="slides/slide89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14.xml"/><Relationship Id="rId53" Type="http://schemas.openxmlformats.org/officeDocument/2006/relationships/slide" Target="slides/slide35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149" Type="http://schemas.openxmlformats.org/officeDocument/2006/relationships/slide" Target="slides/slide131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77.xml"/><Relationship Id="rId160" Type="http://schemas.openxmlformats.org/officeDocument/2006/relationships/handoutMaster" Target="handoutMasters/handoutMaster1.xml"/><Relationship Id="rId22" Type="http://schemas.openxmlformats.org/officeDocument/2006/relationships/slide" Target="slides/slide4.xml"/><Relationship Id="rId43" Type="http://schemas.openxmlformats.org/officeDocument/2006/relationships/slide" Target="slides/slide25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139" Type="http://schemas.openxmlformats.org/officeDocument/2006/relationships/slide" Target="slides/slide121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" Target="slides/slide15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08" Type="http://schemas.openxmlformats.org/officeDocument/2006/relationships/slide" Target="slides/slide90.xml"/><Relationship Id="rId124" Type="http://schemas.openxmlformats.org/officeDocument/2006/relationships/slide" Target="slides/slide106.xml"/><Relationship Id="rId129" Type="http://schemas.openxmlformats.org/officeDocument/2006/relationships/slide" Target="slides/slide111.xml"/><Relationship Id="rId54" Type="http://schemas.openxmlformats.org/officeDocument/2006/relationships/slide" Target="slides/slide36.xml"/><Relationship Id="rId70" Type="http://schemas.openxmlformats.org/officeDocument/2006/relationships/slide" Target="slides/slide52.xml"/><Relationship Id="rId75" Type="http://schemas.openxmlformats.org/officeDocument/2006/relationships/slide" Target="slides/slide57.xml"/><Relationship Id="rId91" Type="http://schemas.openxmlformats.org/officeDocument/2006/relationships/slide" Target="slides/slide73.xml"/><Relationship Id="rId96" Type="http://schemas.openxmlformats.org/officeDocument/2006/relationships/slide" Target="slides/slide78.xml"/><Relationship Id="rId140" Type="http://schemas.openxmlformats.org/officeDocument/2006/relationships/slide" Target="slides/slide122.xml"/><Relationship Id="rId145" Type="http://schemas.openxmlformats.org/officeDocument/2006/relationships/slide" Target="slides/slide127.xml"/><Relationship Id="rId16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" Target="slides/slide5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119" Type="http://schemas.openxmlformats.org/officeDocument/2006/relationships/slide" Target="slides/slide101.xml"/><Relationship Id="rId44" Type="http://schemas.openxmlformats.org/officeDocument/2006/relationships/slide" Target="slides/slide26.xml"/><Relationship Id="rId60" Type="http://schemas.openxmlformats.org/officeDocument/2006/relationships/slide" Target="slides/slide42.xml"/><Relationship Id="rId65" Type="http://schemas.openxmlformats.org/officeDocument/2006/relationships/slide" Target="slides/slide47.xml"/><Relationship Id="rId81" Type="http://schemas.openxmlformats.org/officeDocument/2006/relationships/slide" Target="slides/slide63.xml"/><Relationship Id="rId86" Type="http://schemas.openxmlformats.org/officeDocument/2006/relationships/slide" Target="slides/slide68.xml"/><Relationship Id="rId130" Type="http://schemas.openxmlformats.org/officeDocument/2006/relationships/slide" Target="slides/slide112.xml"/><Relationship Id="rId135" Type="http://schemas.openxmlformats.org/officeDocument/2006/relationships/slide" Target="slides/slide117.xml"/><Relationship Id="rId151" Type="http://schemas.openxmlformats.org/officeDocument/2006/relationships/slide" Target="slides/slide133.xml"/><Relationship Id="rId156" Type="http://schemas.openxmlformats.org/officeDocument/2006/relationships/slide" Target="slides/slide138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21.xml"/><Relationship Id="rId109" Type="http://schemas.openxmlformats.org/officeDocument/2006/relationships/slide" Target="slides/slide91.xml"/><Relationship Id="rId34" Type="http://schemas.openxmlformats.org/officeDocument/2006/relationships/slide" Target="slides/slide16.xml"/><Relationship Id="rId50" Type="http://schemas.openxmlformats.org/officeDocument/2006/relationships/slide" Target="slides/slide32.xml"/><Relationship Id="rId55" Type="http://schemas.openxmlformats.org/officeDocument/2006/relationships/slide" Target="slides/slide37.xml"/><Relationship Id="rId76" Type="http://schemas.openxmlformats.org/officeDocument/2006/relationships/slide" Target="slides/slide58.xml"/><Relationship Id="rId97" Type="http://schemas.openxmlformats.org/officeDocument/2006/relationships/slide" Target="slides/slide79.xml"/><Relationship Id="rId104" Type="http://schemas.openxmlformats.org/officeDocument/2006/relationships/slide" Target="slides/slide86.xml"/><Relationship Id="rId120" Type="http://schemas.openxmlformats.org/officeDocument/2006/relationships/slide" Target="slides/slide102.xml"/><Relationship Id="rId125" Type="http://schemas.openxmlformats.org/officeDocument/2006/relationships/slide" Target="slides/slide107.xml"/><Relationship Id="rId141" Type="http://schemas.openxmlformats.org/officeDocument/2006/relationships/slide" Target="slides/slide123.xml"/><Relationship Id="rId146" Type="http://schemas.openxmlformats.org/officeDocument/2006/relationships/slide" Target="slides/slide128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16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1.xml"/><Relationship Id="rId24" Type="http://schemas.openxmlformats.org/officeDocument/2006/relationships/slide" Target="slides/slide6.xml"/><Relationship Id="rId40" Type="http://schemas.openxmlformats.org/officeDocument/2006/relationships/slide" Target="slides/slide22.xml"/><Relationship Id="rId45" Type="http://schemas.openxmlformats.org/officeDocument/2006/relationships/slide" Target="slides/slide27.xml"/><Relationship Id="rId66" Type="http://schemas.openxmlformats.org/officeDocument/2006/relationships/slide" Target="slides/slide48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115" Type="http://schemas.openxmlformats.org/officeDocument/2006/relationships/slide" Target="slides/slide97.xml"/><Relationship Id="rId131" Type="http://schemas.openxmlformats.org/officeDocument/2006/relationships/slide" Target="slides/slide113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52" Type="http://schemas.openxmlformats.org/officeDocument/2006/relationships/slide" Target="slides/slide134.xml"/><Relationship Id="rId19" Type="http://schemas.openxmlformats.org/officeDocument/2006/relationships/slide" Target="slides/slide1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12.xml"/><Relationship Id="rId35" Type="http://schemas.openxmlformats.org/officeDocument/2006/relationships/slide" Target="slides/slide17.xml"/><Relationship Id="rId56" Type="http://schemas.openxmlformats.org/officeDocument/2006/relationships/slide" Target="slides/slide38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42" Type="http://schemas.openxmlformats.org/officeDocument/2006/relationships/slide" Target="slides/slide124.xml"/><Relationship Id="rId16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7.xml"/><Relationship Id="rId46" Type="http://schemas.openxmlformats.org/officeDocument/2006/relationships/slide" Target="slides/slide28.xml"/><Relationship Id="rId67" Type="http://schemas.openxmlformats.org/officeDocument/2006/relationships/slide" Target="slides/slide49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32" Type="http://schemas.openxmlformats.org/officeDocument/2006/relationships/slide" Target="slides/slide114.xml"/><Relationship Id="rId153" Type="http://schemas.openxmlformats.org/officeDocument/2006/relationships/slide" Target="slides/slide135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8.xml"/><Relationship Id="rId57" Type="http://schemas.openxmlformats.org/officeDocument/2006/relationships/slide" Target="slides/slide39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78" Type="http://schemas.openxmlformats.org/officeDocument/2006/relationships/slide" Target="slides/slide60.xml"/><Relationship Id="rId94" Type="http://schemas.openxmlformats.org/officeDocument/2006/relationships/slide" Target="slides/slide76.xml"/><Relationship Id="rId99" Type="http://schemas.openxmlformats.org/officeDocument/2006/relationships/slide" Target="slides/slide81.xml"/><Relationship Id="rId101" Type="http://schemas.openxmlformats.org/officeDocument/2006/relationships/slide" Target="slides/slide83.xml"/><Relationship Id="rId122" Type="http://schemas.openxmlformats.org/officeDocument/2006/relationships/slide" Target="slides/slide104.xml"/><Relationship Id="rId143" Type="http://schemas.openxmlformats.org/officeDocument/2006/relationships/slide" Target="slides/slide125.xml"/><Relationship Id="rId148" Type="http://schemas.openxmlformats.org/officeDocument/2006/relationships/slide" Target="slides/slide130.xml"/><Relationship Id="rId16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26" Type="http://schemas.openxmlformats.org/officeDocument/2006/relationships/slide" Target="slides/slide8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6" Type="http://schemas.openxmlformats.org/officeDocument/2006/relationships/slideMaster" Target="slideMasters/slideMaster16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90" Type="http://schemas.openxmlformats.org/officeDocument/2006/relationships/slide" Target="slides/slide72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1#4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1#4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1F6D6CE-02A3-47EE-A048-A4F1250B70FA}" type="doc">
      <dgm:prSet loTypeId="urn:microsoft.com/office/officeart/2005/8/layout/hierarchy4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zh-TW" altLang="en-US"/>
        </a:p>
      </dgm:t>
    </dgm:pt>
    <dgm:pt modelId="{92DD3863-F51B-42D8-B1E0-9E978B862262}">
      <dgm:prSet phldrT="[文字]"/>
      <dgm:spPr/>
      <dgm:t>
        <a:bodyPr/>
        <a:lstStyle/>
        <a:p>
          <a:r>
            <a:rPr kumimoji="0" lang="zh-TW" altLang="en-US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難易適中</a:t>
          </a:r>
          <a:endParaRPr kumimoji="0" lang="en-US" altLang="zh-TW" b="0" i="0" u="none" strike="noStrike" cap="none" normalizeH="0" baseline="0" dirty="0">
            <a:ln/>
            <a:effectLst/>
            <a:latin typeface="標楷體" panose="03000509000000000000" pitchFamily="65" charset="-120"/>
            <a:ea typeface="標楷體" panose="03000509000000000000" pitchFamily="65" charset="-120"/>
          </a:endParaRPr>
        </a:p>
        <a:p>
          <a:r>
            <a:rPr kumimoji="0" lang="zh-TW" altLang="en-US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每科平均通過率 </a:t>
          </a:r>
          <a: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50%~55%</a:t>
          </a:r>
          <a:endParaRPr lang="zh-TW" altLang="en-US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65E7BCDC-2ED9-4A07-ADA9-F99F7536281D}" type="parTrans" cxnId="{A00A9F9F-ECE3-4165-9679-9E906AADED9D}">
      <dgm:prSet/>
      <dgm:spPr/>
      <dgm:t>
        <a:bodyPr/>
        <a:lstStyle/>
        <a:p>
          <a:endParaRPr lang="zh-TW" altLang="en-US"/>
        </a:p>
      </dgm:t>
    </dgm:pt>
    <dgm:pt modelId="{628F734A-812F-441F-98A8-5E8E1F43C3A4}" type="sibTrans" cxnId="{A00A9F9F-ECE3-4165-9679-9E906AADED9D}">
      <dgm:prSet/>
      <dgm:spPr/>
      <dgm:t>
        <a:bodyPr/>
        <a:lstStyle/>
        <a:p>
          <a:endParaRPr lang="zh-TW" altLang="en-US"/>
        </a:p>
      </dgm:t>
    </dgm:pt>
    <dgm:pt modelId="{99AEE8ED-F1C1-410F-B400-5DA846EF6FF2}">
      <dgm:prSet phldrT="[文字]"/>
      <dgm:spPr/>
      <dgm:t>
        <a:bodyPr/>
        <a:lstStyle/>
        <a:p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國文、英語、數學、社會、自然</a:t>
          </a:r>
        </a:p>
      </dgm:t>
    </dgm:pt>
    <dgm:pt modelId="{A1BACE61-313A-4524-9097-F60D0C3DFB5A}" type="parTrans" cxnId="{07CB2CE0-7586-4E59-8EA1-A0DF9FC291EE}">
      <dgm:prSet/>
      <dgm:spPr/>
      <dgm:t>
        <a:bodyPr/>
        <a:lstStyle/>
        <a:p>
          <a:endParaRPr lang="zh-TW" altLang="en-US"/>
        </a:p>
      </dgm:t>
    </dgm:pt>
    <dgm:pt modelId="{5C97AAB5-EF8B-4B36-BDF1-1FC1D585536A}" type="sibTrans" cxnId="{07CB2CE0-7586-4E59-8EA1-A0DF9FC291EE}">
      <dgm:prSet/>
      <dgm:spPr/>
      <dgm:t>
        <a:bodyPr/>
        <a:lstStyle/>
        <a:p>
          <a:endParaRPr lang="zh-TW" altLang="en-US"/>
        </a:p>
      </dgm:t>
    </dgm:pt>
    <dgm:pt modelId="{29622E1E-61EF-44CD-94FB-97BE9BB02FA8}">
      <dgm:prSet phldrT="[文字]"/>
      <dgm:spPr>
        <a:solidFill>
          <a:schemeClr val="accent3"/>
        </a:solidFill>
      </dgm:spPr>
      <dgm:t>
        <a:bodyPr/>
        <a:lstStyle/>
        <a:p>
          <a: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  <a:t>A</a:t>
          </a:r>
          <a:b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精熟</a:t>
          </a:r>
          <a: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  <a:t>10%~20%</a:t>
          </a:r>
          <a:endParaRPr lang="zh-TW" altLang="en-US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2EF2197C-C090-46F5-884A-866530673D22}" type="parTrans" cxnId="{CA1499BC-10EF-48EE-A6F7-6AC1CE0A7B71}">
      <dgm:prSet/>
      <dgm:spPr/>
      <dgm:t>
        <a:bodyPr/>
        <a:lstStyle/>
        <a:p>
          <a:endParaRPr lang="zh-TW" altLang="en-US"/>
        </a:p>
      </dgm:t>
    </dgm:pt>
    <dgm:pt modelId="{39EB5301-FDAE-4088-8CD5-F575212FA4A6}" type="sibTrans" cxnId="{CA1499BC-10EF-48EE-A6F7-6AC1CE0A7B71}">
      <dgm:prSet/>
      <dgm:spPr/>
      <dgm:t>
        <a:bodyPr/>
        <a:lstStyle/>
        <a:p>
          <a:endParaRPr lang="zh-TW" altLang="en-US"/>
        </a:p>
      </dgm:t>
    </dgm:pt>
    <dgm:pt modelId="{BBF06845-DE8C-4E95-A9A8-5B8F820F13BC}">
      <dgm:prSet phldrT="[文字]"/>
      <dgm:spPr>
        <a:solidFill>
          <a:schemeClr val="accent4"/>
        </a:solidFill>
      </dgm:spPr>
      <dgm:t>
        <a:bodyPr/>
        <a:lstStyle/>
        <a:p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寫作測驗</a:t>
          </a:r>
        </a:p>
      </dgm:t>
    </dgm:pt>
    <dgm:pt modelId="{C7755204-8625-402F-B9A1-4CB9826C7EE7}" type="parTrans" cxnId="{B96F6B9E-05BE-415E-8C4F-676A9FEB77F8}">
      <dgm:prSet/>
      <dgm:spPr/>
      <dgm:t>
        <a:bodyPr/>
        <a:lstStyle/>
        <a:p>
          <a:endParaRPr lang="zh-TW" altLang="en-US"/>
        </a:p>
      </dgm:t>
    </dgm:pt>
    <dgm:pt modelId="{FAE7927F-15E5-40F1-9AF8-410DA5652FD2}" type="sibTrans" cxnId="{B96F6B9E-05BE-415E-8C4F-676A9FEB77F8}">
      <dgm:prSet/>
      <dgm:spPr/>
      <dgm:t>
        <a:bodyPr/>
        <a:lstStyle/>
        <a:p>
          <a:endParaRPr lang="zh-TW" altLang="en-US"/>
        </a:p>
      </dgm:t>
    </dgm:pt>
    <dgm:pt modelId="{DB78C4A0-794E-4EAB-BD9F-58F6668F308F}">
      <dgm:prSet phldrT="[文字]"/>
      <dgm:spPr>
        <a:solidFill>
          <a:schemeClr val="accent6"/>
        </a:solidFill>
      </dgm:spPr>
      <dgm:t>
        <a:bodyPr/>
        <a:lstStyle/>
        <a:p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基礎</a:t>
          </a:r>
          <a: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  <a:t>(</a:t>
          </a:r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含以上</a:t>
          </a:r>
          <a: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  <a:t>)/</a:t>
          </a:r>
          <a:b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</a:p>
      </dgm:t>
    </dgm:pt>
    <dgm:pt modelId="{FE0DA293-798C-4253-A543-1FF855E9C238}" type="parTrans" cxnId="{6362643A-BBE4-4858-84BD-019AAD82A92F}">
      <dgm:prSet/>
      <dgm:spPr/>
      <dgm:t>
        <a:bodyPr/>
        <a:lstStyle/>
        <a:p>
          <a:endParaRPr lang="zh-TW" altLang="en-US"/>
        </a:p>
      </dgm:t>
    </dgm:pt>
    <dgm:pt modelId="{9B811AAD-0486-4AA0-AAC4-4D4903A87526}" type="sibTrans" cxnId="{6362643A-BBE4-4858-84BD-019AAD82A92F}">
      <dgm:prSet/>
      <dgm:spPr/>
      <dgm:t>
        <a:bodyPr/>
        <a:lstStyle/>
        <a:p>
          <a:endParaRPr lang="zh-TW" altLang="en-US"/>
        </a:p>
      </dgm:t>
    </dgm:pt>
    <dgm:pt modelId="{684C5039-AB3D-453D-9EFE-C82A3D49B846}">
      <dgm:prSet phldrT="[文字]"/>
      <dgm:spPr>
        <a:solidFill>
          <a:schemeClr val="accent6"/>
        </a:solidFill>
      </dgm:spPr>
      <dgm:t>
        <a:bodyPr/>
        <a:lstStyle/>
        <a:p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英語聽力</a:t>
          </a:r>
        </a:p>
      </dgm:t>
    </dgm:pt>
    <dgm:pt modelId="{A9AE54EA-7A33-460E-9147-C4A4498188FC}" type="parTrans" cxnId="{1E097230-332E-43D6-BB34-8CC87FFC6240}">
      <dgm:prSet/>
      <dgm:spPr/>
      <dgm:t>
        <a:bodyPr/>
        <a:lstStyle/>
        <a:p>
          <a:endParaRPr lang="zh-TW" altLang="en-US"/>
        </a:p>
      </dgm:t>
    </dgm:pt>
    <dgm:pt modelId="{511A6511-586F-4952-B583-8C7A50FFF03E}" type="sibTrans" cxnId="{1E097230-332E-43D6-BB34-8CC87FFC6240}">
      <dgm:prSet/>
      <dgm:spPr/>
      <dgm:t>
        <a:bodyPr/>
        <a:lstStyle/>
        <a:p>
          <a:endParaRPr lang="zh-TW" altLang="en-US"/>
        </a:p>
      </dgm:t>
    </dgm:pt>
    <dgm:pt modelId="{5CA7B223-D9D2-4B5A-89FC-41FB114A7F3D}">
      <dgm:prSet phldrT="[文字]"/>
      <dgm:spPr>
        <a:solidFill>
          <a:schemeClr val="accent4"/>
        </a:solidFill>
      </dgm:spPr>
      <dgm:t>
        <a:bodyPr/>
        <a:lstStyle/>
        <a:p>
          <a:r>
            <a:rPr lang="en-US" altLang="zh-TW" dirty="0">
              <a:latin typeface="標楷體" panose="03000509000000000000" pitchFamily="65" charset="-120"/>
              <a:ea typeface="標楷體" panose="03000509000000000000" pitchFamily="65" charset="-120"/>
            </a:rPr>
            <a:t>1-6</a:t>
          </a:r>
          <a:r>
            <a:rPr lang="zh-TW" altLang="en-US" dirty="0">
              <a:latin typeface="標楷體" panose="03000509000000000000" pitchFamily="65" charset="-120"/>
              <a:ea typeface="標楷體" panose="03000509000000000000" pitchFamily="65" charset="-120"/>
            </a:rPr>
            <a:t>級分</a:t>
          </a:r>
        </a:p>
      </dgm:t>
    </dgm:pt>
    <dgm:pt modelId="{E27DAAFC-9CA7-4CAE-82C4-8B580031CAB6}" type="parTrans" cxnId="{E05C1028-B186-4E16-8FB5-E912018C93DA}">
      <dgm:prSet/>
      <dgm:spPr/>
      <dgm:t>
        <a:bodyPr/>
        <a:lstStyle/>
        <a:p>
          <a:endParaRPr lang="zh-TW" altLang="en-US"/>
        </a:p>
      </dgm:t>
    </dgm:pt>
    <dgm:pt modelId="{7CBEA9C7-2644-4AAB-AB5D-EB88ED41DE38}" type="sibTrans" cxnId="{E05C1028-B186-4E16-8FB5-E912018C93DA}">
      <dgm:prSet/>
      <dgm:spPr/>
      <dgm:t>
        <a:bodyPr/>
        <a:lstStyle/>
        <a:p>
          <a:endParaRPr lang="zh-TW" altLang="en-US"/>
        </a:p>
      </dgm:t>
    </dgm:pt>
    <dgm:pt modelId="{CFC6DAB6-39B4-44A5-9E0B-9300C3A79549}">
      <dgm:prSet phldrT="[文字]"/>
      <dgm:spPr>
        <a:solidFill>
          <a:schemeClr val="accent3"/>
        </a:solidFill>
      </dgm:spPr>
      <dgm:t>
        <a:bodyPr/>
        <a:lstStyle/>
        <a:p>
          <a: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B</a:t>
          </a:r>
          <a:b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基礎 </a:t>
          </a:r>
          <a: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45%~60%</a:t>
          </a:r>
          <a:endParaRPr lang="zh-TW" altLang="en-US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3D87EED7-A494-446A-8FCA-1482454FEED5}" type="parTrans" cxnId="{0D85CEC2-07DF-4094-82E0-60D564B8C7BA}">
      <dgm:prSet/>
      <dgm:spPr/>
      <dgm:t>
        <a:bodyPr/>
        <a:lstStyle/>
        <a:p>
          <a:endParaRPr lang="zh-TW" altLang="en-US"/>
        </a:p>
      </dgm:t>
    </dgm:pt>
    <dgm:pt modelId="{EABEF76F-94BF-4D0D-AF60-FC054C556137}" type="sibTrans" cxnId="{0D85CEC2-07DF-4094-82E0-60D564B8C7BA}">
      <dgm:prSet/>
      <dgm:spPr/>
      <dgm:t>
        <a:bodyPr/>
        <a:lstStyle/>
        <a:p>
          <a:endParaRPr lang="zh-TW" altLang="en-US"/>
        </a:p>
      </dgm:t>
    </dgm:pt>
    <dgm:pt modelId="{E2B27670-2214-4D6C-965D-29505CEE4367}">
      <dgm:prSet phldrT="[文字]"/>
      <dgm:spPr>
        <a:solidFill>
          <a:schemeClr val="accent3"/>
        </a:solidFill>
      </dgm:spPr>
      <dgm:t>
        <a:bodyPr/>
        <a:lstStyle/>
        <a:p>
          <a: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C</a:t>
          </a:r>
          <a:b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  <a:r>
            <a:rPr kumimoji="0" lang="en-US" altLang="zh-TW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20%~35%</a:t>
          </a:r>
          <a:endParaRPr lang="zh-TW" altLang="en-US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0DFCF2C1-D6E8-4AD2-8D0C-666AA555C2EB}" type="parTrans" cxnId="{CA7285D0-7CE0-4B6F-8AFF-B632D5BD7292}">
      <dgm:prSet/>
      <dgm:spPr/>
      <dgm:t>
        <a:bodyPr/>
        <a:lstStyle/>
        <a:p>
          <a:endParaRPr lang="zh-TW" altLang="en-US"/>
        </a:p>
      </dgm:t>
    </dgm:pt>
    <dgm:pt modelId="{43E14C34-4DE4-4ACF-BA27-E06768D99548}" type="sibTrans" cxnId="{CA7285D0-7CE0-4B6F-8AFF-B632D5BD7292}">
      <dgm:prSet/>
      <dgm:spPr/>
      <dgm:t>
        <a:bodyPr/>
        <a:lstStyle/>
        <a:p>
          <a:endParaRPr lang="zh-TW" altLang="en-US"/>
        </a:p>
      </dgm:t>
    </dgm:pt>
    <dgm:pt modelId="{76DB18F4-2CE5-4E16-9081-DDB60CE6D729}" type="pres">
      <dgm:prSet presAssocID="{21F6D6CE-02A3-47EE-A048-A4F1250B70FA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zh-TW" altLang="en-US"/>
        </a:p>
      </dgm:t>
    </dgm:pt>
    <dgm:pt modelId="{8F703EA7-3422-4B8A-A909-23C95C6FF82A}" type="pres">
      <dgm:prSet presAssocID="{92DD3863-F51B-42D8-B1E0-9E978B862262}" presName="vertOne" presStyleCnt="0"/>
      <dgm:spPr/>
    </dgm:pt>
    <dgm:pt modelId="{802879A8-89F0-46AB-8814-DF3D989AC499}" type="pres">
      <dgm:prSet presAssocID="{92DD3863-F51B-42D8-B1E0-9E978B862262}" presName="txOne" presStyleLbl="node0" presStyleIdx="0" presStyleCnt="1" custScaleX="100243" custLinFactY="-112511" custLinFactNeighborX="-2650" custLinFactNeighborY="-200000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E7ABE37E-6EF5-4284-82C9-BB5C6F59403D}" type="pres">
      <dgm:prSet presAssocID="{92DD3863-F51B-42D8-B1E0-9E978B862262}" presName="parTransOne" presStyleCnt="0"/>
      <dgm:spPr/>
    </dgm:pt>
    <dgm:pt modelId="{E509A1A4-C1BA-4B24-85A3-E012B9761436}" type="pres">
      <dgm:prSet presAssocID="{92DD3863-F51B-42D8-B1E0-9E978B862262}" presName="horzOne" presStyleCnt="0"/>
      <dgm:spPr/>
    </dgm:pt>
    <dgm:pt modelId="{9FB9D88F-28FF-48A4-A572-04235DBFDD67}" type="pres">
      <dgm:prSet presAssocID="{99AEE8ED-F1C1-410F-B400-5DA846EF6FF2}" presName="vertTwo" presStyleCnt="0"/>
      <dgm:spPr/>
    </dgm:pt>
    <dgm:pt modelId="{0BC25A63-4B3C-4CE7-8314-5203F453B26C}" type="pres">
      <dgm:prSet presAssocID="{99AEE8ED-F1C1-410F-B400-5DA846EF6FF2}" presName="txTwo" presStyleLbl="node2" presStyleIdx="0" presStyleCnt="3" custScaleX="99134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0520055F-0BBE-4599-8D64-42D358D1CC15}" type="pres">
      <dgm:prSet presAssocID="{99AEE8ED-F1C1-410F-B400-5DA846EF6FF2}" presName="parTransTwo" presStyleCnt="0"/>
      <dgm:spPr/>
    </dgm:pt>
    <dgm:pt modelId="{15607E51-29C2-4214-A539-FC4AFC2F8623}" type="pres">
      <dgm:prSet presAssocID="{99AEE8ED-F1C1-410F-B400-5DA846EF6FF2}" presName="horzTwo" presStyleCnt="0"/>
      <dgm:spPr/>
    </dgm:pt>
    <dgm:pt modelId="{9D0AFFF9-BD66-4CBA-9E7A-219E8475BF8B}" type="pres">
      <dgm:prSet presAssocID="{29622E1E-61EF-44CD-94FB-97BE9BB02FA8}" presName="vertThree" presStyleCnt="0"/>
      <dgm:spPr/>
    </dgm:pt>
    <dgm:pt modelId="{50EFD8C2-7F24-4C01-8CA1-FB8B4FA2721B}" type="pres">
      <dgm:prSet presAssocID="{29622E1E-61EF-44CD-94FB-97BE9BB02FA8}" presName="txThree" presStyleLbl="node3" presStyleIdx="0" presStyleCnt="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B39CF471-C85C-4A3E-BFDD-07D3DE86C9B5}" type="pres">
      <dgm:prSet presAssocID="{29622E1E-61EF-44CD-94FB-97BE9BB02FA8}" presName="horzThree" presStyleCnt="0"/>
      <dgm:spPr/>
    </dgm:pt>
    <dgm:pt modelId="{92519610-290E-4347-82C1-7A60C0D67EA6}" type="pres">
      <dgm:prSet presAssocID="{39EB5301-FDAE-4088-8CD5-F575212FA4A6}" presName="sibSpaceThree" presStyleCnt="0"/>
      <dgm:spPr/>
    </dgm:pt>
    <dgm:pt modelId="{172B780E-CB36-49FC-B58F-273F64174E07}" type="pres">
      <dgm:prSet presAssocID="{CFC6DAB6-39B4-44A5-9E0B-9300C3A79549}" presName="vertThree" presStyleCnt="0"/>
      <dgm:spPr/>
    </dgm:pt>
    <dgm:pt modelId="{E64A6A70-A102-4592-9EC2-10F7F7D3975E}" type="pres">
      <dgm:prSet presAssocID="{CFC6DAB6-39B4-44A5-9E0B-9300C3A79549}" presName="txThree" presStyleLbl="node3" presStyleIdx="1" presStyleCnt="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AB957F5A-8B26-451A-AAEF-D4247A505A96}" type="pres">
      <dgm:prSet presAssocID="{CFC6DAB6-39B4-44A5-9E0B-9300C3A79549}" presName="horzThree" presStyleCnt="0"/>
      <dgm:spPr/>
    </dgm:pt>
    <dgm:pt modelId="{1082FCEC-63A7-4415-B992-3DE07581B37C}" type="pres">
      <dgm:prSet presAssocID="{EABEF76F-94BF-4D0D-AF60-FC054C556137}" presName="sibSpaceThree" presStyleCnt="0"/>
      <dgm:spPr/>
    </dgm:pt>
    <dgm:pt modelId="{C6523CA3-7ADA-490B-A7D5-59CE7317266F}" type="pres">
      <dgm:prSet presAssocID="{E2B27670-2214-4D6C-965D-29505CEE4367}" presName="vertThree" presStyleCnt="0"/>
      <dgm:spPr/>
    </dgm:pt>
    <dgm:pt modelId="{D95CF39E-9D26-4C3D-BD2B-192F07DA3764}" type="pres">
      <dgm:prSet presAssocID="{E2B27670-2214-4D6C-965D-29505CEE4367}" presName="txThree" presStyleLbl="node3" presStyleIdx="2" presStyleCnt="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0982C05F-CA1E-4170-8007-56B03FAE869A}" type="pres">
      <dgm:prSet presAssocID="{E2B27670-2214-4D6C-965D-29505CEE4367}" presName="horzThree" presStyleCnt="0"/>
      <dgm:spPr/>
    </dgm:pt>
    <dgm:pt modelId="{DADD586E-4987-4CE5-8395-FD50572DF181}" type="pres">
      <dgm:prSet presAssocID="{5C97AAB5-EF8B-4B36-BDF1-1FC1D585536A}" presName="sibSpaceTwo" presStyleCnt="0"/>
      <dgm:spPr/>
    </dgm:pt>
    <dgm:pt modelId="{F7ABBC99-343B-41EE-BA2E-64C394E8B2E6}" type="pres">
      <dgm:prSet presAssocID="{BBF06845-DE8C-4E95-A9A8-5B8F820F13BC}" presName="vertTwo" presStyleCnt="0"/>
      <dgm:spPr/>
    </dgm:pt>
    <dgm:pt modelId="{28F003FD-135A-41C3-B5F4-91B9FFE3F575}" type="pres">
      <dgm:prSet presAssocID="{BBF06845-DE8C-4E95-A9A8-5B8F820F13BC}" presName="txTwo" presStyleLbl="node2" presStyleIdx="1" presStyleCnt="3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130428AD-31D2-4A7C-8361-6F1BBB779941}" type="pres">
      <dgm:prSet presAssocID="{BBF06845-DE8C-4E95-A9A8-5B8F820F13BC}" presName="parTransTwo" presStyleCnt="0"/>
      <dgm:spPr/>
    </dgm:pt>
    <dgm:pt modelId="{8069EBA7-3121-4F94-A512-C201B0CB8D98}" type="pres">
      <dgm:prSet presAssocID="{BBF06845-DE8C-4E95-A9A8-5B8F820F13BC}" presName="horzTwo" presStyleCnt="0"/>
      <dgm:spPr/>
    </dgm:pt>
    <dgm:pt modelId="{B9B11A5C-1D72-43D8-9DD5-E50303735828}" type="pres">
      <dgm:prSet presAssocID="{5CA7B223-D9D2-4B5A-89FC-41FB114A7F3D}" presName="vertThree" presStyleCnt="0"/>
      <dgm:spPr/>
    </dgm:pt>
    <dgm:pt modelId="{7E188A53-206B-4322-895F-788FDF988A60}" type="pres">
      <dgm:prSet presAssocID="{5CA7B223-D9D2-4B5A-89FC-41FB114A7F3D}" presName="txThree" presStyleLbl="node3" presStyleIdx="3" presStyleCnt="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F77AA9F3-38F8-4046-A0F9-0971DC5A7467}" type="pres">
      <dgm:prSet presAssocID="{5CA7B223-D9D2-4B5A-89FC-41FB114A7F3D}" presName="horzThree" presStyleCnt="0"/>
      <dgm:spPr/>
    </dgm:pt>
    <dgm:pt modelId="{AAB14D1B-AC67-4A85-9DCA-CB0ACDB8EDD6}" type="pres">
      <dgm:prSet presAssocID="{FAE7927F-15E5-40F1-9AF8-410DA5652FD2}" presName="sibSpaceTwo" presStyleCnt="0"/>
      <dgm:spPr/>
    </dgm:pt>
    <dgm:pt modelId="{F4D4F7CB-AB4D-4615-AF88-D380EC6B0332}" type="pres">
      <dgm:prSet presAssocID="{684C5039-AB3D-453D-9EFE-C82A3D49B846}" presName="vertTwo" presStyleCnt="0"/>
      <dgm:spPr/>
    </dgm:pt>
    <dgm:pt modelId="{9E54933C-F873-47A5-BA11-8B496C34F470}" type="pres">
      <dgm:prSet presAssocID="{684C5039-AB3D-453D-9EFE-C82A3D49B846}" presName="txTwo" presStyleLbl="node2" presStyleIdx="2" presStyleCnt="3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257F014C-8AD4-4FDF-A1C4-87AD140EA960}" type="pres">
      <dgm:prSet presAssocID="{684C5039-AB3D-453D-9EFE-C82A3D49B846}" presName="parTransTwo" presStyleCnt="0"/>
      <dgm:spPr/>
    </dgm:pt>
    <dgm:pt modelId="{90892D18-FCF5-4089-BD7B-5C442BA21CFE}" type="pres">
      <dgm:prSet presAssocID="{684C5039-AB3D-453D-9EFE-C82A3D49B846}" presName="horzTwo" presStyleCnt="0"/>
      <dgm:spPr/>
    </dgm:pt>
    <dgm:pt modelId="{4D5345D7-6CAA-41A9-A704-00523422D2C8}" type="pres">
      <dgm:prSet presAssocID="{DB78C4A0-794E-4EAB-BD9F-58F6668F308F}" presName="vertThree" presStyleCnt="0"/>
      <dgm:spPr/>
    </dgm:pt>
    <dgm:pt modelId="{B8640255-276C-41BA-8282-6D931FC6596B}" type="pres">
      <dgm:prSet presAssocID="{DB78C4A0-794E-4EAB-BD9F-58F6668F308F}" presName="txThree" presStyleLbl="node3" presStyleIdx="4" presStyleCnt="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FC9FD660-E7A1-4E83-B6D8-9EEF9505E74C}" type="pres">
      <dgm:prSet presAssocID="{DB78C4A0-794E-4EAB-BD9F-58F6668F308F}" presName="horzThree" presStyleCnt="0"/>
      <dgm:spPr/>
    </dgm:pt>
  </dgm:ptLst>
  <dgm:cxnLst>
    <dgm:cxn modelId="{07CB2CE0-7586-4E59-8EA1-A0DF9FC291EE}" srcId="{92DD3863-F51B-42D8-B1E0-9E978B862262}" destId="{99AEE8ED-F1C1-410F-B400-5DA846EF6FF2}" srcOrd="0" destOrd="0" parTransId="{A1BACE61-313A-4524-9097-F60D0C3DFB5A}" sibTransId="{5C97AAB5-EF8B-4B36-BDF1-1FC1D585536A}"/>
    <dgm:cxn modelId="{E05C1028-B186-4E16-8FB5-E912018C93DA}" srcId="{BBF06845-DE8C-4E95-A9A8-5B8F820F13BC}" destId="{5CA7B223-D9D2-4B5A-89FC-41FB114A7F3D}" srcOrd="0" destOrd="0" parTransId="{E27DAAFC-9CA7-4CAE-82C4-8B580031CAB6}" sibTransId="{7CBEA9C7-2644-4AAB-AB5D-EB88ED41DE38}"/>
    <dgm:cxn modelId="{CA1499BC-10EF-48EE-A6F7-6AC1CE0A7B71}" srcId="{99AEE8ED-F1C1-410F-B400-5DA846EF6FF2}" destId="{29622E1E-61EF-44CD-94FB-97BE9BB02FA8}" srcOrd="0" destOrd="0" parTransId="{2EF2197C-C090-46F5-884A-866530673D22}" sibTransId="{39EB5301-FDAE-4088-8CD5-F575212FA4A6}"/>
    <dgm:cxn modelId="{CFCFD751-5407-43CD-98F6-225EA45A063B}" type="presOf" srcId="{5CA7B223-D9D2-4B5A-89FC-41FB114A7F3D}" destId="{7E188A53-206B-4322-895F-788FDF988A60}" srcOrd="0" destOrd="0" presId="urn:microsoft.com/office/officeart/2005/8/layout/hierarchy4"/>
    <dgm:cxn modelId="{BAEBB156-7433-4086-A034-355DC50FC0D7}" type="presOf" srcId="{E2B27670-2214-4D6C-965D-29505CEE4367}" destId="{D95CF39E-9D26-4C3D-BD2B-192F07DA3764}" srcOrd="0" destOrd="0" presId="urn:microsoft.com/office/officeart/2005/8/layout/hierarchy4"/>
    <dgm:cxn modelId="{E8A2C21F-80EA-4B22-8EB9-45C9E0442402}" type="presOf" srcId="{684C5039-AB3D-453D-9EFE-C82A3D49B846}" destId="{9E54933C-F873-47A5-BA11-8B496C34F470}" srcOrd="0" destOrd="0" presId="urn:microsoft.com/office/officeart/2005/8/layout/hierarchy4"/>
    <dgm:cxn modelId="{CA7285D0-7CE0-4B6F-8AFF-B632D5BD7292}" srcId="{99AEE8ED-F1C1-410F-B400-5DA846EF6FF2}" destId="{E2B27670-2214-4D6C-965D-29505CEE4367}" srcOrd="2" destOrd="0" parTransId="{0DFCF2C1-D6E8-4AD2-8D0C-666AA555C2EB}" sibTransId="{43E14C34-4DE4-4ACF-BA27-E06768D99548}"/>
    <dgm:cxn modelId="{6362643A-BBE4-4858-84BD-019AAD82A92F}" srcId="{684C5039-AB3D-453D-9EFE-C82A3D49B846}" destId="{DB78C4A0-794E-4EAB-BD9F-58F6668F308F}" srcOrd="0" destOrd="0" parTransId="{FE0DA293-798C-4253-A543-1FF855E9C238}" sibTransId="{9B811AAD-0486-4AA0-AAC4-4D4903A87526}"/>
    <dgm:cxn modelId="{7C2F6500-A1C2-4AC9-A3C8-FC2687EF34BE}" type="presOf" srcId="{CFC6DAB6-39B4-44A5-9E0B-9300C3A79549}" destId="{E64A6A70-A102-4592-9EC2-10F7F7D3975E}" srcOrd="0" destOrd="0" presId="urn:microsoft.com/office/officeart/2005/8/layout/hierarchy4"/>
    <dgm:cxn modelId="{5CDFEA5A-2C6B-41F2-A7FE-91423D963006}" type="presOf" srcId="{21F6D6CE-02A3-47EE-A048-A4F1250B70FA}" destId="{76DB18F4-2CE5-4E16-9081-DDB60CE6D729}" srcOrd="0" destOrd="0" presId="urn:microsoft.com/office/officeart/2005/8/layout/hierarchy4"/>
    <dgm:cxn modelId="{1E097230-332E-43D6-BB34-8CC87FFC6240}" srcId="{92DD3863-F51B-42D8-B1E0-9E978B862262}" destId="{684C5039-AB3D-453D-9EFE-C82A3D49B846}" srcOrd="2" destOrd="0" parTransId="{A9AE54EA-7A33-460E-9147-C4A4498188FC}" sibTransId="{511A6511-586F-4952-B583-8C7A50FFF03E}"/>
    <dgm:cxn modelId="{A00A9F9F-ECE3-4165-9679-9E906AADED9D}" srcId="{21F6D6CE-02A3-47EE-A048-A4F1250B70FA}" destId="{92DD3863-F51B-42D8-B1E0-9E978B862262}" srcOrd="0" destOrd="0" parTransId="{65E7BCDC-2ED9-4A07-ADA9-F99F7536281D}" sibTransId="{628F734A-812F-441F-98A8-5E8E1F43C3A4}"/>
    <dgm:cxn modelId="{27894D1C-28EB-4838-BD5C-EC10EAF6B575}" type="presOf" srcId="{BBF06845-DE8C-4E95-A9A8-5B8F820F13BC}" destId="{28F003FD-135A-41C3-B5F4-91B9FFE3F575}" srcOrd="0" destOrd="0" presId="urn:microsoft.com/office/officeart/2005/8/layout/hierarchy4"/>
    <dgm:cxn modelId="{D72ED1FC-DA09-4527-AB48-DB20D82EB0BC}" type="presOf" srcId="{99AEE8ED-F1C1-410F-B400-5DA846EF6FF2}" destId="{0BC25A63-4B3C-4CE7-8314-5203F453B26C}" srcOrd="0" destOrd="0" presId="urn:microsoft.com/office/officeart/2005/8/layout/hierarchy4"/>
    <dgm:cxn modelId="{437CB319-2086-460B-9641-82F77DDDC834}" type="presOf" srcId="{92DD3863-F51B-42D8-B1E0-9E978B862262}" destId="{802879A8-89F0-46AB-8814-DF3D989AC499}" srcOrd="0" destOrd="0" presId="urn:microsoft.com/office/officeart/2005/8/layout/hierarchy4"/>
    <dgm:cxn modelId="{0D85CEC2-07DF-4094-82E0-60D564B8C7BA}" srcId="{99AEE8ED-F1C1-410F-B400-5DA846EF6FF2}" destId="{CFC6DAB6-39B4-44A5-9E0B-9300C3A79549}" srcOrd="1" destOrd="0" parTransId="{3D87EED7-A494-446A-8FCA-1482454FEED5}" sibTransId="{EABEF76F-94BF-4D0D-AF60-FC054C556137}"/>
    <dgm:cxn modelId="{B96F6B9E-05BE-415E-8C4F-676A9FEB77F8}" srcId="{92DD3863-F51B-42D8-B1E0-9E978B862262}" destId="{BBF06845-DE8C-4E95-A9A8-5B8F820F13BC}" srcOrd="1" destOrd="0" parTransId="{C7755204-8625-402F-B9A1-4CB9826C7EE7}" sibTransId="{FAE7927F-15E5-40F1-9AF8-410DA5652FD2}"/>
    <dgm:cxn modelId="{455447D0-9EA2-49FE-B474-855DC1CD2079}" type="presOf" srcId="{29622E1E-61EF-44CD-94FB-97BE9BB02FA8}" destId="{50EFD8C2-7F24-4C01-8CA1-FB8B4FA2721B}" srcOrd="0" destOrd="0" presId="urn:microsoft.com/office/officeart/2005/8/layout/hierarchy4"/>
    <dgm:cxn modelId="{D1AB7818-AA61-4383-BB75-55EA7244DB72}" type="presOf" srcId="{DB78C4A0-794E-4EAB-BD9F-58F6668F308F}" destId="{B8640255-276C-41BA-8282-6D931FC6596B}" srcOrd="0" destOrd="0" presId="urn:microsoft.com/office/officeart/2005/8/layout/hierarchy4"/>
    <dgm:cxn modelId="{3855184F-FC19-46EE-AD3F-C7D633C2EE4B}" type="presParOf" srcId="{76DB18F4-2CE5-4E16-9081-DDB60CE6D729}" destId="{8F703EA7-3422-4B8A-A909-23C95C6FF82A}" srcOrd="0" destOrd="0" presId="urn:microsoft.com/office/officeart/2005/8/layout/hierarchy4"/>
    <dgm:cxn modelId="{6DD53A95-0051-4D49-8FF2-B3BD236E26FC}" type="presParOf" srcId="{8F703EA7-3422-4B8A-A909-23C95C6FF82A}" destId="{802879A8-89F0-46AB-8814-DF3D989AC499}" srcOrd="0" destOrd="0" presId="urn:microsoft.com/office/officeart/2005/8/layout/hierarchy4"/>
    <dgm:cxn modelId="{E055922D-606D-4677-9504-8C84D0E858AB}" type="presParOf" srcId="{8F703EA7-3422-4B8A-A909-23C95C6FF82A}" destId="{E7ABE37E-6EF5-4284-82C9-BB5C6F59403D}" srcOrd="1" destOrd="0" presId="urn:microsoft.com/office/officeart/2005/8/layout/hierarchy4"/>
    <dgm:cxn modelId="{90A1D4B5-F598-4880-A547-8B6C90A0A97F}" type="presParOf" srcId="{8F703EA7-3422-4B8A-A909-23C95C6FF82A}" destId="{E509A1A4-C1BA-4B24-85A3-E012B9761436}" srcOrd="2" destOrd="0" presId="urn:microsoft.com/office/officeart/2005/8/layout/hierarchy4"/>
    <dgm:cxn modelId="{4441F2B2-2EB8-4D0B-B9CA-2D14F1097E2B}" type="presParOf" srcId="{E509A1A4-C1BA-4B24-85A3-E012B9761436}" destId="{9FB9D88F-28FF-48A4-A572-04235DBFDD67}" srcOrd="0" destOrd="0" presId="urn:microsoft.com/office/officeart/2005/8/layout/hierarchy4"/>
    <dgm:cxn modelId="{9980B437-19D0-4F9C-A299-A938621378E5}" type="presParOf" srcId="{9FB9D88F-28FF-48A4-A572-04235DBFDD67}" destId="{0BC25A63-4B3C-4CE7-8314-5203F453B26C}" srcOrd="0" destOrd="0" presId="urn:microsoft.com/office/officeart/2005/8/layout/hierarchy4"/>
    <dgm:cxn modelId="{343E3299-A973-4BF5-98A3-1A92757DB543}" type="presParOf" srcId="{9FB9D88F-28FF-48A4-A572-04235DBFDD67}" destId="{0520055F-0BBE-4599-8D64-42D358D1CC15}" srcOrd="1" destOrd="0" presId="urn:microsoft.com/office/officeart/2005/8/layout/hierarchy4"/>
    <dgm:cxn modelId="{5C906C8C-0D43-4FD7-8DC8-5498FFBF2E2E}" type="presParOf" srcId="{9FB9D88F-28FF-48A4-A572-04235DBFDD67}" destId="{15607E51-29C2-4214-A539-FC4AFC2F8623}" srcOrd="2" destOrd="0" presId="urn:microsoft.com/office/officeart/2005/8/layout/hierarchy4"/>
    <dgm:cxn modelId="{DF0BD259-EDDB-4CB1-B174-BC1A84249B18}" type="presParOf" srcId="{15607E51-29C2-4214-A539-FC4AFC2F8623}" destId="{9D0AFFF9-BD66-4CBA-9E7A-219E8475BF8B}" srcOrd="0" destOrd="0" presId="urn:microsoft.com/office/officeart/2005/8/layout/hierarchy4"/>
    <dgm:cxn modelId="{E0569874-4E3B-4A33-BF6E-CFC4EC07C45D}" type="presParOf" srcId="{9D0AFFF9-BD66-4CBA-9E7A-219E8475BF8B}" destId="{50EFD8C2-7F24-4C01-8CA1-FB8B4FA2721B}" srcOrd="0" destOrd="0" presId="urn:microsoft.com/office/officeart/2005/8/layout/hierarchy4"/>
    <dgm:cxn modelId="{CDF0C0B9-4DC3-4C07-B37D-58C5873B26A5}" type="presParOf" srcId="{9D0AFFF9-BD66-4CBA-9E7A-219E8475BF8B}" destId="{B39CF471-C85C-4A3E-BFDD-07D3DE86C9B5}" srcOrd="1" destOrd="0" presId="urn:microsoft.com/office/officeart/2005/8/layout/hierarchy4"/>
    <dgm:cxn modelId="{26B4B66F-A204-4CE8-9AAF-1060007AD8A8}" type="presParOf" srcId="{15607E51-29C2-4214-A539-FC4AFC2F8623}" destId="{92519610-290E-4347-82C1-7A60C0D67EA6}" srcOrd="1" destOrd="0" presId="urn:microsoft.com/office/officeart/2005/8/layout/hierarchy4"/>
    <dgm:cxn modelId="{4C51EFFF-7305-42F8-B62D-159273B08E38}" type="presParOf" srcId="{15607E51-29C2-4214-A539-FC4AFC2F8623}" destId="{172B780E-CB36-49FC-B58F-273F64174E07}" srcOrd="2" destOrd="0" presId="urn:microsoft.com/office/officeart/2005/8/layout/hierarchy4"/>
    <dgm:cxn modelId="{1CDF949A-2A27-4DEC-B142-B2E4B065F8CC}" type="presParOf" srcId="{172B780E-CB36-49FC-B58F-273F64174E07}" destId="{E64A6A70-A102-4592-9EC2-10F7F7D3975E}" srcOrd="0" destOrd="0" presId="urn:microsoft.com/office/officeart/2005/8/layout/hierarchy4"/>
    <dgm:cxn modelId="{98BA80C0-AACB-43BE-AB1C-502AC009265C}" type="presParOf" srcId="{172B780E-CB36-49FC-B58F-273F64174E07}" destId="{AB957F5A-8B26-451A-AAEF-D4247A505A96}" srcOrd="1" destOrd="0" presId="urn:microsoft.com/office/officeart/2005/8/layout/hierarchy4"/>
    <dgm:cxn modelId="{079ECF4A-6F53-4A0D-A384-9CA9CE1E80B0}" type="presParOf" srcId="{15607E51-29C2-4214-A539-FC4AFC2F8623}" destId="{1082FCEC-63A7-4415-B992-3DE07581B37C}" srcOrd="3" destOrd="0" presId="urn:microsoft.com/office/officeart/2005/8/layout/hierarchy4"/>
    <dgm:cxn modelId="{E0B9A0D3-C320-4EAD-B208-2C45E1E748DF}" type="presParOf" srcId="{15607E51-29C2-4214-A539-FC4AFC2F8623}" destId="{C6523CA3-7ADA-490B-A7D5-59CE7317266F}" srcOrd="4" destOrd="0" presId="urn:microsoft.com/office/officeart/2005/8/layout/hierarchy4"/>
    <dgm:cxn modelId="{21F7314E-A6A1-4B9E-B085-7E159B0050C4}" type="presParOf" srcId="{C6523CA3-7ADA-490B-A7D5-59CE7317266F}" destId="{D95CF39E-9D26-4C3D-BD2B-192F07DA3764}" srcOrd="0" destOrd="0" presId="urn:microsoft.com/office/officeart/2005/8/layout/hierarchy4"/>
    <dgm:cxn modelId="{CA472198-A57F-46D4-9645-6C5589562B2B}" type="presParOf" srcId="{C6523CA3-7ADA-490B-A7D5-59CE7317266F}" destId="{0982C05F-CA1E-4170-8007-56B03FAE869A}" srcOrd="1" destOrd="0" presId="urn:microsoft.com/office/officeart/2005/8/layout/hierarchy4"/>
    <dgm:cxn modelId="{8481147B-9820-4EC6-BF38-449690E69964}" type="presParOf" srcId="{E509A1A4-C1BA-4B24-85A3-E012B9761436}" destId="{DADD586E-4987-4CE5-8395-FD50572DF181}" srcOrd="1" destOrd="0" presId="urn:microsoft.com/office/officeart/2005/8/layout/hierarchy4"/>
    <dgm:cxn modelId="{56D34A94-9574-4FD1-8937-9694B26A05B4}" type="presParOf" srcId="{E509A1A4-C1BA-4B24-85A3-E012B9761436}" destId="{F7ABBC99-343B-41EE-BA2E-64C394E8B2E6}" srcOrd="2" destOrd="0" presId="urn:microsoft.com/office/officeart/2005/8/layout/hierarchy4"/>
    <dgm:cxn modelId="{4D6E0F84-0EF9-4EB6-841D-6CB9F86B0715}" type="presParOf" srcId="{F7ABBC99-343B-41EE-BA2E-64C394E8B2E6}" destId="{28F003FD-135A-41C3-B5F4-91B9FFE3F575}" srcOrd="0" destOrd="0" presId="urn:microsoft.com/office/officeart/2005/8/layout/hierarchy4"/>
    <dgm:cxn modelId="{610BF597-3C4B-40B5-82A7-30595D52A812}" type="presParOf" srcId="{F7ABBC99-343B-41EE-BA2E-64C394E8B2E6}" destId="{130428AD-31D2-4A7C-8361-6F1BBB779941}" srcOrd="1" destOrd="0" presId="urn:microsoft.com/office/officeart/2005/8/layout/hierarchy4"/>
    <dgm:cxn modelId="{7EAA9319-A053-4D86-9976-DD3C2C387A57}" type="presParOf" srcId="{F7ABBC99-343B-41EE-BA2E-64C394E8B2E6}" destId="{8069EBA7-3121-4F94-A512-C201B0CB8D98}" srcOrd="2" destOrd="0" presId="urn:microsoft.com/office/officeart/2005/8/layout/hierarchy4"/>
    <dgm:cxn modelId="{A6077044-B277-41A1-922B-2C955CA3F522}" type="presParOf" srcId="{8069EBA7-3121-4F94-A512-C201B0CB8D98}" destId="{B9B11A5C-1D72-43D8-9DD5-E50303735828}" srcOrd="0" destOrd="0" presId="urn:microsoft.com/office/officeart/2005/8/layout/hierarchy4"/>
    <dgm:cxn modelId="{4C2D78A3-13FE-4306-ADFD-D0F57D7CA1C0}" type="presParOf" srcId="{B9B11A5C-1D72-43D8-9DD5-E50303735828}" destId="{7E188A53-206B-4322-895F-788FDF988A60}" srcOrd="0" destOrd="0" presId="urn:microsoft.com/office/officeart/2005/8/layout/hierarchy4"/>
    <dgm:cxn modelId="{2A044D6A-0E22-4D00-8F55-FB5A55FC5EF0}" type="presParOf" srcId="{B9B11A5C-1D72-43D8-9DD5-E50303735828}" destId="{F77AA9F3-38F8-4046-A0F9-0971DC5A7467}" srcOrd="1" destOrd="0" presId="urn:microsoft.com/office/officeart/2005/8/layout/hierarchy4"/>
    <dgm:cxn modelId="{A46DD774-0E06-46F7-B09A-3B7F59041C21}" type="presParOf" srcId="{E509A1A4-C1BA-4B24-85A3-E012B9761436}" destId="{AAB14D1B-AC67-4A85-9DCA-CB0ACDB8EDD6}" srcOrd="3" destOrd="0" presId="urn:microsoft.com/office/officeart/2005/8/layout/hierarchy4"/>
    <dgm:cxn modelId="{3A45F224-D4EB-4B82-BD91-59DE89F9A5E6}" type="presParOf" srcId="{E509A1A4-C1BA-4B24-85A3-E012B9761436}" destId="{F4D4F7CB-AB4D-4615-AF88-D380EC6B0332}" srcOrd="4" destOrd="0" presId="urn:microsoft.com/office/officeart/2005/8/layout/hierarchy4"/>
    <dgm:cxn modelId="{49D01F24-4F3E-441B-8804-86C477B963B5}" type="presParOf" srcId="{F4D4F7CB-AB4D-4615-AF88-D380EC6B0332}" destId="{9E54933C-F873-47A5-BA11-8B496C34F470}" srcOrd="0" destOrd="0" presId="urn:microsoft.com/office/officeart/2005/8/layout/hierarchy4"/>
    <dgm:cxn modelId="{F447FDF8-B6E4-4996-9D15-F33E2FC878C3}" type="presParOf" srcId="{F4D4F7CB-AB4D-4615-AF88-D380EC6B0332}" destId="{257F014C-8AD4-4FDF-A1C4-87AD140EA960}" srcOrd="1" destOrd="0" presId="urn:microsoft.com/office/officeart/2005/8/layout/hierarchy4"/>
    <dgm:cxn modelId="{62FF620E-1619-4E7F-8167-52A1E0A7D761}" type="presParOf" srcId="{F4D4F7CB-AB4D-4615-AF88-D380EC6B0332}" destId="{90892D18-FCF5-4089-BD7B-5C442BA21CFE}" srcOrd="2" destOrd="0" presId="urn:microsoft.com/office/officeart/2005/8/layout/hierarchy4"/>
    <dgm:cxn modelId="{11F132BA-536D-4499-B06B-6C7D9EF178C2}" type="presParOf" srcId="{90892D18-FCF5-4089-BD7B-5C442BA21CFE}" destId="{4D5345D7-6CAA-41A9-A704-00523422D2C8}" srcOrd="0" destOrd="0" presId="urn:microsoft.com/office/officeart/2005/8/layout/hierarchy4"/>
    <dgm:cxn modelId="{F8F3CE30-A4CA-41D2-A39D-AC1CB1842A36}" type="presParOf" srcId="{4D5345D7-6CAA-41A9-A704-00523422D2C8}" destId="{B8640255-276C-41BA-8282-6D931FC6596B}" srcOrd="0" destOrd="0" presId="urn:microsoft.com/office/officeart/2005/8/layout/hierarchy4"/>
    <dgm:cxn modelId="{8624438D-AAF0-4520-A8D6-ABA4DC80369A}" type="presParOf" srcId="{4D5345D7-6CAA-41A9-A704-00523422D2C8}" destId="{FC9FD660-E7A1-4E83-B6D8-9EEF9505E74C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BF39CD6-BBCF-4D46-AACC-2F433AD3EDC6}" type="doc">
      <dgm:prSet loTypeId="urn:microsoft.com/office/officeart/2005/8/layout/hierarchy4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TW" altLang="en-US"/>
        </a:p>
      </dgm:t>
    </dgm:pt>
    <dgm:pt modelId="{A729D145-A53D-45BB-8AD7-D9F2BA7A93F8}">
      <dgm:prSet phldrT="[文字]" custT="1"/>
      <dgm:spPr/>
      <dgm:t>
        <a:bodyPr/>
        <a:lstStyle/>
        <a:p>
          <a:r>
            <a:rPr lang="zh-TW" altLang="en-US" sz="3200" dirty="0">
              <a:latin typeface="標楷體" panose="03000509000000000000" pitchFamily="65" charset="-120"/>
              <a:ea typeface="標楷體" panose="03000509000000000000" pitchFamily="65" charset="-120"/>
            </a:rPr>
            <a:t>國、英、數、社、自</a:t>
          </a:r>
          <a:endParaRPr lang="zh-TW" altLang="en-US" sz="3200" dirty="0"/>
        </a:p>
      </dgm:t>
    </dgm:pt>
    <dgm:pt modelId="{6A8B1F5A-0DEC-4E19-B22D-BB3ACFC3F2D2}" type="parTrans" cxnId="{417BA8DD-3B15-40F0-B796-EC2F927A3F8D}">
      <dgm:prSet/>
      <dgm:spPr/>
      <dgm:t>
        <a:bodyPr/>
        <a:lstStyle/>
        <a:p>
          <a:endParaRPr lang="zh-TW" altLang="en-US"/>
        </a:p>
      </dgm:t>
    </dgm:pt>
    <dgm:pt modelId="{37FBF3AC-BF80-42B0-81D9-BADAC076A700}" type="sibTrans" cxnId="{417BA8DD-3B15-40F0-B796-EC2F927A3F8D}">
      <dgm:prSet/>
      <dgm:spPr/>
      <dgm:t>
        <a:bodyPr/>
        <a:lstStyle/>
        <a:p>
          <a:endParaRPr lang="zh-TW" altLang="en-US"/>
        </a:p>
      </dgm:t>
    </dgm:pt>
    <dgm:pt modelId="{289F4839-6E29-45E6-B6DB-5799C1BD1ED7}">
      <dgm:prSet phldrT="[文字]" custT="1"/>
      <dgm:spPr>
        <a:solidFill>
          <a:schemeClr val="accent3"/>
        </a:solidFill>
      </dgm:spPr>
      <dgm:t>
        <a:bodyPr/>
        <a:lstStyle/>
        <a:p>
          <a:r>
            <a:rPr lang="en-US" altLang="zh-TW" sz="3600" dirty="0">
              <a:latin typeface="標楷體" panose="03000509000000000000" pitchFamily="65" charset="-120"/>
              <a:ea typeface="標楷體" panose="03000509000000000000" pitchFamily="65" charset="-120"/>
            </a:rPr>
            <a:t>A</a:t>
          </a:r>
          <a:br>
            <a:rPr lang="en-US" altLang="zh-TW" sz="36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3600" dirty="0">
              <a:latin typeface="標楷體" panose="03000509000000000000" pitchFamily="65" charset="-120"/>
              <a:ea typeface="標楷體" panose="03000509000000000000" pitchFamily="65" charset="-120"/>
            </a:rPr>
            <a:t>精熟</a:t>
          </a:r>
          <a:r>
            <a:rPr lang="en-US" altLang="zh-TW" sz="3600" dirty="0">
              <a:latin typeface="標楷體" panose="03000509000000000000" pitchFamily="65" charset="-120"/>
              <a:ea typeface="標楷體" panose="03000509000000000000" pitchFamily="65" charset="-120"/>
            </a:rPr>
            <a:t>10%~20%</a:t>
          </a:r>
          <a:endParaRPr lang="zh-TW" altLang="en-US" sz="3600" dirty="0"/>
        </a:p>
      </dgm:t>
    </dgm:pt>
    <dgm:pt modelId="{7CE0CE04-2DA8-403C-89B8-7AE07F4A5CE4}" type="parTrans" cxnId="{9F6B479B-B91C-41AC-B1CD-0727A92F3D0B}">
      <dgm:prSet/>
      <dgm:spPr/>
      <dgm:t>
        <a:bodyPr/>
        <a:lstStyle/>
        <a:p>
          <a:endParaRPr lang="zh-TW" altLang="en-US"/>
        </a:p>
      </dgm:t>
    </dgm:pt>
    <dgm:pt modelId="{6F046DB2-C3FB-44DB-8A25-AE92AC213279}" type="sibTrans" cxnId="{9F6B479B-B91C-41AC-B1CD-0727A92F3D0B}">
      <dgm:prSet/>
      <dgm:spPr/>
      <dgm:t>
        <a:bodyPr/>
        <a:lstStyle/>
        <a:p>
          <a:endParaRPr lang="zh-TW" altLang="en-US"/>
        </a:p>
      </dgm:t>
    </dgm:pt>
    <dgm:pt modelId="{48B1000F-41DC-49DD-AC90-D2237E31BA82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2400" dirty="0"/>
            <a:t>A++ </a:t>
          </a:r>
          <a:r>
            <a:rPr lang="en-US" altLang="zh-TW" sz="2800" dirty="0"/>
            <a:t/>
          </a:r>
          <a:br>
            <a:rPr lang="en-US" altLang="zh-TW" sz="2800" dirty="0"/>
          </a:br>
          <a:r>
            <a:rPr lang="en-US" altLang="zh-TW" sz="1800" dirty="0"/>
            <a:t>(</a:t>
          </a:r>
          <a:r>
            <a:rPr lang="zh-TW" altLang="en-US" sz="1800" dirty="0"/>
            <a:t>前</a:t>
          </a:r>
          <a:r>
            <a:rPr lang="en-US" altLang="zh-TW" sz="1800" dirty="0"/>
            <a:t>25%)</a:t>
          </a:r>
          <a:endParaRPr lang="zh-TW" altLang="en-US" sz="1800" dirty="0"/>
        </a:p>
      </dgm:t>
    </dgm:pt>
    <dgm:pt modelId="{836D715F-EC98-444F-8C6F-67B7E148F311}" type="parTrans" cxnId="{BF1C8EA6-7577-4FA0-937F-8D88A55ADAA0}">
      <dgm:prSet/>
      <dgm:spPr/>
      <dgm:t>
        <a:bodyPr/>
        <a:lstStyle/>
        <a:p>
          <a:endParaRPr lang="zh-TW" altLang="en-US"/>
        </a:p>
      </dgm:t>
    </dgm:pt>
    <dgm:pt modelId="{32B4BC19-C126-43E6-B778-E285C391E921}" type="sibTrans" cxnId="{BF1C8EA6-7577-4FA0-937F-8D88A55ADAA0}">
      <dgm:prSet/>
      <dgm:spPr/>
      <dgm:t>
        <a:bodyPr/>
        <a:lstStyle/>
        <a:p>
          <a:endParaRPr lang="zh-TW" altLang="en-US"/>
        </a:p>
      </dgm:t>
    </dgm:pt>
    <dgm:pt modelId="{6FCFDD51-497D-4702-8139-C0BE32C83D83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2400" dirty="0"/>
            <a:t>A+</a:t>
          </a:r>
          <a:r>
            <a:rPr lang="zh-TW" altLang="en-US" sz="1200" dirty="0"/>
            <a:t> </a:t>
          </a:r>
          <a:r>
            <a:rPr lang="en-US" altLang="zh-TW" sz="1600" dirty="0"/>
            <a:t>(26%~</a:t>
          </a:r>
          <a:br>
            <a:rPr lang="en-US" altLang="zh-TW" sz="1600" dirty="0"/>
          </a:br>
          <a:r>
            <a:rPr lang="en-US" altLang="zh-TW" sz="1600" dirty="0"/>
            <a:t>50%)</a:t>
          </a:r>
          <a:endParaRPr lang="zh-TW" altLang="en-US" sz="1600" dirty="0"/>
        </a:p>
      </dgm:t>
    </dgm:pt>
    <dgm:pt modelId="{A21D900C-B783-4155-8E57-D06D5C2599E7}" type="parTrans" cxnId="{0DC9C348-4D8C-4366-8CAB-2284CED0B1A5}">
      <dgm:prSet/>
      <dgm:spPr/>
      <dgm:t>
        <a:bodyPr/>
        <a:lstStyle/>
        <a:p>
          <a:endParaRPr lang="zh-TW" altLang="en-US"/>
        </a:p>
      </dgm:t>
    </dgm:pt>
    <dgm:pt modelId="{AF3C4C18-F097-4E17-86C0-852AC0ADDF0F}" type="sibTrans" cxnId="{0DC9C348-4D8C-4366-8CAB-2284CED0B1A5}">
      <dgm:prSet/>
      <dgm:spPr/>
      <dgm:t>
        <a:bodyPr/>
        <a:lstStyle/>
        <a:p>
          <a:endParaRPr lang="zh-TW" altLang="en-US"/>
        </a:p>
      </dgm:t>
    </dgm:pt>
    <dgm:pt modelId="{59D2F8B0-F1D7-4F65-8452-8BF850ACA52B}">
      <dgm:prSet phldrT="[文字]" custT="1"/>
      <dgm:spPr>
        <a:solidFill>
          <a:schemeClr val="accent3"/>
        </a:solidFill>
      </dgm:spPr>
      <dgm:t>
        <a:bodyPr/>
        <a:lstStyle/>
        <a:p>
          <a: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B</a:t>
          </a:r>
          <a:b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基礎 </a:t>
          </a:r>
          <a: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45%~60%</a:t>
          </a:r>
          <a:endParaRPr lang="zh-TW" altLang="en-US" sz="3600" dirty="0"/>
        </a:p>
      </dgm:t>
    </dgm:pt>
    <dgm:pt modelId="{ED0A4504-2ECA-4CD1-AFC1-A4F05E3F4515}" type="parTrans" cxnId="{59FBCAEB-3007-409B-99D7-C3430B59AEEB}">
      <dgm:prSet/>
      <dgm:spPr/>
      <dgm:t>
        <a:bodyPr/>
        <a:lstStyle/>
        <a:p>
          <a:endParaRPr lang="zh-TW" altLang="en-US"/>
        </a:p>
      </dgm:t>
    </dgm:pt>
    <dgm:pt modelId="{359C701C-4B83-4801-9035-266110D80EBA}" type="sibTrans" cxnId="{59FBCAEB-3007-409B-99D7-C3430B59AEEB}">
      <dgm:prSet/>
      <dgm:spPr/>
      <dgm:t>
        <a:bodyPr/>
        <a:lstStyle/>
        <a:p>
          <a:endParaRPr lang="zh-TW" altLang="en-US"/>
        </a:p>
      </dgm:t>
    </dgm:pt>
    <dgm:pt modelId="{6F124437-8009-494A-B63C-F61D459E06C8}">
      <dgm:prSet phldrT="[文字]" custT="1"/>
      <dgm:spPr>
        <a:solidFill>
          <a:schemeClr val="accent3"/>
        </a:solidFill>
      </dgm:spPr>
      <dgm:t>
        <a:bodyPr/>
        <a:lstStyle/>
        <a:p>
          <a: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C</a:t>
          </a:r>
          <a:br>
            <a:rPr kumimoji="0" lang="en-US" altLang="zh-TW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36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  <a:r>
            <a:rPr kumimoji="0" lang="en-US" altLang="zh-TW" sz="2800" b="0" i="0" u="none" strike="noStrike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20%~35%</a:t>
          </a:r>
          <a:endParaRPr lang="zh-TW" altLang="en-US" sz="2800" dirty="0"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6A69FF9B-7F0C-4302-B425-4E51F6832CF4}" type="parTrans" cxnId="{BC315618-AB49-4E4D-A375-515E21889B91}">
      <dgm:prSet/>
      <dgm:spPr/>
      <dgm:t>
        <a:bodyPr/>
        <a:lstStyle/>
        <a:p>
          <a:endParaRPr lang="zh-TW" altLang="en-US"/>
        </a:p>
      </dgm:t>
    </dgm:pt>
    <dgm:pt modelId="{A1EFDE12-66A9-41AF-88AB-9C7D80DA1C65}" type="sibTrans" cxnId="{BC315618-AB49-4E4D-A375-515E21889B91}">
      <dgm:prSet/>
      <dgm:spPr/>
      <dgm:t>
        <a:bodyPr/>
        <a:lstStyle/>
        <a:p>
          <a:endParaRPr lang="zh-TW" altLang="en-US"/>
        </a:p>
      </dgm:t>
    </dgm:pt>
    <dgm:pt modelId="{D8E98FFE-158F-4A26-8672-D49F3D88C382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2800" dirty="0"/>
            <a:t>B++ </a:t>
          </a:r>
          <a:r>
            <a:rPr lang="en-US" altLang="zh-TW" sz="3600" dirty="0"/>
            <a:t/>
          </a:r>
          <a:br>
            <a:rPr lang="en-US" altLang="zh-TW" sz="3600" dirty="0"/>
          </a:br>
          <a:r>
            <a:rPr lang="en-US" altLang="zh-TW" sz="2000" dirty="0"/>
            <a:t>(</a:t>
          </a:r>
          <a:r>
            <a:rPr lang="zh-TW" altLang="en-US" sz="2000" dirty="0"/>
            <a:t>前</a:t>
          </a:r>
          <a:r>
            <a:rPr lang="en-US" altLang="zh-TW" sz="2000" dirty="0"/>
            <a:t/>
          </a:r>
          <a:br>
            <a:rPr lang="en-US" altLang="zh-TW" sz="2000" dirty="0"/>
          </a:br>
          <a:r>
            <a:rPr lang="en-US" altLang="zh-TW" sz="2000" dirty="0"/>
            <a:t>25%)</a:t>
          </a:r>
          <a:endParaRPr lang="zh-TW" altLang="en-US" sz="2000" dirty="0"/>
        </a:p>
      </dgm:t>
    </dgm:pt>
    <dgm:pt modelId="{4416A284-0DD5-4C86-A0FC-A2C5E5448E47}" type="parTrans" cxnId="{908A935F-751F-4F42-8F23-2A90C4B20CD7}">
      <dgm:prSet/>
      <dgm:spPr/>
      <dgm:t>
        <a:bodyPr/>
        <a:lstStyle/>
        <a:p>
          <a:endParaRPr lang="zh-TW" altLang="en-US"/>
        </a:p>
      </dgm:t>
    </dgm:pt>
    <dgm:pt modelId="{2561B68B-0AFE-40E1-B76D-816556452E0A}" type="sibTrans" cxnId="{908A935F-751F-4F42-8F23-2A90C4B20CD7}">
      <dgm:prSet/>
      <dgm:spPr/>
      <dgm:t>
        <a:bodyPr/>
        <a:lstStyle/>
        <a:p>
          <a:endParaRPr lang="zh-TW" altLang="en-US"/>
        </a:p>
      </dgm:t>
    </dgm:pt>
    <dgm:pt modelId="{D153EF73-0579-4676-9BA0-C5707662C50E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3200" dirty="0"/>
            <a:t>A</a:t>
          </a:r>
          <a:r>
            <a:rPr lang="en-US" altLang="zh-TW" sz="1800" dirty="0"/>
            <a:t/>
          </a:r>
          <a:br>
            <a:rPr lang="en-US" altLang="zh-TW" sz="1800" dirty="0"/>
          </a:br>
          <a:r>
            <a:rPr lang="en-US" altLang="zh-TW" sz="1600" dirty="0"/>
            <a:t>(50%~)</a:t>
          </a:r>
          <a:endParaRPr lang="zh-TW" altLang="en-US" sz="1600" dirty="0"/>
        </a:p>
      </dgm:t>
    </dgm:pt>
    <dgm:pt modelId="{7DFF17C4-A91C-46FA-99AC-AC91A30B767C}" type="parTrans" cxnId="{A8D19693-FBCA-48A0-B4F1-2FAA62FDCAE2}">
      <dgm:prSet/>
      <dgm:spPr/>
      <dgm:t>
        <a:bodyPr/>
        <a:lstStyle/>
        <a:p>
          <a:endParaRPr lang="zh-TW" altLang="en-US"/>
        </a:p>
      </dgm:t>
    </dgm:pt>
    <dgm:pt modelId="{65B9E794-25F7-4B2E-B23C-228C2E785CBF}" type="sibTrans" cxnId="{A8D19693-FBCA-48A0-B4F1-2FAA62FDCAE2}">
      <dgm:prSet/>
      <dgm:spPr/>
      <dgm:t>
        <a:bodyPr/>
        <a:lstStyle/>
        <a:p>
          <a:endParaRPr lang="zh-TW" altLang="en-US"/>
        </a:p>
      </dgm:t>
    </dgm:pt>
    <dgm:pt modelId="{96019579-E34D-4B37-9845-C39219B7CB73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3200" dirty="0"/>
            <a:t>B+</a:t>
          </a:r>
          <a:r>
            <a:rPr lang="zh-TW" altLang="en-US" sz="1600" dirty="0"/>
            <a:t> </a:t>
          </a:r>
          <a:r>
            <a:rPr lang="en-US" altLang="zh-TW" sz="2000" dirty="0"/>
            <a:t>(26%~</a:t>
          </a:r>
          <a:br>
            <a:rPr lang="en-US" altLang="zh-TW" sz="2000" dirty="0"/>
          </a:br>
          <a:r>
            <a:rPr lang="en-US" altLang="zh-TW" sz="2000" dirty="0"/>
            <a:t>50%)</a:t>
          </a:r>
          <a:endParaRPr lang="zh-TW" altLang="en-US" sz="2000" dirty="0"/>
        </a:p>
      </dgm:t>
    </dgm:pt>
    <dgm:pt modelId="{53390DB2-0D78-4338-93CA-9CDA6B9E1337}" type="parTrans" cxnId="{751AE32D-4195-4766-80AB-910B8A2BF729}">
      <dgm:prSet/>
      <dgm:spPr/>
      <dgm:t>
        <a:bodyPr/>
        <a:lstStyle/>
        <a:p>
          <a:endParaRPr lang="zh-TW" altLang="en-US"/>
        </a:p>
      </dgm:t>
    </dgm:pt>
    <dgm:pt modelId="{9D6DD4AA-4D12-4AF6-9D94-3948CA0F47C5}" type="sibTrans" cxnId="{751AE32D-4195-4766-80AB-910B8A2BF729}">
      <dgm:prSet/>
      <dgm:spPr/>
      <dgm:t>
        <a:bodyPr/>
        <a:lstStyle/>
        <a:p>
          <a:endParaRPr lang="zh-TW" altLang="en-US"/>
        </a:p>
      </dgm:t>
    </dgm:pt>
    <dgm:pt modelId="{1D759CCA-FE3D-4EB8-AD4D-D48E0DE23597}">
      <dgm:prSet phldrT="[文字]" custT="1"/>
      <dgm:spPr>
        <a:solidFill>
          <a:schemeClr val="accent6">
            <a:lumMod val="75000"/>
          </a:schemeClr>
        </a:solidFill>
      </dgm:spPr>
      <dgm:t>
        <a:bodyPr/>
        <a:lstStyle/>
        <a:p>
          <a:r>
            <a:rPr lang="en-US" altLang="zh-TW" sz="3200" dirty="0"/>
            <a:t>B</a:t>
          </a:r>
          <a:r>
            <a:rPr lang="en-US" altLang="zh-TW" sz="1800" dirty="0"/>
            <a:t/>
          </a:r>
          <a:br>
            <a:rPr lang="en-US" altLang="zh-TW" sz="1800" dirty="0"/>
          </a:br>
          <a:r>
            <a:rPr lang="en-US" altLang="zh-TW" sz="2000" dirty="0"/>
            <a:t>(50%</a:t>
          </a:r>
          <a:br>
            <a:rPr lang="en-US" altLang="zh-TW" sz="2000" dirty="0"/>
          </a:br>
          <a:r>
            <a:rPr lang="en-US" altLang="zh-TW" sz="2000" dirty="0"/>
            <a:t>~)</a:t>
          </a:r>
          <a:endParaRPr lang="zh-TW" altLang="en-US" sz="2000" dirty="0"/>
        </a:p>
      </dgm:t>
    </dgm:pt>
    <dgm:pt modelId="{2C38FFB2-7C25-4BC9-90AD-9F34BBB4621A}" type="parTrans" cxnId="{99619B4F-CB18-4E62-BE44-120D0872A235}">
      <dgm:prSet/>
      <dgm:spPr/>
      <dgm:t>
        <a:bodyPr/>
        <a:lstStyle/>
        <a:p>
          <a:endParaRPr lang="zh-TW" altLang="en-US"/>
        </a:p>
      </dgm:t>
    </dgm:pt>
    <dgm:pt modelId="{209E8EB9-9CB7-42B7-B13F-DB0EEFFD3AB6}" type="sibTrans" cxnId="{99619B4F-CB18-4E62-BE44-120D0872A235}">
      <dgm:prSet/>
      <dgm:spPr/>
      <dgm:t>
        <a:bodyPr/>
        <a:lstStyle/>
        <a:p>
          <a:endParaRPr lang="zh-TW" altLang="en-US"/>
        </a:p>
      </dgm:t>
    </dgm:pt>
    <dgm:pt modelId="{865394A4-E208-4B73-855B-B63B6DBC3E2F}" type="pres">
      <dgm:prSet presAssocID="{CBF39CD6-BBCF-4D46-AACC-2F433AD3EDC6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zh-TW" altLang="en-US"/>
        </a:p>
      </dgm:t>
    </dgm:pt>
    <dgm:pt modelId="{B616D9F1-21A7-4B43-9C83-7F8D6AB27AA8}" type="pres">
      <dgm:prSet presAssocID="{A729D145-A53D-45BB-8AD7-D9F2BA7A93F8}" presName="vertOne" presStyleCnt="0"/>
      <dgm:spPr/>
    </dgm:pt>
    <dgm:pt modelId="{7180FB11-191F-42ED-A61C-A4E908BF40AB}" type="pres">
      <dgm:prSet presAssocID="{A729D145-A53D-45BB-8AD7-D9F2BA7A93F8}" presName="txOne" presStyleLbl="node0" presStyleIdx="0" presStyleCnt="1" custScaleY="39074" custLinFactNeighborX="718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F7B1141E-0A17-4B05-A24B-EC0CCEF61794}" type="pres">
      <dgm:prSet presAssocID="{A729D145-A53D-45BB-8AD7-D9F2BA7A93F8}" presName="parTransOne" presStyleCnt="0"/>
      <dgm:spPr/>
    </dgm:pt>
    <dgm:pt modelId="{942C4215-4519-46DA-9A2A-2B85DB19A180}" type="pres">
      <dgm:prSet presAssocID="{A729D145-A53D-45BB-8AD7-D9F2BA7A93F8}" presName="horzOne" presStyleCnt="0"/>
      <dgm:spPr/>
    </dgm:pt>
    <dgm:pt modelId="{1628C9BB-9A7A-46FF-914D-42AE30900E20}" type="pres">
      <dgm:prSet presAssocID="{289F4839-6E29-45E6-B6DB-5799C1BD1ED7}" presName="vertTwo" presStyleCnt="0"/>
      <dgm:spPr/>
    </dgm:pt>
    <dgm:pt modelId="{D51F9016-D34B-4097-8B58-ECFAF94F457D}" type="pres">
      <dgm:prSet presAssocID="{289F4839-6E29-45E6-B6DB-5799C1BD1ED7}" presName="txTwo" presStyleLbl="node2" presStyleIdx="0" presStyleCnt="3" custScaleX="92554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85C67466-E311-4C06-B81A-6D0FD5861451}" type="pres">
      <dgm:prSet presAssocID="{289F4839-6E29-45E6-B6DB-5799C1BD1ED7}" presName="parTransTwo" presStyleCnt="0"/>
      <dgm:spPr/>
    </dgm:pt>
    <dgm:pt modelId="{FCDA575C-5816-41C8-AA7D-38BB032C3FE9}" type="pres">
      <dgm:prSet presAssocID="{289F4839-6E29-45E6-B6DB-5799C1BD1ED7}" presName="horzTwo" presStyleCnt="0"/>
      <dgm:spPr/>
    </dgm:pt>
    <dgm:pt modelId="{9F833AAB-1C61-4A4D-AA0F-B585E20B5787}" type="pres">
      <dgm:prSet presAssocID="{48B1000F-41DC-49DD-AC90-D2237E31BA82}" presName="vertThree" presStyleCnt="0"/>
      <dgm:spPr/>
    </dgm:pt>
    <dgm:pt modelId="{5907107C-8F2D-478C-87DB-8AE8D750049F}" type="pres">
      <dgm:prSet presAssocID="{48B1000F-41DC-49DD-AC90-D2237E31BA82}" presName="txThree" presStyleLbl="node3" presStyleIdx="0" presStyleCnt="6" custScaleX="79881" custLinFactNeighborX="-33675" custLinFactNeighborY="700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7BFC2693-BF2D-4678-B828-FB17DA296FED}" type="pres">
      <dgm:prSet presAssocID="{48B1000F-41DC-49DD-AC90-D2237E31BA82}" presName="horzThree" presStyleCnt="0"/>
      <dgm:spPr/>
    </dgm:pt>
    <dgm:pt modelId="{F8B825A9-BCC2-42E0-A674-61748722921C}" type="pres">
      <dgm:prSet presAssocID="{32B4BC19-C126-43E6-B778-E285C391E921}" presName="sibSpaceThree" presStyleCnt="0"/>
      <dgm:spPr/>
    </dgm:pt>
    <dgm:pt modelId="{7BCD000D-3A80-4125-AE34-4DBDAFBD4874}" type="pres">
      <dgm:prSet presAssocID="{6FCFDD51-497D-4702-8139-C0BE32C83D83}" presName="vertThree" presStyleCnt="0"/>
      <dgm:spPr/>
    </dgm:pt>
    <dgm:pt modelId="{3C66C250-9DE2-4A67-8729-28E76F8C31FD}" type="pres">
      <dgm:prSet presAssocID="{6FCFDD51-497D-4702-8139-C0BE32C83D83}" presName="txThree" presStyleLbl="node3" presStyleIdx="1" presStyleCnt="6" custScaleX="79112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59CCD913-7DFF-4D37-B5DD-909535F3F9F6}" type="pres">
      <dgm:prSet presAssocID="{6FCFDD51-497D-4702-8139-C0BE32C83D83}" presName="horzThree" presStyleCnt="0"/>
      <dgm:spPr/>
    </dgm:pt>
    <dgm:pt modelId="{423F489F-48C1-4322-A80F-9C8BC722438C}" type="pres">
      <dgm:prSet presAssocID="{AF3C4C18-F097-4E17-86C0-852AC0ADDF0F}" presName="sibSpaceThree" presStyleCnt="0"/>
      <dgm:spPr/>
    </dgm:pt>
    <dgm:pt modelId="{55E2E5BD-7B79-4446-8198-E998157BD3A2}" type="pres">
      <dgm:prSet presAssocID="{D153EF73-0579-4676-9BA0-C5707662C50E}" presName="vertThree" presStyleCnt="0"/>
      <dgm:spPr/>
    </dgm:pt>
    <dgm:pt modelId="{BBF2EBE7-81EE-4149-9CEA-94B5A4F62A3D}" type="pres">
      <dgm:prSet presAssocID="{D153EF73-0579-4676-9BA0-C5707662C50E}" presName="txThree" presStyleLbl="node3" presStyleIdx="2" presStyleCnt="6" custScaleX="69250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538B4AB1-9CD6-482A-AB5F-88F249FF6D1F}" type="pres">
      <dgm:prSet presAssocID="{D153EF73-0579-4676-9BA0-C5707662C50E}" presName="horzThree" presStyleCnt="0"/>
      <dgm:spPr/>
    </dgm:pt>
    <dgm:pt modelId="{24FE082B-D775-4C14-8FF6-03E3F49565FF}" type="pres">
      <dgm:prSet presAssocID="{6F046DB2-C3FB-44DB-8A25-AE92AC213279}" presName="sibSpaceTwo" presStyleCnt="0"/>
      <dgm:spPr/>
    </dgm:pt>
    <dgm:pt modelId="{0E673368-B5CC-4846-B178-43581DF09064}" type="pres">
      <dgm:prSet presAssocID="{59D2F8B0-F1D7-4F65-8452-8BF850ACA52B}" presName="vertTwo" presStyleCnt="0"/>
      <dgm:spPr/>
    </dgm:pt>
    <dgm:pt modelId="{46E2B52A-8B52-492C-B877-3125378BC34F}" type="pres">
      <dgm:prSet presAssocID="{59D2F8B0-F1D7-4F65-8452-8BF850ACA52B}" presName="txTwo" presStyleLbl="node2" presStyleIdx="1" presStyleCnt="3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806B4B0C-992C-4E9F-8158-0A405DC00BEB}" type="pres">
      <dgm:prSet presAssocID="{59D2F8B0-F1D7-4F65-8452-8BF850ACA52B}" presName="parTransTwo" presStyleCnt="0"/>
      <dgm:spPr/>
    </dgm:pt>
    <dgm:pt modelId="{987039B4-2F3A-4F8A-B6B0-933CCEDA8711}" type="pres">
      <dgm:prSet presAssocID="{59D2F8B0-F1D7-4F65-8452-8BF850ACA52B}" presName="horzTwo" presStyleCnt="0"/>
      <dgm:spPr/>
    </dgm:pt>
    <dgm:pt modelId="{D0D0EF0E-AA89-4463-AB0D-E319F64B9341}" type="pres">
      <dgm:prSet presAssocID="{D8E98FFE-158F-4A26-8672-D49F3D88C382}" presName="vertThree" presStyleCnt="0"/>
      <dgm:spPr/>
    </dgm:pt>
    <dgm:pt modelId="{F04B4055-874F-4D7F-8E0A-E19E9C4182A4}" type="pres">
      <dgm:prSet presAssocID="{D8E98FFE-158F-4A26-8672-D49F3D88C382}" presName="txThree" presStyleLbl="node3" presStyleIdx="3" presStyleCnt="6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C9CCAD00-79A4-4F05-81E4-F541F53E5AE3}" type="pres">
      <dgm:prSet presAssocID="{D8E98FFE-158F-4A26-8672-D49F3D88C382}" presName="horzThree" presStyleCnt="0"/>
      <dgm:spPr/>
    </dgm:pt>
    <dgm:pt modelId="{A27330D5-E254-40AF-A245-2BFF6A13A60C}" type="pres">
      <dgm:prSet presAssocID="{2561B68B-0AFE-40E1-B76D-816556452E0A}" presName="sibSpaceThree" presStyleCnt="0"/>
      <dgm:spPr/>
    </dgm:pt>
    <dgm:pt modelId="{DCEA6616-2D09-4DB3-BAD5-0D273005F5D0}" type="pres">
      <dgm:prSet presAssocID="{96019579-E34D-4B37-9845-C39219B7CB73}" presName="vertThree" presStyleCnt="0"/>
      <dgm:spPr/>
    </dgm:pt>
    <dgm:pt modelId="{644B511A-A981-4E35-A697-2F6233CB0C53}" type="pres">
      <dgm:prSet presAssocID="{96019579-E34D-4B37-9845-C39219B7CB73}" presName="txThree" presStyleLbl="node3" presStyleIdx="4" presStyleCnt="6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7C1859EB-C878-4A5E-B8DD-9BCAA0F76972}" type="pres">
      <dgm:prSet presAssocID="{96019579-E34D-4B37-9845-C39219B7CB73}" presName="horzThree" presStyleCnt="0"/>
      <dgm:spPr/>
    </dgm:pt>
    <dgm:pt modelId="{3F30E541-80B4-4A2B-8A5F-615C86FBE47A}" type="pres">
      <dgm:prSet presAssocID="{9D6DD4AA-4D12-4AF6-9D94-3948CA0F47C5}" presName="sibSpaceThree" presStyleCnt="0"/>
      <dgm:spPr/>
    </dgm:pt>
    <dgm:pt modelId="{4D9BE19D-B6CB-435E-9763-D05633AE4F29}" type="pres">
      <dgm:prSet presAssocID="{1D759CCA-FE3D-4EB8-AD4D-D48E0DE23597}" presName="vertThree" presStyleCnt="0"/>
      <dgm:spPr/>
    </dgm:pt>
    <dgm:pt modelId="{D4D73F13-BFFA-435B-B30F-37F099DA09A3}" type="pres">
      <dgm:prSet presAssocID="{1D759CCA-FE3D-4EB8-AD4D-D48E0DE23597}" presName="txThree" presStyleLbl="node3" presStyleIdx="5" presStyleCnt="6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F3D0D5D9-A38F-4D7B-AEC4-CE40E6085CD4}" type="pres">
      <dgm:prSet presAssocID="{1D759CCA-FE3D-4EB8-AD4D-D48E0DE23597}" presName="horzThree" presStyleCnt="0"/>
      <dgm:spPr/>
    </dgm:pt>
    <dgm:pt modelId="{2F722907-2C65-4259-9028-BE7AD60FE92F}" type="pres">
      <dgm:prSet presAssocID="{359C701C-4B83-4801-9035-266110D80EBA}" presName="sibSpaceTwo" presStyleCnt="0"/>
      <dgm:spPr/>
    </dgm:pt>
    <dgm:pt modelId="{4A79D9E0-9EAA-4E5B-BE45-CAC1D0D9ED71}" type="pres">
      <dgm:prSet presAssocID="{6F124437-8009-494A-B63C-F61D459E06C8}" presName="vertTwo" presStyleCnt="0"/>
      <dgm:spPr/>
    </dgm:pt>
    <dgm:pt modelId="{84011A27-B680-42DE-A2B3-ACCAF6B82430}" type="pres">
      <dgm:prSet presAssocID="{6F124437-8009-494A-B63C-F61D459E06C8}" presName="txTwo" presStyleLbl="node2" presStyleIdx="2" presStyleCnt="3" custScaleX="147737" custScaleY="212588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90242DB1-FABC-4324-AFB8-99A22CE7058E}" type="pres">
      <dgm:prSet presAssocID="{6F124437-8009-494A-B63C-F61D459E06C8}" presName="horzTwo" presStyleCnt="0"/>
      <dgm:spPr/>
    </dgm:pt>
  </dgm:ptLst>
  <dgm:cxnLst>
    <dgm:cxn modelId="{0DC9C348-4D8C-4366-8CAB-2284CED0B1A5}" srcId="{289F4839-6E29-45E6-B6DB-5799C1BD1ED7}" destId="{6FCFDD51-497D-4702-8139-C0BE32C83D83}" srcOrd="1" destOrd="0" parTransId="{A21D900C-B783-4155-8E57-D06D5C2599E7}" sibTransId="{AF3C4C18-F097-4E17-86C0-852AC0ADDF0F}"/>
    <dgm:cxn modelId="{146382E9-889B-4EC4-ACE6-D50EC29C3A9E}" type="presOf" srcId="{59D2F8B0-F1D7-4F65-8452-8BF850ACA52B}" destId="{46E2B52A-8B52-492C-B877-3125378BC34F}" srcOrd="0" destOrd="0" presId="urn:microsoft.com/office/officeart/2005/8/layout/hierarchy4"/>
    <dgm:cxn modelId="{AA053ABE-152A-434D-98D4-802D9A34CB3A}" type="presOf" srcId="{CBF39CD6-BBCF-4D46-AACC-2F433AD3EDC6}" destId="{865394A4-E208-4B73-855B-B63B6DBC3E2F}" srcOrd="0" destOrd="0" presId="urn:microsoft.com/office/officeart/2005/8/layout/hierarchy4"/>
    <dgm:cxn modelId="{832B0C9A-0493-42FD-BE1F-B4C7B14775C0}" type="presOf" srcId="{96019579-E34D-4B37-9845-C39219B7CB73}" destId="{644B511A-A981-4E35-A697-2F6233CB0C53}" srcOrd="0" destOrd="0" presId="urn:microsoft.com/office/officeart/2005/8/layout/hierarchy4"/>
    <dgm:cxn modelId="{5E84D4CE-AD3F-45AD-96E7-65F6A4C94F2D}" type="presOf" srcId="{48B1000F-41DC-49DD-AC90-D2237E31BA82}" destId="{5907107C-8F2D-478C-87DB-8AE8D750049F}" srcOrd="0" destOrd="0" presId="urn:microsoft.com/office/officeart/2005/8/layout/hierarchy4"/>
    <dgm:cxn modelId="{A8D19693-FBCA-48A0-B4F1-2FAA62FDCAE2}" srcId="{289F4839-6E29-45E6-B6DB-5799C1BD1ED7}" destId="{D153EF73-0579-4676-9BA0-C5707662C50E}" srcOrd="2" destOrd="0" parTransId="{7DFF17C4-A91C-46FA-99AC-AC91A30B767C}" sibTransId="{65B9E794-25F7-4B2E-B23C-228C2E785CBF}"/>
    <dgm:cxn modelId="{751AE32D-4195-4766-80AB-910B8A2BF729}" srcId="{59D2F8B0-F1D7-4F65-8452-8BF850ACA52B}" destId="{96019579-E34D-4B37-9845-C39219B7CB73}" srcOrd="1" destOrd="0" parTransId="{53390DB2-0D78-4338-93CA-9CDA6B9E1337}" sibTransId="{9D6DD4AA-4D12-4AF6-9D94-3948CA0F47C5}"/>
    <dgm:cxn modelId="{BF1C8EA6-7577-4FA0-937F-8D88A55ADAA0}" srcId="{289F4839-6E29-45E6-B6DB-5799C1BD1ED7}" destId="{48B1000F-41DC-49DD-AC90-D2237E31BA82}" srcOrd="0" destOrd="0" parTransId="{836D715F-EC98-444F-8C6F-67B7E148F311}" sibTransId="{32B4BC19-C126-43E6-B778-E285C391E921}"/>
    <dgm:cxn modelId="{EC46C45D-682E-4138-BAA0-AC74BC5736D3}" type="presOf" srcId="{D153EF73-0579-4676-9BA0-C5707662C50E}" destId="{BBF2EBE7-81EE-4149-9CEA-94B5A4F62A3D}" srcOrd="0" destOrd="0" presId="urn:microsoft.com/office/officeart/2005/8/layout/hierarchy4"/>
    <dgm:cxn modelId="{A85F6B17-A5FE-4C67-B9CD-E19395266005}" type="presOf" srcId="{6F124437-8009-494A-B63C-F61D459E06C8}" destId="{84011A27-B680-42DE-A2B3-ACCAF6B82430}" srcOrd="0" destOrd="0" presId="urn:microsoft.com/office/officeart/2005/8/layout/hierarchy4"/>
    <dgm:cxn modelId="{720047C6-2610-4208-9ABF-6CAAC5C67BD6}" type="presOf" srcId="{A729D145-A53D-45BB-8AD7-D9F2BA7A93F8}" destId="{7180FB11-191F-42ED-A61C-A4E908BF40AB}" srcOrd="0" destOrd="0" presId="urn:microsoft.com/office/officeart/2005/8/layout/hierarchy4"/>
    <dgm:cxn modelId="{99619B4F-CB18-4E62-BE44-120D0872A235}" srcId="{59D2F8B0-F1D7-4F65-8452-8BF850ACA52B}" destId="{1D759CCA-FE3D-4EB8-AD4D-D48E0DE23597}" srcOrd="2" destOrd="0" parTransId="{2C38FFB2-7C25-4BC9-90AD-9F34BBB4621A}" sibTransId="{209E8EB9-9CB7-42B7-B13F-DB0EEFFD3AB6}"/>
    <dgm:cxn modelId="{FFC7F481-5B67-4F13-95B9-7066ADC120B0}" type="presOf" srcId="{289F4839-6E29-45E6-B6DB-5799C1BD1ED7}" destId="{D51F9016-D34B-4097-8B58-ECFAF94F457D}" srcOrd="0" destOrd="0" presId="urn:microsoft.com/office/officeart/2005/8/layout/hierarchy4"/>
    <dgm:cxn modelId="{BC315618-AB49-4E4D-A375-515E21889B91}" srcId="{A729D145-A53D-45BB-8AD7-D9F2BA7A93F8}" destId="{6F124437-8009-494A-B63C-F61D459E06C8}" srcOrd="2" destOrd="0" parTransId="{6A69FF9B-7F0C-4302-B425-4E51F6832CF4}" sibTransId="{A1EFDE12-66A9-41AF-88AB-9C7D80DA1C65}"/>
    <dgm:cxn modelId="{908A935F-751F-4F42-8F23-2A90C4B20CD7}" srcId="{59D2F8B0-F1D7-4F65-8452-8BF850ACA52B}" destId="{D8E98FFE-158F-4A26-8672-D49F3D88C382}" srcOrd="0" destOrd="0" parTransId="{4416A284-0DD5-4C86-A0FC-A2C5E5448E47}" sibTransId="{2561B68B-0AFE-40E1-B76D-816556452E0A}"/>
    <dgm:cxn modelId="{E0193480-0D60-453C-AEDA-C35809F40489}" type="presOf" srcId="{6FCFDD51-497D-4702-8139-C0BE32C83D83}" destId="{3C66C250-9DE2-4A67-8729-28E76F8C31FD}" srcOrd="0" destOrd="0" presId="urn:microsoft.com/office/officeart/2005/8/layout/hierarchy4"/>
    <dgm:cxn modelId="{3ED2067F-3262-4D4D-A506-9582CF56B542}" type="presOf" srcId="{D8E98FFE-158F-4A26-8672-D49F3D88C382}" destId="{F04B4055-874F-4D7F-8E0A-E19E9C4182A4}" srcOrd="0" destOrd="0" presId="urn:microsoft.com/office/officeart/2005/8/layout/hierarchy4"/>
    <dgm:cxn modelId="{45059C2C-A347-4CD9-BFFD-34C5DA7B3256}" type="presOf" srcId="{1D759CCA-FE3D-4EB8-AD4D-D48E0DE23597}" destId="{D4D73F13-BFFA-435B-B30F-37F099DA09A3}" srcOrd="0" destOrd="0" presId="urn:microsoft.com/office/officeart/2005/8/layout/hierarchy4"/>
    <dgm:cxn modelId="{417BA8DD-3B15-40F0-B796-EC2F927A3F8D}" srcId="{CBF39CD6-BBCF-4D46-AACC-2F433AD3EDC6}" destId="{A729D145-A53D-45BB-8AD7-D9F2BA7A93F8}" srcOrd="0" destOrd="0" parTransId="{6A8B1F5A-0DEC-4E19-B22D-BB3ACFC3F2D2}" sibTransId="{37FBF3AC-BF80-42B0-81D9-BADAC076A700}"/>
    <dgm:cxn modelId="{59FBCAEB-3007-409B-99D7-C3430B59AEEB}" srcId="{A729D145-A53D-45BB-8AD7-D9F2BA7A93F8}" destId="{59D2F8B0-F1D7-4F65-8452-8BF850ACA52B}" srcOrd="1" destOrd="0" parTransId="{ED0A4504-2ECA-4CD1-AFC1-A4F05E3F4515}" sibTransId="{359C701C-4B83-4801-9035-266110D80EBA}"/>
    <dgm:cxn modelId="{9F6B479B-B91C-41AC-B1CD-0727A92F3D0B}" srcId="{A729D145-A53D-45BB-8AD7-D9F2BA7A93F8}" destId="{289F4839-6E29-45E6-B6DB-5799C1BD1ED7}" srcOrd="0" destOrd="0" parTransId="{7CE0CE04-2DA8-403C-89B8-7AE07F4A5CE4}" sibTransId="{6F046DB2-C3FB-44DB-8A25-AE92AC213279}"/>
    <dgm:cxn modelId="{D8FD656F-4032-4E3D-B43E-6989376F3318}" type="presParOf" srcId="{865394A4-E208-4B73-855B-B63B6DBC3E2F}" destId="{B616D9F1-21A7-4B43-9C83-7F8D6AB27AA8}" srcOrd="0" destOrd="0" presId="urn:microsoft.com/office/officeart/2005/8/layout/hierarchy4"/>
    <dgm:cxn modelId="{F4B889FA-7E4E-4C5F-80A5-90AFD4A08813}" type="presParOf" srcId="{B616D9F1-21A7-4B43-9C83-7F8D6AB27AA8}" destId="{7180FB11-191F-42ED-A61C-A4E908BF40AB}" srcOrd="0" destOrd="0" presId="urn:microsoft.com/office/officeart/2005/8/layout/hierarchy4"/>
    <dgm:cxn modelId="{A4C688EE-1014-4B9D-AC85-38414B5613B8}" type="presParOf" srcId="{B616D9F1-21A7-4B43-9C83-7F8D6AB27AA8}" destId="{F7B1141E-0A17-4B05-A24B-EC0CCEF61794}" srcOrd="1" destOrd="0" presId="urn:microsoft.com/office/officeart/2005/8/layout/hierarchy4"/>
    <dgm:cxn modelId="{A0040C53-1E2B-4A84-9087-BB12CAF37C36}" type="presParOf" srcId="{B616D9F1-21A7-4B43-9C83-7F8D6AB27AA8}" destId="{942C4215-4519-46DA-9A2A-2B85DB19A180}" srcOrd="2" destOrd="0" presId="urn:microsoft.com/office/officeart/2005/8/layout/hierarchy4"/>
    <dgm:cxn modelId="{E8B783D8-3426-48C7-A8D9-A16FEE6A2D96}" type="presParOf" srcId="{942C4215-4519-46DA-9A2A-2B85DB19A180}" destId="{1628C9BB-9A7A-46FF-914D-42AE30900E20}" srcOrd="0" destOrd="0" presId="urn:microsoft.com/office/officeart/2005/8/layout/hierarchy4"/>
    <dgm:cxn modelId="{BEE0FBF6-2B4B-4C9E-BB0E-8FEC22ABFE28}" type="presParOf" srcId="{1628C9BB-9A7A-46FF-914D-42AE30900E20}" destId="{D51F9016-D34B-4097-8B58-ECFAF94F457D}" srcOrd="0" destOrd="0" presId="urn:microsoft.com/office/officeart/2005/8/layout/hierarchy4"/>
    <dgm:cxn modelId="{29630A70-2354-441A-BAC8-C8BE59D2D9F7}" type="presParOf" srcId="{1628C9BB-9A7A-46FF-914D-42AE30900E20}" destId="{85C67466-E311-4C06-B81A-6D0FD5861451}" srcOrd="1" destOrd="0" presId="urn:microsoft.com/office/officeart/2005/8/layout/hierarchy4"/>
    <dgm:cxn modelId="{845B294C-C8CC-4A63-A4C5-A3E7FCCB1258}" type="presParOf" srcId="{1628C9BB-9A7A-46FF-914D-42AE30900E20}" destId="{FCDA575C-5816-41C8-AA7D-38BB032C3FE9}" srcOrd="2" destOrd="0" presId="urn:microsoft.com/office/officeart/2005/8/layout/hierarchy4"/>
    <dgm:cxn modelId="{5776CB2D-94C7-4172-B6E1-9259C92D8A72}" type="presParOf" srcId="{FCDA575C-5816-41C8-AA7D-38BB032C3FE9}" destId="{9F833AAB-1C61-4A4D-AA0F-B585E20B5787}" srcOrd="0" destOrd="0" presId="urn:microsoft.com/office/officeart/2005/8/layout/hierarchy4"/>
    <dgm:cxn modelId="{030B0EA8-4A8D-4497-AC10-3AF7509A3C81}" type="presParOf" srcId="{9F833AAB-1C61-4A4D-AA0F-B585E20B5787}" destId="{5907107C-8F2D-478C-87DB-8AE8D750049F}" srcOrd="0" destOrd="0" presId="urn:microsoft.com/office/officeart/2005/8/layout/hierarchy4"/>
    <dgm:cxn modelId="{E0164942-BB3A-408C-AD5D-74919276892F}" type="presParOf" srcId="{9F833AAB-1C61-4A4D-AA0F-B585E20B5787}" destId="{7BFC2693-BF2D-4678-B828-FB17DA296FED}" srcOrd="1" destOrd="0" presId="urn:microsoft.com/office/officeart/2005/8/layout/hierarchy4"/>
    <dgm:cxn modelId="{227B96B3-5A93-44F9-B1E6-DA0FF363C484}" type="presParOf" srcId="{FCDA575C-5816-41C8-AA7D-38BB032C3FE9}" destId="{F8B825A9-BCC2-42E0-A674-61748722921C}" srcOrd="1" destOrd="0" presId="urn:microsoft.com/office/officeart/2005/8/layout/hierarchy4"/>
    <dgm:cxn modelId="{84C56BC1-096D-4A64-A8C3-A1C664309979}" type="presParOf" srcId="{FCDA575C-5816-41C8-AA7D-38BB032C3FE9}" destId="{7BCD000D-3A80-4125-AE34-4DBDAFBD4874}" srcOrd="2" destOrd="0" presId="urn:microsoft.com/office/officeart/2005/8/layout/hierarchy4"/>
    <dgm:cxn modelId="{C1429C49-63D3-465F-913B-29A6A6284E65}" type="presParOf" srcId="{7BCD000D-3A80-4125-AE34-4DBDAFBD4874}" destId="{3C66C250-9DE2-4A67-8729-28E76F8C31FD}" srcOrd="0" destOrd="0" presId="urn:microsoft.com/office/officeart/2005/8/layout/hierarchy4"/>
    <dgm:cxn modelId="{740D91C2-A862-489A-A8B1-7ADD5A3CBE45}" type="presParOf" srcId="{7BCD000D-3A80-4125-AE34-4DBDAFBD4874}" destId="{59CCD913-7DFF-4D37-B5DD-909535F3F9F6}" srcOrd="1" destOrd="0" presId="urn:microsoft.com/office/officeart/2005/8/layout/hierarchy4"/>
    <dgm:cxn modelId="{EE7CDB1F-6A96-4009-8697-D36DDEBCFD3F}" type="presParOf" srcId="{FCDA575C-5816-41C8-AA7D-38BB032C3FE9}" destId="{423F489F-48C1-4322-A80F-9C8BC722438C}" srcOrd="3" destOrd="0" presId="urn:microsoft.com/office/officeart/2005/8/layout/hierarchy4"/>
    <dgm:cxn modelId="{F6943BEA-A1FC-49CD-80A5-E90D3B58917D}" type="presParOf" srcId="{FCDA575C-5816-41C8-AA7D-38BB032C3FE9}" destId="{55E2E5BD-7B79-4446-8198-E998157BD3A2}" srcOrd="4" destOrd="0" presId="urn:microsoft.com/office/officeart/2005/8/layout/hierarchy4"/>
    <dgm:cxn modelId="{100CEBD5-651A-41D2-A747-21A49BE4BA6C}" type="presParOf" srcId="{55E2E5BD-7B79-4446-8198-E998157BD3A2}" destId="{BBF2EBE7-81EE-4149-9CEA-94B5A4F62A3D}" srcOrd="0" destOrd="0" presId="urn:microsoft.com/office/officeart/2005/8/layout/hierarchy4"/>
    <dgm:cxn modelId="{EF286202-B754-45C4-8262-7E199468528F}" type="presParOf" srcId="{55E2E5BD-7B79-4446-8198-E998157BD3A2}" destId="{538B4AB1-9CD6-482A-AB5F-88F249FF6D1F}" srcOrd="1" destOrd="0" presId="urn:microsoft.com/office/officeart/2005/8/layout/hierarchy4"/>
    <dgm:cxn modelId="{A58AF9A0-9FE6-48F7-8100-4A0E4CBCB88F}" type="presParOf" srcId="{942C4215-4519-46DA-9A2A-2B85DB19A180}" destId="{24FE082B-D775-4C14-8FF6-03E3F49565FF}" srcOrd="1" destOrd="0" presId="urn:microsoft.com/office/officeart/2005/8/layout/hierarchy4"/>
    <dgm:cxn modelId="{0BEE7961-4406-4D14-AA3E-E3F54B51C53B}" type="presParOf" srcId="{942C4215-4519-46DA-9A2A-2B85DB19A180}" destId="{0E673368-B5CC-4846-B178-43581DF09064}" srcOrd="2" destOrd="0" presId="urn:microsoft.com/office/officeart/2005/8/layout/hierarchy4"/>
    <dgm:cxn modelId="{0B5B4893-AE12-434F-95A6-F59F487C46A9}" type="presParOf" srcId="{0E673368-B5CC-4846-B178-43581DF09064}" destId="{46E2B52A-8B52-492C-B877-3125378BC34F}" srcOrd="0" destOrd="0" presId="urn:microsoft.com/office/officeart/2005/8/layout/hierarchy4"/>
    <dgm:cxn modelId="{80FD6762-ADA2-48D4-8092-B4ECE449A875}" type="presParOf" srcId="{0E673368-B5CC-4846-B178-43581DF09064}" destId="{806B4B0C-992C-4E9F-8158-0A405DC00BEB}" srcOrd="1" destOrd="0" presId="urn:microsoft.com/office/officeart/2005/8/layout/hierarchy4"/>
    <dgm:cxn modelId="{5A51024C-1EEF-43C2-B833-99F1D0801489}" type="presParOf" srcId="{0E673368-B5CC-4846-B178-43581DF09064}" destId="{987039B4-2F3A-4F8A-B6B0-933CCEDA8711}" srcOrd="2" destOrd="0" presId="urn:microsoft.com/office/officeart/2005/8/layout/hierarchy4"/>
    <dgm:cxn modelId="{9087FBEF-925E-4FFB-AF2E-592F009A62DF}" type="presParOf" srcId="{987039B4-2F3A-4F8A-B6B0-933CCEDA8711}" destId="{D0D0EF0E-AA89-4463-AB0D-E319F64B9341}" srcOrd="0" destOrd="0" presId="urn:microsoft.com/office/officeart/2005/8/layout/hierarchy4"/>
    <dgm:cxn modelId="{C2363A60-1CC1-4895-A0BC-D73296B0552F}" type="presParOf" srcId="{D0D0EF0E-AA89-4463-AB0D-E319F64B9341}" destId="{F04B4055-874F-4D7F-8E0A-E19E9C4182A4}" srcOrd="0" destOrd="0" presId="urn:microsoft.com/office/officeart/2005/8/layout/hierarchy4"/>
    <dgm:cxn modelId="{AF2EDE01-673D-4F0F-BD8E-67A207FFF181}" type="presParOf" srcId="{D0D0EF0E-AA89-4463-AB0D-E319F64B9341}" destId="{C9CCAD00-79A4-4F05-81E4-F541F53E5AE3}" srcOrd="1" destOrd="0" presId="urn:microsoft.com/office/officeart/2005/8/layout/hierarchy4"/>
    <dgm:cxn modelId="{70E5EB50-FDA4-4814-9D18-78CBE88C441A}" type="presParOf" srcId="{987039B4-2F3A-4F8A-B6B0-933CCEDA8711}" destId="{A27330D5-E254-40AF-A245-2BFF6A13A60C}" srcOrd="1" destOrd="0" presId="urn:microsoft.com/office/officeart/2005/8/layout/hierarchy4"/>
    <dgm:cxn modelId="{6AA6B25D-2793-449B-8A15-36B8EC0CA03A}" type="presParOf" srcId="{987039B4-2F3A-4F8A-B6B0-933CCEDA8711}" destId="{DCEA6616-2D09-4DB3-BAD5-0D273005F5D0}" srcOrd="2" destOrd="0" presId="urn:microsoft.com/office/officeart/2005/8/layout/hierarchy4"/>
    <dgm:cxn modelId="{9071433E-0A3E-429C-80D2-F737659B282D}" type="presParOf" srcId="{DCEA6616-2D09-4DB3-BAD5-0D273005F5D0}" destId="{644B511A-A981-4E35-A697-2F6233CB0C53}" srcOrd="0" destOrd="0" presId="urn:microsoft.com/office/officeart/2005/8/layout/hierarchy4"/>
    <dgm:cxn modelId="{B07A217F-18D4-4630-AA38-26E96D9FBD59}" type="presParOf" srcId="{DCEA6616-2D09-4DB3-BAD5-0D273005F5D0}" destId="{7C1859EB-C878-4A5E-B8DD-9BCAA0F76972}" srcOrd="1" destOrd="0" presId="urn:microsoft.com/office/officeart/2005/8/layout/hierarchy4"/>
    <dgm:cxn modelId="{E3DCF8FF-7690-4C2A-9151-492106A5B504}" type="presParOf" srcId="{987039B4-2F3A-4F8A-B6B0-933CCEDA8711}" destId="{3F30E541-80B4-4A2B-8A5F-615C86FBE47A}" srcOrd="3" destOrd="0" presId="urn:microsoft.com/office/officeart/2005/8/layout/hierarchy4"/>
    <dgm:cxn modelId="{1FE69298-8C6D-4AB7-8EE0-4F10E61797B6}" type="presParOf" srcId="{987039B4-2F3A-4F8A-B6B0-933CCEDA8711}" destId="{4D9BE19D-B6CB-435E-9763-D05633AE4F29}" srcOrd="4" destOrd="0" presId="urn:microsoft.com/office/officeart/2005/8/layout/hierarchy4"/>
    <dgm:cxn modelId="{2936DA10-24F0-40EB-8598-9FFF564DD08E}" type="presParOf" srcId="{4D9BE19D-B6CB-435E-9763-D05633AE4F29}" destId="{D4D73F13-BFFA-435B-B30F-37F099DA09A3}" srcOrd="0" destOrd="0" presId="urn:microsoft.com/office/officeart/2005/8/layout/hierarchy4"/>
    <dgm:cxn modelId="{A905BDCA-C7E9-410A-ACD8-90ADEC41C790}" type="presParOf" srcId="{4D9BE19D-B6CB-435E-9763-D05633AE4F29}" destId="{F3D0D5D9-A38F-4D7B-AEC4-CE40E6085CD4}" srcOrd="1" destOrd="0" presId="urn:microsoft.com/office/officeart/2005/8/layout/hierarchy4"/>
    <dgm:cxn modelId="{F6400F0B-0D57-4839-A02A-B4125112765C}" type="presParOf" srcId="{942C4215-4519-46DA-9A2A-2B85DB19A180}" destId="{2F722907-2C65-4259-9028-BE7AD60FE92F}" srcOrd="3" destOrd="0" presId="urn:microsoft.com/office/officeart/2005/8/layout/hierarchy4"/>
    <dgm:cxn modelId="{E2EBF788-4B13-4727-925E-99AB71B0E41B}" type="presParOf" srcId="{942C4215-4519-46DA-9A2A-2B85DB19A180}" destId="{4A79D9E0-9EAA-4E5B-BE45-CAC1D0D9ED71}" srcOrd="4" destOrd="0" presId="urn:microsoft.com/office/officeart/2005/8/layout/hierarchy4"/>
    <dgm:cxn modelId="{54DCE061-AF34-4F29-9A24-B7100C0BCA9B}" type="presParOf" srcId="{4A79D9E0-9EAA-4E5B-BE45-CAC1D0D9ED71}" destId="{84011A27-B680-42DE-A2B3-ACCAF6B82430}" srcOrd="0" destOrd="0" presId="urn:microsoft.com/office/officeart/2005/8/layout/hierarchy4"/>
    <dgm:cxn modelId="{C7A91589-014D-4EB8-A5D8-15701945E96B}" type="presParOf" srcId="{4A79D9E0-9EAA-4E5B-BE45-CAC1D0D9ED71}" destId="{90242DB1-FABC-4324-AFB8-99A22CE7058E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E9691564-8C8C-45E8-AD5A-2EB350E8046C}" type="doc">
      <dgm:prSet loTypeId="urn:microsoft.com/office/officeart/2005/8/layout/hierarchy4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TW" altLang="en-US"/>
        </a:p>
      </dgm:t>
    </dgm:pt>
    <dgm:pt modelId="{F13EDBC7-562F-4973-9917-ABA0104B141C}">
      <dgm:prSet phldrT="[文字]" custT="1"/>
      <dgm:spPr>
        <a:solidFill>
          <a:schemeClr val="accent5"/>
        </a:solidFill>
      </dgm:spPr>
      <dgm:t>
        <a:bodyPr/>
        <a:lstStyle/>
        <a:p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國中生申請、選填志願</a:t>
          </a:r>
        </a:p>
      </dgm:t>
    </dgm:pt>
    <dgm:pt modelId="{06E81DB0-0B90-4A43-ACDF-67FD8B929E75}" type="parTrans" cxnId="{65AE4D67-6445-4C1E-9FBA-B7E9E46CE692}">
      <dgm:prSet/>
      <dgm:spPr/>
      <dgm:t>
        <a:bodyPr/>
        <a:lstStyle/>
        <a:p>
          <a:endParaRPr lang="zh-TW" altLang="en-US"/>
        </a:p>
      </dgm:t>
    </dgm:pt>
    <dgm:pt modelId="{F8093BCF-00EB-4DB0-8D81-907631EC8113}" type="sibTrans" cxnId="{65AE4D67-6445-4C1E-9FBA-B7E9E46CE692}">
      <dgm:prSet/>
      <dgm:spPr/>
      <dgm:t>
        <a:bodyPr/>
        <a:lstStyle/>
        <a:p>
          <a:endParaRPr lang="zh-TW" altLang="en-US"/>
        </a:p>
      </dgm:t>
    </dgm:pt>
    <dgm:pt modelId="{E019C4BF-1942-4740-82D3-06E1EBFDDC3E}">
      <dgm:prSet phldrT="[文字]" custT="1"/>
      <dgm:spPr>
        <a:solidFill>
          <a:schemeClr val="accent3"/>
        </a:solidFill>
      </dgm:spPr>
      <dgm:t>
        <a:bodyPr/>
        <a:lstStyle/>
        <a:p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申請人數</a:t>
          </a:r>
          <a: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未超過招生名額</a:t>
          </a:r>
          <a: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  <a:sym typeface="Wingdings" panose="05000000000000000000" pitchFamily="2" charset="2"/>
            </a:rPr>
            <a:t></a:t>
          </a:r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全額錄取</a:t>
          </a:r>
          <a: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每人限錄取</a:t>
          </a:r>
          <a:r>
            <a:rPr lang="en-US" altLang="zh-TW" sz="2400" dirty="0">
              <a:latin typeface="標楷體" panose="03000509000000000000" pitchFamily="65" charset="-120"/>
              <a:ea typeface="標楷體" panose="03000509000000000000" pitchFamily="65" charset="-120"/>
            </a:rPr>
            <a:t>1</a:t>
          </a:r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所</a:t>
          </a:r>
        </a:p>
      </dgm:t>
    </dgm:pt>
    <dgm:pt modelId="{88CAA038-85B2-477E-BABB-A8533C421F1B}" type="parTrans" cxnId="{8DAEC605-59C5-498D-A055-E4DED35B36F1}">
      <dgm:prSet/>
      <dgm:spPr/>
      <dgm:t>
        <a:bodyPr/>
        <a:lstStyle/>
        <a:p>
          <a:endParaRPr lang="zh-TW" altLang="en-US"/>
        </a:p>
      </dgm:t>
    </dgm:pt>
    <dgm:pt modelId="{3DC1CCF6-A507-4E58-8BAA-646E28344C64}" type="sibTrans" cxnId="{8DAEC605-59C5-498D-A055-E4DED35B36F1}">
      <dgm:prSet/>
      <dgm:spPr/>
      <dgm:t>
        <a:bodyPr/>
        <a:lstStyle/>
        <a:p>
          <a:endParaRPr lang="zh-TW" altLang="en-US"/>
        </a:p>
      </dgm:t>
    </dgm:pt>
    <dgm:pt modelId="{5E1AFED7-69E8-42D9-A475-D673FCDFB683}">
      <dgm:prSet phldrT="[文字]" custT="1"/>
      <dgm:spPr>
        <a:solidFill>
          <a:schemeClr val="accent5">
            <a:lumMod val="75000"/>
          </a:schemeClr>
        </a:solidFill>
      </dgm:spPr>
      <dgm:t>
        <a:bodyPr/>
        <a:lstStyle/>
        <a:p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申請人數</a:t>
          </a:r>
          <a:endParaRPr lang="en-US" altLang="zh-TW" sz="24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r>
            <a:rPr lang="zh-TW" altLang="en-US" sz="2400" dirty="0">
              <a:latin typeface="標楷體" panose="03000509000000000000" pitchFamily="65" charset="-120"/>
              <a:ea typeface="標楷體" panose="03000509000000000000" pitchFamily="65" charset="-120"/>
            </a:rPr>
            <a:t>超過志願學校招生名額</a:t>
          </a:r>
        </a:p>
      </dgm:t>
    </dgm:pt>
    <dgm:pt modelId="{E53B6309-AC00-4680-960C-7D6A290F7FCF}" type="parTrans" cxnId="{8BAD61D1-971D-46DF-AC6A-69C478EECB59}">
      <dgm:prSet/>
      <dgm:spPr/>
      <dgm:t>
        <a:bodyPr/>
        <a:lstStyle/>
        <a:p>
          <a:endParaRPr lang="zh-TW" altLang="en-US"/>
        </a:p>
      </dgm:t>
    </dgm:pt>
    <dgm:pt modelId="{FCCFC18B-6FFF-41BF-A612-415F003E2F5D}" type="sibTrans" cxnId="{8BAD61D1-971D-46DF-AC6A-69C478EECB59}">
      <dgm:prSet/>
      <dgm:spPr/>
      <dgm:t>
        <a:bodyPr/>
        <a:lstStyle/>
        <a:p>
          <a:endParaRPr lang="zh-TW" altLang="en-US"/>
        </a:p>
      </dgm:t>
    </dgm:pt>
    <dgm:pt modelId="{636F35C6-8D2B-4442-9C98-0E4EE289B403}">
      <dgm:prSet phldrT="[文字]" custT="1"/>
      <dgm:spPr/>
      <dgm:t>
        <a:bodyPr/>
        <a:lstStyle/>
        <a:p>
          <a:r>
            <a:rPr lang="zh-TW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依總積分錄取</a:t>
          </a:r>
          <a: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>錄取名額內</a:t>
          </a:r>
          <a:r>
            <a:rPr lang="en-US" altLang="zh-TW" sz="24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>均不比序</a:t>
          </a:r>
        </a:p>
      </dgm:t>
    </dgm:pt>
    <dgm:pt modelId="{BFDBC6A6-C25C-4154-8AF6-F2EC239D110A}" type="parTrans" cxnId="{CC58FA4E-497C-4CF5-B3F8-29E27F70EFD4}">
      <dgm:prSet/>
      <dgm:spPr/>
      <dgm:t>
        <a:bodyPr/>
        <a:lstStyle/>
        <a:p>
          <a:endParaRPr lang="zh-TW" altLang="en-US"/>
        </a:p>
      </dgm:t>
    </dgm:pt>
    <dgm:pt modelId="{66903EA1-4A2F-4736-A0C9-E14E69AF8BAC}" type="sibTrans" cxnId="{CC58FA4E-497C-4CF5-B3F8-29E27F70EFD4}">
      <dgm:prSet/>
      <dgm:spPr/>
      <dgm:t>
        <a:bodyPr/>
        <a:lstStyle/>
        <a:p>
          <a:endParaRPr lang="zh-TW" altLang="en-US"/>
        </a:p>
      </dgm:t>
    </dgm:pt>
    <dgm:pt modelId="{A4ED293C-049F-4B13-9304-D2AE5CFB0387}">
      <dgm:prSet phldrT="[文字]" custT="1"/>
      <dgm:spPr>
        <a:solidFill>
          <a:schemeClr val="tx2"/>
        </a:solidFill>
      </dgm:spPr>
      <dgm:t>
        <a:bodyPr/>
        <a:lstStyle/>
        <a:p>
          <a:r>
            <a:rPr lang="zh-TW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最低錄取</a:t>
          </a:r>
          <a: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總積分相同</a:t>
          </a:r>
          <a: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  <a:sym typeface="Wingdings" panose="05000000000000000000" pitchFamily="2" charset="2"/>
            </a:rPr>
            <a:t></a:t>
          </a:r>
          <a:r>
            <a:rPr lang="zh-TW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進行</a:t>
          </a:r>
          <a:r>
            <a:rPr lang="zh-TW" altLang="en-US" sz="24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超額比序</a:t>
          </a:r>
          <a:endParaRPr lang="zh-TW" altLang="en-US" sz="2400" dirty="0">
            <a:solidFill>
              <a:srgbClr val="FF0000"/>
            </a:solidFill>
            <a:latin typeface="標楷體" panose="03000509000000000000" pitchFamily="65" charset="-120"/>
            <a:ea typeface="標楷體" panose="03000509000000000000" pitchFamily="65" charset="-120"/>
          </a:endParaRPr>
        </a:p>
      </dgm:t>
    </dgm:pt>
    <dgm:pt modelId="{2AF99B0C-2BAD-41F8-93FF-E0DC7BB10920}" type="parTrans" cxnId="{8F0ADE82-1360-44F1-9066-D3DEC33BBC6D}">
      <dgm:prSet/>
      <dgm:spPr/>
      <dgm:t>
        <a:bodyPr/>
        <a:lstStyle/>
        <a:p>
          <a:endParaRPr lang="zh-TW" altLang="en-US"/>
        </a:p>
      </dgm:t>
    </dgm:pt>
    <dgm:pt modelId="{493BF1C3-EA08-4EEB-8CC3-BB00B8EFDB1D}" type="sibTrans" cxnId="{8F0ADE82-1360-44F1-9066-D3DEC33BBC6D}">
      <dgm:prSet/>
      <dgm:spPr/>
      <dgm:t>
        <a:bodyPr/>
        <a:lstStyle/>
        <a:p>
          <a:endParaRPr lang="zh-TW" altLang="en-US"/>
        </a:p>
      </dgm:t>
    </dgm:pt>
    <dgm:pt modelId="{356EB7D9-597C-4EDA-B458-1A0F1571B39C}" type="pres">
      <dgm:prSet presAssocID="{E9691564-8C8C-45E8-AD5A-2EB350E8046C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  <dgm:t>
        <a:bodyPr/>
        <a:lstStyle/>
        <a:p>
          <a:endParaRPr lang="zh-TW" altLang="en-US"/>
        </a:p>
      </dgm:t>
    </dgm:pt>
    <dgm:pt modelId="{1744B361-9A72-4BC1-A7E4-5F4174E69258}" type="pres">
      <dgm:prSet presAssocID="{F13EDBC7-562F-4973-9917-ABA0104B141C}" presName="vertOne" presStyleCnt="0"/>
      <dgm:spPr/>
    </dgm:pt>
    <dgm:pt modelId="{AE1DE969-E4ED-4707-A93F-28214D03F6F2}" type="pres">
      <dgm:prSet presAssocID="{F13EDBC7-562F-4973-9917-ABA0104B141C}" presName="txOne" presStyleLbl="node0" presStyleIdx="0" presStyleCnt="1" custScaleY="14108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C80F91AB-33F6-4757-8EF1-9760496444E9}" type="pres">
      <dgm:prSet presAssocID="{F13EDBC7-562F-4973-9917-ABA0104B141C}" presName="parTransOne" presStyleCnt="0"/>
      <dgm:spPr/>
    </dgm:pt>
    <dgm:pt modelId="{73A0BCFD-3EF6-48EC-B593-F3D4A64E33AD}" type="pres">
      <dgm:prSet presAssocID="{F13EDBC7-562F-4973-9917-ABA0104B141C}" presName="horzOne" presStyleCnt="0"/>
      <dgm:spPr/>
    </dgm:pt>
    <dgm:pt modelId="{29F16B48-10A1-40A8-9708-1EE615F5FDB4}" type="pres">
      <dgm:prSet presAssocID="{E019C4BF-1942-4740-82D3-06E1EBFDDC3E}" presName="vertTwo" presStyleCnt="0"/>
      <dgm:spPr/>
    </dgm:pt>
    <dgm:pt modelId="{2E109CF9-D5F5-4E5F-BC0F-5C485B2416FA}" type="pres">
      <dgm:prSet presAssocID="{E019C4BF-1942-4740-82D3-06E1EBFDDC3E}" presName="txTwo" presStyleLbl="node2" presStyleIdx="0" presStyleCnt="2" custScaleY="69092" custLinFactNeighborX="-36" custLinFactNeighborY="4645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0C66D438-4B52-47E6-BB2B-2F7459C752B8}" type="pres">
      <dgm:prSet presAssocID="{E019C4BF-1942-4740-82D3-06E1EBFDDC3E}" presName="horzTwo" presStyleCnt="0"/>
      <dgm:spPr/>
    </dgm:pt>
    <dgm:pt modelId="{B2DA3F99-2379-4541-A733-D03D11FB5734}" type="pres">
      <dgm:prSet presAssocID="{3DC1CCF6-A507-4E58-8BAA-646E28344C64}" presName="sibSpaceTwo" presStyleCnt="0"/>
      <dgm:spPr/>
    </dgm:pt>
    <dgm:pt modelId="{44C71B48-2D9E-4C3C-864C-96183338D340}" type="pres">
      <dgm:prSet presAssocID="{5E1AFED7-69E8-42D9-A475-D673FCDFB683}" presName="vertTwo" presStyleCnt="0"/>
      <dgm:spPr/>
    </dgm:pt>
    <dgm:pt modelId="{BC985131-BA50-4A76-AA65-D591FC8D4E65}" type="pres">
      <dgm:prSet presAssocID="{5E1AFED7-69E8-42D9-A475-D673FCDFB683}" presName="txTwo" presStyleLbl="node2" presStyleIdx="1" presStyleCnt="2" custScaleY="26807" custLinFactNeighborY="44036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14E0E7F6-056E-4880-B5EE-87EB7B29D72A}" type="pres">
      <dgm:prSet presAssocID="{5E1AFED7-69E8-42D9-A475-D673FCDFB683}" presName="parTransTwo" presStyleCnt="0"/>
      <dgm:spPr/>
    </dgm:pt>
    <dgm:pt modelId="{1F723329-C723-4C54-A097-4CECCE2E6011}" type="pres">
      <dgm:prSet presAssocID="{5E1AFED7-69E8-42D9-A475-D673FCDFB683}" presName="horzTwo" presStyleCnt="0"/>
      <dgm:spPr/>
    </dgm:pt>
    <dgm:pt modelId="{24133D74-873B-438E-8F9B-88A06655848B}" type="pres">
      <dgm:prSet presAssocID="{636F35C6-8D2B-4442-9C98-0E4EE289B403}" presName="vertThree" presStyleCnt="0"/>
      <dgm:spPr/>
    </dgm:pt>
    <dgm:pt modelId="{FD09ADB4-3E43-4238-BF9C-C4E6E0D2CFC9}" type="pres">
      <dgm:prSet presAssocID="{636F35C6-8D2B-4442-9C98-0E4EE289B403}" presName="txThree" presStyleLbl="node3" presStyleIdx="0" presStyleCnt="2" custScaleY="33140" custLinFactNeighborY="3777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F500879F-820B-401E-A606-80C7F4859985}" type="pres">
      <dgm:prSet presAssocID="{636F35C6-8D2B-4442-9C98-0E4EE289B403}" presName="horzThree" presStyleCnt="0"/>
      <dgm:spPr/>
    </dgm:pt>
    <dgm:pt modelId="{1B636AF1-3D07-496F-A4E6-41F89BE3D706}" type="pres">
      <dgm:prSet presAssocID="{66903EA1-4A2F-4736-A0C9-E14E69AF8BAC}" presName="sibSpaceThree" presStyleCnt="0"/>
      <dgm:spPr/>
    </dgm:pt>
    <dgm:pt modelId="{816BCD11-F969-47D4-8692-0C0D8CC84897}" type="pres">
      <dgm:prSet presAssocID="{A4ED293C-049F-4B13-9304-D2AE5CFB0387}" presName="vertThree" presStyleCnt="0"/>
      <dgm:spPr/>
    </dgm:pt>
    <dgm:pt modelId="{D5161A5D-345D-4645-AAA4-15A28B4984C4}" type="pres">
      <dgm:prSet presAssocID="{A4ED293C-049F-4B13-9304-D2AE5CFB0387}" presName="txThree" presStyleLbl="node3" presStyleIdx="1" presStyleCnt="2" custScaleY="33285" custLinFactNeighborY="3777">
        <dgm:presLayoutVars>
          <dgm:chPref val="3"/>
        </dgm:presLayoutVars>
      </dgm:prSet>
      <dgm:spPr/>
      <dgm:t>
        <a:bodyPr/>
        <a:lstStyle/>
        <a:p>
          <a:endParaRPr lang="zh-TW" altLang="en-US"/>
        </a:p>
      </dgm:t>
    </dgm:pt>
    <dgm:pt modelId="{C29C489E-74E5-4FB8-AB46-02AA9C5AA048}" type="pres">
      <dgm:prSet presAssocID="{A4ED293C-049F-4B13-9304-D2AE5CFB0387}" presName="horzThree" presStyleCnt="0"/>
      <dgm:spPr/>
    </dgm:pt>
  </dgm:ptLst>
  <dgm:cxnLst>
    <dgm:cxn modelId="{8F0ADE82-1360-44F1-9066-D3DEC33BBC6D}" srcId="{5E1AFED7-69E8-42D9-A475-D673FCDFB683}" destId="{A4ED293C-049F-4B13-9304-D2AE5CFB0387}" srcOrd="1" destOrd="0" parTransId="{2AF99B0C-2BAD-41F8-93FF-E0DC7BB10920}" sibTransId="{493BF1C3-EA08-4EEB-8CC3-BB00B8EFDB1D}"/>
    <dgm:cxn modelId="{65AE4D67-6445-4C1E-9FBA-B7E9E46CE692}" srcId="{E9691564-8C8C-45E8-AD5A-2EB350E8046C}" destId="{F13EDBC7-562F-4973-9917-ABA0104B141C}" srcOrd="0" destOrd="0" parTransId="{06E81DB0-0B90-4A43-ACDF-67FD8B929E75}" sibTransId="{F8093BCF-00EB-4DB0-8D81-907631EC8113}"/>
    <dgm:cxn modelId="{CC58FA4E-497C-4CF5-B3F8-29E27F70EFD4}" srcId="{5E1AFED7-69E8-42D9-A475-D673FCDFB683}" destId="{636F35C6-8D2B-4442-9C98-0E4EE289B403}" srcOrd="0" destOrd="0" parTransId="{BFDBC6A6-C25C-4154-8AF6-F2EC239D110A}" sibTransId="{66903EA1-4A2F-4736-A0C9-E14E69AF8BAC}"/>
    <dgm:cxn modelId="{35F62F48-56B7-4422-9AB6-3E26BF219407}" type="presOf" srcId="{E019C4BF-1942-4740-82D3-06E1EBFDDC3E}" destId="{2E109CF9-D5F5-4E5F-BC0F-5C485B2416FA}" srcOrd="0" destOrd="0" presId="urn:microsoft.com/office/officeart/2005/8/layout/hierarchy4"/>
    <dgm:cxn modelId="{7B71E9A0-47A2-41B7-A029-BDC1785CAD78}" type="presOf" srcId="{E9691564-8C8C-45E8-AD5A-2EB350E8046C}" destId="{356EB7D9-597C-4EDA-B458-1A0F1571B39C}" srcOrd="0" destOrd="0" presId="urn:microsoft.com/office/officeart/2005/8/layout/hierarchy4"/>
    <dgm:cxn modelId="{57A1987A-5FC8-40F2-9BB1-76C7025AAA8A}" type="presOf" srcId="{A4ED293C-049F-4B13-9304-D2AE5CFB0387}" destId="{D5161A5D-345D-4645-AAA4-15A28B4984C4}" srcOrd="0" destOrd="0" presId="urn:microsoft.com/office/officeart/2005/8/layout/hierarchy4"/>
    <dgm:cxn modelId="{8BAD61D1-971D-46DF-AC6A-69C478EECB59}" srcId="{F13EDBC7-562F-4973-9917-ABA0104B141C}" destId="{5E1AFED7-69E8-42D9-A475-D673FCDFB683}" srcOrd="1" destOrd="0" parTransId="{E53B6309-AC00-4680-960C-7D6A290F7FCF}" sibTransId="{FCCFC18B-6FFF-41BF-A612-415F003E2F5D}"/>
    <dgm:cxn modelId="{5917B899-5D84-47ED-B8C4-6FBB66CC49F9}" type="presOf" srcId="{5E1AFED7-69E8-42D9-A475-D673FCDFB683}" destId="{BC985131-BA50-4A76-AA65-D591FC8D4E65}" srcOrd="0" destOrd="0" presId="urn:microsoft.com/office/officeart/2005/8/layout/hierarchy4"/>
    <dgm:cxn modelId="{964C688D-2AFB-491C-998D-A197EF3B6C7C}" type="presOf" srcId="{F13EDBC7-562F-4973-9917-ABA0104B141C}" destId="{AE1DE969-E4ED-4707-A93F-28214D03F6F2}" srcOrd="0" destOrd="0" presId="urn:microsoft.com/office/officeart/2005/8/layout/hierarchy4"/>
    <dgm:cxn modelId="{5BCF3D5C-A363-45BE-8DBC-A9E7196B2B75}" type="presOf" srcId="{636F35C6-8D2B-4442-9C98-0E4EE289B403}" destId="{FD09ADB4-3E43-4238-BF9C-C4E6E0D2CFC9}" srcOrd="0" destOrd="0" presId="urn:microsoft.com/office/officeart/2005/8/layout/hierarchy4"/>
    <dgm:cxn modelId="{8DAEC605-59C5-498D-A055-E4DED35B36F1}" srcId="{F13EDBC7-562F-4973-9917-ABA0104B141C}" destId="{E019C4BF-1942-4740-82D3-06E1EBFDDC3E}" srcOrd="0" destOrd="0" parTransId="{88CAA038-85B2-477E-BABB-A8533C421F1B}" sibTransId="{3DC1CCF6-A507-4E58-8BAA-646E28344C64}"/>
    <dgm:cxn modelId="{36BC7C51-649F-4198-B3F9-484070752452}" type="presParOf" srcId="{356EB7D9-597C-4EDA-B458-1A0F1571B39C}" destId="{1744B361-9A72-4BC1-A7E4-5F4174E69258}" srcOrd="0" destOrd="0" presId="urn:microsoft.com/office/officeart/2005/8/layout/hierarchy4"/>
    <dgm:cxn modelId="{05BD5AB4-1EC5-4A3E-A99B-44547FF2D45F}" type="presParOf" srcId="{1744B361-9A72-4BC1-A7E4-5F4174E69258}" destId="{AE1DE969-E4ED-4707-A93F-28214D03F6F2}" srcOrd="0" destOrd="0" presId="urn:microsoft.com/office/officeart/2005/8/layout/hierarchy4"/>
    <dgm:cxn modelId="{C5372CC5-5BEC-40D0-A13B-76874105CE6C}" type="presParOf" srcId="{1744B361-9A72-4BC1-A7E4-5F4174E69258}" destId="{C80F91AB-33F6-4757-8EF1-9760496444E9}" srcOrd="1" destOrd="0" presId="urn:microsoft.com/office/officeart/2005/8/layout/hierarchy4"/>
    <dgm:cxn modelId="{4CFF68E3-040C-4BBA-AB46-6199EA08E691}" type="presParOf" srcId="{1744B361-9A72-4BC1-A7E4-5F4174E69258}" destId="{73A0BCFD-3EF6-48EC-B593-F3D4A64E33AD}" srcOrd="2" destOrd="0" presId="urn:microsoft.com/office/officeart/2005/8/layout/hierarchy4"/>
    <dgm:cxn modelId="{E42EC9FB-1ECE-4CCA-9FCA-7A679D8763C7}" type="presParOf" srcId="{73A0BCFD-3EF6-48EC-B593-F3D4A64E33AD}" destId="{29F16B48-10A1-40A8-9708-1EE615F5FDB4}" srcOrd="0" destOrd="0" presId="urn:microsoft.com/office/officeart/2005/8/layout/hierarchy4"/>
    <dgm:cxn modelId="{435E4222-99A5-44F1-9DFB-B8ED5C04CA9D}" type="presParOf" srcId="{29F16B48-10A1-40A8-9708-1EE615F5FDB4}" destId="{2E109CF9-D5F5-4E5F-BC0F-5C485B2416FA}" srcOrd="0" destOrd="0" presId="urn:microsoft.com/office/officeart/2005/8/layout/hierarchy4"/>
    <dgm:cxn modelId="{A15CE0D0-D4F5-4297-9AA6-E6F632C9C095}" type="presParOf" srcId="{29F16B48-10A1-40A8-9708-1EE615F5FDB4}" destId="{0C66D438-4B52-47E6-BB2B-2F7459C752B8}" srcOrd="1" destOrd="0" presId="urn:microsoft.com/office/officeart/2005/8/layout/hierarchy4"/>
    <dgm:cxn modelId="{1C0038B2-152C-44B3-8E34-865A2BDAC5F3}" type="presParOf" srcId="{73A0BCFD-3EF6-48EC-B593-F3D4A64E33AD}" destId="{B2DA3F99-2379-4541-A733-D03D11FB5734}" srcOrd="1" destOrd="0" presId="urn:microsoft.com/office/officeart/2005/8/layout/hierarchy4"/>
    <dgm:cxn modelId="{B4DA7C49-0412-48D0-8069-40EA1DA4947C}" type="presParOf" srcId="{73A0BCFD-3EF6-48EC-B593-F3D4A64E33AD}" destId="{44C71B48-2D9E-4C3C-864C-96183338D340}" srcOrd="2" destOrd="0" presId="urn:microsoft.com/office/officeart/2005/8/layout/hierarchy4"/>
    <dgm:cxn modelId="{2746E10A-BD75-46B4-B734-40CF9DA56C56}" type="presParOf" srcId="{44C71B48-2D9E-4C3C-864C-96183338D340}" destId="{BC985131-BA50-4A76-AA65-D591FC8D4E65}" srcOrd="0" destOrd="0" presId="urn:microsoft.com/office/officeart/2005/8/layout/hierarchy4"/>
    <dgm:cxn modelId="{D753A64F-9880-4DFF-B5C5-B5F96C058412}" type="presParOf" srcId="{44C71B48-2D9E-4C3C-864C-96183338D340}" destId="{14E0E7F6-056E-4880-B5EE-87EB7B29D72A}" srcOrd="1" destOrd="0" presId="urn:microsoft.com/office/officeart/2005/8/layout/hierarchy4"/>
    <dgm:cxn modelId="{853466BC-49DA-4605-B5EA-FDC3DE57A44E}" type="presParOf" srcId="{44C71B48-2D9E-4C3C-864C-96183338D340}" destId="{1F723329-C723-4C54-A097-4CECCE2E6011}" srcOrd="2" destOrd="0" presId="urn:microsoft.com/office/officeart/2005/8/layout/hierarchy4"/>
    <dgm:cxn modelId="{7F5ABBA0-BA3E-404D-B418-67010119CF4E}" type="presParOf" srcId="{1F723329-C723-4C54-A097-4CECCE2E6011}" destId="{24133D74-873B-438E-8F9B-88A06655848B}" srcOrd="0" destOrd="0" presId="urn:microsoft.com/office/officeart/2005/8/layout/hierarchy4"/>
    <dgm:cxn modelId="{AB530B94-8FAC-4F75-A870-EC9F8E007C94}" type="presParOf" srcId="{24133D74-873B-438E-8F9B-88A06655848B}" destId="{FD09ADB4-3E43-4238-BF9C-C4E6E0D2CFC9}" srcOrd="0" destOrd="0" presId="urn:microsoft.com/office/officeart/2005/8/layout/hierarchy4"/>
    <dgm:cxn modelId="{3CC6F157-CBE5-4778-8952-A6E1557088BA}" type="presParOf" srcId="{24133D74-873B-438E-8F9B-88A06655848B}" destId="{F500879F-820B-401E-A606-80C7F4859985}" srcOrd="1" destOrd="0" presId="urn:microsoft.com/office/officeart/2005/8/layout/hierarchy4"/>
    <dgm:cxn modelId="{DEE27676-F6BE-4B0C-BD91-F61F580BE2C7}" type="presParOf" srcId="{1F723329-C723-4C54-A097-4CECCE2E6011}" destId="{1B636AF1-3D07-496F-A4E6-41F89BE3D706}" srcOrd="1" destOrd="0" presId="urn:microsoft.com/office/officeart/2005/8/layout/hierarchy4"/>
    <dgm:cxn modelId="{82AF9F95-06B3-4B0C-B17A-83CB949C363B}" type="presParOf" srcId="{1F723329-C723-4C54-A097-4CECCE2E6011}" destId="{816BCD11-F969-47D4-8692-0C0D8CC84897}" srcOrd="2" destOrd="0" presId="urn:microsoft.com/office/officeart/2005/8/layout/hierarchy4"/>
    <dgm:cxn modelId="{72BBC06A-FA68-4C39-823C-921CC806EE7C}" type="presParOf" srcId="{816BCD11-F969-47D4-8692-0C0D8CC84897}" destId="{D5161A5D-345D-4645-AAA4-15A28B4984C4}" srcOrd="0" destOrd="0" presId="urn:microsoft.com/office/officeart/2005/8/layout/hierarchy4"/>
    <dgm:cxn modelId="{4A2AF451-3667-4ACE-AD1A-FD8EE4DE3054}" type="presParOf" srcId="{816BCD11-F969-47D4-8692-0C0D8CC84897}" destId="{C29C489E-74E5-4FB8-AB46-02AA9C5AA048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8B6E3CA9-C0BB-4C64-8B0F-DC8878A667A7}" type="doc">
      <dgm:prSet loTypeId="urn:microsoft.com/office/officeart/2005/8/layout/chart3" loCatId="relationship" qsTypeId="urn:microsoft.com/office/officeart/2005/8/quickstyle/simple1" qsCatId="simple" csTypeId="urn:microsoft.com/office/officeart/2005/8/colors/accent1_2" csCatId="accent1" phldr="1"/>
      <dgm:spPr/>
    </dgm:pt>
    <dgm:pt modelId="{D2DAEB99-7DCB-44EC-9F08-05D244A26B90}">
      <dgm:prSet phldrT="[文字]" custT="1"/>
      <dgm:spPr>
        <a:solidFill>
          <a:srgbClr val="00B05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zh-TW" altLang="en-US" sz="3200" b="1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志願序</a:t>
          </a:r>
          <a:endParaRPr lang="en-US" altLang="zh-TW" sz="3200" b="1" dirty="0">
            <a:solidFill>
              <a:srgbClr val="800000"/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en-US" altLang="zh-TW" sz="3200" b="1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3200" b="1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分</a:t>
          </a:r>
          <a:endParaRPr lang="zh-TW" altLang="en-US" sz="3200" dirty="0"/>
        </a:p>
      </dgm:t>
    </dgm:pt>
    <dgm:pt modelId="{A7C00AED-C15A-487E-9C58-73282AC4DCCD}" type="parTrans" cxnId="{0606D67D-6469-442C-8F9A-584E46108C1E}">
      <dgm:prSet/>
      <dgm:spPr/>
      <dgm:t>
        <a:bodyPr/>
        <a:lstStyle/>
        <a:p>
          <a:endParaRPr lang="zh-TW" altLang="en-US"/>
        </a:p>
      </dgm:t>
    </dgm:pt>
    <dgm:pt modelId="{F28C4F8F-98E6-4BE2-9994-BDCCEB3A083C}" type="sibTrans" cxnId="{0606D67D-6469-442C-8F9A-584E46108C1E}">
      <dgm:prSet/>
      <dgm:spPr/>
      <dgm:t>
        <a:bodyPr/>
        <a:lstStyle/>
        <a:p>
          <a:endParaRPr lang="zh-TW" altLang="en-US"/>
        </a:p>
      </dgm:t>
    </dgm:pt>
    <dgm:pt modelId="{90359E69-6903-40ED-8CCB-C658C570032A}">
      <dgm:prSet phldrT="[文字]" custT="1"/>
      <dgm:spPr>
        <a:solidFill>
          <a:srgbClr val="B469FF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zh-TW" altLang="en-US" sz="24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多元學習</a:t>
          </a:r>
          <a:r>
            <a:rPr lang="en-US" altLang="zh-TW" sz="24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24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</a:t>
          </a:r>
          <a:endParaRPr lang="en-US" altLang="zh-TW" sz="2400" b="1" dirty="0">
            <a:solidFill>
              <a:srgbClr val="000066"/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均衡學習</a:t>
          </a:r>
          <a: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21</a:t>
          </a:r>
          <a:r>
            <a:rPr lang="zh-TW" altLang="en-US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分、</a:t>
          </a:r>
          <a: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</a:br>
          <a:r>
            <a:rPr lang="zh-TW" altLang="en-US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服務學習</a:t>
          </a:r>
          <a: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15</a:t>
          </a:r>
          <a:r>
            <a:rPr lang="zh-TW" altLang="en-US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</a:t>
          </a:r>
          <a:r>
            <a:rPr lang="en-US" altLang="zh-TW" sz="1800" b="1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)</a:t>
          </a:r>
          <a:endParaRPr lang="zh-TW" altLang="en-US" sz="1800" b="1" dirty="0">
            <a:solidFill>
              <a:srgbClr val="660066"/>
            </a:solidFill>
            <a:latin typeface="微軟正黑體" pitchFamily="34" charset="-120"/>
            <a:ea typeface="微軟正黑體" pitchFamily="34" charset="-120"/>
          </a:endParaRPr>
        </a:p>
      </dgm:t>
    </dgm:pt>
    <dgm:pt modelId="{B9E9ACE9-6056-4F5D-8B6C-1B90E1A6DCB4}" type="parTrans" cxnId="{A1381A05-CC98-4D44-9A0F-6F3783619060}">
      <dgm:prSet/>
      <dgm:spPr/>
      <dgm:t>
        <a:bodyPr/>
        <a:lstStyle/>
        <a:p>
          <a:endParaRPr lang="zh-TW" altLang="en-US"/>
        </a:p>
      </dgm:t>
    </dgm:pt>
    <dgm:pt modelId="{F550D091-EBD4-4E37-9F6B-1EADA47A8F79}" type="sibTrans" cxnId="{A1381A05-CC98-4D44-9A0F-6F3783619060}">
      <dgm:prSet/>
      <dgm:spPr/>
      <dgm:t>
        <a:bodyPr/>
        <a:lstStyle/>
        <a:p>
          <a:endParaRPr lang="zh-TW" altLang="en-US"/>
        </a:p>
      </dgm:t>
    </dgm:pt>
    <dgm:pt modelId="{320B41D1-B7DB-455C-854D-EEA0F93E2BED}">
      <dgm:prSet phldrT="[文字]" custT="1"/>
      <dgm:spPr>
        <a:solidFill>
          <a:srgbClr val="FFC000"/>
        </a:solidFill>
      </dgm:spPr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zh-TW" altLang="en-US" sz="3200" b="1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會考</a:t>
          </a:r>
          <a:endParaRPr lang="en-US" altLang="zh-TW" sz="3200" b="1" dirty="0">
            <a:solidFill>
              <a:srgbClr val="660066"/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en-US" altLang="zh-TW" sz="3200" b="1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3200" b="1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分</a:t>
          </a:r>
        </a:p>
      </dgm:t>
    </dgm:pt>
    <dgm:pt modelId="{3A8B831E-4349-4D12-88CD-33F20B338802}" type="parTrans" cxnId="{B61F81AB-8176-46BB-A1CF-04C9A857CD1F}">
      <dgm:prSet/>
      <dgm:spPr/>
      <dgm:t>
        <a:bodyPr/>
        <a:lstStyle/>
        <a:p>
          <a:endParaRPr lang="zh-TW" altLang="en-US"/>
        </a:p>
      </dgm:t>
    </dgm:pt>
    <dgm:pt modelId="{8A260C7C-FD4D-4DAF-AB97-90AA8FDFE849}" type="sibTrans" cxnId="{B61F81AB-8176-46BB-A1CF-04C9A857CD1F}">
      <dgm:prSet/>
      <dgm:spPr/>
      <dgm:t>
        <a:bodyPr/>
        <a:lstStyle/>
        <a:p>
          <a:endParaRPr lang="zh-TW" altLang="en-US"/>
        </a:p>
      </dgm:t>
    </dgm:pt>
    <dgm:pt modelId="{C92E9EB5-9EE3-4A84-892A-6313EED3D01C}" type="pres">
      <dgm:prSet presAssocID="{8B6E3CA9-C0BB-4C64-8B0F-DC8878A667A7}" presName="compositeShape" presStyleCnt="0">
        <dgm:presLayoutVars>
          <dgm:chMax val="7"/>
          <dgm:dir/>
          <dgm:resizeHandles val="exact"/>
        </dgm:presLayoutVars>
      </dgm:prSet>
      <dgm:spPr/>
    </dgm:pt>
    <dgm:pt modelId="{ECB698C3-219E-4085-8C1F-D2D282C4EC1E}" type="pres">
      <dgm:prSet presAssocID="{8B6E3CA9-C0BB-4C64-8B0F-DC8878A667A7}" presName="wedge1" presStyleLbl="node1" presStyleIdx="0" presStyleCnt="3" custScaleX="103899" custScaleY="103544" custLinFactNeighborX="-3524" custLinFactNeighborY="2075"/>
      <dgm:spPr/>
      <dgm:t>
        <a:bodyPr/>
        <a:lstStyle/>
        <a:p>
          <a:endParaRPr lang="zh-TW" altLang="en-US"/>
        </a:p>
      </dgm:t>
    </dgm:pt>
    <dgm:pt modelId="{19B10674-C13C-4A59-A671-7145CAA501FE}" type="pres">
      <dgm:prSet presAssocID="{8B6E3CA9-C0BB-4C64-8B0F-DC8878A667A7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15F566FC-72B1-4688-840B-7A3F0FAEFC30}" type="pres">
      <dgm:prSet presAssocID="{8B6E3CA9-C0BB-4C64-8B0F-DC8878A667A7}" presName="wedge2" presStyleLbl="node1" presStyleIdx="1" presStyleCnt="3" custScaleX="107916" custScaleY="109920" custLinFactNeighborX="461" custLinFactNeighborY="436"/>
      <dgm:spPr/>
      <dgm:t>
        <a:bodyPr/>
        <a:lstStyle/>
        <a:p>
          <a:endParaRPr lang="zh-TW" altLang="en-US"/>
        </a:p>
      </dgm:t>
    </dgm:pt>
    <dgm:pt modelId="{0B610FAD-5F36-4F4A-8566-FDE74BC3F4D0}" type="pres">
      <dgm:prSet presAssocID="{8B6E3CA9-C0BB-4C64-8B0F-DC8878A667A7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5B35F0B6-2145-4405-B65A-2EC93247AA51}" type="pres">
      <dgm:prSet presAssocID="{8B6E3CA9-C0BB-4C64-8B0F-DC8878A667A7}" presName="wedge3" presStyleLbl="node1" presStyleIdx="2" presStyleCnt="3" custScaleX="107916" custScaleY="103069" custLinFactNeighborX="461" custLinFactNeighborY="-965"/>
      <dgm:spPr/>
      <dgm:t>
        <a:bodyPr/>
        <a:lstStyle/>
        <a:p>
          <a:endParaRPr lang="zh-TW" altLang="en-US"/>
        </a:p>
      </dgm:t>
    </dgm:pt>
    <dgm:pt modelId="{C0001106-4215-4AAF-9B02-F1D1D6CC3D02}" type="pres">
      <dgm:prSet presAssocID="{8B6E3CA9-C0BB-4C64-8B0F-DC8878A667A7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A1381A05-CC98-4D44-9A0F-6F3783619060}" srcId="{8B6E3CA9-C0BB-4C64-8B0F-DC8878A667A7}" destId="{90359E69-6903-40ED-8CCB-C658C570032A}" srcOrd="1" destOrd="0" parTransId="{B9E9ACE9-6056-4F5D-8B6C-1B90E1A6DCB4}" sibTransId="{F550D091-EBD4-4E37-9F6B-1EADA47A8F79}"/>
    <dgm:cxn modelId="{442DBB6A-E094-4730-8FD5-0E8FC6B508DA}" type="presOf" srcId="{90359E69-6903-40ED-8CCB-C658C570032A}" destId="{0B610FAD-5F36-4F4A-8566-FDE74BC3F4D0}" srcOrd="1" destOrd="0" presId="urn:microsoft.com/office/officeart/2005/8/layout/chart3"/>
    <dgm:cxn modelId="{B94323E6-B305-4A0C-9FE7-046D499931DB}" type="presOf" srcId="{D2DAEB99-7DCB-44EC-9F08-05D244A26B90}" destId="{19B10674-C13C-4A59-A671-7145CAA501FE}" srcOrd="1" destOrd="0" presId="urn:microsoft.com/office/officeart/2005/8/layout/chart3"/>
    <dgm:cxn modelId="{5F0D7A4A-A109-49E2-8654-50F102B1A1F7}" type="presOf" srcId="{320B41D1-B7DB-455C-854D-EEA0F93E2BED}" destId="{5B35F0B6-2145-4405-B65A-2EC93247AA51}" srcOrd="0" destOrd="0" presId="urn:microsoft.com/office/officeart/2005/8/layout/chart3"/>
    <dgm:cxn modelId="{98B74637-57AB-4B58-B0CF-0F10392CB76E}" type="presOf" srcId="{320B41D1-B7DB-455C-854D-EEA0F93E2BED}" destId="{C0001106-4215-4AAF-9B02-F1D1D6CC3D02}" srcOrd="1" destOrd="0" presId="urn:microsoft.com/office/officeart/2005/8/layout/chart3"/>
    <dgm:cxn modelId="{7823F9F6-D902-4EF5-BDD3-FF49519A1699}" type="presOf" srcId="{8B6E3CA9-C0BB-4C64-8B0F-DC8878A667A7}" destId="{C92E9EB5-9EE3-4A84-892A-6313EED3D01C}" srcOrd="0" destOrd="0" presId="urn:microsoft.com/office/officeart/2005/8/layout/chart3"/>
    <dgm:cxn modelId="{0606D67D-6469-442C-8F9A-584E46108C1E}" srcId="{8B6E3CA9-C0BB-4C64-8B0F-DC8878A667A7}" destId="{D2DAEB99-7DCB-44EC-9F08-05D244A26B90}" srcOrd="0" destOrd="0" parTransId="{A7C00AED-C15A-487E-9C58-73282AC4DCCD}" sibTransId="{F28C4F8F-98E6-4BE2-9994-BDCCEB3A083C}"/>
    <dgm:cxn modelId="{30D70FAB-3E23-48D4-BD20-09B3CE5379E2}" type="presOf" srcId="{D2DAEB99-7DCB-44EC-9F08-05D244A26B90}" destId="{ECB698C3-219E-4085-8C1F-D2D282C4EC1E}" srcOrd="0" destOrd="0" presId="urn:microsoft.com/office/officeart/2005/8/layout/chart3"/>
    <dgm:cxn modelId="{FF5D0DCA-5C0D-4EA7-AAC2-1F303A2E4E92}" type="presOf" srcId="{90359E69-6903-40ED-8CCB-C658C570032A}" destId="{15F566FC-72B1-4688-840B-7A3F0FAEFC30}" srcOrd="0" destOrd="0" presId="urn:microsoft.com/office/officeart/2005/8/layout/chart3"/>
    <dgm:cxn modelId="{B61F81AB-8176-46BB-A1CF-04C9A857CD1F}" srcId="{8B6E3CA9-C0BB-4C64-8B0F-DC8878A667A7}" destId="{320B41D1-B7DB-455C-854D-EEA0F93E2BED}" srcOrd="2" destOrd="0" parTransId="{3A8B831E-4349-4D12-88CD-33F20B338802}" sibTransId="{8A260C7C-FD4D-4DAF-AB97-90AA8FDFE849}"/>
    <dgm:cxn modelId="{06D8BF8A-CBC6-4FC4-A0BC-850E6FCD41C0}" type="presParOf" srcId="{C92E9EB5-9EE3-4A84-892A-6313EED3D01C}" destId="{ECB698C3-219E-4085-8C1F-D2D282C4EC1E}" srcOrd="0" destOrd="0" presId="urn:microsoft.com/office/officeart/2005/8/layout/chart3"/>
    <dgm:cxn modelId="{08994F42-9D60-4792-B39A-69A5401DEA50}" type="presParOf" srcId="{C92E9EB5-9EE3-4A84-892A-6313EED3D01C}" destId="{19B10674-C13C-4A59-A671-7145CAA501FE}" srcOrd="1" destOrd="0" presId="urn:microsoft.com/office/officeart/2005/8/layout/chart3"/>
    <dgm:cxn modelId="{1A977910-433E-4CBD-A8C5-AD823EFBC389}" type="presParOf" srcId="{C92E9EB5-9EE3-4A84-892A-6313EED3D01C}" destId="{15F566FC-72B1-4688-840B-7A3F0FAEFC30}" srcOrd="2" destOrd="0" presId="urn:microsoft.com/office/officeart/2005/8/layout/chart3"/>
    <dgm:cxn modelId="{89C9C72C-FB22-4253-81BD-360E5B027FFF}" type="presParOf" srcId="{C92E9EB5-9EE3-4A84-892A-6313EED3D01C}" destId="{0B610FAD-5F36-4F4A-8566-FDE74BC3F4D0}" srcOrd="3" destOrd="0" presId="urn:microsoft.com/office/officeart/2005/8/layout/chart3"/>
    <dgm:cxn modelId="{55C9D98E-2099-4874-AA93-55ADD117E645}" type="presParOf" srcId="{C92E9EB5-9EE3-4A84-892A-6313EED3D01C}" destId="{5B35F0B6-2145-4405-B65A-2EC93247AA51}" srcOrd="4" destOrd="0" presId="urn:microsoft.com/office/officeart/2005/8/layout/chart3"/>
    <dgm:cxn modelId="{A7E6091E-6660-4D90-A45A-132413458089}" type="presParOf" srcId="{C92E9EB5-9EE3-4A84-892A-6313EED3D01C}" destId="{C0001106-4215-4AAF-9B02-F1D1D6CC3D02}" srcOrd="5" destOrd="0" presId="urn:microsoft.com/office/officeart/2005/8/layout/char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5E1A4296-2278-4EAF-BAFD-89021234EAEB}" type="doc">
      <dgm:prSet loTypeId="urn:microsoft.com/office/officeart/2005/8/layout/vList2" loCatId="list" qsTypeId="urn:microsoft.com/office/officeart/2005/8/quickstyle/3d1" qsCatId="3D" csTypeId="urn:microsoft.com/office/officeart/2005/8/colors/colorful1#41" csCatId="colorful" phldr="1"/>
      <dgm:spPr/>
      <dgm:t>
        <a:bodyPr/>
        <a:lstStyle/>
        <a:p>
          <a:endParaRPr lang="zh-TW" altLang="en-US"/>
        </a:p>
      </dgm:t>
    </dgm:pt>
    <dgm:pt modelId="{771EA80E-D205-422A-A156-413D91382619}">
      <dgm:prSet phldrT="[文字]" custT="1">
        <dgm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dgm:style>
      </dgm:prSet>
      <dgm:spPr>
        <a:solidFill>
          <a:schemeClr val="bg1">
            <a:lumMod val="95000"/>
          </a:schemeClr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zh-TW" altLang="en-US" sz="28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依甄選總成績高低排序產生選校登記序號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 同分參酌順序：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latin typeface="微軟正黑體" pitchFamily="34" charset="-120"/>
              <a:ea typeface="微軟正黑體" pitchFamily="34" charset="-120"/>
            </a:rPr>
          </a:b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     </a:t>
          </a:r>
          <a:r>
            <a:rPr lang="en-US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1.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素描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2.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水彩</a:t>
          </a:r>
          <a:r>
            <a:rPr 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3.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水墨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4.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書法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 同分且參酌順序仍相同者，以現場抽籤決定選校順序</a:t>
          </a:r>
        </a:p>
      </dgm:t>
    </dgm:pt>
    <dgm:pt modelId="{0371B125-5E40-4297-8510-2501E90B0465}" type="parTrans" cxnId="{24E41574-C73C-494E-B2E1-537FC773A467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9021C724-502E-4144-B60E-8004565E5362}" type="sibTrans" cxnId="{24E41574-C73C-494E-B2E1-537FC773A467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91B5D603-D9AC-4A89-8925-76B0475D1640}">
      <dgm:prSet phldrT="[文字]" custT="1">
        <dgm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dgm:style>
      </dgm:prSet>
      <dgm:spPr>
        <a:solidFill>
          <a:schemeClr val="bg1">
            <a:lumMod val="95000"/>
          </a:schemeClr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zh-TW" altLang="en-US" sz="28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各校</a:t>
          </a:r>
          <a:r>
            <a:rPr lang="zh-TW" altLang="en-US" sz="28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可針對國中教育會考、術科測驗某科目或甄選總成績設定門檻</a:t>
          </a:r>
          <a:endParaRPr lang="en-US" altLang="zh-TW" sz="2800" b="1" dirty="0">
            <a:solidFill>
              <a:srgbClr val="0070C0"/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通過該校門檻者，始得參加該校分發</a:t>
          </a:r>
          <a:endParaRPr lang="en-US" altLang="zh-TW" sz="2400" b="1" dirty="0"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latin typeface="微軟正黑體" pitchFamily="34" charset="-120"/>
              <a:ea typeface="微軟正黑體" pitchFamily="34" charset="-120"/>
            </a:rPr>
            <a:t>國中教育會考成績僅作為甄選門檻，不列入總成績計算</a:t>
          </a:r>
          <a:endParaRPr lang="en-US" altLang="zh-TW" sz="2400" b="1" dirty="0">
            <a:latin typeface="微軟正黑體" pitchFamily="34" charset="-120"/>
            <a:ea typeface="微軟正黑體" pitchFamily="34" charset="-120"/>
          </a:endParaRPr>
        </a:p>
      </dgm:t>
    </dgm:pt>
    <dgm:pt modelId="{7A9B585F-197C-44C9-9E0B-5C014B23B044}" type="parTrans" cxnId="{3F094063-81D3-480F-B0C1-D88554069949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B6DCBBA9-1600-4626-AA29-C31312EF645E}" type="sibTrans" cxnId="{3F094063-81D3-480F-B0C1-D88554069949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8A1221D9-FBBB-40FF-B8DF-8D3B1156939D}" type="pres">
      <dgm:prSet presAssocID="{5E1A4296-2278-4EAF-BAFD-89021234EAEB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zh-TW" altLang="en-US"/>
        </a:p>
      </dgm:t>
    </dgm:pt>
    <dgm:pt modelId="{EC805B62-DCC7-4B7D-A09D-3C514C16D656}" type="pres">
      <dgm:prSet presAssocID="{771EA80E-D205-422A-A156-413D91382619}" presName="parentText" presStyleLbl="node1" presStyleIdx="0" presStyleCnt="2" custScaleY="86371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3C591E76-56A4-4052-B032-C7CCEF27F2C4}" type="pres">
      <dgm:prSet presAssocID="{9021C724-502E-4144-B60E-8004565E5362}" presName="spacer" presStyleCnt="0"/>
      <dgm:spPr/>
    </dgm:pt>
    <dgm:pt modelId="{6A01A2B2-2553-4E91-89C7-8343CC3DF7B8}" type="pres">
      <dgm:prSet presAssocID="{91B5D603-D9AC-4A89-8925-76B0475D1640}" presName="parentText" presStyleLbl="node1" presStyleIdx="1" presStyleCnt="2" custScaleY="109107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50D480AE-7B34-43C9-A912-446E698DBF8F}" type="presOf" srcId="{91B5D603-D9AC-4A89-8925-76B0475D1640}" destId="{6A01A2B2-2553-4E91-89C7-8343CC3DF7B8}" srcOrd="0" destOrd="0" presId="urn:microsoft.com/office/officeart/2005/8/layout/vList2"/>
    <dgm:cxn modelId="{EDE845EA-554A-4E88-850A-59D9CEE4481B}" type="presOf" srcId="{771EA80E-D205-422A-A156-413D91382619}" destId="{EC805B62-DCC7-4B7D-A09D-3C514C16D656}" srcOrd="0" destOrd="0" presId="urn:microsoft.com/office/officeart/2005/8/layout/vList2"/>
    <dgm:cxn modelId="{3F094063-81D3-480F-B0C1-D88554069949}" srcId="{5E1A4296-2278-4EAF-BAFD-89021234EAEB}" destId="{91B5D603-D9AC-4A89-8925-76B0475D1640}" srcOrd="1" destOrd="0" parTransId="{7A9B585F-197C-44C9-9E0B-5C014B23B044}" sibTransId="{B6DCBBA9-1600-4626-AA29-C31312EF645E}"/>
    <dgm:cxn modelId="{542CBA4D-C803-4BFE-8C7D-DD34D6D5CE60}" type="presOf" srcId="{5E1A4296-2278-4EAF-BAFD-89021234EAEB}" destId="{8A1221D9-FBBB-40FF-B8DF-8D3B1156939D}" srcOrd="0" destOrd="0" presId="urn:microsoft.com/office/officeart/2005/8/layout/vList2"/>
    <dgm:cxn modelId="{24E41574-C73C-494E-B2E1-537FC773A467}" srcId="{5E1A4296-2278-4EAF-BAFD-89021234EAEB}" destId="{771EA80E-D205-422A-A156-413D91382619}" srcOrd="0" destOrd="0" parTransId="{0371B125-5E40-4297-8510-2501E90B0465}" sibTransId="{9021C724-502E-4144-B60E-8004565E5362}"/>
    <dgm:cxn modelId="{75D33841-A4C5-47F6-B240-A1179ECDEE7E}" type="presParOf" srcId="{8A1221D9-FBBB-40FF-B8DF-8D3B1156939D}" destId="{EC805B62-DCC7-4B7D-A09D-3C514C16D656}" srcOrd="0" destOrd="0" presId="urn:microsoft.com/office/officeart/2005/8/layout/vList2"/>
    <dgm:cxn modelId="{78937D70-ECFB-4453-B4B5-1D9C65AC3187}" type="presParOf" srcId="{8A1221D9-FBBB-40FF-B8DF-8D3B1156939D}" destId="{3C591E76-56A4-4052-B032-C7CCEF27F2C4}" srcOrd="1" destOrd="0" presId="urn:microsoft.com/office/officeart/2005/8/layout/vList2"/>
    <dgm:cxn modelId="{6CC1C7B2-424D-400E-8476-F0D030A033DF}" type="presParOf" srcId="{8A1221D9-FBBB-40FF-B8DF-8D3B1156939D}" destId="{6A01A2B2-2553-4E91-89C7-8343CC3DF7B8}" srcOrd="2" destOrd="0" presId="urn:microsoft.com/office/officeart/2005/8/layout/vList2"/>
  </dgm:cxnLst>
  <dgm:bg>
    <a:solidFill>
      <a:schemeClr val="bg1">
        <a:lumMod val="95000"/>
      </a:schemeClr>
    </a:solidFill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5E1A4296-2278-4EAF-BAFD-89021234EAEB}" type="doc">
      <dgm:prSet loTypeId="urn:microsoft.com/office/officeart/2005/8/layout/vList2" loCatId="list" qsTypeId="urn:microsoft.com/office/officeart/2005/8/quickstyle/3d1" qsCatId="3D" csTypeId="urn:microsoft.com/office/officeart/2005/8/colors/colorful1#41" csCatId="colorful" phldr="1"/>
      <dgm:spPr/>
      <dgm:t>
        <a:bodyPr/>
        <a:lstStyle/>
        <a:p>
          <a:endParaRPr lang="zh-TW" altLang="en-US"/>
        </a:p>
      </dgm:t>
    </dgm:pt>
    <dgm:pt modelId="{771EA80E-D205-422A-A156-413D91382619}">
      <dgm:prSet phldrT="[文字]" custT="1">
        <dgm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dgm:style>
      </dgm:prSet>
      <dgm:spPr>
        <a:solidFill>
          <a:schemeClr val="bg1">
            <a:lumMod val="95000"/>
          </a:schemeClr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zh-TW" altLang="en-US" sz="28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依甄選總成績高低排序產生選校登記序號</a:t>
          </a:r>
          <a:r>
            <a:rPr lang="en-US" altLang="zh-TW" sz="2400" b="1" dirty="0">
              <a:solidFill>
                <a:srgbClr val="0333F8"/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solidFill>
                <a:srgbClr val="0333F8"/>
              </a:solidFill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同分參酌順序：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</a:b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       </a:t>
          </a:r>
          <a:r>
            <a:rPr lang="en-US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1.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芭蕾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2.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現代舞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3.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中國舞</a:t>
          </a:r>
          <a:r>
            <a:rPr lang="zh-TW" altLang="en-US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4.</a:t>
          </a:r>
          <a:r>
            <a:rPr lang="zh-TW" sz="24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即興與創作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同分且參酌順序仍相同者，以現場抽籤決定選校順序</a:t>
          </a:r>
        </a:p>
      </dgm:t>
    </dgm:pt>
    <dgm:pt modelId="{0371B125-5E40-4297-8510-2501E90B0465}" type="parTrans" cxnId="{24E41574-C73C-494E-B2E1-537FC773A467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9021C724-502E-4144-B60E-8004565E5362}" type="sibTrans" cxnId="{24E41574-C73C-494E-B2E1-537FC773A467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91B5D603-D9AC-4A89-8925-76B0475D1640}">
      <dgm:prSet phldrT="[文字]"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>
        <a:solidFill>
          <a:schemeClr val="bg1">
            <a:lumMod val="95000"/>
          </a:schemeClr>
        </a:solidFill>
      </dgm:spPr>
      <dgm:t>
        <a:bodyPr/>
        <a:lstStyle/>
        <a:p>
          <a:pPr>
            <a:lnSpc>
              <a:spcPct val="80000"/>
            </a:lnSpc>
            <a:spcAft>
              <a:spcPts val="0"/>
            </a:spcAft>
          </a:pPr>
          <a:r>
            <a:rPr lang="zh-TW" altLang="en-US" sz="28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各校</a:t>
          </a:r>
          <a:r>
            <a:rPr lang="zh-TW" altLang="en-US" sz="2800" b="1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可針對國中教育會考、術科測驗某科目或甄選總成績設定門檻</a:t>
          </a:r>
          <a:endParaRPr lang="en-US" altLang="zh-TW" sz="2800" b="1" dirty="0">
            <a:solidFill>
              <a:srgbClr val="0070C0"/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通過該校門檻者，始得參加該校分發</a:t>
          </a:r>
          <a:endParaRPr lang="en-US" altLang="zh-TW" sz="2400" b="1" dirty="0">
            <a:solidFill>
              <a:schemeClr val="tx1">
                <a:lumMod val="75000"/>
              </a:schemeClr>
            </a:solidFill>
            <a:latin typeface="微軟正黑體" pitchFamily="34" charset="-120"/>
            <a:ea typeface="微軟正黑體" pitchFamily="34" charset="-120"/>
          </a:endParaRPr>
        </a:p>
        <a:p>
          <a:pPr>
            <a:lnSpc>
              <a:spcPct val="80000"/>
            </a:lnSpc>
            <a:spcAft>
              <a:spcPts val="0"/>
            </a:spcAft>
          </a:pP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國中教育會考成績僅作為甄選門檻，不列入總成績計算</a:t>
          </a:r>
          <a:endParaRPr lang="en-US" altLang="zh-TW" sz="2400" b="1" dirty="0">
            <a:solidFill>
              <a:schemeClr val="tx1">
                <a:lumMod val="75000"/>
              </a:schemeClr>
            </a:solidFill>
            <a:latin typeface="微軟正黑體" pitchFamily="34" charset="-120"/>
            <a:ea typeface="微軟正黑體" pitchFamily="34" charset="-120"/>
          </a:endParaRPr>
        </a:p>
      </dgm:t>
    </dgm:pt>
    <dgm:pt modelId="{7A9B585F-197C-44C9-9E0B-5C014B23B044}" type="parTrans" cxnId="{3F094063-81D3-480F-B0C1-D88554069949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B6DCBBA9-1600-4626-AA29-C31312EF645E}" type="sibTrans" cxnId="{3F094063-81D3-480F-B0C1-D88554069949}">
      <dgm:prSet/>
      <dgm:spPr/>
      <dgm:t>
        <a:bodyPr/>
        <a:lstStyle/>
        <a:p>
          <a:endParaRPr lang="zh-TW" altLang="en-US" sz="2400" b="1">
            <a:latin typeface="微軟正黑體" pitchFamily="34" charset="-120"/>
            <a:ea typeface="微軟正黑體" pitchFamily="34" charset="-120"/>
          </a:endParaRPr>
        </a:p>
      </dgm:t>
    </dgm:pt>
    <dgm:pt modelId="{8A1221D9-FBBB-40FF-B8DF-8D3B1156939D}" type="pres">
      <dgm:prSet presAssocID="{5E1A4296-2278-4EAF-BAFD-89021234EAEB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zh-TW" altLang="en-US"/>
        </a:p>
      </dgm:t>
    </dgm:pt>
    <dgm:pt modelId="{EC805B62-DCC7-4B7D-A09D-3C514C16D656}" type="pres">
      <dgm:prSet presAssocID="{771EA80E-D205-422A-A156-413D91382619}" presName="parentText" presStyleLbl="node1" presStyleIdx="0" presStyleCnt="2" custScaleY="86371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  <dgm:pt modelId="{3C591E76-56A4-4052-B032-C7CCEF27F2C4}" type="pres">
      <dgm:prSet presAssocID="{9021C724-502E-4144-B60E-8004565E5362}" presName="spacer" presStyleCnt="0"/>
      <dgm:spPr/>
    </dgm:pt>
    <dgm:pt modelId="{6A01A2B2-2553-4E91-89C7-8343CC3DF7B8}" type="pres">
      <dgm:prSet presAssocID="{91B5D603-D9AC-4A89-8925-76B0475D1640}" presName="parentText" presStyleLbl="node1" presStyleIdx="1" presStyleCnt="2" custScaleY="109107">
        <dgm:presLayoutVars>
          <dgm:chMax val="0"/>
          <dgm:bulletEnabled val="1"/>
        </dgm:presLayoutVars>
      </dgm:prSet>
      <dgm:spPr/>
      <dgm:t>
        <a:bodyPr/>
        <a:lstStyle/>
        <a:p>
          <a:endParaRPr lang="zh-TW" altLang="en-US"/>
        </a:p>
      </dgm:t>
    </dgm:pt>
  </dgm:ptLst>
  <dgm:cxnLst>
    <dgm:cxn modelId="{A564A3FB-2175-492B-BD02-620EC9481DC7}" type="presOf" srcId="{5E1A4296-2278-4EAF-BAFD-89021234EAEB}" destId="{8A1221D9-FBBB-40FF-B8DF-8D3B1156939D}" srcOrd="0" destOrd="0" presId="urn:microsoft.com/office/officeart/2005/8/layout/vList2"/>
    <dgm:cxn modelId="{FA9B231E-1143-4A38-940B-5CACF675CE6F}" type="presOf" srcId="{91B5D603-D9AC-4A89-8925-76B0475D1640}" destId="{6A01A2B2-2553-4E91-89C7-8343CC3DF7B8}" srcOrd="0" destOrd="0" presId="urn:microsoft.com/office/officeart/2005/8/layout/vList2"/>
    <dgm:cxn modelId="{3F094063-81D3-480F-B0C1-D88554069949}" srcId="{5E1A4296-2278-4EAF-BAFD-89021234EAEB}" destId="{91B5D603-D9AC-4A89-8925-76B0475D1640}" srcOrd="1" destOrd="0" parTransId="{7A9B585F-197C-44C9-9E0B-5C014B23B044}" sibTransId="{B6DCBBA9-1600-4626-AA29-C31312EF645E}"/>
    <dgm:cxn modelId="{8B48EF6C-9E53-41A4-AADD-B5A3FCBF428E}" type="presOf" srcId="{771EA80E-D205-422A-A156-413D91382619}" destId="{EC805B62-DCC7-4B7D-A09D-3C514C16D656}" srcOrd="0" destOrd="0" presId="urn:microsoft.com/office/officeart/2005/8/layout/vList2"/>
    <dgm:cxn modelId="{24E41574-C73C-494E-B2E1-537FC773A467}" srcId="{5E1A4296-2278-4EAF-BAFD-89021234EAEB}" destId="{771EA80E-D205-422A-A156-413D91382619}" srcOrd="0" destOrd="0" parTransId="{0371B125-5E40-4297-8510-2501E90B0465}" sibTransId="{9021C724-502E-4144-B60E-8004565E5362}"/>
    <dgm:cxn modelId="{003FEABD-34B2-4341-9321-AE7C8B9BD1F3}" type="presParOf" srcId="{8A1221D9-FBBB-40FF-B8DF-8D3B1156939D}" destId="{EC805B62-DCC7-4B7D-A09D-3C514C16D656}" srcOrd="0" destOrd="0" presId="urn:microsoft.com/office/officeart/2005/8/layout/vList2"/>
    <dgm:cxn modelId="{6007FED5-E30C-4091-88CB-82AC723711AF}" type="presParOf" srcId="{8A1221D9-FBBB-40FF-B8DF-8D3B1156939D}" destId="{3C591E76-56A4-4052-B032-C7CCEF27F2C4}" srcOrd="1" destOrd="0" presId="urn:microsoft.com/office/officeart/2005/8/layout/vList2"/>
    <dgm:cxn modelId="{23F493A7-CB69-4288-87D9-A1B0AC46EDA0}" type="presParOf" srcId="{8A1221D9-FBBB-40FF-B8DF-8D3B1156939D}" destId="{6A01A2B2-2553-4E91-89C7-8343CC3DF7B8}" srcOrd="2" destOrd="0" presId="urn:microsoft.com/office/officeart/2005/8/layout/vList2"/>
  </dgm:cxnLst>
  <dgm:bg>
    <a:solidFill>
      <a:schemeClr val="bg1">
        <a:lumMod val="95000"/>
      </a:schemeClr>
    </a:solidFill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02879A8-89F0-46AB-8814-DF3D989AC499}">
      <dsp:nvSpPr>
        <dsp:cNvPr id="0" name=""/>
        <dsp:cNvSpPr/>
      </dsp:nvSpPr>
      <dsp:spPr>
        <a:xfrm>
          <a:off x="0" y="0"/>
          <a:ext cx="6798822" cy="150336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zh-TW" altLang="en-US" sz="32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難易適中</a:t>
          </a:r>
          <a:endParaRPr kumimoji="0" lang="en-US" altLang="zh-TW" sz="3200" b="0" i="0" u="none" strike="noStrike" kern="1200" cap="none" normalizeH="0" baseline="0" dirty="0">
            <a:ln/>
            <a:effectLst/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zh-TW" altLang="en-US" sz="32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每科平均通過率 </a:t>
          </a:r>
          <a:r>
            <a:rPr kumimoji="0" lang="en-US" altLang="zh-TW" sz="32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50%~55%</a:t>
          </a:r>
          <a:endParaRPr lang="zh-TW" altLang="en-US" sz="32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44032" y="44032"/>
        <a:ext cx="6710758" cy="1415304"/>
      </dsp:txXfrm>
    </dsp:sp>
    <dsp:sp modelId="{0BC25A63-4B3C-4CE7-8314-5203F453B26C}">
      <dsp:nvSpPr>
        <dsp:cNvPr id="0" name=""/>
        <dsp:cNvSpPr/>
      </dsp:nvSpPr>
      <dsp:spPr>
        <a:xfrm>
          <a:off x="32084" y="1624009"/>
          <a:ext cx="3940426" cy="150336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200" kern="1200" dirty="0">
              <a:latin typeface="標楷體" panose="03000509000000000000" pitchFamily="65" charset="-120"/>
              <a:ea typeface="標楷體" panose="03000509000000000000" pitchFamily="65" charset="-120"/>
            </a:rPr>
            <a:t>國文、英語、數學、社會、自然</a:t>
          </a:r>
        </a:p>
      </dsp:txBody>
      <dsp:txXfrm>
        <a:off x="76116" y="1668041"/>
        <a:ext cx="3852362" cy="1415304"/>
      </dsp:txXfrm>
    </dsp:sp>
    <dsp:sp modelId="{50EFD8C2-7F24-4C01-8CA1-FB8B4FA2721B}">
      <dsp:nvSpPr>
        <dsp:cNvPr id="0" name=""/>
        <dsp:cNvSpPr/>
      </dsp:nvSpPr>
      <dsp:spPr>
        <a:xfrm>
          <a:off x="14873" y="3247844"/>
          <a:ext cx="1288861" cy="1503368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A</a:t>
          </a:r>
          <a:b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精熟</a:t>
          </a:r>
          <a: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10%~20%</a:t>
          </a:r>
          <a:endParaRPr lang="zh-TW" altLang="en-US" sz="23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52622" y="3285593"/>
        <a:ext cx="1213363" cy="1427870"/>
      </dsp:txXfrm>
    </dsp:sp>
    <dsp:sp modelId="{E64A6A70-A102-4592-9EC2-10F7F7D3975E}">
      <dsp:nvSpPr>
        <dsp:cNvPr id="0" name=""/>
        <dsp:cNvSpPr/>
      </dsp:nvSpPr>
      <dsp:spPr>
        <a:xfrm>
          <a:off x="1357866" y="3247844"/>
          <a:ext cx="1288861" cy="1503368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B</a:t>
          </a:r>
          <a:b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基礎 </a:t>
          </a:r>
          <a: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45%~60%</a:t>
          </a:r>
          <a:endParaRPr lang="zh-TW" altLang="en-US" sz="23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1395615" y="3285593"/>
        <a:ext cx="1213363" cy="1427870"/>
      </dsp:txXfrm>
    </dsp:sp>
    <dsp:sp modelId="{D95CF39E-9D26-4C3D-BD2B-192F07DA3764}">
      <dsp:nvSpPr>
        <dsp:cNvPr id="0" name=""/>
        <dsp:cNvSpPr/>
      </dsp:nvSpPr>
      <dsp:spPr>
        <a:xfrm>
          <a:off x="2700860" y="3247844"/>
          <a:ext cx="1288861" cy="1503368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C</a:t>
          </a:r>
          <a:b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  <a:r>
            <a:rPr kumimoji="0" lang="en-US" altLang="zh-TW" sz="23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20%~35%</a:t>
          </a:r>
          <a:endParaRPr lang="zh-TW" altLang="en-US" sz="23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2738609" y="3285593"/>
        <a:ext cx="1213363" cy="1427870"/>
      </dsp:txXfrm>
    </dsp:sp>
    <dsp:sp modelId="{28F003FD-135A-41C3-B5F4-91B9FFE3F575}">
      <dsp:nvSpPr>
        <dsp:cNvPr id="0" name=""/>
        <dsp:cNvSpPr/>
      </dsp:nvSpPr>
      <dsp:spPr>
        <a:xfrm>
          <a:off x="4097986" y="1624009"/>
          <a:ext cx="1288861" cy="1503368"/>
        </a:xfrm>
        <a:prstGeom prst="roundRect">
          <a:avLst>
            <a:gd name="adj" fmla="val 10000"/>
          </a:avLst>
        </a:prstGeom>
        <a:solidFill>
          <a:schemeClr val="accent4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200" kern="1200" dirty="0">
              <a:latin typeface="標楷體" panose="03000509000000000000" pitchFamily="65" charset="-120"/>
              <a:ea typeface="標楷體" panose="03000509000000000000" pitchFamily="65" charset="-120"/>
            </a:rPr>
            <a:t>寫作測驗</a:t>
          </a:r>
        </a:p>
      </dsp:txBody>
      <dsp:txXfrm>
        <a:off x="4135735" y="1661758"/>
        <a:ext cx="1213363" cy="1427870"/>
      </dsp:txXfrm>
    </dsp:sp>
    <dsp:sp modelId="{7E188A53-206B-4322-895F-788FDF988A60}">
      <dsp:nvSpPr>
        <dsp:cNvPr id="0" name=""/>
        <dsp:cNvSpPr/>
      </dsp:nvSpPr>
      <dsp:spPr>
        <a:xfrm>
          <a:off x="4097986" y="3247844"/>
          <a:ext cx="1288861" cy="1503368"/>
        </a:xfrm>
        <a:prstGeom prst="roundRect">
          <a:avLst>
            <a:gd name="adj" fmla="val 10000"/>
          </a:avLst>
        </a:prstGeom>
        <a:solidFill>
          <a:schemeClr val="accent4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1-6</a:t>
          </a:r>
          <a:r>
            <a:rPr lang="zh-TW" altLang="en-US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級分</a:t>
          </a:r>
        </a:p>
      </dsp:txBody>
      <dsp:txXfrm>
        <a:off x="4135735" y="3285593"/>
        <a:ext cx="1213363" cy="1427870"/>
      </dsp:txXfrm>
    </dsp:sp>
    <dsp:sp modelId="{9E54933C-F873-47A5-BA11-8B496C34F470}">
      <dsp:nvSpPr>
        <dsp:cNvPr id="0" name=""/>
        <dsp:cNvSpPr/>
      </dsp:nvSpPr>
      <dsp:spPr>
        <a:xfrm>
          <a:off x="5495112" y="1624009"/>
          <a:ext cx="1288861" cy="1503368"/>
        </a:xfrm>
        <a:prstGeom prst="roundRect">
          <a:avLst>
            <a:gd name="adj" fmla="val 10000"/>
          </a:avLst>
        </a:prstGeom>
        <a:solidFill>
          <a:schemeClr val="accent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200" kern="1200" dirty="0">
              <a:latin typeface="標楷體" panose="03000509000000000000" pitchFamily="65" charset="-120"/>
              <a:ea typeface="標楷體" panose="03000509000000000000" pitchFamily="65" charset="-120"/>
            </a:rPr>
            <a:t>英語聽力</a:t>
          </a:r>
        </a:p>
      </dsp:txBody>
      <dsp:txXfrm>
        <a:off x="5532861" y="1661758"/>
        <a:ext cx="1213363" cy="1427870"/>
      </dsp:txXfrm>
    </dsp:sp>
    <dsp:sp modelId="{B8640255-276C-41BA-8282-6D931FC6596B}">
      <dsp:nvSpPr>
        <dsp:cNvPr id="0" name=""/>
        <dsp:cNvSpPr/>
      </dsp:nvSpPr>
      <dsp:spPr>
        <a:xfrm>
          <a:off x="5495112" y="3247844"/>
          <a:ext cx="1288861" cy="1503368"/>
        </a:xfrm>
        <a:prstGeom prst="roundRect">
          <a:avLst>
            <a:gd name="adj" fmla="val 10000"/>
          </a:avLst>
        </a:prstGeom>
        <a:solidFill>
          <a:schemeClr val="accent6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基礎</a:t>
          </a:r>
          <a: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(</a:t>
          </a:r>
          <a:r>
            <a:rPr lang="zh-TW" altLang="en-US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含以上</a:t>
          </a:r>
          <a: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)/</a:t>
          </a:r>
          <a:br>
            <a:rPr lang="en-US" altLang="zh-TW" sz="23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300" kern="1200" dirty="0"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</a:p>
      </dsp:txBody>
      <dsp:txXfrm>
        <a:off x="5532861" y="3285593"/>
        <a:ext cx="1213363" cy="142787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180FB11-191F-42ED-A61C-A4E908BF40AB}">
      <dsp:nvSpPr>
        <dsp:cNvPr id="0" name=""/>
        <dsp:cNvSpPr/>
      </dsp:nvSpPr>
      <dsp:spPr>
        <a:xfrm>
          <a:off x="3605" y="2261"/>
          <a:ext cx="8565346" cy="74224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3200" kern="1200" dirty="0">
              <a:latin typeface="標楷體" panose="03000509000000000000" pitchFamily="65" charset="-120"/>
              <a:ea typeface="標楷體" panose="03000509000000000000" pitchFamily="65" charset="-120"/>
            </a:rPr>
            <a:t>國、英、數、社、自</a:t>
          </a:r>
          <a:endParaRPr lang="zh-TW" altLang="en-US" sz="3200" kern="1200" dirty="0"/>
        </a:p>
      </dsp:txBody>
      <dsp:txXfrm>
        <a:off x="25345" y="24001"/>
        <a:ext cx="8521866" cy="698768"/>
      </dsp:txXfrm>
    </dsp:sp>
    <dsp:sp modelId="{D51F9016-D34B-4097-8B58-ECFAF94F457D}">
      <dsp:nvSpPr>
        <dsp:cNvPr id="0" name=""/>
        <dsp:cNvSpPr/>
      </dsp:nvSpPr>
      <dsp:spPr>
        <a:xfrm>
          <a:off x="116303" y="927973"/>
          <a:ext cx="2638662" cy="1899597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3600" kern="1200" dirty="0">
              <a:latin typeface="標楷體" panose="03000509000000000000" pitchFamily="65" charset="-120"/>
              <a:ea typeface="標楷體" panose="03000509000000000000" pitchFamily="65" charset="-120"/>
            </a:rPr>
            <a:t>A</a:t>
          </a:r>
          <a:br>
            <a:rPr lang="en-US" altLang="zh-TW" sz="36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3600" kern="1200" dirty="0">
              <a:latin typeface="標楷體" panose="03000509000000000000" pitchFamily="65" charset="-120"/>
              <a:ea typeface="標楷體" panose="03000509000000000000" pitchFamily="65" charset="-120"/>
            </a:rPr>
            <a:t>精熟</a:t>
          </a:r>
          <a:r>
            <a:rPr lang="en-US" altLang="zh-TW" sz="3600" kern="1200" dirty="0">
              <a:latin typeface="標楷體" panose="03000509000000000000" pitchFamily="65" charset="-120"/>
              <a:ea typeface="標楷體" panose="03000509000000000000" pitchFamily="65" charset="-120"/>
            </a:rPr>
            <a:t>10%~20%</a:t>
          </a:r>
          <a:endParaRPr lang="zh-TW" altLang="en-US" sz="3600" kern="1200" dirty="0"/>
        </a:p>
      </dsp:txBody>
      <dsp:txXfrm>
        <a:off x="171940" y="983610"/>
        <a:ext cx="2527388" cy="1788323"/>
      </dsp:txXfrm>
    </dsp:sp>
    <dsp:sp modelId="{5907107C-8F2D-478C-87DB-8AE8D750049F}">
      <dsp:nvSpPr>
        <dsp:cNvPr id="0" name=""/>
        <dsp:cNvSpPr/>
      </dsp:nvSpPr>
      <dsp:spPr>
        <a:xfrm>
          <a:off x="0" y="3024330"/>
          <a:ext cx="962361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400" kern="1200" dirty="0"/>
            <a:t>A++ </a:t>
          </a:r>
          <a:r>
            <a:rPr lang="en-US" altLang="zh-TW" sz="2800" kern="1200" dirty="0"/>
            <a:t/>
          </a:r>
          <a:br>
            <a:rPr lang="en-US" altLang="zh-TW" sz="2800" kern="1200" dirty="0"/>
          </a:br>
          <a:r>
            <a:rPr lang="en-US" altLang="zh-TW" sz="1800" kern="1200" dirty="0"/>
            <a:t>(</a:t>
          </a:r>
          <a:r>
            <a:rPr lang="zh-TW" altLang="en-US" sz="1800" kern="1200" dirty="0"/>
            <a:t>前</a:t>
          </a:r>
          <a:r>
            <a:rPr lang="en-US" altLang="zh-TW" sz="1800" kern="1200" dirty="0"/>
            <a:t>25%)</a:t>
          </a:r>
          <a:endParaRPr lang="zh-TW" altLang="en-US" sz="1800" kern="1200" dirty="0"/>
        </a:p>
      </dsp:txBody>
      <dsp:txXfrm>
        <a:off x="28187" y="3052517"/>
        <a:ext cx="905987" cy="1843223"/>
      </dsp:txXfrm>
    </dsp:sp>
    <dsp:sp modelId="{3C66C250-9DE2-4A67-8729-28E76F8C31FD}">
      <dsp:nvSpPr>
        <dsp:cNvPr id="0" name=""/>
        <dsp:cNvSpPr/>
      </dsp:nvSpPr>
      <dsp:spPr>
        <a:xfrm>
          <a:off x="1023124" y="3011033"/>
          <a:ext cx="953097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400" kern="1200" dirty="0"/>
            <a:t>A+</a:t>
          </a:r>
          <a:r>
            <a:rPr lang="zh-TW" altLang="en-US" sz="1200" kern="1200" dirty="0"/>
            <a:t> </a:t>
          </a:r>
          <a:r>
            <a:rPr lang="en-US" altLang="zh-TW" sz="1600" kern="1200" dirty="0"/>
            <a:t>(26%~</a:t>
          </a:r>
          <a:br>
            <a:rPr lang="en-US" altLang="zh-TW" sz="1600" kern="1200" dirty="0"/>
          </a:br>
          <a:r>
            <a:rPr lang="en-US" altLang="zh-TW" sz="1600" kern="1200" dirty="0"/>
            <a:t>50%)</a:t>
          </a:r>
          <a:endParaRPr lang="zh-TW" altLang="en-US" sz="1600" kern="1200" dirty="0"/>
        </a:p>
      </dsp:txBody>
      <dsp:txXfrm>
        <a:off x="1051039" y="3038948"/>
        <a:ext cx="897267" cy="1843767"/>
      </dsp:txXfrm>
    </dsp:sp>
    <dsp:sp modelId="{BBF2EBE7-81EE-4149-9CEA-94B5A4F62A3D}">
      <dsp:nvSpPr>
        <dsp:cNvPr id="0" name=""/>
        <dsp:cNvSpPr/>
      </dsp:nvSpPr>
      <dsp:spPr>
        <a:xfrm>
          <a:off x="2026821" y="3011033"/>
          <a:ext cx="834285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3200" kern="1200" dirty="0"/>
            <a:t>A</a:t>
          </a:r>
          <a:r>
            <a:rPr lang="en-US" altLang="zh-TW" sz="1800" kern="1200" dirty="0"/>
            <a:t/>
          </a:r>
          <a:br>
            <a:rPr lang="en-US" altLang="zh-TW" sz="1800" kern="1200" dirty="0"/>
          </a:br>
          <a:r>
            <a:rPr lang="en-US" altLang="zh-TW" sz="1600" kern="1200" dirty="0"/>
            <a:t>(50%~)</a:t>
          </a:r>
          <a:endParaRPr lang="zh-TW" altLang="en-US" sz="1600" kern="1200" dirty="0"/>
        </a:p>
      </dsp:txBody>
      <dsp:txXfrm>
        <a:off x="2051256" y="3035468"/>
        <a:ext cx="785415" cy="1850727"/>
      </dsp:txXfrm>
    </dsp:sp>
    <dsp:sp modelId="{46E2B52A-8B52-492C-B877-3125378BC34F}">
      <dsp:nvSpPr>
        <dsp:cNvPr id="0" name=""/>
        <dsp:cNvSpPr/>
      </dsp:nvSpPr>
      <dsp:spPr>
        <a:xfrm>
          <a:off x="2962305" y="927973"/>
          <a:ext cx="3715431" cy="1899597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B</a:t>
          </a:r>
          <a:b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基礎 </a:t>
          </a:r>
          <a: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45%~60%</a:t>
          </a:r>
          <a:endParaRPr lang="zh-TW" altLang="en-US" sz="3600" kern="1200" dirty="0"/>
        </a:p>
      </dsp:txBody>
      <dsp:txXfrm>
        <a:off x="3017942" y="983610"/>
        <a:ext cx="3604157" cy="1788323"/>
      </dsp:txXfrm>
    </dsp:sp>
    <dsp:sp modelId="{F04B4055-874F-4D7F-8E0A-E19E9C4182A4}">
      <dsp:nvSpPr>
        <dsp:cNvPr id="0" name=""/>
        <dsp:cNvSpPr/>
      </dsp:nvSpPr>
      <dsp:spPr>
        <a:xfrm>
          <a:off x="2962305" y="3011033"/>
          <a:ext cx="1204744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2800" kern="1200" dirty="0"/>
            <a:t>B++ </a:t>
          </a:r>
          <a:r>
            <a:rPr lang="en-US" altLang="zh-TW" sz="3600" kern="1200" dirty="0"/>
            <a:t/>
          </a:r>
          <a:br>
            <a:rPr lang="en-US" altLang="zh-TW" sz="3600" kern="1200" dirty="0"/>
          </a:br>
          <a:r>
            <a:rPr lang="en-US" altLang="zh-TW" sz="2000" kern="1200" dirty="0"/>
            <a:t>(</a:t>
          </a:r>
          <a:r>
            <a:rPr lang="zh-TW" altLang="en-US" sz="2000" kern="1200" dirty="0"/>
            <a:t>前</a:t>
          </a:r>
          <a:r>
            <a:rPr lang="en-US" altLang="zh-TW" sz="2000" kern="1200" dirty="0"/>
            <a:t/>
          </a:r>
          <a:br>
            <a:rPr lang="en-US" altLang="zh-TW" sz="2000" kern="1200" dirty="0"/>
          </a:br>
          <a:r>
            <a:rPr lang="en-US" altLang="zh-TW" sz="2000" kern="1200" dirty="0"/>
            <a:t>25%)</a:t>
          </a:r>
          <a:endParaRPr lang="zh-TW" altLang="en-US" sz="2000" kern="1200" dirty="0"/>
        </a:p>
      </dsp:txBody>
      <dsp:txXfrm>
        <a:off x="2997591" y="3046319"/>
        <a:ext cx="1134172" cy="1829025"/>
      </dsp:txXfrm>
    </dsp:sp>
    <dsp:sp modelId="{644B511A-A981-4E35-A697-2F6233CB0C53}">
      <dsp:nvSpPr>
        <dsp:cNvPr id="0" name=""/>
        <dsp:cNvSpPr/>
      </dsp:nvSpPr>
      <dsp:spPr>
        <a:xfrm>
          <a:off x="4217648" y="3011033"/>
          <a:ext cx="1204744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3200" kern="1200" dirty="0"/>
            <a:t>B+</a:t>
          </a:r>
          <a:r>
            <a:rPr lang="zh-TW" altLang="en-US" sz="1600" kern="1200" dirty="0"/>
            <a:t> </a:t>
          </a:r>
          <a:r>
            <a:rPr lang="en-US" altLang="zh-TW" sz="2000" kern="1200" dirty="0"/>
            <a:t>(26%~</a:t>
          </a:r>
          <a:br>
            <a:rPr lang="en-US" altLang="zh-TW" sz="2000" kern="1200" dirty="0"/>
          </a:br>
          <a:r>
            <a:rPr lang="en-US" altLang="zh-TW" sz="2000" kern="1200" dirty="0"/>
            <a:t>50%)</a:t>
          </a:r>
          <a:endParaRPr lang="zh-TW" altLang="en-US" sz="2000" kern="1200" dirty="0"/>
        </a:p>
      </dsp:txBody>
      <dsp:txXfrm>
        <a:off x="4252934" y="3046319"/>
        <a:ext cx="1134172" cy="1829025"/>
      </dsp:txXfrm>
    </dsp:sp>
    <dsp:sp modelId="{D4D73F13-BFFA-435B-B30F-37F099DA09A3}">
      <dsp:nvSpPr>
        <dsp:cNvPr id="0" name=""/>
        <dsp:cNvSpPr/>
      </dsp:nvSpPr>
      <dsp:spPr>
        <a:xfrm>
          <a:off x="5472992" y="3011033"/>
          <a:ext cx="1204744" cy="1899597"/>
        </a:xfrm>
        <a:prstGeom prst="roundRect">
          <a:avLst>
            <a:gd name="adj" fmla="val 10000"/>
          </a:avLst>
        </a:prstGeom>
        <a:solidFill>
          <a:schemeClr val="accent6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TW" sz="3200" kern="1200" dirty="0"/>
            <a:t>B</a:t>
          </a:r>
          <a:r>
            <a:rPr lang="en-US" altLang="zh-TW" sz="1800" kern="1200" dirty="0"/>
            <a:t/>
          </a:r>
          <a:br>
            <a:rPr lang="en-US" altLang="zh-TW" sz="1800" kern="1200" dirty="0"/>
          </a:br>
          <a:r>
            <a:rPr lang="en-US" altLang="zh-TW" sz="2000" kern="1200" dirty="0"/>
            <a:t>(50%</a:t>
          </a:r>
          <a:br>
            <a:rPr lang="en-US" altLang="zh-TW" sz="2000" kern="1200" dirty="0"/>
          </a:br>
          <a:r>
            <a:rPr lang="en-US" altLang="zh-TW" sz="2000" kern="1200" dirty="0"/>
            <a:t>~)</a:t>
          </a:r>
          <a:endParaRPr lang="zh-TW" altLang="en-US" sz="2000" kern="1200" dirty="0"/>
        </a:p>
      </dsp:txBody>
      <dsp:txXfrm>
        <a:off x="5508278" y="3046319"/>
        <a:ext cx="1134172" cy="1829025"/>
      </dsp:txXfrm>
    </dsp:sp>
    <dsp:sp modelId="{84011A27-B680-42DE-A2B3-ACCAF6B82430}">
      <dsp:nvSpPr>
        <dsp:cNvPr id="0" name=""/>
        <dsp:cNvSpPr/>
      </dsp:nvSpPr>
      <dsp:spPr>
        <a:xfrm>
          <a:off x="6778935" y="927973"/>
          <a:ext cx="1779853" cy="4038316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7160" tIns="137160" rIns="137160" bIns="13716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C</a:t>
          </a:r>
          <a:br>
            <a:rPr kumimoji="0" lang="en-US" altLang="zh-TW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kumimoji="0" lang="zh-TW" altLang="en-US" sz="36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待加強</a:t>
          </a:r>
          <a:r>
            <a:rPr kumimoji="0" lang="en-US" altLang="zh-TW" sz="2800" b="0" i="0" u="none" strike="noStrike" kern="1200" cap="none" normalizeH="0" baseline="0" dirty="0">
              <a:ln/>
              <a:effectLst/>
              <a:latin typeface="標楷體" panose="03000509000000000000" pitchFamily="65" charset="-120"/>
              <a:ea typeface="標楷體" panose="03000509000000000000" pitchFamily="65" charset="-120"/>
            </a:rPr>
            <a:t>20%~35%</a:t>
          </a:r>
          <a:endParaRPr lang="zh-TW" altLang="en-US" sz="28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6831065" y="980103"/>
        <a:ext cx="1675593" cy="393405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E1DE969-E4ED-4707-A93F-28214D03F6F2}">
      <dsp:nvSpPr>
        <dsp:cNvPr id="0" name=""/>
        <dsp:cNvSpPr/>
      </dsp:nvSpPr>
      <dsp:spPr>
        <a:xfrm>
          <a:off x="907" y="170331"/>
          <a:ext cx="7904331" cy="670486"/>
        </a:xfrm>
        <a:prstGeom prst="roundRect">
          <a:avLst>
            <a:gd name="adj" fmla="val 10000"/>
          </a:avLst>
        </a:prstGeom>
        <a:solidFill>
          <a:schemeClr val="accent5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國中生申請、選填志願</a:t>
          </a:r>
        </a:p>
      </dsp:txBody>
      <dsp:txXfrm>
        <a:off x="20545" y="189969"/>
        <a:ext cx="7865055" cy="631210"/>
      </dsp:txXfrm>
    </dsp:sp>
    <dsp:sp modelId="{2E109CF9-D5F5-4E5F-BC0F-5C485B2416FA}">
      <dsp:nvSpPr>
        <dsp:cNvPr id="0" name=""/>
        <dsp:cNvSpPr/>
      </dsp:nvSpPr>
      <dsp:spPr>
        <a:xfrm>
          <a:off x="0" y="1468911"/>
          <a:ext cx="2528576" cy="3283616"/>
        </a:xfrm>
        <a:prstGeom prst="roundRect">
          <a:avLst>
            <a:gd name="adj" fmla="val 10000"/>
          </a:avLst>
        </a:prstGeom>
        <a:solidFill>
          <a:schemeClr val="accent3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申請人數</a:t>
          </a:r>
          <a: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未超過招生名額</a:t>
          </a:r>
          <a: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  <a:sym typeface="Wingdings" panose="05000000000000000000" pitchFamily="2" charset="2"/>
            </a:rPr>
            <a:t></a:t>
          </a: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全額錄取</a:t>
          </a:r>
          <a: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每人限錄取</a:t>
          </a:r>
          <a:r>
            <a:rPr lang="en-US" altLang="zh-TW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1</a:t>
          </a: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所</a:t>
          </a:r>
        </a:p>
      </dsp:txBody>
      <dsp:txXfrm>
        <a:off x="74059" y="1542970"/>
        <a:ext cx="2380458" cy="3135498"/>
      </dsp:txXfrm>
    </dsp:sp>
    <dsp:sp modelId="{BC985131-BA50-4A76-AA65-D591FC8D4E65}">
      <dsp:nvSpPr>
        <dsp:cNvPr id="0" name=""/>
        <dsp:cNvSpPr/>
      </dsp:nvSpPr>
      <dsp:spPr>
        <a:xfrm>
          <a:off x="2741884" y="1478529"/>
          <a:ext cx="5163354" cy="1274010"/>
        </a:xfrm>
        <a:prstGeom prst="roundRect">
          <a:avLst>
            <a:gd name="adj" fmla="val 10000"/>
          </a:avLst>
        </a:prstGeom>
        <a:solidFill>
          <a:schemeClr val="accent5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申請人數</a:t>
          </a:r>
          <a:endParaRPr lang="en-US" altLang="zh-TW" sz="2400" kern="1200" dirty="0">
            <a:latin typeface="標楷體" panose="03000509000000000000" pitchFamily="65" charset="-120"/>
            <a:ea typeface="標楷體" panose="03000509000000000000" pitchFamily="65" charset="-12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latin typeface="標楷體" panose="03000509000000000000" pitchFamily="65" charset="-120"/>
              <a:ea typeface="標楷體" panose="03000509000000000000" pitchFamily="65" charset="-120"/>
            </a:rPr>
            <a:t>超過志願學校招生名額</a:t>
          </a:r>
        </a:p>
      </dsp:txBody>
      <dsp:txXfrm>
        <a:off x="2779198" y="1515843"/>
        <a:ext cx="5088726" cy="1199382"/>
      </dsp:txXfrm>
    </dsp:sp>
    <dsp:sp modelId="{FD09ADB4-3E43-4238-BF9C-C4E6E0D2CFC9}">
      <dsp:nvSpPr>
        <dsp:cNvPr id="0" name=""/>
        <dsp:cNvSpPr/>
      </dsp:nvSpPr>
      <dsp:spPr>
        <a:xfrm>
          <a:off x="2741884" y="3177540"/>
          <a:ext cx="2528576" cy="157498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依總積分錄取</a:t>
          </a:r>
          <a: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kern="1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>錄取名額內</a:t>
          </a:r>
          <a:r>
            <a:rPr lang="en-US" altLang="zh-TW" sz="2400" kern="1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kern="1200" dirty="0">
              <a:solidFill>
                <a:schemeClr val="bg1"/>
              </a:solidFill>
              <a:latin typeface="標楷體" panose="03000509000000000000" pitchFamily="65" charset="-120"/>
              <a:ea typeface="標楷體" panose="03000509000000000000" pitchFamily="65" charset="-120"/>
            </a:rPr>
            <a:t>均不比序</a:t>
          </a:r>
        </a:p>
      </dsp:txBody>
      <dsp:txXfrm>
        <a:off x="2788014" y="3223670"/>
        <a:ext cx="2436316" cy="1482727"/>
      </dsp:txXfrm>
    </dsp:sp>
    <dsp:sp modelId="{D5161A5D-345D-4645-AAA4-15A28B4984C4}">
      <dsp:nvSpPr>
        <dsp:cNvPr id="0" name=""/>
        <dsp:cNvSpPr/>
      </dsp:nvSpPr>
      <dsp:spPr>
        <a:xfrm>
          <a:off x="5376661" y="3170649"/>
          <a:ext cx="2528576" cy="1581878"/>
        </a:xfrm>
        <a:prstGeom prst="roundRect">
          <a:avLst>
            <a:gd name="adj" fmla="val 10000"/>
          </a:avLst>
        </a:prstGeom>
        <a:solidFill>
          <a:schemeClr val="tx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TW" altLang="en-US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最低錄取</a:t>
          </a:r>
          <a: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zh-TW" altLang="en-US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總積分相同</a:t>
          </a:r>
          <a: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/>
          </a:r>
          <a:b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</a:br>
          <a:r>
            <a:rPr lang="en-US" altLang="zh-TW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  <a:sym typeface="Wingdings" panose="05000000000000000000" pitchFamily="2" charset="2"/>
            </a:rPr>
            <a:t></a:t>
          </a:r>
          <a:r>
            <a:rPr lang="zh-TW" altLang="en-US" sz="2400" kern="1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進行</a:t>
          </a:r>
          <a:r>
            <a:rPr lang="zh-TW" altLang="en-US" sz="2400" kern="12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標楷體" panose="03000509000000000000" pitchFamily="65" charset="-120"/>
              <a:ea typeface="標楷體" panose="03000509000000000000" pitchFamily="65" charset="-120"/>
            </a:rPr>
            <a:t>超額比序</a:t>
          </a:r>
          <a:endParaRPr lang="zh-TW" altLang="en-US" sz="2400" kern="1200" dirty="0">
            <a:solidFill>
              <a:srgbClr val="FF0000"/>
            </a:solidFill>
            <a:latin typeface="標楷體" panose="03000509000000000000" pitchFamily="65" charset="-120"/>
            <a:ea typeface="標楷體" panose="03000509000000000000" pitchFamily="65" charset="-120"/>
          </a:endParaRPr>
        </a:p>
      </dsp:txBody>
      <dsp:txXfrm>
        <a:off x="5422993" y="3216981"/>
        <a:ext cx="2435912" cy="148921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B698C3-219E-4085-8C1F-D2D282C4EC1E}">
      <dsp:nvSpPr>
        <dsp:cNvPr id="0" name=""/>
        <dsp:cNvSpPr/>
      </dsp:nvSpPr>
      <dsp:spPr>
        <a:xfrm>
          <a:off x="336990" y="410503"/>
          <a:ext cx="4587692" cy="4572016"/>
        </a:xfrm>
        <a:prstGeom prst="pie">
          <a:avLst>
            <a:gd name="adj1" fmla="val 16200000"/>
            <a:gd name="adj2" fmla="val 180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lvl="0" algn="ctr" defTabSz="14224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3200" b="1" kern="1200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志願序</a:t>
          </a:r>
          <a:endParaRPr lang="en-US" altLang="zh-TW" sz="3200" b="1" kern="1200" dirty="0">
            <a:solidFill>
              <a:srgbClr val="800000"/>
            </a:solidFill>
            <a:latin typeface="微軟正黑體" pitchFamily="34" charset="-120"/>
            <a:ea typeface="微軟正黑體" pitchFamily="34" charset="-120"/>
          </a:endParaRPr>
        </a:p>
        <a:p>
          <a:pPr lvl="0" algn="ctr" defTabSz="14224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3200" b="1" kern="1200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3200" b="1" kern="1200" dirty="0">
              <a:solidFill>
                <a:srgbClr val="800000"/>
              </a:solidFill>
              <a:latin typeface="微軟正黑體" pitchFamily="34" charset="-120"/>
              <a:ea typeface="微軟正黑體" pitchFamily="34" charset="-120"/>
            </a:rPr>
            <a:t>分</a:t>
          </a:r>
          <a:endParaRPr lang="zh-TW" altLang="en-US" sz="3200" kern="1200" dirty="0"/>
        </a:p>
      </dsp:txBody>
      <dsp:txXfrm>
        <a:off x="2831275" y="1254149"/>
        <a:ext cx="1556538" cy="1524005"/>
      </dsp:txXfrm>
    </dsp:sp>
    <dsp:sp modelId="{15F566FC-72B1-4688-840B-7A3F0FAEFC30}">
      <dsp:nvSpPr>
        <dsp:cNvPr id="0" name=""/>
        <dsp:cNvSpPr/>
      </dsp:nvSpPr>
      <dsp:spPr>
        <a:xfrm>
          <a:off x="196653" y="328780"/>
          <a:ext cx="4765063" cy="4853551"/>
        </a:xfrm>
        <a:prstGeom prst="pie">
          <a:avLst>
            <a:gd name="adj1" fmla="val 1800000"/>
            <a:gd name="adj2" fmla="val 9000000"/>
          </a:avLst>
        </a:prstGeom>
        <a:solidFill>
          <a:srgbClr val="B469FF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480" tIns="30480" rIns="30480" bIns="30480" numCol="1" spcCol="1270" anchor="ctr" anchorCtr="0">
          <a:noAutofit/>
        </a:bodyPr>
        <a:lstStyle/>
        <a:p>
          <a:pPr lvl="0" algn="ctr" defTabSz="10668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24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多元學習</a:t>
          </a:r>
          <a:r>
            <a:rPr lang="en-US" altLang="zh-TW" sz="24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24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</a:t>
          </a:r>
          <a:endParaRPr lang="en-US" altLang="zh-TW" sz="2400" b="1" kern="1200" dirty="0">
            <a:solidFill>
              <a:srgbClr val="000066"/>
            </a:solidFill>
            <a:latin typeface="微軟正黑體" pitchFamily="34" charset="-120"/>
            <a:ea typeface="微軟正黑體" pitchFamily="34" charset="-120"/>
          </a:endParaRPr>
        </a:p>
        <a:p>
          <a:pPr lvl="0" algn="ctr" defTabSz="10668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均衡學習</a:t>
          </a:r>
          <a: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21</a:t>
          </a:r>
          <a:r>
            <a:rPr lang="zh-TW" altLang="en-US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分、</a:t>
          </a:r>
          <a: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</a:br>
          <a:r>
            <a:rPr lang="zh-TW" altLang="en-US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服務學習</a:t>
          </a:r>
          <a: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15</a:t>
          </a:r>
          <a:r>
            <a:rPr lang="zh-TW" altLang="en-US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分</a:t>
          </a:r>
          <a:r>
            <a:rPr lang="en-US" altLang="zh-TW" sz="1800" b="1" kern="1200" dirty="0">
              <a:solidFill>
                <a:srgbClr val="000066"/>
              </a:solidFill>
              <a:latin typeface="微軟正黑體" pitchFamily="34" charset="-120"/>
              <a:ea typeface="微軟正黑體" pitchFamily="34" charset="-120"/>
            </a:rPr>
            <a:t>)</a:t>
          </a:r>
          <a:endParaRPr lang="zh-TW" altLang="en-US" sz="1800" b="1" kern="1200" dirty="0">
            <a:solidFill>
              <a:srgbClr val="660066"/>
            </a:solidFill>
            <a:latin typeface="微軟正黑體" pitchFamily="34" charset="-120"/>
            <a:ea typeface="微軟正黑體" pitchFamily="34" charset="-120"/>
          </a:endParaRPr>
        </a:p>
      </dsp:txBody>
      <dsp:txXfrm>
        <a:off x="1501373" y="3391139"/>
        <a:ext cx="2155624" cy="1502289"/>
      </dsp:txXfrm>
    </dsp:sp>
    <dsp:sp modelId="{5B35F0B6-2145-4405-B65A-2EC93247AA51}">
      <dsp:nvSpPr>
        <dsp:cNvPr id="0" name=""/>
        <dsp:cNvSpPr/>
      </dsp:nvSpPr>
      <dsp:spPr>
        <a:xfrm>
          <a:off x="196653" y="418172"/>
          <a:ext cx="4765063" cy="4551043"/>
        </a:xfrm>
        <a:prstGeom prst="pie">
          <a:avLst>
            <a:gd name="adj1" fmla="val 9000000"/>
            <a:gd name="adj2" fmla="val 16200000"/>
          </a:avLst>
        </a:prstGeom>
        <a:solidFill>
          <a:srgbClr val="FFC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lvl="0" algn="ctr" defTabSz="14224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3200" b="1" kern="1200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會考</a:t>
          </a:r>
          <a:endParaRPr lang="en-US" altLang="zh-TW" sz="3200" b="1" kern="1200" dirty="0">
            <a:solidFill>
              <a:srgbClr val="660066"/>
            </a:solidFill>
            <a:latin typeface="微軟正黑體" pitchFamily="34" charset="-120"/>
            <a:ea typeface="微軟正黑體" pitchFamily="34" charset="-120"/>
          </a:endParaRPr>
        </a:p>
        <a:p>
          <a:pPr lvl="0" algn="ctr" defTabSz="14224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3200" b="1" kern="1200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36</a:t>
          </a:r>
          <a:r>
            <a:rPr lang="zh-TW" altLang="en-US" sz="3200" b="1" kern="1200" dirty="0">
              <a:solidFill>
                <a:srgbClr val="660066"/>
              </a:solidFill>
              <a:latin typeface="微軟正黑體" pitchFamily="34" charset="-120"/>
              <a:ea typeface="微軟正黑體" pitchFamily="34" charset="-120"/>
            </a:rPr>
            <a:t>分</a:t>
          </a:r>
        </a:p>
      </dsp:txBody>
      <dsp:txXfrm>
        <a:off x="707196" y="1312127"/>
        <a:ext cx="1616718" cy="151701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805B62-DCC7-4B7D-A09D-3C514C16D656}">
      <dsp:nvSpPr>
        <dsp:cNvPr id="0" name=""/>
        <dsp:cNvSpPr/>
      </dsp:nvSpPr>
      <dsp:spPr>
        <a:xfrm>
          <a:off x="0" y="15131"/>
          <a:ext cx="8715436" cy="1969606"/>
        </a:xfrm>
        <a:prstGeom prst="roundRect">
          <a:avLst/>
        </a:prstGeom>
        <a:solidFill>
          <a:schemeClr val="bg1">
            <a:lumMod val="95000"/>
          </a:schemeClr>
        </a:solidFill>
        <a:ln w="6350" cap="flat" cmpd="sng" algn="ctr">
          <a:solidFill>
            <a:schemeClr val="accent6"/>
          </a:solidFill>
          <a:prstDash val="solid"/>
          <a:miter lim="800000"/>
        </a:ln>
        <a:effectLst/>
        <a:scene3d>
          <a:camera prst="orthographicFront"/>
          <a:lightRig rig="flat" dir="t"/>
        </a:scene3d>
      </dsp:spPr>
      <dsp:style>
        <a:lnRef idx="1">
          <a:schemeClr val="accent6"/>
        </a:lnRef>
        <a:fillRef idx="2">
          <a:schemeClr val="accent6"/>
        </a:fillRef>
        <a:effectRef idx="1">
          <a:schemeClr val="accent6"/>
        </a:effectRef>
        <a:fontRef idx="minor">
          <a:schemeClr val="dk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28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依甄選總成績高低排序產生選校登記序號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 同分參酌順序：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</a:b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     </a:t>
          </a:r>
          <a:r>
            <a:rPr lang="en-US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1.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素描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2.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水彩</a:t>
          </a:r>
          <a:r>
            <a:rPr 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3.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水墨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</a:t>
          </a:r>
          <a:r>
            <a:rPr 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4.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書法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 同分且參酌順序仍相同者，以現場抽籤決定選校順序</a:t>
          </a:r>
        </a:p>
      </dsp:txBody>
      <dsp:txXfrm>
        <a:off x="96148" y="111279"/>
        <a:ext cx="8523140" cy="1777310"/>
      </dsp:txXfrm>
    </dsp:sp>
    <dsp:sp modelId="{6A01A2B2-2553-4E91-89C7-8343CC3DF7B8}">
      <dsp:nvSpPr>
        <dsp:cNvPr id="0" name=""/>
        <dsp:cNvSpPr/>
      </dsp:nvSpPr>
      <dsp:spPr>
        <a:xfrm>
          <a:off x="0" y="2140258"/>
          <a:ext cx="8715436" cy="2488079"/>
        </a:xfrm>
        <a:prstGeom prst="roundRect">
          <a:avLst/>
        </a:prstGeom>
        <a:solidFill>
          <a:schemeClr val="bg1">
            <a:lumMod val="95000"/>
          </a:schemeClr>
        </a:solidFill>
        <a:ln w="6350" cap="flat" cmpd="sng" algn="ctr">
          <a:solidFill>
            <a:schemeClr val="accent5"/>
          </a:solidFill>
          <a:prstDash val="solid"/>
          <a:miter lim="800000"/>
        </a:ln>
        <a:effectLst/>
        <a:scene3d>
          <a:camera prst="orthographicFront"/>
          <a:lightRig rig="flat" dir="t"/>
        </a:scene3d>
      </dsp:spPr>
      <dsp:style>
        <a:lnRef idx="1">
          <a:schemeClr val="accent5"/>
        </a:lnRef>
        <a:fillRef idx="2">
          <a:schemeClr val="accent5"/>
        </a:fillRef>
        <a:effectRef idx="1">
          <a:schemeClr val="accent5"/>
        </a:effectRef>
        <a:fontRef idx="minor">
          <a:schemeClr val="dk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28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各校</a:t>
          </a:r>
          <a:r>
            <a:rPr lang="zh-TW" altLang="en-US" sz="28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可針對國中教育會考、術科測驗某科目或甄選總成績設定門檻</a:t>
          </a:r>
          <a:endParaRPr lang="en-US" altLang="zh-TW" sz="2800" b="1" kern="1200" dirty="0">
            <a:solidFill>
              <a:srgbClr val="0070C0"/>
            </a:solidFill>
            <a:latin typeface="微軟正黑體" pitchFamily="34" charset="-120"/>
            <a:ea typeface="微軟正黑體" pitchFamily="34" charset="-120"/>
          </a:endParaRPr>
        </a:p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通過該校門檻者，始得參加該校分發</a:t>
          </a:r>
          <a:endParaRPr lang="en-US" altLang="zh-TW" sz="2400" b="1" kern="1200" dirty="0">
            <a:latin typeface="微軟正黑體" pitchFamily="34" charset="-120"/>
            <a:ea typeface="微軟正黑體" pitchFamily="34" charset="-120"/>
          </a:endParaRPr>
        </a:p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kern="1200" dirty="0"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latin typeface="微軟正黑體" pitchFamily="34" charset="-120"/>
              <a:ea typeface="微軟正黑體" pitchFamily="34" charset="-120"/>
            </a:rPr>
            <a:t>國中教育會考成績僅作為甄選門檻，不列入總成績計算</a:t>
          </a:r>
          <a:endParaRPr lang="en-US" altLang="zh-TW" sz="2400" b="1" kern="1200" dirty="0">
            <a:latin typeface="微軟正黑體" pitchFamily="34" charset="-120"/>
            <a:ea typeface="微軟正黑體" pitchFamily="34" charset="-120"/>
          </a:endParaRPr>
        </a:p>
      </dsp:txBody>
      <dsp:txXfrm>
        <a:off x="121458" y="2261716"/>
        <a:ext cx="8472520" cy="2245163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805B62-DCC7-4B7D-A09D-3C514C16D656}">
      <dsp:nvSpPr>
        <dsp:cNvPr id="0" name=""/>
        <dsp:cNvSpPr/>
      </dsp:nvSpPr>
      <dsp:spPr>
        <a:xfrm>
          <a:off x="0" y="15131"/>
          <a:ext cx="8572560" cy="1969606"/>
        </a:xfrm>
        <a:prstGeom prst="roundRect">
          <a:avLst/>
        </a:prstGeom>
        <a:solidFill>
          <a:schemeClr val="bg1">
            <a:lumMod val="95000"/>
          </a:schemeClr>
        </a:solidFill>
        <a:ln w="6350" cap="flat" cmpd="sng" algn="ctr">
          <a:solidFill>
            <a:schemeClr val="accent6"/>
          </a:solidFill>
          <a:prstDash val="solid"/>
          <a:miter lim="800000"/>
        </a:ln>
        <a:effectLst/>
        <a:scene3d>
          <a:camera prst="orthographicFront"/>
          <a:lightRig rig="flat" dir="t"/>
        </a:scene3d>
      </dsp:spPr>
      <dsp:style>
        <a:lnRef idx="1">
          <a:schemeClr val="accent6"/>
        </a:lnRef>
        <a:fillRef idx="3">
          <a:schemeClr val="accent6"/>
        </a:fillRef>
        <a:effectRef idx="2">
          <a:schemeClr val="accent6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28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依甄選總成績高低排序產生選校登記序號</a:t>
          </a:r>
          <a:r>
            <a:rPr lang="en-US" altLang="zh-TW" sz="2400" b="1" kern="1200" dirty="0">
              <a:solidFill>
                <a:srgbClr val="0333F8"/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solidFill>
                <a:srgbClr val="0333F8"/>
              </a:solidFill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同分參酌順序：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</a:b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       </a:t>
          </a:r>
          <a:r>
            <a:rPr lang="en-US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1.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芭蕾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2.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現代舞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3.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中國舞</a:t>
          </a:r>
          <a:r>
            <a:rPr lang="zh-TW" altLang="en-US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   </a:t>
          </a:r>
          <a:r>
            <a:rPr lang="en-US" alt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4.</a:t>
          </a:r>
          <a:r>
            <a:rPr lang="zh-TW" sz="24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即興與創作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/>
          </a:r>
          <a:b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</a:b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 同分且參酌順序仍相同者，以現場抽籤決定選校順序</a:t>
          </a:r>
        </a:p>
      </dsp:txBody>
      <dsp:txXfrm>
        <a:off x="96148" y="111279"/>
        <a:ext cx="8380264" cy="1777310"/>
      </dsp:txXfrm>
    </dsp:sp>
    <dsp:sp modelId="{6A01A2B2-2553-4E91-89C7-8343CC3DF7B8}">
      <dsp:nvSpPr>
        <dsp:cNvPr id="0" name=""/>
        <dsp:cNvSpPr/>
      </dsp:nvSpPr>
      <dsp:spPr>
        <a:xfrm>
          <a:off x="0" y="2140258"/>
          <a:ext cx="8572560" cy="2488079"/>
        </a:xfrm>
        <a:prstGeom prst="roundRect">
          <a:avLst/>
        </a:prstGeom>
        <a:solidFill>
          <a:schemeClr val="bg1">
            <a:lumMod val="95000"/>
          </a:schemeClr>
        </a:soli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  <a:scene3d>
          <a:camera prst="orthographicFront"/>
          <a:lightRig rig="flat" dir="t"/>
        </a:scene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zh-TW" altLang="en-US" sz="28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各校</a:t>
          </a:r>
          <a:r>
            <a:rPr lang="zh-TW" altLang="en-US" sz="2800" b="1" kern="1200" dirty="0">
              <a:solidFill>
                <a:srgbClr val="0070C0"/>
              </a:solidFill>
              <a:latin typeface="微軟正黑體" pitchFamily="34" charset="-120"/>
              <a:ea typeface="微軟正黑體" pitchFamily="34" charset="-120"/>
            </a:rPr>
            <a:t>可針對國中教育會考、術科測驗某科目或甄選總成績設定門檻</a:t>
          </a:r>
          <a:endParaRPr lang="en-US" altLang="zh-TW" sz="2800" b="1" kern="1200" dirty="0">
            <a:solidFill>
              <a:srgbClr val="0070C0"/>
            </a:solidFill>
            <a:latin typeface="微軟正黑體" pitchFamily="34" charset="-120"/>
            <a:ea typeface="微軟正黑體" pitchFamily="34" charset="-120"/>
          </a:endParaRPr>
        </a:p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一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通過該校門檻者，始得參加該校分發</a:t>
          </a:r>
          <a:endParaRPr lang="en-US" altLang="zh-TW" sz="2400" b="1" kern="1200" dirty="0">
            <a:solidFill>
              <a:schemeClr val="tx1">
                <a:lumMod val="75000"/>
              </a:schemeClr>
            </a:solidFill>
            <a:latin typeface="微軟正黑體" pitchFamily="34" charset="-120"/>
            <a:ea typeface="微軟正黑體" pitchFamily="34" charset="-120"/>
          </a:endParaRPr>
        </a:p>
        <a:p>
          <a:pPr lvl="0" algn="l" defTabSz="1244600">
            <a:lnSpc>
              <a:spcPct val="80000"/>
            </a:lnSpc>
            <a:spcBef>
              <a:spcPct val="0"/>
            </a:spcBef>
            <a:spcAft>
              <a:spcPts val="0"/>
            </a:spcAft>
          </a:pP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(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二</a:t>
          </a:r>
          <a:r>
            <a:rPr lang="en-US" altLang="zh-TW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)</a:t>
          </a:r>
          <a:r>
            <a:rPr lang="zh-TW" altLang="en-US" sz="2400" b="1" kern="1200" dirty="0">
              <a:solidFill>
                <a:schemeClr val="tx1">
                  <a:lumMod val="75000"/>
                </a:schemeClr>
              </a:solidFill>
              <a:latin typeface="微軟正黑體" pitchFamily="34" charset="-120"/>
              <a:ea typeface="微軟正黑體" pitchFamily="34" charset="-120"/>
            </a:rPr>
            <a:t>國中教育會考成績僅作為甄選門檻，不列入總成績計算</a:t>
          </a:r>
          <a:endParaRPr lang="en-US" altLang="zh-TW" sz="2400" b="1" kern="1200" dirty="0">
            <a:solidFill>
              <a:schemeClr val="tx1">
                <a:lumMod val="75000"/>
              </a:schemeClr>
            </a:solidFill>
            <a:latin typeface="微軟正黑體" pitchFamily="34" charset="-120"/>
            <a:ea typeface="微軟正黑體" pitchFamily="34" charset="-120"/>
          </a:endParaRPr>
        </a:p>
      </dsp:txBody>
      <dsp:txXfrm>
        <a:off x="121458" y="2261716"/>
        <a:ext cx="8329644" cy="224516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chart3">
  <dgm:title val=""/>
  <dgm:desc val=""/>
  <dgm:catLst>
    <dgm:cat type="relationship" pri="27000"/>
    <dgm:cat type="cycle" pri="8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presOf/>
    <dgm:shape xmlns:r="http://schemas.openxmlformats.org/officeDocument/2006/relationships" r:blip="">
      <dgm:adjLst/>
    </dgm:shape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205"/>
          <dgm:constr type="t" for="ch" forName="wedge1Tx" refType="h" fact="0.205"/>
          <dgm:constr type="w" for="ch" forName="wedge1Tx" refType="w" fact="0.59"/>
          <dgm:constr type="h" for="ch" forName="wedge1Tx" refType="h" fact="0.59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52"/>
          <dgm:constr type="t" for="ch" forName="wedge1Tx" refType="h" fact="0.205"/>
          <dgm:constr type="w" for="ch" forName="wedge1Tx" refType="w" fact="0.295"/>
          <dgm:constr type="h" for="ch" forName="wedge1Tx" refType="h" fact="0.59"/>
          <dgm:constr type="l" for="ch" forName="wedge2" refType="w" fact="0.08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wedge2Tx" refType="w" fact="0.2"/>
          <dgm:constr type="t" for="ch" forName="wedge2Tx" refType="h" fact="0.205"/>
          <dgm:constr type="w" for="ch" forName="wedge2Tx" refType="w" fact="0.295"/>
          <dgm:constr type="h" for="ch" forName="wedge2Tx" refType="h" fact="0.59"/>
          <dgm:constr type="primFontSz" for="ch" ptType="node" op="equ"/>
        </dgm:constrLst>
      </dgm:if>
      <dgm:if name="Name3" axis="ch" ptType="node" func="cnt" op="equ" val="3">
        <dgm:choose name="Name4">
          <dgm:if name="Name5" func="var" arg="dir" op="equ" val="norm">
            <dgm:constrLst>
              <dgm:constr type="l" for="ch" forName="wedge1" refType="w" fact="0.1233"/>
              <dgm:constr type="t" for="ch" forName="wedge1" refType="w" fact="0.055"/>
              <dgm:constr type="w" for="ch" forName="wedge1" refType="w" fact="0.84"/>
              <dgm:constr type="h" for="ch" forName="wedge1" refType="h" fact="0.84"/>
              <dgm:constr type="l" for="ch" forName="wedge1Tx" refType="w" fact="0.58"/>
              <dgm:constr type="t" for="ch" forName="wedge1Tx" refType="h" fact="0.21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"/>
              <dgm:constr type="t" for="ch" forName="wedge3Tx" refType="h" fact="0.245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if>
          <dgm:else name="Name6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45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367"/>
              <dgm:constr type="t" for="ch" forName="wedge3" refType="w" fact="0.055"/>
              <dgm:constr type="w" for="ch" forName="wedge3" refType="w" fact="0.84"/>
              <dgm:constr type="h" for="ch" forName="wedge3" refType="h" fact="0.84"/>
              <dgm:constr type="l" for="ch" forName="wedge3Tx" refType="w" fact="0.14"/>
              <dgm:constr type="t" for="ch" forName="wedge3Tx" refType="h" fact="0.21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else>
        </dgm:choose>
      </dgm:if>
      <dgm:if name="Name7" axis="ch" ptType="node" func="cnt" op="equ" val="4">
        <dgm:choose name="Name8">
          <dgm:if name="Name9" func="var" arg="dir" op="equ" val="norm">
            <dgm:constrLst>
              <dgm:constr type="l" for="ch" forName="wedge1" refType="w" fact="0.1154"/>
              <dgm:constr type="t" for="ch" forName="wedge1" refType="w" fact="0.0446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75"/>
              <dgm:constr type="t" for="ch" forName="wedge4Tx" refType="h" fact="0.235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if>
          <dgm:else name="Name10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5"/>
              <dgm:constr type="t" for="ch" forName="wedge1Tx" refType="h" fact="0.235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446"/>
              <dgm:constr type="t" for="ch" forName="wedge4" refType="h" fact="0.0446"/>
              <dgm:constr type="w" for="ch" forName="wedge4" refType="w" fact="0.84"/>
              <dgm:constr type="h" for="ch" forName="wedge4" refType="h" fact="0.84"/>
              <dgm:constr type="l" for="ch" forName="wedge4Tx" refType="w" fact="0.145"/>
              <dgm:constr type="t" for="ch" forName="wedge4Tx" refType="h" fact="0.2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else>
        </dgm:choose>
      </dgm:if>
      <dgm:if name="Name11" axis="ch" ptType="node" func="cnt" op="equ" val="5">
        <dgm:choose name="Name12">
          <dgm:if name="Name13" func="var" arg="dir" op="equ" val="norm">
            <dgm:constrLst>
              <dgm:constr type="l" for="ch" forName="wedge1" refType="w" fact="0.1094"/>
              <dgm:constr type="t" for="ch" forName="wedge1" refType="w" fact="0.0395"/>
              <dgm:constr type="w" for="ch" forName="wedge1" refType="w" fact="0.84"/>
              <dgm:constr type="h" for="ch" forName="wedge1" refType="h" fact="0.84"/>
              <dgm:constr type="l" for="ch" forName="wedge1Tx" refType="w" fact="0.54"/>
              <dgm:constr type="t" for="ch" forName="wedge1Tx" refType="h" fact="0.165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2025"/>
              <dgm:constr type="t" for="ch" forName="wedge5Tx" refType="h" fact="0.208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if>
          <dgm:else name="Name14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"/>
              <dgm:constr type="t" for="ch" forName="wedge1Tx" refType="h" fact="0.208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506"/>
              <dgm:constr type="t" for="ch" forName="wedge5" refType="h" fact="0.0395"/>
              <dgm:constr type="w" for="ch" forName="wedge5" refType="w" fact="0.84"/>
              <dgm:constr type="h" for="ch" forName="wedge5" refType="h" fact="0.84"/>
              <dgm:constr type="l" for="ch" forName="wedge5Tx" refType="w" fact="0.18"/>
              <dgm:constr type="t" for="ch" forName="wedge5Tx" refType="h" fact="0.165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else>
        </dgm:choose>
      </dgm:if>
      <dgm:if name="Name15" axis="ch" ptType="node" func="cnt" op="equ" val="6">
        <dgm:choose name="Name16">
          <dgm:if name="Name17" func="var" arg="dir" op="equ" val="norm">
            <dgm:constrLst>
              <dgm:constr type="l" for="ch" forName="wedge1" refType="w" fact="0.105"/>
              <dgm:constr type="t" for="ch" forName="wedge1" refType="w" fact="0.0367"/>
              <dgm:constr type="w" for="ch" forName="wedge1" refType="w" fact="0.84"/>
              <dgm:constr type="h" for="ch" forName="wedge1" refType="h" fact="0.84"/>
              <dgm:constr type="l" for="ch" forName="wedge1Tx" refType="w" fact="0.534"/>
              <dgm:constr type="t" for="ch" forName="wedge1Tx" refType="h" fact="0.126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246"/>
              <dgm:constr type="t" for="ch" forName="wedge6Tx" refType="h" fact="0.1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if>
          <dgm:else name="Name18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9"/>
              <dgm:constr type="t" for="ch" forName="wedge1Tx" refType="h" fact="0.1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55"/>
              <dgm:constr type="t" for="ch" forName="wedge6" refType="h" fact="0.0367"/>
              <dgm:constr type="w" for="ch" forName="wedge6" refType="w" fact="0.84"/>
              <dgm:constr type="h" for="ch" forName="wedge6" refType="h" fact="0.84"/>
              <dgm:constr type="l" for="ch" forName="wedge6Tx" refType="w" fact="0.221"/>
              <dgm:constr type="t" for="ch" forName="wedge6Tx" refType="h" fact="0.126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else>
        </dgm:choose>
      </dgm:if>
      <dgm:else name="Name19">
        <dgm:choose name="Name20">
          <dgm:if name="Name21" func="var" arg="dir" op="equ" val="norm">
            <dgm:constrLst>
              <dgm:constr type="l" for="ch" forName="wedge1" refType="w" fact="0.1017"/>
              <dgm:constr type="t" for="ch" forName="wedge1" refType="w" fact="0.035"/>
              <dgm:constr type="w" for="ch" forName="wedge1" refType="w" fact="0.84"/>
              <dgm:constr type="h" for="ch" forName="wedge1" refType="h" fact="0.84"/>
              <dgm:constr type="l" for="ch" forName="wedge1Tx" refType="w" fact="0.53"/>
              <dgm:constr type="t" for="ch" forName="wedge1Tx" refType="h" fact="0.115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8"/>
              <dgm:constr type="t" for="ch" forName="wedge7" refType="h" fact="0.08"/>
              <dgm:constr type="w" for="ch" forName="wedge7" refType="w" fact="0.84"/>
              <dgm:constr type="h" for="ch" forName="wedge7" refType="h" fact="0.84"/>
              <dgm:constr type="l" for="ch" forName="wedge7Tx" refType="w" fact="0.262"/>
              <dgm:constr type="t" for="ch" forName="wedge7Tx" refType="h" fact="0.16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if>
          <dgm:else name="Name22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8"/>
              <dgm:constr type="t" for="ch" forName="wedge1Tx" refType="h" fact="0.16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583"/>
              <dgm:constr type="t" for="ch" forName="wedge7" refType="h" fact="0.035"/>
              <dgm:constr type="w" for="ch" forName="wedge7" refType="w" fact="0.84"/>
              <dgm:constr type="h" for="ch" forName="wedge7" refType="h" fact="0.84"/>
              <dgm:constr type="l" for="ch" forName="wedge7Tx" refType="w" fact="0.2403"/>
              <dgm:constr type="t" for="ch" forName="wedge7Tx" refType="h" fact="0.115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else>
        </dgm:choose>
      </dgm:else>
    </dgm:choose>
    <dgm:ruleLst/>
    <dgm:choose name="Name23">
      <dgm:if name="Name24" axis="ch" ptType="node" func="cnt" op="gte" val="1">
        <dgm:layoutNode name="wedge1">
          <dgm:alg type="sp"/>
          <dgm:choose name="Name25">
            <dgm:if name="Name26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27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28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29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30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31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32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33">
            <dgm:if name="Name34" func="var" arg="dir" op="equ" val="norm">
              <dgm:presOf axis="ch desOrSelf" ptType="node node" st="1 1" cnt="1 0"/>
            </dgm:if>
            <dgm:else name="Name35">
              <dgm:choose name="Name36">
                <dgm:if name="Name37" axis="ch" ptType="node" func="cnt" op="equ" val="1">
                  <dgm:presOf axis="ch desOrSelf" ptType="node node" st="1 1" cnt="1 0"/>
                </dgm:if>
                <dgm:if name="Name38" axis="ch" ptType="node" func="cnt" op="equ" val="2">
                  <dgm:presOf axis="ch desOrSelf" ptType="node node" st="2 1" cnt="1 0"/>
                </dgm:if>
                <dgm:if name="Name39" axis="ch" ptType="node" func="cnt" op="equ" val="3">
                  <dgm:presOf axis="ch desOrSelf" ptType="node node" st="3 1" cnt="1 0"/>
                </dgm:if>
                <dgm:if name="Name40" axis="ch" ptType="node" func="cnt" op="equ" val="4">
                  <dgm:presOf axis="ch desOrSelf" ptType="node node" st="4 1" cnt="1 0"/>
                </dgm:if>
                <dgm:if name="Name41" axis="ch" ptType="node" func="cnt" op="equ" val="5">
                  <dgm:presOf axis="ch desOrSelf" ptType="node node" st="5 1" cnt="1 0"/>
                </dgm:if>
                <dgm:if name="Name42" axis="ch" ptType="node" func="cnt" op="equ" val="6">
                  <dgm:presOf axis="ch desOrSelf" ptType="node node" st="6 1" cnt="1 0"/>
                </dgm:if>
                <dgm:else name="Name43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44">
            <dgm:if name="Name45" func="var" arg="dir" op="equ" val="norm">
              <dgm:presOf axis="ch desOrSelf" ptType="node node" st="1 1" cnt="1 0"/>
            </dgm:if>
            <dgm:else name="Name46">
              <dgm:choose name="Name47">
                <dgm:if name="Name48" axis="ch" ptType="node" func="cnt" op="equ" val="1">
                  <dgm:presOf axis="ch desOrSelf" ptType="node node" st="1 1" cnt="1 0"/>
                </dgm:if>
                <dgm:if name="Name49" axis="ch" ptType="node" func="cnt" op="equ" val="2">
                  <dgm:presOf axis="ch desOrSelf" ptType="node node" st="2 1" cnt="1 0"/>
                </dgm:if>
                <dgm:if name="Name50" axis="ch" ptType="node" func="cnt" op="equ" val="3">
                  <dgm:presOf axis="ch desOrSelf" ptType="node node" st="3 1" cnt="1 0"/>
                </dgm:if>
                <dgm:if name="Name51" axis="ch" ptType="node" func="cnt" op="equ" val="4">
                  <dgm:presOf axis="ch desOrSelf" ptType="node node" st="4 1" cnt="1 0"/>
                </dgm:if>
                <dgm:if name="Name52" axis="ch" ptType="node" func="cnt" op="equ" val="5">
                  <dgm:presOf axis="ch desOrSelf" ptType="node node" st="5 1" cnt="1 0"/>
                </dgm:if>
                <dgm:if name="Name53" axis="ch" ptType="node" func="cnt" op="equ" val="6">
                  <dgm:presOf axis="ch desOrSelf" ptType="node node" st="6 1" cnt="1 0"/>
                </dgm:if>
                <dgm:else name="Name54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55"/>
    </dgm:choose>
    <dgm:choose name="Name56">
      <dgm:if name="Name57" axis="ch" ptType="node" func="cnt" op="gte" val="2">
        <dgm:layoutNode name="wedge2">
          <dgm:alg type="sp"/>
          <dgm:choose name="Name58">
            <dgm:if name="Name59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60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61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62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63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64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65">
            <dgm:if name="Name66" func="var" arg="dir" op="equ" val="norm">
              <dgm:presOf axis="ch desOrSelf" ptType="node node" st="2 1" cnt="1 0"/>
            </dgm:if>
            <dgm:else name="Name67">
              <dgm:choose name="Name68">
                <dgm:if name="Name69" axis="ch" ptType="node" func="cnt" op="equ" val="2">
                  <dgm:presOf axis="ch desOrSelf" ptType="node node" st="1 1" cnt="1 0"/>
                </dgm:if>
                <dgm:if name="Name70" axis="ch" ptType="node" func="cnt" op="equ" val="3">
                  <dgm:presOf axis="ch desOrSelf" ptType="node node" st="2 1" cnt="1 0"/>
                </dgm:if>
                <dgm:if name="Name71" axis="ch" ptType="node" func="cnt" op="equ" val="4">
                  <dgm:presOf axis="ch desOrSelf" ptType="node node" st="3 1" cnt="1 0"/>
                </dgm:if>
                <dgm:if name="Name72" axis="ch" ptType="node" func="cnt" op="equ" val="5">
                  <dgm:presOf axis="ch desOrSelf" ptType="node node" st="4 1" cnt="1 0"/>
                </dgm:if>
                <dgm:if name="Name73" axis="ch" ptType="node" func="cnt" op="equ" val="6">
                  <dgm:presOf axis="ch desOrSelf" ptType="node node" st="5 1" cnt="1 0"/>
                </dgm:if>
                <dgm:else name="Name74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75">
            <dgm:if name="Name76" func="var" arg="dir" op="equ" val="norm">
              <dgm:presOf axis="ch desOrSelf" ptType="node node" st="2 1" cnt="1 0"/>
            </dgm:if>
            <dgm:else name="Name77">
              <dgm:choose name="Name78">
                <dgm:if name="Name79" axis="ch" ptType="node" func="cnt" op="equ" val="2">
                  <dgm:presOf axis="ch desOrSelf" ptType="node node" st="1 1" cnt="1 0"/>
                </dgm:if>
                <dgm:if name="Name80" axis="ch" ptType="node" func="cnt" op="equ" val="3">
                  <dgm:presOf axis="ch desOrSelf" ptType="node node" st="2 1" cnt="1 0"/>
                </dgm:if>
                <dgm:if name="Name81" axis="ch" ptType="node" func="cnt" op="equ" val="4">
                  <dgm:presOf axis="ch desOrSelf" ptType="node node" st="3 1" cnt="1 0"/>
                </dgm:if>
                <dgm:if name="Name82" axis="ch" ptType="node" func="cnt" op="equ" val="5">
                  <dgm:presOf axis="ch desOrSelf" ptType="node node" st="4 1" cnt="1 0"/>
                </dgm:if>
                <dgm:if name="Name83" axis="ch" ptType="node" func="cnt" op="equ" val="6">
                  <dgm:presOf axis="ch desOrSelf" ptType="node node" st="5 1" cnt="1 0"/>
                </dgm:if>
                <dgm:else name="Name84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85"/>
    </dgm:choose>
    <dgm:choose name="Name86">
      <dgm:if name="Name87" axis="ch" ptType="node" func="cnt" op="gte" val="3">
        <dgm:layoutNode name="wedge3">
          <dgm:alg type="sp"/>
          <dgm:choose name="Name88">
            <dgm:if name="Name89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90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91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92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93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94">
            <dgm:if name="Name95" func="var" arg="dir" op="equ" val="norm">
              <dgm:presOf axis="ch desOrSelf" ptType="node node" st="3 1" cnt="1 0"/>
            </dgm:if>
            <dgm:else name="Name96">
              <dgm:choose name="Name97">
                <dgm:if name="Name98" axis="ch" ptType="node" func="cnt" op="equ" val="3">
                  <dgm:presOf axis="ch desOrSelf" ptType="node node" st="1 1" cnt="1 0"/>
                </dgm:if>
                <dgm:if name="Name99" axis="ch" ptType="node" func="cnt" op="equ" val="4">
                  <dgm:presOf axis="ch desOrSelf" ptType="node node" st="2 1" cnt="1 0"/>
                </dgm:if>
                <dgm:if name="Name100" axis="ch" ptType="node" func="cnt" op="equ" val="5">
                  <dgm:presOf axis="ch desOrSelf" ptType="node node" st="3 1" cnt="1 0"/>
                </dgm:if>
                <dgm:if name="Name101" axis="ch" ptType="node" func="cnt" op="equ" val="6">
                  <dgm:presOf axis="ch desOrSelf" ptType="node node" st="4 1" cnt="1 0"/>
                </dgm:if>
                <dgm:else name="Name102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03">
            <dgm:if name="Name104" func="var" arg="dir" op="equ" val="norm">
              <dgm:presOf axis="ch desOrSelf" ptType="node node" st="3 1" cnt="1 0"/>
            </dgm:if>
            <dgm:else name="Name105">
              <dgm:choose name="Name106">
                <dgm:if name="Name107" axis="ch" ptType="node" func="cnt" op="equ" val="3">
                  <dgm:presOf axis="ch desOrSelf" ptType="node node" st="1 1" cnt="1 0"/>
                </dgm:if>
                <dgm:if name="Name108" axis="ch" ptType="node" func="cnt" op="equ" val="4">
                  <dgm:presOf axis="ch desOrSelf" ptType="node node" st="2 1" cnt="1 0"/>
                </dgm:if>
                <dgm:if name="Name109" axis="ch" ptType="node" func="cnt" op="equ" val="5">
                  <dgm:presOf axis="ch desOrSelf" ptType="node node" st="3 1" cnt="1 0"/>
                </dgm:if>
                <dgm:if name="Name110" axis="ch" ptType="node" func="cnt" op="equ" val="6">
                  <dgm:presOf axis="ch desOrSelf" ptType="node node" st="4 1" cnt="1 0"/>
                </dgm:if>
                <dgm:else name="Name111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12"/>
    </dgm:choose>
    <dgm:choose name="Name113">
      <dgm:if name="Name114" axis="ch" ptType="node" func="cnt" op="gte" val="4">
        <dgm:layoutNode name="wedge4">
          <dgm:alg type="sp"/>
          <dgm:choose name="Name115">
            <dgm:if name="Name116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17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18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19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20">
            <dgm:if name="Name121" func="var" arg="dir" op="equ" val="norm">
              <dgm:presOf axis="ch desOrSelf" ptType="node node" st="4 1" cnt="1 0"/>
            </dgm:if>
            <dgm:else name="Name122">
              <dgm:choose name="Name123">
                <dgm:if name="Name124" axis="ch" ptType="node" func="cnt" op="equ" val="4">
                  <dgm:presOf axis="ch desOrSelf" ptType="node node" st="1 1" cnt="1 0"/>
                </dgm:if>
                <dgm:if name="Name125" axis="ch" ptType="node" func="cnt" op="equ" val="5">
                  <dgm:presOf axis="ch desOrSelf" ptType="node node" st="2 1" cnt="1 0"/>
                </dgm:if>
                <dgm:if name="Name126" axis="ch" ptType="node" func="cnt" op="equ" val="6">
                  <dgm:presOf axis="ch desOrSelf" ptType="node node" st="3 1" cnt="1 0"/>
                </dgm:if>
                <dgm:else name="Name127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28">
            <dgm:if name="Name129" func="var" arg="dir" op="equ" val="norm">
              <dgm:presOf axis="ch desOrSelf" ptType="node node" st="4 1" cnt="1 0"/>
            </dgm:if>
            <dgm:else name="Name130">
              <dgm:choose name="Name131">
                <dgm:if name="Name132" axis="ch" ptType="node" func="cnt" op="equ" val="4">
                  <dgm:presOf axis="ch desOrSelf" ptType="node node" st="1 1" cnt="1 0"/>
                </dgm:if>
                <dgm:if name="Name133" axis="ch" ptType="node" func="cnt" op="equ" val="5">
                  <dgm:presOf axis="ch desOrSelf" ptType="node node" st="2 1" cnt="1 0"/>
                </dgm:if>
                <dgm:if name="Name134" axis="ch" ptType="node" func="cnt" op="equ" val="6">
                  <dgm:presOf axis="ch desOrSelf" ptType="node node" st="3 1" cnt="1 0"/>
                </dgm:if>
                <dgm:else name="Name135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36"/>
    </dgm:choose>
    <dgm:choose name="Name137">
      <dgm:if name="Name138" axis="ch" ptType="node" func="cnt" op="gte" val="5">
        <dgm:layoutNode name="wedge5">
          <dgm:alg type="sp"/>
          <dgm:choose name="Name139">
            <dgm:if name="Name140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41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42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43">
            <dgm:if name="Name144" func="var" arg="dir" op="equ" val="norm">
              <dgm:presOf axis="ch desOrSelf" ptType="node node" st="5 1" cnt="1 0"/>
            </dgm:if>
            <dgm:else name="Name145">
              <dgm:choose name="Name146">
                <dgm:if name="Name147" axis="ch" ptType="node" func="cnt" op="equ" val="5">
                  <dgm:presOf axis="ch desOrSelf" ptType="node node" st="1 1" cnt="1 0"/>
                </dgm:if>
                <dgm:if name="Name148" axis="ch" ptType="node" func="cnt" op="equ" val="6">
                  <dgm:presOf axis="ch desOrSelf" ptType="node node" st="2 1" cnt="1 0"/>
                </dgm:if>
                <dgm:else name="Name149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0">
            <dgm:if name="Name151" func="var" arg="dir" op="equ" val="norm">
              <dgm:presOf axis="ch desOrSelf" ptType="node node" st="5 1" cnt="1 0"/>
            </dgm:if>
            <dgm:else name="Name152">
              <dgm:choose name="Name153">
                <dgm:if name="Name154" axis="ch" ptType="node" func="cnt" op="equ" val="5">
                  <dgm:presOf axis="ch desOrSelf" ptType="node node" st="1 1" cnt="1 0"/>
                </dgm:if>
                <dgm:if name="Name155" axis="ch" ptType="node" func="cnt" op="equ" val="6">
                  <dgm:presOf axis="ch desOrSelf" ptType="node node" st="2 1" cnt="1 0"/>
                </dgm:if>
                <dgm:else name="Name156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57"/>
    </dgm:choose>
    <dgm:choose name="Name158">
      <dgm:if name="Name159" axis="ch" ptType="node" func="cnt" op="gte" val="6">
        <dgm:layoutNode name="wedge6">
          <dgm:alg type="sp"/>
          <dgm:choose name="Name160">
            <dgm:if name="Name161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62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63">
            <dgm:if name="Name164" func="var" arg="dir" op="equ" val="norm">
              <dgm:presOf axis="ch desOrSelf" ptType="node node" st="6 1" cnt="1 0"/>
            </dgm:if>
            <dgm:else name="Name165">
              <dgm:choose name="Name166">
                <dgm:if name="Name167" axis="ch" ptType="node" func="cnt" op="equ" val="6">
                  <dgm:presOf axis="ch desOrSelf" ptType="node node" st="1 1" cnt="1 0"/>
                </dgm:if>
                <dgm:else name="Name168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9">
            <dgm:if name="Name170" func="var" arg="dir" op="equ" val="norm">
              <dgm:presOf axis="ch desOrSelf" ptType="node node" st="6 1" cnt="1 0"/>
            </dgm:if>
            <dgm:else name="Name171">
              <dgm:choose name="Name172">
                <dgm:if name="Name173" axis="ch" ptType="node" func="cnt" op="equ" val="6">
                  <dgm:presOf axis="ch desOrSelf" ptType="node node" st="1 1" cnt="1 0"/>
                </dgm:if>
                <dgm:else name="Name174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75"/>
    </dgm:choose>
    <dgm:choose name="Name176">
      <dgm:if name="Name177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78">
            <dgm:if name="Name179" func="var" arg="dir" op="equ" val="norm">
              <dgm:presOf axis="ch desOrSelf" ptType="node node" st="7 1" cnt="1 0"/>
            </dgm:if>
            <dgm:else name="Name180">
              <dgm:presOf axis="ch desOrSelf" ptType="node node" st="1 1" cnt="1 0"/>
            </dgm:else>
          </dgm:choose>
          <dgm:constrLst/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81">
            <dgm:if name="Name182" func="var" arg="dir" op="equ" val="norm">
              <dgm:presOf axis="ch desOrSelf" ptType="node node" st="7 1" cnt="1 0"/>
            </dgm:if>
            <dgm:else name="Name183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84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>
            <a:extLst>
              <a:ext uri="{FF2B5EF4-FFF2-40B4-BE49-F238E27FC236}">
                <a16:creationId xmlns:a16="http://schemas.microsoft.com/office/drawing/2014/main" id="{F815D159-3CC6-BA40-BD75-6B069E201E8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1"/>
            <a:ext cx="2946400" cy="4963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726" tIns="45363" rIns="90726" bIns="45363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C248E8CF-3C9E-6A47-BD5F-794AABC75584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1"/>
            <a:ext cx="2946400" cy="4963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726" tIns="45363" rIns="90726" bIns="45363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B99C2A6D-B885-5748-98AE-738382365FBE}" type="datetimeFigureOut">
              <a:rPr lang="zh-TW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137220" name="Rectangle 4">
            <a:extLst>
              <a:ext uri="{FF2B5EF4-FFF2-40B4-BE49-F238E27FC236}">
                <a16:creationId xmlns:a16="http://schemas.microsoft.com/office/drawing/2014/main" id="{EA6B40C0-FD55-CD4B-ABC3-B7E72FCB18E5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711"/>
            <a:ext cx="2946400" cy="4963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726" tIns="45363" rIns="90726" bIns="45363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137221" name="Rectangle 5">
            <a:extLst>
              <a:ext uri="{FF2B5EF4-FFF2-40B4-BE49-F238E27FC236}">
                <a16:creationId xmlns:a16="http://schemas.microsoft.com/office/drawing/2014/main" id="{6060011F-330A-A940-949A-0C800764916A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711"/>
            <a:ext cx="2946400" cy="49633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726" tIns="45363" rIns="90726" bIns="45363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99F7894C-7705-A74C-9DAC-45AA17C19FA3}" type="slidenum">
              <a:rPr lang="zh-TW" altLang="en-US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86797160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>
            <a:extLst>
              <a:ext uri="{FF2B5EF4-FFF2-40B4-BE49-F238E27FC236}">
                <a16:creationId xmlns:a16="http://schemas.microsoft.com/office/drawing/2014/main" id="{2B2BE902-92F4-3144-A79E-3C353ABAAF2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400" cy="496332"/>
          </a:xfrm>
          <a:prstGeom prst="rect">
            <a:avLst/>
          </a:prstGeom>
        </p:spPr>
        <p:txBody>
          <a:bodyPr vert="horz" wrap="square" lIns="90726" tIns="45363" rIns="90726" bIns="45363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E4847EC6-CF4D-EF43-91C0-F00D085799F2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49688" y="1"/>
            <a:ext cx="2946400" cy="496332"/>
          </a:xfrm>
          <a:prstGeom prst="rect">
            <a:avLst/>
          </a:prstGeom>
        </p:spPr>
        <p:txBody>
          <a:bodyPr vert="horz" lIns="90726" tIns="45363" rIns="90726" bIns="45363" rtlCol="0"/>
          <a:lstStyle>
            <a:lvl1pPr algn="r"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fld id="{91C73782-49C5-E74E-8452-E746404E5E4A}" type="datetimeFigureOut">
              <a:rPr lang="zh-TW" altLang="en-US"/>
              <a:pPr>
                <a:defRPr/>
              </a:pPr>
              <a:t>2022/2/10</a:t>
            </a:fld>
            <a:endParaRPr lang="zh-TW" altLang="en-US"/>
          </a:p>
        </p:txBody>
      </p:sp>
      <p:sp>
        <p:nvSpPr>
          <p:cNvPr id="4" name="投影片圖像版面配置區 3">
            <a:extLst>
              <a:ext uri="{FF2B5EF4-FFF2-40B4-BE49-F238E27FC236}">
                <a16:creationId xmlns:a16="http://schemas.microsoft.com/office/drawing/2014/main" id="{D523361D-D081-244B-84E2-698A495E3B8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17575" y="742950"/>
            <a:ext cx="4962525" cy="37226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726" tIns="45363" rIns="90726" bIns="45363" rtlCol="0" anchor="ctr"/>
          <a:lstStyle/>
          <a:p>
            <a:pPr lvl="0"/>
            <a:endParaRPr lang="zh-TW" altLang="en-US" noProof="0"/>
          </a:p>
        </p:txBody>
      </p:sp>
      <p:sp>
        <p:nvSpPr>
          <p:cNvPr id="5" name="備忘稿版面配置區 4">
            <a:extLst>
              <a:ext uri="{FF2B5EF4-FFF2-40B4-BE49-F238E27FC236}">
                <a16:creationId xmlns:a16="http://schemas.microsoft.com/office/drawing/2014/main" id="{AC5EFA63-37DD-C944-AEEE-49F30B87881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79451" y="4715951"/>
            <a:ext cx="5440363" cy="4466987"/>
          </a:xfrm>
          <a:prstGeom prst="rect">
            <a:avLst/>
          </a:prstGeom>
        </p:spPr>
        <p:txBody>
          <a:bodyPr vert="horz" lIns="90726" tIns="45363" rIns="90726" bIns="45363" rtlCol="0">
            <a:normAutofit/>
          </a:bodyPr>
          <a:lstStyle/>
          <a:p>
            <a:pPr lvl="0"/>
            <a:r>
              <a:rPr lang="zh-TW" altLang="en-US" noProof="0"/>
              <a:t>按一下以編輯母片文字樣式</a:t>
            </a:r>
          </a:p>
          <a:p>
            <a:pPr lvl="1"/>
            <a:r>
              <a:rPr lang="zh-TW" altLang="en-US" noProof="0"/>
              <a:t>第二層</a:t>
            </a:r>
          </a:p>
          <a:p>
            <a:pPr lvl="2"/>
            <a:r>
              <a:rPr lang="zh-TW" altLang="en-US" noProof="0"/>
              <a:t>第三層</a:t>
            </a:r>
          </a:p>
          <a:p>
            <a:pPr lvl="3"/>
            <a:r>
              <a:rPr lang="zh-TW" altLang="en-US" noProof="0"/>
              <a:t>第四層</a:t>
            </a:r>
          </a:p>
          <a:p>
            <a:pPr lvl="4"/>
            <a:r>
              <a:rPr lang="zh-TW" altLang="en-US" noProof="0"/>
              <a:t>第五層</a:t>
            </a:r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09E9657C-992B-0D41-9300-CE250DB818F4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428711"/>
            <a:ext cx="2946400" cy="496332"/>
          </a:xfrm>
          <a:prstGeom prst="rect">
            <a:avLst/>
          </a:prstGeom>
        </p:spPr>
        <p:txBody>
          <a:bodyPr vert="horz" wrap="square" lIns="90726" tIns="45363" rIns="90726" bIns="45363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29C1540C-D0ED-2449-9835-BD89D4719F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49688" y="9428711"/>
            <a:ext cx="2946400" cy="496332"/>
          </a:xfrm>
          <a:prstGeom prst="rect">
            <a:avLst/>
          </a:prstGeom>
        </p:spPr>
        <p:txBody>
          <a:bodyPr vert="horz" wrap="square" lIns="90726" tIns="45363" rIns="90726" bIns="45363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16F55042-5C58-1E49-9417-DB54E23F4B26}" type="slidenum">
              <a:rPr lang="zh-TW" altLang="en-US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7995216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3" Type="http://schemas.openxmlformats.org/officeDocument/2006/relationships/hyperlink" Target="http://issport.camel.ntupes.edu.tw/front/bin/ptdetail.phtml?Part=19110001&amp;Rcg=6" TargetMode="External"/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issport.camel.ntupes.edu.tw/front/bin/ptdetail.phtml?Part=12080001&amp;Rcg=2" TargetMode="Externa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vesc.tw/" TargetMode="External"/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khs.tp.edu.tw/ischool/publish_page/158/" TargetMode="External"/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投影片圖像版面配置區 1">
            <a:extLst>
              <a:ext uri="{FF2B5EF4-FFF2-40B4-BE49-F238E27FC236}">
                <a16:creationId xmlns:a16="http://schemas.microsoft.com/office/drawing/2014/main" id="{93829F87-2999-6F49-B169-BF2566BB03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備忘稿版面配置區 2">
            <a:extLst>
              <a:ext uri="{FF2B5EF4-FFF2-40B4-BE49-F238E27FC236}">
                <a16:creationId xmlns:a16="http://schemas.microsoft.com/office/drawing/2014/main" id="{82ED4ADF-FB18-914A-B207-14005715F8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31428" name="投影片編號版面配置區 3">
            <a:extLst>
              <a:ext uri="{FF2B5EF4-FFF2-40B4-BE49-F238E27FC236}">
                <a16:creationId xmlns:a16="http://schemas.microsoft.com/office/drawing/2014/main" id="{3D29F7C9-6C7B-204A-9875-C9AEFF193155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D3F6F1D4-7EC6-A945-BA1D-37F9A3E6BAA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1429" name="日期版面配置區 1">
            <a:extLst>
              <a:ext uri="{FF2B5EF4-FFF2-40B4-BE49-F238E27FC236}">
                <a16:creationId xmlns:a16="http://schemas.microsoft.com/office/drawing/2014/main" id="{E3183AA3-3F5D-024E-8C22-CC66F031FA72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9218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投影片圖像版面配置區 1">
            <a:extLst>
              <a:ext uri="{FF2B5EF4-FFF2-40B4-BE49-F238E27FC236}">
                <a16:creationId xmlns:a16="http://schemas.microsoft.com/office/drawing/2014/main" id="{67F0B504-3CAD-1B4A-873C-C64307E7B9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備忘稿版面配置區 2">
            <a:extLst>
              <a:ext uri="{FF2B5EF4-FFF2-40B4-BE49-F238E27FC236}">
                <a16:creationId xmlns:a16="http://schemas.microsoft.com/office/drawing/2014/main" id="{B7C29FEE-BE0A-1B43-91DD-3476606555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endParaRPr lang="zh-TW" altLang="en-US"/>
          </a:p>
          <a:p>
            <a:pPr defTabSz="488950"/>
            <a:endParaRPr lang="zh-TW" altLang="en-US"/>
          </a:p>
        </p:txBody>
      </p:sp>
      <p:sp>
        <p:nvSpPr>
          <p:cNvPr id="249860" name="投影片編號版面配置區 3">
            <a:extLst>
              <a:ext uri="{FF2B5EF4-FFF2-40B4-BE49-F238E27FC236}">
                <a16:creationId xmlns:a16="http://schemas.microsoft.com/office/drawing/2014/main" id="{7F182087-DB6E-F84F-AF5E-7E1D9B8C227F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4B9D6120-BB81-8C41-B9CF-FA892FD4F9CA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11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49861" name="日期版面配置區 1">
            <a:extLst>
              <a:ext uri="{FF2B5EF4-FFF2-40B4-BE49-F238E27FC236}">
                <a16:creationId xmlns:a16="http://schemas.microsoft.com/office/drawing/2014/main" id="{2F20C130-ED79-FF42-A4C7-F6375674F944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3543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投影片圖像版面配置區 1">
            <a:extLst>
              <a:ext uri="{FF2B5EF4-FFF2-40B4-BE49-F238E27FC236}">
                <a16:creationId xmlns:a16="http://schemas.microsoft.com/office/drawing/2014/main" id="{5CE56178-9796-3E4E-9AA6-3431E909CC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備忘稿版面配置區 2">
            <a:extLst>
              <a:ext uri="{FF2B5EF4-FFF2-40B4-BE49-F238E27FC236}">
                <a16:creationId xmlns:a16="http://schemas.microsoft.com/office/drawing/2014/main" id="{A6CD2E30-8F11-8F4C-A128-9DF45CBCEE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51908" name="投影片編號版面配置區 3">
            <a:extLst>
              <a:ext uri="{FF2B5EF4-FFF2-40B4-BE49-F238E27FC236}">
                <a16:creationId xmlns:a16="http://schemas.microsoft.com/office/drawing/2014/main" id="{365F1B61-E889-934F-A4B7-B5C2F162D8E2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EBCAD849-A991-534E-AEB5-B49EE51FFEDA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12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51909" name="日期版面配置區 1">
            <a:extLst>
              <a:ext uri="{FF2B5EF4-FFF2-40B4-BE49-F238E27FC236}">
                <a16:creationId xmlns:a16="http://schemas.microsoft.com/office/drawing/2014/main" id="{AF0F9DFD-D8A6-7847-BE57-9E73B0BD621C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9590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投影片圖像版面配置區 1">
            <a:extLst>
              <a:ext uri="{FF2B5EF4-FFF2-40B4-BE49-F238E27FC236}">
                <a16:creationId xmlns:a16="http://schemas.microsoft.com/office/drawing/2014/main" id="{A69423E8-28B5-B240-BC82-57D3287FBF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備忘稿版面配置區 2">
            <a:extLst>
              <a:ext uri="{FF2B5EF4-FFF2-40B4-BE49-F238E27FC236}">
                <a16:creationId xmlns:a16="http://schemas.microsoft.com/office/drawing/2014/main" id="{49D0C566-B574-B447-B991-364E6E6F4F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TW" altLang="en-US" dirty="0" smtClean="0"/>
              <a:t>增加，五專 免試、優免、特招區塊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83425203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投影片圖像版面配置區 1">
            <a:extLst>
              <a:ext uri="{FF2B5EF4-FFF2-40B4-BE49-F238E27FC236}">
                <a16:creationId xmlns:a16="http://schemas.microsoft.com/office/drawing/2014/main" id="{2D9B42CB-96C5-4046-932B-FC030556C2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備忘稿版面配置區 2">
            <a:extLst>
              <a:ext uri="{FF2B5EF4-FFF2-40B4-BE49-F238E27FC236}">
                <a16:creationId xmlns:a16="http://schemas.microsoft.com/office/drawing/2014/main" id="{BA17B94D-0FDA-714A-8F57-22947DA8CF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56004" name="投影片編號版面配置區 3">
            <a:extLst>
              <a:ext uri="{FF2B5EF4-FFF2-40B4-BE49-F238E27FC236}">
                <a16:creationId xmlns:a16="http://schemas.microsoft.com/office/drawing/2014/main" id="{8490E534-86D9-E640-8774-62BCAD0DA13B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95AED4FD-BE42-0647-8F5C-19EFA4035C2B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14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56005" name="日期版面配置區 1">
            <a:extLst>
              <a:ext uri="{FF2B5EF4-FFF2-40B4-BE49-F238E27FC236}">
                <a16:creationId xmlns:a16="http://schemas.microsoft.com/office/drawing/2014/main" id="{99A3B257-E3E2-234C-A7BE-80CCED9812FF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6802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投影片圖像版面配置區 1">
            <a:extLst>
              <a:ext uri="{FF2B5EF4-FFF2-40B4-BE49-F238E27FC236}">
                <a16:creationId xmlns:a16="http://schemas.microsoft.com/office/drawing/2014/main" id="{DE4D0E88-ED73-CF4D-81F7-B4BD4CA938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備忘稿版面配置區 2">
            <a:extLst>
              <a:ext uri="{FF2B5EF4-FFF2-40B4-BE49-F238E27FC236}">
                <a16:creationId xmlns:a16="http://schemas.microsoft.com/office/drawing/2014/main" id="{B9AD5F8C-C3D0-D542-AB0A-3367C1C529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有動畫，由上而下講述！</a:t>
            </a:r>
          </a:p>
        </p:txBody>
      </p:sp>
      <p:sp>
        <p:nvSpPr>
          <p:cNvPr id="258052" name="投影片編號版面配置區 3">
            <a:extLst>
              <a:ext uri="{FF2B5EF4-FFF2-40B4-BE49-F238E27FC236}">
                <a16:creationId xmlns:a16="http://schemas.microsoft.com/office/drawing/2014/main" id="{9FC393A0-8268-384B-89AA-37202AE67B61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F9E5638E-D3B3-A340-8A11-7079D05333A1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15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58053" name="日期版面配置區 1">
            <a:extLst>
              <a:ext uri="{FF2B5EF4-FFF2-40B4-BE49-F238E27FC236}">
                <a16:creationId xmlns:a16="http://schemas.microsoft.com/office/drawing/2014/main" id="{B9C0C75F-606F-2844-8060-0A99EDEEF001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6189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投影片圖像版面配置區 1">
            <a:extLst>
              <a:ext uri="{FF2B5EF4-FFF2-40B4-BE49-F238E27FC236}">
                <a16:creationId xmlns:a16="http://schemas.microsoft.com/office/drawing/2014/main" id="{9FD0260B-FBAE-D84E-9762-66BFD46DC8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備忘稿版面配置區 2">
            <a:extLst>
              <a:ext uri="{FF2B5EF4-FFF2-40B4-BE49-F238E27FC236}">
                <a16:creationId xmlns:a16="http://schemas.microsoft.com/office/drawing/2014/main" id="{129D7DA1-6670-FA41-8F98-A576514317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會考比例最高只能</a:t>
            </a:r>
            <a:r>
              <a:rPr lang="en-US" altLang="zh-TW"/>
              <a:t>1/3, </a:t>
            </a:r>
            <a:r>
              <a:rPr lang="zh-TW" altLang="en-US"/>
              <a:t>色塊識別一致。</a:t>
            </a:r>
          </a:p>
        </p:txBody>
      </p:sp>
      <p:sp>
        <p:nvSpPr>
          <p:cNvPr id="260100" name="投影片編號版面配置區 3">
            <a:extLst>
              <a:ext uri="{FF2B5EF4-FFF2-40B4-BE49-F238E27FC236}">
                <a16:creationId xmlns:a16="http://schemas.microsoft.com/office/drawing/2014/main" id="{095545E5-268B-5B46-958D-97D446E7A046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247D1491-1FF8-BB4D-9F92-741688A11C5E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16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0101" name="日期版面配置區 1">
            <a:extLst>
              <a:ext uri="{FF2B5EF4-FFF2-40B4-BE49-F238E27FC236}">
                <a16:creationId xmlns:a16="http://schemas.microsoft.com/office/drawing/2014/main" id="{E1B68A5D-9492-984B-B0F6-60F6748A6B1C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80170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投影片圖像版面配置區 1">
            <a:extLst>
              <a:ext uri="{FF2B5EF4-FFF2-40B4-BE49-F238E27FC236}">
                <a16:creationId xmlns:a16="http://schemas.microsoft.com/office/drawing/2014/main" id="{AA048CAE-5D3E-8745-8B44-D94A1C67EC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備忘稿版面配置區 2">
            <a:extLst>
              <a:ext uri="{FF2B5EF4-FFF2-40B4-BE49-F238E27FC236}">
                <a16:creationId xmlns:a16="http://schemas.microsoft.com/office/drawing/2014/main" id="{DF39879B-E293-2F4F-9502-C8DF92B683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62148" name="投影片編號版面配置區 3">
            <a:extLst>
              <a:ext uri="{FF2B5EF4-FFF2-40B4-BE49-F238E27FC236}">
                <a16:creationId xmlns:a16="http://schemas.microsoft.com/office/drawing/2014/main" id="{43B031E6-B031-A341-9B53-5CC900F828E2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F6251864-147D-1442-A8A7-CB0BA2B4C25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17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2149" name="日期版面配置區 1">
            <a:extLst>
              <a:ext uri="{FF2B5EF4-FFF2-40B4-BE49-F238E27FC236}">
                <a16:creationId xmlns:a16="http://schemas.microsoft.com/office/drawing/2014/main" id="{628CAA05-AD2E-7843-A42C-357F56E34AB6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9868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投影片圖像版面配置區 1">
            <a:extLst>
              <a:ext uri="{FF2B5EF4-FFF2-40B4-BE49-F238E27FC236}">
                <a16:creationId xmlns:a16="http://schemas.microsoft.com/office/drawing/2014/main" id="{DB06FFE8-CD4C-3846-B30E-F15FC7330B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備忘稿版面配置區 2">
            <a:extLst>
              <a:ext uri="{FF2B5EF4-FFF2-40B4-BE49-F238E27FC236}">
                <a16:creationId xmlns:a16="http://schemas.microsoft.com/office/drawing/2014/main" id="{C07E3C16-87D1-EB4B-893A-D82E933784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64196" name="投影片編號版面配置區 3">
            <a:extLst>
              <a:ext uri="{FF2B5EF4-FFF2-40B4-BE49-F238E27FC236}">
                <a16:creationId xmlns:a16="http://schemas.microsoft.com/office/drawing/2014/main" id="{C6BFBCB5-FA97-A94E-A973-EA3981CDFDBA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55FA1675-582C-C941-A040-F977585DEDE7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18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4197" name="日期版面配置區 1">
            <a:extLst>
              <a:ext uri="{FF2B5EF4-FFF2-40B4-BE49-F238E27FC236}">
                <a16:creationId xmlns:a16="http://schemas.microsoft.com/office/drawing/2014/main" id="{D1B63D85-FB02-4F45-B083-8C7E48548BCC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9093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投影片圖像版面配置區 1">
            <a:extLst>
              <a:ext uri="{FF2B5EF4-FFF2-40B4-BE49-F238E27FC236}">
                <a16:creationId xmlns:a16="http://schemas.microsoft.com/office/drawing/2014/main" id="{3048A33E-1AEF-9A4B-A696-90735B8990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備忘稿版面配置區 2">
            <a:extLst>
              <a:ext uri="{FF2B5EF4-FFF2-40B4-BE49-F238E27FC236}">
                <a16:creationId xmlns:a16="http://schemas.microsoft.com/office/drawing/2014/main" id="{F91A6A6D-D319-894D-84DF-34F16E427C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66244" name="投影片編號版面配置區 3">
            <a:extLst>
              <a:ext uri="{FF2B5EF4-FFF2-40B4-BE49-F238E27FC236}">
                <a16:creationId xmlns:a16="http://schemas.microsoft.com/office/drawing/2014/main" id="{EAC5352D-4415-D44F-A30A-7D2C09A9693A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A23B819A-B6BF-614B-9A6E-CAD924101580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19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6245" name="日期版面配置區 1">
            <a:extLst>
              <a:ext uri="{FF2B5EF4-FFF2-40B4-BE49-F238E27FC236}">
                <a16:creationId xmlns:a16="http://schemas.microsoft.com/office/drawing/2014/main" id="{A241803F-4F17-484F-84AA-E78B62F9D9BD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0288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投影片圖像版面配置區 1">
            <a:extLst>
              <a:ext uri="{FF2B5EF4-FFF2-40B4-BE49-F238E27FC236}">
                <a16:creationId xmlns:a16="http://schemas.microsoft.com/office/drawing/2014/main" id="{D4C9ED5A-C006-004A-8734-9B8AE64152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備忘稿版面配置區 2">
            <a:extLst>
              <a:ext uri="{FF2B5EF4-FFF2-40B4-BE49-F238E27FC236}">
                <a16:creationId xmlns:a16="http://schemas.microsoft.com/office/drawing/2014/main" id="{D2EFF2D9-0962-744B-8D56-144CE6213A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68292" name="投影片編號版面配置區 3">
            <a:extLst>
              <a:ext uri="{FF2B5EF4-FFF2-40B4-BE49-F238E27FC236}">
                <a16:creationId xmlns:a16="http://schemas.microsoft.com/office/drawing/2014/main" id="{3453FFDA-8716-9548-88FC-2DC624D80E3F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508A7160-A6C5-844B-832A-CE636E9155C9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20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68293" name="日期版面配置區 1">
            <a:extLst>
              <a:ext uri="{FF2B5EF4-FFF2-40B4-BE49-F238E27FC236}">
                <a16:creationId xmlns:a16="http://schemas.microsoft.com/office/drawing/2014/main" id="{2CE66C2F-EF2B-9C4C-A141-4D7D25491140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9307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投影片圖像版面配置區 1">
            <a:extLst>
              <a:ext uri="{FF2B5EF4-FFF2-40B4-BE49-F238E27FC236}">
                <a16:creationId xmlns:a16="http://schemas.microsoft.com/office/drawing/2014/main" id="{715800AE-6DA9-9D4D-A5FC-AF8A0FD8CE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備忘稿版面配置區 2">
            <a:extLst>
              <a:ext uri="{FF2B5EF4-FFF2-40B4-BE49-F238E27FC236}">
                <a16:creationId xmlns:a16="http://schemas.microsoft.com/office/drawing/2014/main" id="{BB485FCB-7F97-D843-AF51-9F2EA5D065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33476" name="投影片編號版面配置區 3">
            <a:extLst>
              <a:ext uri="{FF2B5EF4-FFF2-40B4-BE49-F238E27FC236}">
                <a16:creationId xmlns:a16="http://schemas.microsoft.com/office/drawing/2014/main" id="{801D8B70-B5D5-D140-A429-89B3B188A564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93D7AE33-718B-D744-8177-4A79005EDE8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3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3477" name="日期版面配置區 1">
            <a:extLst>
              <a:ext uri="{FF2B5EF4-FFF2-40B4-BE49-F238E27FC236}">
                <a16:creationId xmlns:a16="http://schemas.microsoft.com/office/drawing/2014/main" id="{FFED0B17-5355-E647-8D6D-87841A5D52D9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4071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投影片圖像版面配置區 1">
            <a:extLst>
              <a:ext uri="{FF2B5EF4-FFF2-40B4-BE49-F238E27FC236}">
                <a16:creationId xmlns:a16="http://schemas.microsoft.com/office/drawing/2014/main" id="{78BF1031-2291-0344-96FA-C0C040D53B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0339" name="備忘稿版面配置區 2">
            <a:extLst>
              <a:ext uri="{FF2B5EF4-FFF2-40B4-BE49-F238E27FC236}">
                <a16:creationId xmlns:a16="http://schemas.microsoft.com/office/drawing/2014/main" id="{8D2EC846-668E-CF44-A5B6-C0C120A8FB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70340" name="投影片編號版面配置區 3">
            <a:extLst>
              <a:ext uri="{FF2B5EF4-FFF2-40B4-BE49-F238E27FC236}">
                <a16:creationId xmlns:a16="http://schemas.microsoft.com/office/drawing/2014/main" id="{F556998D-F23B-6E4F-A1C7-AA786199FBC0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C2456B39-07DB-A54A-BB1D-C30826A2894E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21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70341" name="日期版面配置區 1">
            <a:extLst>
              <a:ext uri="{FF2B5EF4-FFF2-40B4-BE49-F238E27FC236}">
                <a16:creationId xmlns:a16="http://schemas.microsoft.com/office/drawing/2014/main" id="{9A1BE480-0E9B-4949-9E39-16C7F41452F9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6657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投影片圖像版面配置區 1">
            <a:extLst>
              <a:ext uri="{FF2B5EF4-FFF2-40B4-BE49-F238E27FC236}">
                <a16:creationId xmlns:a16="http://schemas.microsoft.com/office/drawing/2014/main" id="{410EB88A-9288-1849-BB5A-D93FF0A7D1C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備忘稿版面配置區 2">
            <a:extLst>
              <a:ext uri="{FF2B5EF4-FFF2-40B4-BE49-F238E27FC236}">
                <a16:creationId xmlns:a16="http://schemas.microsoft.com/office/drawing/2014/main" id="{57219047-D8C7-A941-B5C2-DD52F7A02F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政大附中、師大附中及麗山高中特招班只能擇一校報名。</a:t>
            </a:r>
          </a:p>
        </p:txBody>
      </p:sp>
    </p:spTree>
    <p:extLst>
      <p:ext uri="{BB962C8B-B14F-4D97-AF65-F5344CB8AC3E}">
        <p14:creationId xmlns:p14="http://schemas.microsoft.com/office/powerpoint/2010/main" val="421971266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投影片圖像版面配置區 1">
            <a:extLst>
              <a:ext uri="{FF2B5EF4-FFF2-40B4-BE49-F238E27FC236}">
                <a16:creationId xmlns:a16="http://schemas.microsoft.com/office/drawing/2014/main" id="{26D38488-E795-2949-9335-65879CB494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4435" name="備忘稿版面配置區 2">
            <a:extLst>
              <a:ext uri="{FF2B5EF4-FFF2-40B4-BE49-F238E27FC236}">
                <a16:creationId xmlns:a16="http://schemas.microsoft.com/office/drawing/2014/main" id="{0C8EFF43-C32D-F649-9032-8BCA8A2FCC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以「政大附中特招班為例」，今年有</a:t>
            </a:r>
            <a:r>
              <a:rPr lang="en-US" altLang="zh-TW"/>
              <a:t>3</a:t>
            </a:r>
            <a:r>
              <a:rPr lang="zh-TW" altLang="en-US"/>
              <a:t>所特招班</a:t>
            </a:r>
            <a:r>
              <a:rPr lang="en-US" altLang="zh-TW"/>
              <a:t>(</a:t>
            </a:r>
            <a:r>
              <a:rPr lang="zh-TW" altLang="en-US"/>
              <a:t>政大附中、師大附中及麗山高中</a:t>
            </a:r>
            <a:r>
              <a:rPr lang="en-US" altLang="zh-TW"/>
              <a:t>)</a:t>
            </a:r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0438345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投影片圖像版面配置區 1">
            <a:extLst>
              <a:ext uri="{FF2B5EF4-FFF2-40B4-BE49-F238E27FC236}">
                <a16:creationId xmlns:a16="http://schemas.microsoft.com/office/drawing/2014/main" id="{8771D822-F8EB-CE4C-A4F1-8C031345AF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備忘稿版面配置區 2">
            <a:extLst>
              <a:ext uri="{FF2B5EF4-FFF2-40B4-BE49-F238E27FC236}">
                <a16:creationId xmlns:a16="http://schemas.microsoft.com/office/drawing/2014/main" id="{FEB5C8B5-34CD-2B45-85A6-E533535A8E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因應納入各管道回流名額，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實際招生名額以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109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17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日中午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時公告為主</a:t>
            </a:r>
            <a:endParaRPr lang="zh-TW" altLang="en-US" dirty="0"/>
          </a:p>
        </p:txBody>
      </p:sp>
      <p:sp>
        <p:nvSpPr>
          <p:cNvPr id="276484" name="投影片編號版面配置區 3">
            <a:extLst>
              <a:ext uri="{FF2B5EF4-FFF2-40B4-BE49-F238E27FC236}">
                <a16:creationId xmlns:a16="http://schemas.microsoft.com/office/drawing/2014/main" id="{F4F331B7-C84C-0A4C-BA43-F3987BE33859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2EDF2542-5573-9148-AA4F-CED9E93CB75C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24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76485" name="日期版面配置區 1">
            <a:extLst>
              <a:ext uri="{FF2B5EF4-FFF2-40B4-BE49-F238E27FC236}">
                <a16:creationId xmlns:a16="http://schemas.microsoft.com/office/drawing/2014/main" id="{9BC282E2-28B9-D348-AE10-83C81CDBFFAF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8596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投影片圖像版面配置區 1">
            <a:extLst>
              <a:ext uri="{FF2B5EF4-FFF2-40B4-BE49-F238E27FC236}">
                <a16:creationId xmlns:a16="http://schemas.microsoft.com/office/drawing/2014/main" id="{31BC55B8-3174-9F44-AD39-0D716B0EE5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8531" name="備忘稿版面配置區 2">
            <a:extLst>
              <a:ext uri="{FF2B5EF4-FFF2-40B4-BE49-F238E27FC236}">
                <a16:creationId xmlns:a16="http://schemas.microsoft.com/office/drawing/2014/main" id="{5B3F7285-F36F-454E-8E81-078A2A9A09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時間足夠時可以說明！</a:t>
            </a:r>
          </a:p>
        </p:txBody>
      </p:sp>
      <p:sp>
        <p:nvSpPr>
          <p:cNvPr id="278532" name="投影片編號版面配置區 3">
            <a:extLst>
              <a:ext uri="{FF2B5EF4-FFF2-40B4-BE49-F238E27FC236}">
                <a16:creationId xmlns:a16="http://schemas.microsoft.com/office/drawing/2014/main" id="{FB343E7B-7126-5E4B-81D7-92688AC0DEEC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37CD50F8-B6B6-BA4A-BFB3-94E9C9984BFC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25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78533" name="日期版面配置區 1">
            <a:extLst>
              <a:ext uri="{FF2B5EF4-FFF2-40B4-BE49-F238E27FC236}">
                <a16:creationId xmlns:a16="http://schemas.microsoft.com/office/drawing/2014/main" id="{CD36F83D-6A66-CF46-83FF-0BAAA78A3CA3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244410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投影片圖像版面配置區 1">
            <a:extLst>
              <a:ext uri="{FF2B5EF4-FFF2-40B4-BE49-F238E27FC236}">
                <a16:creationId xmlns:a16="http://schemas.microsoft.com/office/drawing/2014/main" id="{F7D6A0BC-2D2C-0E43-906C-79A909DB21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備忘稿版面配置區 2">
            <a:extLst>
              <a:ext uri="{FF2B5EF4-FFF2-40B4-BE49-F238E27FC236}">
                <a16:creationId xmlns:a16="http://schemas.microsoft.com/office/drawing/2014/main" id="{FDBE0BC1-0955-ED45-A877-F65D4A279D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報名時間為會考後，且為唯一志願，因此志願序及會考不列入積分！</a:t>
            </a:r>
          </a:p>
        </p:txBody>
      </p:sp>
      <p:sp>
        <p:nvSpPr>
          <p:cNvPr id="280580" name="投影片編號版面配置區 3">
            <a:extLst>
              <a:ext uri="{FF2B5EF4-FFF2-40B4-BE49-F238E27FC236}">
                <a16:creationId xmlns:a16="http://schemas.microsoft.com/office/drawing/2014/main" id="{8082C7FF-672D-D744-A520-DB6AB5717C66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42E38BB3-0955-5843-A52C-6A6BFEDA0AAD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26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80581" name="日期版面配置區 1">
            <a:extLst>
              <a:ext uri="{FF2B5EF4-FFF2-40B4-BE49-F238E27FC236}">
                <a16:creationId xmlns:a16="http://schemas.microsoft.com/office/drawing/2014/main" id="{37E69E1B-E6D2-6440-8E6F-909BB47C6E3F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44580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投影片圖像版面配置區 1">
            <a:extLst>
              <a:ext uri="{FF2B5EF4-FFF2-40B4-BE49-F238E27FC236}">
                <a16:creationId xmlns:a16="http://schemas.microsoft.com/office/drawing/2014/main" id="{C0E1F518-6A4A-2B4D-A696-35C847528D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2627" name="備忘稿版面配置區 2">
            <a:extLst>
              <a:ext uri="{FF2B5EF4-FFF2-40B4-BE49-F238E27FC236}">
                <a16:creationId xmlns:a16="http://schemas.microsoft.com/office/drawing/2014/main" id="{8635A72D-97D6-B548-9B59-A74958E33F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報名時間縮為</a:t>
            </a:r>
            <a:r>
              <a:rPr lang="en-US" altLang="zh-TW"/>
              <a:t>2</a:t>
            </a:r>
            <a:r>
              <a:rPr lang="zh-TW" altLang="en-US"/>
              <a:t>天</a:t>
            </a:r>
          </a:p>
        </p:txBody>
      </p:sp>
    </p:spTree>
    <p:extLst>
      <p:ext uri="{BB962C8B-B14F-4D97-AF65-F5344CB8AC3E}">
        <p14:creationId xmlns:p14="http://schemas.microsoft.com/office/powerpoint/2010/main" val="113826001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投影片圖像版面配置區 1">
            <a:extLst>
              <a:ext uri="{FF2B5EF4-FFF2-40B4-BE49-F238E27FC236}">
                <a16:creationId xmlns:a16="http://schemas.microsoft.com/office/drawing/2014/main" id="{36FBFDED-0966-0144-BA10-23ACE4EFEF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5" name="備忘稿版面配置區 2">
            <a:extLst>
              <a:ext uri="{FF2B5EF4-FFF2-40B4-BE49-F238E27FC236}">
                <a16:creationId xmlns:a16="http://schemas.microsoft.com/office/drawing/2014/main" id="{537C9DE1-46CD-294E-8156-332C84D556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樹林</a:t>
            </a:r>
            <a:r>
              <a:rPr lang="zh-TW" altLang="en-US" dirty="0" smtClean="0"/>
              <a:t>高中</a:t>
            </a:r>
            <a:r>
              <a:rPr lang="en-US" altLang="zh-TW" dirty="0" smtClean="0"/>
              <a:t>ok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1651607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投影片圖像版面配置區 1">
            <a:extLst>
              <a:ext uri="{FF2B5EF4-FFF2-40B4-BE49-F238E27FC236}">
                <a16:creationId xmlns:a16="http://schemas.microsoft.com/office/drawing/2014/main" id="{9F0DA80C-3C47-FB45-8F0B-0A5698EF7E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23" name="備忘稿版面配置區 2">
            <a:extLst>
              <a:ext uri="{FF2B5EF4-FFF2-40B4-BE49-F238E27FC236}">
                <a16:creationId xmlns:a16="http://schemas.microsoft.com/office/drawing/2014/main" id="{04F7DE6B-5226-3B49-8F7A-BFDDF4B209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比例已修正</a:t>
            </a:r>
          </a:p>
        </p:txBody>
      </p:sp>
      <p:sp>
        <p:nvSpPr>
          <p:cNvPr id="286724" name="投影片編號版面配置區 3">
            <a:extLst>
              <a:ext uri="{FF2B5EF4-FFF2-40B4-BE49-F238E27FC236}">
                <a16:creationId xmlns:a16="http://schemas.microsoft.com/office/drawing/2014/main" id="{8FDE1EFF-E00E-7147-BC43-BC058387E350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84F3F345-B13B-6D42-8729-1400EE6F9F4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29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86725" name="日期版面配置區 1">
            <a:extLst>
              <a:ext uri="{FF2B5EF4-FFF2-40B4-BE49-F238E27FC236}">
                <a16:creationId xmlns:a16="http://schemas.microsoft.com/office/drawing/2014/main" id="{3155F563-30E4-7943-977B-68D93AB7FB68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8632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投影片圖像版面配置區 1">
            <a:extLst>
              <a:ext uri="{FF2B5EF4-FFF2-40B4-BE49-F238E27FC236}">
                <a16:creationId xmlns:a16="http://schemas.microsoft.com/office/drawing/2014/main" id="{D0CF764E-C9B4-D84F-A2A8-3EDA801414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8771" name="備忘稿版面配置區 2">
            <a:extLst>
              <a:ext uri="{FF2B5EF4-FFF2-40B4-BE49-F238E27FC236}">
                <a16:creationId xmlns:a16="http://schemas.microsoft.com/office/drawing/2014/main" id="{D41C021F-4679-1745-A0AD-9892B7E064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職業類科新增</a:t>
            </a:r>
            <a:r>
              <a:rPr lang="zh-CN" altLang="en-US" dirty="0"/>
              <a:t> </a:t>
            </a:r>
            <a:r>
              <a:rPr lang="zh-TW" altLang="en-US" dirty="0"/>
              <a:t>對應</a:t>
            </a:r>
            <a:r>
              <a:rPr lang="zh-CN" altLang="en-US" dirty="0"/>
              <a:t> </a:t>
            </a:r>
            <a:r>
              <a:rPr kumimoji="0" lang="zh-TW" altLang="en-US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林口康橋高中</a:t>
            </a:r>
            <a:r>
              <a:rPr kumimoji="0" lang="en-US" altLang="zh-TW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(</a:t>
            </a:r>
            <a:r>
              <a:rPr kumimoji="0" lang="zh-TW" altLang="en-US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國中部</a:t>
            </a:r>
            <a:r>
              <a:rPr kumimoji="0" lang="en-US" altLang="zh-TW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ea typeface="標楷體" pitchFamily="65" charset="-120"/>
                <a:cs typeface="Times New Roman" pitchFamily="18" charset="0"/>
              </a:rPr>
              <a:t>)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3829309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投影片圖像版面配置區 1">
            <a:extLst>
              <a:ext uri="{FF2B5EF4-FFF2-40B4-BE49-F238E27FC236}">
                <a16:creationId xmlns:a16="http://schemas.microsoft.com/office/drawing/2014/main" id="{3BD4BA89-7E22-FF4E-B920-38543061B6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備忘稿版面配置區 2">
            <a:extLst>
              <a:ext uri="{FF2B5EF4-FFF2-40B4-BE49-F238E27FC236}">
                <a16:creationId xmlns:a16="http://schemas.microsoft.com/office/drawing/2014/main" id="{F4FCBF57-C7AB-2A4F-A585-880B3210F5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35524" name="投影片編號版面配置區 3">
            <a:extLst>
              <a:ext uri="{FF2B5EF4-FFF2-40B4-BE49-F238E27FC236}">
                <a16:creationId xmlns:a16="http://schemas.microsoft.com/office/drawing/2014/main" id="{95FFCFEA-C1B0-9B49-A96C-D55CC3A5F7F1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404C2DDB-73EC-B74D-880B-73FE25FF4198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4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5525" name="日期版面配置區 1">
            <a:extLst>
              <a:ext uri="{FF2B5EF4-FFF2-40B4-BE49-F238E27FC236}">
                <a16:creationId xmlns:a16="http://schemas.microsoft.com/office/drawing/2014/main" id="{2DF38AA0-07BD-9844-83DA-1D58AABFB5E0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83287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投影片圖像版面配置區 1">
            <a:extLst>
              <a:ext uri="{FF2B5EF4-FFF2-40B4-BE49-F238E27FC236}">
                <a16:creationId xmlns:a16="http://schemas.microsoft.com/office/drawing/2014/main" id="{8E039BEE-795E-C14A-ACC6-5B35F39844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0819" name="備忘稿版面配置區 2">
            <a:extLst>
              <a:ext uri="{FF2B5EF4-FFF2-40B4-BE49-F238E27FC236}">
                <a16:creationId xmlns:a16="http://schemas.microsoft.com/office/drawing/2014/main" id="{CFCA844F-EA41-4A47-A076-CDA9E1EA51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需說明唯一志願，因此志願序不採計。</a:t>
            </a:r>
          </a:p>
        </p:txBody>
      </p:sp>
      <p:sp>
        <p:nvSpPr>
          <p:cNvPr id="290820" name="投影片編號版面配置區 3">
            <a:extLst>
              <a:ext uri="{FF2B5EF4-FFF2-40B4-BE49-F238E27FC236}">
                <a16:creationId xmlns:a16="http://schemas.microsoft.com/office/drawing/2014/main" id="{A432678A-25A0-0541-A000-A67C7CD97775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D2807429-1EB8-0C41-8198-C53454E0B52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31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90821" name="日期版面配置區 1">
            <a:extLst>
              <a:ext uri="{FF2B5EF4-FFF2-40B4-BE49-F238E27FC236}">
                <a16:creationId xmlns:a16="http://schemas.microsoft.com/office/drawing/2014/main" id="{94714934-9770-EB45-83DF-17B36CFD048E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27177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投影片圖像版面配置區 1">
            <a:extLst>
              <a:ext uri="{FF2B5EF4-FFF2-40B4-BE49-F238E27FC236}">
                <a16:creationId xmlns:a16="http://schemas.microsoft.com/office/drawing/2014/main" id="{DC88F175-5529-464C-87AC-9908950ADA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2867" name="備忘稿版面配置區 2">
            <a:extLst>
              <a:ext uri="{FF2B5EF4-FFF2-40B4-BE49-F238E27FC236}">
                <a16:creationId xmlns:a16="http://schemas.microsoft.com/office/drawing/2014/main" id="{4E599B9F-E6EF-E34B-830F-1256879693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en-US" altLang="zh-TW" sz="1100" dirty="0"/>
              <a:t>1081204</a:t>
            </a:r>
            <a:r>
              <a:rPr lang="zh-TW" altLang="en-US" sz="1100" dirty="0"/>
              <a:t>日程及主委已修正</a:t>
            </a:r>
            <a:endParaRPr lang="en-US" altLang="zh-TW" sz="1100" dirty="0"/>
          </a:p>
          <a:p>
            <a:pPr defTabSz="488950"/>
            <a:endParaRPr lang="en-US" altLang="zh-TW" sz="1100" dirty="0"/>
          </a:p>
          <a:p>
            <a:pPr defTabSz="488950"/>
            <a:r>
              <a:rPr lang="zh-TW" altLang="en-US" sz="1100" dirty="0"/>
              <a:t>若時間足夠時可以說明！</a:t>
            </a:r>
          </a:p>
          <a:p>
            <a:pPr defTabSz="488950"/>
            <a:endParaRPr lang="zh-TW" altLang="en-US" sz="1100" dirty="0"/>
          </a:p>
        </p:txBody>
      </p:sp>
      <p:sp>
        <p:nvSpPr>
          <p:cNvPr id="292868" name="投影片編號版面配置區 3">
            <a:extLst>
              <a:ext uri="{FF2B5EF4-FFF2-40B4-BE49-F238E27FC236}">
                <a16:creationId xmlns:a16="http://schemas.microsoft.com/office/drawing/2014/main" id="{38FFEF9B-F4F2-4946-A77D-E3C13F25EDBF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D7E256E0-F82D-D148-9A0E-07B86E767663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32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92869" name="日期版面配置區 1">
            <a:extLst>
              <a:ext uri="{FF2B5EF4-FFF2-40B4-BE49-F238E27FC236}">
                <a16:creationId xmlns:a16="http://schemas.microsoft.com/office/drawing/2014/main" id="{7257495C-A5F7-664B-83EF-C71CC896C4B4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66190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投影片圖像版面配置區 1">
            <a:extLst>
              <a:ext uri="{FF2B5EF4-FFF2-40B4-BE49-F238E27FC236}">
                <a16:creationId xmlns:a16="http://schemas.microsoft.com/office/drawing/2014/main" id="{ED40BFAF-D21E-B241-B36D-EF07EFBFC4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備忘稿版面配置區 2">
            <a:extLst>
              <a:ext uri="{FF2B5EF4-FFF2-40B4-BE49-F238E27FC236}">
                <a16:creationId xmlns:a16="http://schemas.microsoft.com/office/drawing/2014/main" id="{748DAAA2-28AD-EC4D-B838-E4E266E909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需說明唯一志願，因此志願序不採計。</a:t>
            </a:r>
          </a:p>
        </p:txBody>
      </p:sp>
      <p:sp>
        <p:nvSpPr>
          <p:cNvPr id="294916" name="投影片編號版面配置區 3">
            <a:extLst>
              <a:ext uri="{FF2B5EF4-FFF2-40B4-BE49-F238E27FC236}">
                <a16:creationId xmlns:a16="http://schemas.microsoft.com/office/drawing/2014/main" id="{97DB648D-F111-CE4E-8379-91806D428D51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E14C6B33-61A3-FD4D-8D28-FE75AC3EE262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33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94917" name="日期版面配置區 1">
            <a:extLst>
              <a:ext uri="{FF2B5EF4-FFF2-40B4-BE49-F238E27FC236}">
                <a16:creationId xmlns:a16="http://schemas.microsoft.com/office/drawing/2014/main" id="{36273145-5DE5-3A48-9EF6-929D3C36EED7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39178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投影片圖像版面配置區 1">
            <a:extLst>
              <a:ext uri="{FF2B5EF4-FFF2-40B4-BE49-F238E27FC236}">
                <a16:creationId xmlns:a16="http://schemas.microsoft.com/office/drawing/2014/main" id="{C63D25D6-A757-F84A-8DBA-24FEA9687C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9163" y="746125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63" name="備忘稿版面配置區 2">
            <a:extLst>
              <a:ext uri="{FF2B5EF4-FFF2-40B4-BE49-F238E27FC236}">
                <a16:creationId xmlns:a16="http://schemas.microsoft.com/office/drawing/2014/main" id="{4503777A-44D7-4F4A-B2A5-ED0903678F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en-US" altLang="zh-TW" dirty="0"/>
              <a:t>1081204</a:t>
            </a:r>
            <a:r>
              <a:rPr lang="zh-TW" altLang="en-US" dirty="0"/>
              <a:t>日程及主委已修正</a:t>
            </a:r>
            <a:endParaRPr lang="en-US" altLang="zh-TW" dirty="0"/>
          </a:p>
          <a:p>
            <a:pPr defTabSz="488950"/>
            <a:endParaRPr lang="zh-TW" altLang="en-US" dirty="0"/>
          </a:p>
        </p:txBody>
      </p:sp>
      <p:sp>
        <p:nvSpPr>
          <p:cNvPr id="296964" name="投影片編號版面配置區 3">
            <a:extLst>
              <a:ext uri="{FF2B5EF4-FFF2-40B4-BE49-F238E27FC236}">
                <a16:creationId xmlns:a16="http://schemas.microsoft.com/office/drawing/2014/main" id="{7031C28A-625C-134E-B91D-1A323E4AE50F}"/>
              </a:ext>
            </a:extLst>
          </p:cNvPr>
          <p:cNvSpPr txBox="1">
            <a:spLocks noGrp="1"/>
          </p:cNvSpPr>
          <p:nvPr/>
        </p:nvSpPr>
        <p:spPr bwMode="auto">
          <a:xfrm>
            <a:off x="3848100" y="9428711"/>
            <a:ext cx="2947988" cy="496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/>
            <a:fld id="{984ECFC1-6A69-D84B-88C0-FE910FC5F3E7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/>
              <a:t>34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96965" name="日期版面配置區 1">
            <a:extLst>
              <a:ext uri="{FF2B5EF4-FFF2-40B4-BE49-F238E27FC236}">
                <a16:creationId xmlns:a16="http://schemas.microsoft.com/office/drawing/2014/main" id="{456FB84E-C84E-4F42-8069-151F267A6778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91259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投影片圖像版面配置區 1">
            <a:extLst>
              <a:ext uri="{FF2B5EF4-FFF2-40B4-BE49-F238E27FC236}">
                <a16:creationId xmlns:a16="http://schemas.microsoft.com/office/drawing/2014/main" id="{600554D7-4E2D-904F-AB19-8654C46D59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9163" y="746125"/>
            <a:ext cx="4960937" cy="3721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9011" name="備忘稿版面配置區 2">
            <a:extLst>
              <a:ext uri="{FF2B5EF4-FFF2-40B4-BE49-F238E27FC236}">
                <a16:creationId xmlns:a16="http://schemas.microsoft.com/office/drawing/2014/main" id="{04773DAA-D2DD-8249-A704-B77E2334BA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en-US" altLang="zh-TW" dirty="0"/>
              <a:t>1081204</a:t>
            </a:r>
            <a:r>
              <a:rPr lang="zh-TW" altLang="en-US" dirty="0"/>
              <a:t>日程及主委已修正</a:t>
            </a:r>
            <a:endParaRPr lang="en-US" altLang="zh-TW" dirty="0"/>
          </a:p>
          <a:p>
            <a:pPr defTabSz="488950"/>
            <a:endParaRPr lang="zh-TW" altLang="en-US" dirty="0"/>
          </a:p>
        </p:txBody>
      </p:sp>
      <p:sp>
        <p:nvSpPr>
          <p:cNvPr id="299012" name="投影片編號版面配置區 3">
            <a:extLst>
              <a:ext uri="{FF2B5EF4-FFF2-40B4-BE49-F238E27FC236}">
                <a16:creationId xmlns:a16="http://schemas.microsoft.com/office/drawing/2014/main" id="{0AE228C5-826C-804F-B116-F8BE45A209F9}"/>
              </a:ext>
            </a:extLst>
          </p:cNvPr>
          <p:cNvSpPr txBox="1">
            <a:spLocks noGrp="1"/>
          </p:cNvSpPr>
          <p:nvPr/>
        </p:nvSpPr>
        <p:spPr bwMode="auto">
          <a:xfrm>
            <a:off x="3848100" y="9428711"/>
            <a:ext cx="2947988" cy="496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/>
            <a:fld id="{F8429B27-A957-F342-8206-ADBCB33836FE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/>
              <a:t>35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99013" name="日期版面配置區 1">
            <a:extLst>
              <a:ext uri="{FF2B5EF4-FFF2-40B4-BE49-F238E27FC236}">
                <a16:creationId xmlns:a16="http://schemas.microsoft.com/office/drawing/2014/main" id="{90D075BD-1E84-2245-B31D-92AE0D15C17B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18467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投影片圖像版面配置區 1">
            <a:extLst>
              <a:ext uri="{FF2B5EF4-FFF2-40B4-BE49-F238E27FC236}">
                <a16:creationId xmlns:a16="http://schemas.microsoft.com/office/drawing/2014/main" id="{D56EC86A-1E4C-FF44-AE41-792B07634A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5" name="備忘稿版面配置區 2">
            <a:extLst>
              <a:ext uri="{FF2B5EF4-FFF2-40B4-BE49-F238E27FC236}">
                <a16:creationId xmlns:a16="http://schemas.microsoft.com/office/drawing/2014/main" id="{70FEBE1A-9C26-6744-B3F6-2F9BECA621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2556629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投影片圖像版面配置區 1">
            <a:extLst>
              <a:ext uri="{FF2B5EF4-FFF2-40B4-BE49-F238E27FC236}">
                <a16:creationId xmlns:a16="http://schemas.microsoft.com/office/drawing/2014/main" id="{CCF491EF-283D-2348-BF7D-8128EE8AA9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23" name="備忘稿版面配置區 2">
            <a:extLst>
              <a:ext uri="{FF2B5EF4-FFF2-40B4-BE49-F238E27FC236}">
                <a16:creationId xmlns:a16="http://schemas.microsoft.com/office/drawing/2014/main" id="{5079B2C5-8AB7-1F46-A31A-AF71CD2FC0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0716838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投影片圖像版面配置區 1">
            <a:extLst>
              <a:ext uri="{FF2B5EF4-FFF2-40B4-BE49-F238E27FC236}">
                <a16:creationId xmlns:a16="http://schemas.microsoft.com/office/drawing/2014/main" id="{93D2B85C-E964-7848-8261-6B61F48EF1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9971" name="備忘稿版面配置區 2">
            <a:extLst>
              <a:ext uri="{FF2B5EF4-FFF2-40B4-BE49-F238E27FC236}">
                <a16:creationId xmlns:a16="http://schemas.microsoft.com/office/drawing/2014/main" id="{DAA029F8-9CE7-8043-9753-1EA385D96F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5042119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17575" y="742950"/>
            <a:ext cx="4962525" cy="37226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zh-TW" altLang="en-US" dirty="0"/>
              <a:t>灰色字區域待修</a:t>
            </a:r>
          </a:p>
        </p:txBody>
      </p:sp>
    </p:spTree>
    <p:extLst>
      <p:ext uri="{BB962C8B-B14F-4D97-AF65-F5344CB8AC3E}">
        <p14:creationId xmlns:p14="http://schemas.microsoft.com/office/powerpoint/2010/main" val="211756888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17575" y="742950"/>
            <a:ext cx="4962525" cy="37226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7298022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投影片圖像版面配置區 1">
            <a:extLst>
              <a:ext uri="{FF2B5EF4-FFF2-40B4-BE49-F238E27FC236}">
                <a16:creationId xmlns:a16="http://schemas.microsoft.com/office/drawing/2014/main" id="{D76BAC84-729A-534C-9736-4B47685688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備忘稿版面配置區 2">
            <a:extLst>
              <a:ext uri="{FF2B5EF4-FFF2-40B4-BE49-F238E27FC236}">
                <a16:creationId xmlns:a16="http://schemas.microsoft.com/office/drawing/2014/main" id="{10F34EB1-D5AB-5C44-8AED-97CCD0B84D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endParaRPr lang="zh-TW" altLang="en-US"/>
          </a:p>
        </p:txBody>
      </p:sp>
      <p:sp>
        <p:nvSpPr>
          <p:cNvPr id="237572" name="投影片編號版面配置區 3">
            <a:extLst>
              <a:ext uri="{FF2B5EF4-FFF2-40B4-BE49-F238E27FC236}">
                <a16:creationId xmlns:a16="http://schemas.microsoft.com/office/drawing/2014/main" id="{FE8CC867-32E0-F943-9259-A8010F95E474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D530193E-FE11-3943-9203-E10A16C41AE1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5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7573" name="日期版面配置區 1">
            <a:extLst>
              <a:ext uri="{FF2B5EF4-FFF2-40B4-BE49-F238E27FC236}">
                <a16:creationId xmlns:a16="http://schemas.microsoft.com/office/drawing/2014/main" id="{534CDE33-E523-7841-9BBE-9E81BA46125C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28651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投影片圖像版面配置區 1">
            <a:extLst>
              <a:ext uri="{FF2B5EF4-FFF2-40B4-BE49-F238E27FC236}">
                <a16:creationId xmlns:a16="http://schemas.microsoft.com/office/drawing/2014/main" id="{32A070A9-3EDA-3B45-814C-C4B7074513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4307" name="備忘稿版面配置區 2">
            <a:extLst>
              <a:ext uri="{FF2B5EF4-FFF2-40B4-BE49-F238E27FC236}">
                <a16:creationId xmlns:a16="http://schemas.microsoft.com/office/drawing/2014/main" id="{4EB30D86-2911-C94A-B3A9-12531568C6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0205211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投影片圖像版面配置區 1">
            <a:extLst>
              <a:ext uri="{FF2B5EF4-FFF2-40B4-BE49-F238E27FC236}">
                <a16:creationId xmlns:a16="http://schemas.microsoft.com/office/drawing/2014/main" id="{89136839-A1B7-584B-B276-4D248463FF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7379" name="備忘稿版面配置區 2">
            <a:extLst>
              <a:ext uri="{FF2B5EF4-FFF2-40B4-BE49-F238E27FC236}">
                <a16:creationId xmlns:a16="http://schemas.microsoft.com/office/drawing/2014/main" id="{D7D2F889-2A73-8A42-A878-923EC47FBE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TW" dirty="0"/>
              <a:t>1081204</a:t>
            </a:r>
            <a:r>
              <a:rPr lang="zh-TW" altLang="en-US" dirty="0"/>
              <a:t>時程已調整，名額已為</a:t>
            </a:r>
            <a:r>
              <a:rPr lang="en-US" altLang="zh-TW" dirty="0"/>
              <a:t>109</a:t>
            </a:r>
            <a:r>
              <a:rPr lang="zh-TW" altLang="en-US" dirty="0"/>
              <a:t>學年</a:t>
            </a:r>
            <a:r>
              <a:rPr lang="zh-TW" altLang="en-US" dirty="0" smtClean="0"/>
              <a:t>度</a:t>
            </a:r>
            <a:r>
              <a:rPr lang="en-US" altLang="zh-TW" dirty="0" smtClean="0"/>
              <a:t/>
            </a:r>
            <a:br>
              <a:rPr lang="en-US" altLang="zh-TW" dirty="0" smtClean="0"/>
            </a:br>
            <a:r>
              <a:rPr lang="zh-TW" altLang="en-US" dirty="0" smtClean="0"/>
              <a:t>報名時間再調整</a:t>
            </a:r>
            <a:r>
              <a:rPr lang="en-US" altLang="zh-TW" dirty="0" smtClean="0"/>
              <a:t>4/27-4-29</a:t>
            </a:r>
            <a:endParaRPr lang="en-US" altLang="zh-TW" dirty="0"/>
          </a:p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5912110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17575" y="742950"/>
            <a:ext cx="4962525" cy="37226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 smtClean="0">
                <a:hlinkClick r:id="rId3"/>
              </a:rPr>
              <a:t>http://</a:t>
            </a:r>
            <a:r>
              <a:rPr lang="en-US" altLang="zh-TW" dirty="0" err="1" smtClean="0">
                <a:hlinkClick r:id="rId3"/>
              </a:rPr>
              <a:t>issport.camel.ntupes.edu.tw</a:t>
            </a:r>
            <a:r>
              <a:rPr lang="en-US" altLang="zh-TW" dirty="0" smtClean="0">
                <a:hlinkClick r:id="rId3"/>
              </a:rPr>
              <a:t>/front/bin/</a:t>
            </a:r>
            <a:r>
              <a:rPr lang="en-US" altLang="zh-TW" dirty="0" err="1" smtClean="0">
                <a:hlinkClick r:id="rId3"/>
              </a:rPr>
              <a:t>ptdetail.phtml?Part</a:t>
            </a:r>
            <a:r>
              <a:rPr lang="en-US" altLang="zh-TW" dirty="0" smtClean="0">
                <a:hlinkClick r:id="rId3"/>
              </a:rPr>
              <a:t>=</a:t>
            </a:r>
            <a:r>
              <a:rPr lang="en-US" altLang="zh-TW" dirty="0" err="1" smtClean="0">
                <a:hlinkClick r:id="rId3"/>
              </a:rPr>
              <a:t>19110001&amp;Rcg</a:t>
            </a:r>
            <a:r>
              <a:rPr lang="en-US" altLang="zh-TW" dirty="0" smtClean="0">
                <a:hlinkClick r:id="rId3"/>
              </a:rPr>
              <a:t>=6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/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、簡章公告：預定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109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2-3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月公告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…</a:t>
            </a:r>
            <a:b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、甄審、甄試網路線上報名：預定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109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4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月中旬至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4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月底</a:t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3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、甄試學科考試：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109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5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30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日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星期六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。</a:t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4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、甄試術科檢定：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109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5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31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日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星期日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。</a:t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5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、錄取分發放榜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公告、上網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：預定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109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年</a:t>
            </a: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6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月中旬。</a:t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en-US" altLang="zh-TW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6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、報名資格：請參考「</a:t>
            </a:r>
            <a:r>
              <a:rPr lang="zh-TW" altLang="en-US" sz="1200" b="0" i="0" u="none" strike="noStrike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  <a:hlinkClick r:id="rId4"/>
              </a:rPr>
              <a:t>中等以上學校運動成績優良學生升學輔導辦法</a:t>
            </a: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」</a:t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/>
            </a:r>
            <a:b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</a:br>
            <a:r>
              <a:rPr lang="zh-TW" altLang="en-US" sz="1200" b="0" i="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註：詳細內容依公告之簡章為主。</a:t>
            </a:r>
            <a:endParaRPr kumimoji="1" lang="en-US" altLang="zh-TW" dirty="0"/>
          </a:p>
        </p:txBody>
      </p:sp>
    </p:spTree>
    <p:extLst>
      <p:ext uri="{BB962C8B-B14F-4D97-AF65-F5344CB8AC3E}">
        <p14:creationId xmlns:p14="http://schemas.microsoft.com/office/powerpoint/2010/main" val="18812401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投影片圖像版面配置區 1">
            <a:extLst>
              <a:ext uri="{FF2B5EF4-FFF2-40B4-BE49-F238E27FC236}">
                <a16:creationId xmlns:a16="http://schemas.microsoft.com/office/drawing/2014/main" id="{431D3081-5DE0-E54B-BBDA-4881DBB6B9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5" name="備忘稿版面配置區 2">
            <a:extLst>
              <a:ext uri="{FF2B5EF4-FFF2-40B4-BE49-F238E27FC236}">
                <a16:creationId xmlns:a16="http://schemas.microsoft.com/office/drawing/2014/main" id="{36057663-1773-BE4B-A471-FFC25C2516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7200448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投影片圖像版面配置區 1">
            <a:extLst>
              <a:ext uri="{FF2B5EF4-FFF2-40B4-BE49-F238E27FC236}">
                <a16:creationId xmlns:a16="http://schemas.microsoft.com/office/drawing/2014/main" id="{17F1B636-BAE1-E342-968A-7EA7EC66B6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3523" name="備忘稿版面配置區 2">
            <a:extLst>
              <a:ext uri="{FF2B5EF4-FFF2-40B4-BE49-F238E27FC236}">
                <a16:creationId xmlns:a16="http://schemas.microsoft.com/office/drawing/2014/main" id="{5BE89DF4-BE03-634E-8600-2551CD7F6F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時間待確認</a:t>
            </a:r>
            <a:r>
              <a:rPr lang="en-US" altLang="zh-TW" dirty="0"/>
              <a:t/>
            </a:r>
            <a:br>
              <a:rPr lang="en-US" altLang="zh-TW" dirty="0"/>
            </a:br>
            <a:r>
              <a:rPr lang="zh-TW" altLang="en-US" dirty="0"/>
              <a:t>已修正學校</a:t>
            </a:r>
          </a:p>
        </p:txBody>
      </p:sp>
    </p:spTree>
    <p:extLst>
      <p:ext uri="{BB962C8B-B14F-4D97-AF65-F5344CB8AC3E}">
        <p14:creationId xmlns:p14="http://schemas.microsoft.com/office/powerpoint/2010/main" val="84251329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17575" y="742950"/>
            <a:ext cx="4962525" cy="37226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zh-TW" altLang="en-US" dirty="0"/>
              <a:t>校數、群別暫以</a:t>
            </a:r>
            <a:r>
              <a:rPr kumimoji="1" lang="en-US" altLang="zh-TW" dirty="0"/>
              <a:t>108</a:t>
            </a:r>
            <a:r>
              <a:rPr kumimoji="1" lang="zh-TW" altLang="en-US" dirty="0"/>
              <a:t>年為例</a:t>
            </a:r>
          </a:p>
        </p:txBody>
      </p:sp>
    </p:spTree>
    <p:extLst>
      <p:ext uri="{BB962C8B-B14F-4D97-AF65-F5344CB8AC3E}">
        <p14:creationId xmlns:p14="http://schemas.microsoft.com/office/powerpoint/2010/main" val="344777666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投影片圖像版面配置區 1">
            <a:extLst>
              <a:ext uri="{FF2B5EF4-FFF2-40B4-BE49-F238E27FC236}">
                <a16:creationId xmlns:a16="http://schemas.microsoft.com/office/drawing/2014/main" id="{A1EB5005-AD97-574F-8D0B-6501C534C2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9667" name="備忘稿版面配置區 2">
            <a:extLst>
              <a:ext uri="{FF2B5EF4-FFF2-40B4-BE49-F238E27FC236}">
                <a16:creationId xmlns:a16="http://schemas.microsoft.com/office/drawing/2014/main" id="{5AF5C8FB-BBFD-684F-8F05-062253D02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69668" name="投影片編號版面配置區 3">
            <a:extLst>
              <a:ext uri="{FF2B5EF4-FFF2-40B4-BE49-F238E27FC236}">
                <a16:creationId xmlns:a16="http://schemas.microsoft.com/office/drawing/2014/main" id="{2645344E-B77A-9C48-B7D8-FB4474696A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9F6D2E6A-829D-CB45-A813-9DA638B264C0}" type="slidenum">
              <a:rPr kumimoji="0" lang="zh-TW" altLang="en-US">
                <a:latin typeface="Calibri" panose="020F0502020204030204" pitchFamily="34" charset="0"/>
              </a:rPr>
              <a:pPr/>
              <a:t>107</a:t>
            </a:fld>
            <a:endParaRPr kumimoji="0" lang="zh-TW" alt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176584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投影片圖像版面配置區 1">
            <a:extLst>
              <a:ext uri="{FF2B5EF4-FFF2-40B4-BE49-F238E27FC236}">
                <a16:creationId xmlns:a16="http://schemas.microsoft.com/office/drawing/2014/main" id="{C2B6D0CA-BA0D-C44A-BF4A-F2C003F32D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1" name="備忘稿版面配置區 2">
            <a:extLst>
              <a:ext uri="{FF2B5EF4-FFF2-40B4-BE49-F238E27FC236}">
                <a16:creationId xmlns:a16="http://schemas.microsoft.com/office/drawing/2014/main" id="{ED65D241-82CB-0B40-828E-AA3971CC2E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05293255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投影片圖像版面配置區 1">
            <a:extLst>
              <a:ext uri="{FF2B5EF4-FFF2-40B4-BE49-F238E27FC236}">
                <a16:creationId xmlns:a16="http://schemas.microsoft.com/office/drawing/2014/main" id="{C2B6D0CA-BA0D-C44A-BF4A-F2C003F32D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1" name="備忘稿版面配置區 2">
            <a:extLst>
              <a:ext uri="{FF2B5EF4-FFF2-40B4-BE49-F238E27FC236}">
                <a16:creationId xmlns:a16="http://schemas.microsoft.com/office/drawing/2014/main" id="{ED65D241-82CB-0B40-828E-AA3971CC2E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未定</a:t>
            </a:r>
          </a:p>
        </p:txBody>
      </p:sp>
    </p:spTree>
    <p:extLst>
      <p:ext uri="{BB962C8B-B14F-4D97-AF65-F5344CB8AC3E}">
        <p14:creationId xmlns:p14="http://schemas.microsoft.com/office/powerpoint/2010/main" val="214894516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投影片圖像版面配置區 1">
            <a:extLst>
              <a:ext uri="{FF2B5EF4-FFF2-40B4-BE49-F238E27FC236}">
                <a16:creationId xmlns:a16="http://schemas.microsoft.com/office/drawing/2014/main" id="{93E8F42A-32BF-9043-932A-261D6CAC26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2739" name="備忘稿版面配置區 2">
            <a:extLst>
              <a:ext uri="{FF2B5EF4-FFF2-40B4-BE49-F238E27FC236}">
                <a16:creationId xmlns:a16="http://schemas.microsoft.com/office/drawing/2014/main" id="{43AC47B8-BAB1-5049-9495-35CA487C2E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72740" name="投影片編號版面配置區 3">
            <a:extLst>
              <a:ext uri="{FF2B5EF4-FFF2-40B4-BE49-F238E27FC236}">
                <a16:creationId xmlns:a16="http://schemas.microsoft.com/office/drawing/2014/main" id="{DADD51AE-B2FE-4046-936C-C6010ED4C0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 defTabSz="91281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06748B6E-EDF5-F34C-AC56-285B8A90A596}" type="slidenum">
              <a:rPr kumimoji="0" lang="zh-TW" altLang="en-US">
                <a:latin typeface="Calibri" panose="020F0502020204030204" pitchFamily="34" charset="0"/>
              </a:rPr>
              <a:pPr/>
              <a:t>114</a:t>
            </a:fld>
            <a:endParaRPr kumimoji="0" lang="zh-TW" altLang="en-US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1205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投影片圖像版面配置區 1">
            <a:extLst>
              <a:ext uri="{FF2B5EF4-FFF2-40B4-BE49-F238E27FC236}">
                <a16:creationId xmlns:a16="http://schemas.microsoft.com/office/drawing/2014/main" id="{2615E737-2B2E-0940-A50C-9A8916B552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備忘稿版面配置區 2">
            <a:extLst>
              <a:ext uri="{FF2B5EF4-FFF2-40B4-BE49-F238E27FC236}">
                <a16:creationId xmlns:a16="http://schemas.microsoft.com/office/drawing/2014/main" id="{6D89528D-220F-FC4D-93CC-6BE0704281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將高中改為「普通型高中」、高職改為「技術型高中」</a:t>
            </a:r>
          </a:p>
        </p:txBody>
      </p:sp>
      <p:sp>
        <p:nvSpPr>
          <p:cNvPr id="239620" name="投影片編號版面配置區 3">
            <a:extLst>
              <a:ext uri="{FF2B5EF4-FFF2-40B4-BE49-F238E27FC236}">
                <a16:creationId xmlns:a16="http://schemas.microsoft.com/office/drawing/2014/main" id="{291817CD-C45C-9446-AFF0-FBE18FCE3F86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281E3D16-3C14-ED48-B79A-64D93D064857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6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39621" name="日期版面配置區 1">
            <a:extLst>
              <a:ext uri="{FF2B5EF4-FFF2-40B4-BE49-F238E27FC236}">
                <a16:creationId xmlns:a16="http://schemas.microsoft.com/office/drawing/2014/main" id="{68B8A626-430C-D742-9FEA-D741CCC3C9D6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101568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>
          <a:xfrm>
            <a:off x="917575" y="742950"/>
            <a:ext cx="4962525" cy="3722688"/>
          </a:xfrm>
        </p:spPr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TW" dirty="0" smtClean="0">
                <a:hlinkClick r:id="rId3"/>
              </a:rPr>
              <a:t>http://</a:t>
            </a:r>
            <a:r>
              <a:rPr lang="en-US" altLang="zh-TW" dirty="0" err="1" smtClean="0">
                <a:hlinkClick r:id="rId3"/>
              </a:rPr>
              <a:t>www.vesc.tw</a:t>
            </a:r>
            <a:r>
              <a:rPr lang="en-US" altLang="zh-TW" dirty="0" smtClean="0">
                <a:hlinkClick r:id="rId3"/>
              </a:rPr>
              <a:t>/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2862284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投影片圖像版面配置區 1">
            <a:extLst>
              <a:ext uri="{FF2B5EF4-FFF2-40B4-BE49-F238E27FC236}">
                <a16:creationId xmlns:a16="http://schemas.microsoft.com/office/drawing/2014/main" id="{C2B6D0CA-BA0D-C44A-BF4A-F2C003F32D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5811" name="備忘稿版面配置區 2">
            <a:extLst>
              <a:ext uri="{FF2B5EF4-FFF2-40B4-BE49-F238E27FC236}">
                <a16:creationId xmlns:a16="http://schemas.microsoft.com/office/drawing/2014/main" id="{ED65D241-82CB-0B40-828E-AA3971CC2E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TW" dirty="0" smtClean="0">
                <a:hlinkClick r:id="rId3"/>
              </a:rPr>
              <a:t>http://</a:t>
            </a:r>
            <a:r>
              <a:rPr lang="en-US" altLang="zh-TW" dirty="0" err="1" smtClean="0">
                <a:hlinkClick r:id="rId3"/>
              </a:rPr>
              <a:t>www.nkhs.tp.edu.tw</a:t>
            </a:r>
            <a:r>
              <a:rPr lang="en-US" altLang="zh-TW" dirty="0" smtClean="0">
                <a:hlinkClick r:id="rId3"/>
              </a:rPr>
              <a:t>/</a:t>
            </a:r>
            <a:r>
              <a:rPr lang="en-US" altLang="zh-TW" dirty="0" err="1" smtClean="0">
                <a:hlinkClick r:id="rId3"/>
              </a:rPr>
              <a:t>ischool</a:t>
            </a:r>
            <a:r>
              <a:rPr lang="en-US" altLang="zh-TW" dirty="0" smtClean="0">
                <a:hlinkClick r:id="rId3"/>
              </a:rPr>
              <a:t>/</a:t>
            </a:r>
            <a:r>
              <a:rPr lang="en-US" altLang="zh-TW" dirty="0" err="1" smtClean="0">
                <a:hlinkClick r:id="rId3"/>
              </a:rPr>
              <a:t>publish_page</a:t>
            </a:r>
            <a:r>
              <a:rPr lang="en-US" altLang="zh-TW" dirty="0" smtClean="0">
                <a:hlinkClick r:id="rId3"/>
              </a:rPr>
              <a:t>/158/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713140936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投影片圖像版面配置區 1">
            <a:extLst>
              <a:ext uri="{FF2B5EF4-FFF2-40B4-BE49-F238E27FC236}">
                <a16:creationId xmlns:a16="http://schemas.microsoft.com/office/drawing/2014/main" id="{26AE7687-8B8F-CC48-83FA-B503066D28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883" name="備忘稿版面配置區 2">
            <a:extLst>
              <a:ext uri="{FF2B5EF4-FFF2-40B4-BE49-F238E27FC236}">
                <a16:creationId xmlns:a16="http://schemas.microsoft.com/office/drawing/2014/main" id="{5FB9F470-050C-F742-943E-F1CD6AFD20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84670862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投影片圖像版面配置區 1">
            <a:extLst>
              <a:ext uri="{FF2B5EF4-FFF2-40B4-BE49-F238E27FC236}">
                <a16:creationId xmlns:a16="http://schemas.microsoft.com/office/drawing/2014/main" id="{43AE001A-E076-1547-9CBB-804C117DC0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0931" name="備忘稿版面配置區 2">
            <a:extLst>
              <a:ext uri="{FF2B5EF4-FFF2-40B4-BE49-F238E27FC236}">
                <a16:creationId xmlns:a16="http://schemas.microsoft.com/office/drawing/2014/main" id="{5C61639D-47BD-C742-95D4-CB68CE7D3B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59232717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投影片圖像版面配置區 1">
            <a:extLst>
              <a:ext uri="{FF2B5EF4-FFF2-40B4-BE49-F238E27FC236}">
                <a16:creationId xmlns:a16="http://schemas.microsoft.com/office/drawing/2014/main" id="{7F15902C-B3E1-854C-B61B-D4E0CD5653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2979" name="備忘稿版面配置區 2">
            <a:extLst>
              <a:ext uri="{FF2B5EF4-FFF2-40B4-BE49-F238E27FC236}">
                <a16:creationId xmlns:a16="http://schemas.microsoft.com/office/drawing/2014/main" id="{BA8F2D64-C194-2244-8048-7C15AED2DA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9936696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投影片圖像版面配置區 1">
            <a:extLst>
              <a:ext uri="{FF2B5EF4-FFF2-40B4-BE49-F238E27FC236}">
                <a16:creationId xmlns:a16="http://schemas.microsoft.com/office/drawing/2014/main" id="{BD26D86E-12BD-4843-A803-B674832454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5027" name="備忘稿版面配置區 2">
            <a:extLst>
              <a:ext uri="{FF2B5EF4-FFF2-40B4-BE49-F238E27FC236}">
                <a16:creationId xmlns:a16="http://schemas.microsoft.com/office/drawing/2014/main" id="{E63B362F-BCBD-C348-AB12-7E59A63345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暫以基北區免試入學委員之提供時程</a:t>
            </a:r>
            <a:r>
              <a:rPr lang="zh-CN" altLang="en-US" dirty="0"/>
              <a:t>，</a:t>
            </a:r>
            <a:r>
              <a:rPr lang="zh-TW" altLang="en-US" dirty="0"/>
              <a:t>但仍須依簡章為主。</a:t>
            </a:r>
          </a:p>
        </p:txBody>
      </p:sp>
    </p:spTree>
    <p:extLst>
      <p:ext uri="{BB962C8B-B14F-4D97-AF65-F5344CB8AC3E}">
        <p14:creationId xmlns:p14="http://schemas.microsoft.com/office/powerpoint/2010/main" val="335014539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投影片圖像版面配置區 1">
            <a:extLst>
              <a:ext uri="{FF2B5EF4-FFF2-40B4-BE49-F238E27FC236}">
                <a16:creationId xmlns:a16="http://schemas.microsoft.com/office/drawing/2014/main" id="{AE5D04B1-B066-894D-8AB8-638F33606D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7075" name="備忘稿版面配置區 2">
            <a:extLst>
              <a:ext uri="{FF2B5EF4-FFF2-40B4-BE49-F238E27FC236}">
                <a16:creationId xmlns:a16="http://schemas.microsoft.com/office/drawing/2014/main" id="{BF2B46F5-4C9E-014C-B0DB-FB5AA13F96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87076" name="投影片編號版面配置區 3">
            <a:extLst>
              <a:ext uri="{FF2B5EF4-FFF2-40B4-BE49-F238E27FC236}">
                <a16:creationId xmlns:a16="http://schemas.microsoft.com/office/drawing/2014/main" id="{1F0D8B4F-79DF-B342-BD20-8E5204A30E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53AEF56D-1880-ED48-92B9-32DC45EC7E36}" type="slidenum">
              <a:rPr lang="zh-TW" altLang="en-US">
                <a:solidFill>
                  <a:srgbClr val="000000"/>
                </a:solidFill>
              </a:rPr>
              <a:pPr/>
              <a:t>122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476140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投影片圖像版面配置區 1">
            <a:extLst>
              <a:ext uri="{FF2B5EF4-FFF2-40B4-BE49-F238E27FC236}">
                <a16:creationId xmlns:a16="http://schemas.microsoft.com/office/drawing/2014/main" id="{C287F2B1-09B2-3648-8A16-F90F120B7A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0147" name="備忘稿版面配置區 2">
            <a:extLst>
              <a:ext uri="{FF2B5EF4-FFF2-40B4-BE49-F238E27FC236}">
                <a16:creationId xmlns:a16="http://schemas.microsoft.com/office/drawing/2014/main" id="{547E7926-D6BF-AC49-A361-5951D971B4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90148" name="投影片編號版面配置區 3">
            <a:extLst>
              <a:ext uri="{FF2B5EF4-FFF2-40B4-BE49-F238E27FC236}">
                <a16:creationId xmlns:a16="http://schemas.microsoft.com/office/drawing/2014/main" id="{2E8CAD88-A606-4441-8752-336E75FF0E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A98AF556-0181-8F4D-88D1-08B2272F95B0}" type="slidenum">
              <a:rPr lang="zh-TW" altLang="en-US">
                <a:solidFill>
                  <a:srgbClr val="000000"/>
                </a:solidFill>
              </a:rPr>
              <a:pPr/>
              <a:t>124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8746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投影片圖像版面配置區 1">
            <a:extLst>
              <a:ext uri="{FF2B5EF4-FFF2-40B4-BE49-F238E27FC236}">
                <a16:creationId xmlns:a16="http://schemas.microsoft.com/office/drawing/2014/main" id="{7AA4DF59-5BCD-F449-A323-F95F9FF1E1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2195" name="備忘稿版面配置區 2">
            <a:extLst>
              <a:ext uri="{FF2B5EF4-FFF2-40B4-BE49-F238E27FC236}">
                <a16:creationId xmlns:a16="http://schemas.microsoft.com/office/drawing/2014/main" id="{34578AF9-82B8-A347-965F-18501EEE60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92196" name="投影片編號版面配置區 3">
            <a:extLst>
              <a:ext uri="{FF2B5EF4-FFF2-40B4-BE49-F238E27FC236}">
                <a16:creationId xmlns:a16="http://schemas.microsoft.com/office/drawing/2014/main" id="{55F9D85E-62D9-6B45-8BF5-5C1A837250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C18AA25D-C63E-9948-8EAC-DD1CB1835911}" type="slidenum">
              <a:rPr lang="zh-TW" altLang="en-US">
                <a:solidFill>
                  <a:srgbClr val="000000"/>
                </a:solidFill>
              </a:rPr>
              <a:pPr/>
              <a:t>125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621884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投影片圖像版面配置區 1">
            <a:extLst>
              <a:ext uri="{FF2B5EF4-FFF2-40B4-BE49-F238E27FC236}">
                <a16:creationId xmlns:a16="http://schemas.microsoft.com/office/drawing/2014/main" id="{E9046ECC-8C62-6349-B355-15914D3DA8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8339" name="備忘稿版面配置區 2">
            <a:extLst>
              <a:ext uri="{FF2B5EF4-FFF2-40B4-BE49-F238E27FC236}">
                <a16:creationId xmlns:a16="http://schemas.microsoft.com/office/drawing/2014/main" id="{C45C8055-50CA-5545-8B50-5A260DE082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398340" name="投影片編號版面配置區 3">
            <a:extLst>
              <a:ext uri="{FF2B5EF4-FFF2-40B4-BE49-F238E27FC236}">
                <a16:creationId xmlns:a16="http://schemas.microsoft.com/office/drawing/2014/main" id="{A1420571-40BD-074E-92F9-510B57B66F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06036C3F-2C56-BB43-BF62-210B03FA9422}" type="slidenum">
              <a:rPr lang="zh-TW" altLang="en-US">
                <a:solidFill>
                  <a:srgbClr val="000000"/>
                </a:solidFill>
              </a:rPr>
              <a:pPr/>
              <a:t>130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611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投影片圖像版面配置區 1">
            <a:extLst>
              <a:ext uri="{FF2B5EF4-FFF2-40B4-BE49-F238E27FC236}">
                <a16:creationId xmlns:a16="http://schemas.microsoft.com/office/drawing/2014/main" id="{E26837BB-713C-3141-B38F-645B6F4962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備忘稿版面配置區 2">
            <a:extLst>
              <a:ext uri="{FF2B5EF4-FFF2-40B4-BE49-F238E27FC236}">
                <a16:creationId xmlns:a16="http://schemas.microsoft.com/office/drawing/2014/main" id="{FE6FED80-2C9A-C647-95D2-A6D9591065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r>
              <a:rPr lang="zh-TW" altLang="en-US"/>
              <a:t> </a:t>
            </a:r>
          </a:p>
        </p:txBody>
      </p:sp>
      <p:sp>
        <p:nvSpPr>
          <p:cNvPr id="241668" name="投影片編號版面配置區 3">
            <a:extLst>
              <a:ext uri="{FF2B5EF4-FFF2-40B4-BE49-F238E27FC236}">
                <a16:creationId xmlns:a16="http://schemas.microsoft.com/office/drawing/2014/main" id="{3043F076-AC83-0E46-8663-C645E63BFD81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309A6E18-728F-1B4A-BF06-08A7AD1BDFAA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7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41669" name="日期版面配置區 1">
            <a:extLst>
              <a:ext uri="{FF2B5EF4-FFF2-40B4-BE49-F238E27FC236}">
                <a16:creationId xmlns:a16="http://schemas.microsoft.com/office/drawing/2014/main" id="{841B658A-AC89-F148-9AEF-067ADB2C7104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76328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投影片圖像版面配置區 1">
            <a:extLst>
              <a:ext uri="{FF2B5EF4-FFF2-40B4-BE49-F238E27FC236}">
                <a16:creationId xmlns:a16="http://schemas.microsoft.com/office/drawing/2014/main" id="{87E338F7-633D-6B4E-8686-0742612193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0387" name="備忘稿版面配置區 2">
            <a:extLst>
              <a:ext uri="{FF2B5EF4-FFF2-40B4-BE49-F238E27FC236}">
                <a16:creationId xmlns:a16="http://schemas.microsoft.com/office/drawing/2014/main" id="{9CAC0242-4950-1C4E-89EB-92E5D485A5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400388" name="投影片編號版面配置區 3">
            <a:extLst>
              <a:ext uri="{FF2B5EF4-FFF2-40B4-BE49-F238E27FC236}">
                <a16:creationId xmlns:a16="http://schemas.microsoft.com/office/drawing/2014/main" id="{6104AAEA-4771-2945-82B2-0F6995FBC7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23199D29-7C14-9B4B-967E-7D3B2396B796}" type="slidenum">
              <a:rPr lang="zh-TW" altLang="en-US">
                <a:solidFill>
                  <a:srgbClr val="000000"/>
                </a:solidFill>
              </a:rPr>
              <a:pPr/>
              <a:t>131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44174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投影片圖像版面配置區 1">
            <a:extLst>
              <a:ext uri="{FF2B5EF4-FFF2-40B4-BE49-F238E27FC236}">
                <a16:creationId xmlns:a16="http://schemas.microsoft.com/office/drawing/2014/main" id="{2E4B2597-5B84-2144-9704-D932B4651A6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2435" name="備忘稿版面配置區 2">
            <a:extLst>
              <a:ext uri="{FF2B5EF4-FFF2-40B4-BE49-F238E27FC236}">
                <a16:creationId xmlns:a16="http://schemas.microsoft.com/office/drawing/2014/main" id="{430A4E74-0C4F-A742-9FBA-E62D303301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402436" name="投影片編號版面配置區 3">
            <a:extLst>
              <a:ext uri="{FF2B5EF4-FFF2-40B4-BE49-F238E27FC236}">
                <a16:creationId xmlns:a16="http://schemas.microsoft.com/office/drawing/2014/main" id="{1DE324BB-0050-8D41-A924-1DE4C4AFD6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66BB0E44-4BA4-0244-A362-D8B2AF21655A}" type="slidenum">
              <a:rPr lang="zh-TW" altLang="en-US">
                <a:solidFill>
                  <a:srgbClr val="000000"/>
                </a:solidFill>
              </a:rPr>
              <a:pPr/>
              <a:t>132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98642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投影片圖像版面配置區 1">
            <a:extLst>
              <a:ext uri="{FF2B5EF4-FFF2-40B4-BE49-F238E27FC236}">
                <a16:creationId xmlns:a16="http://schemas.microsoft.com/office/drawing/2014/main" id="{A2B2ECE5-CF20-BA47-9A77-3FE4C86F03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4483" name="備忘稿版面配置區 2">
            <a:extLst>
              <a:ext uri="{FF2B5EF4-FFF2-40B4-BE49-F238E27FC236}">
                <a16:creationId xmlns:a16="http://schemas.microsoft.com/office/drawing/2014/main" id="{0057D40F-1C89-C94E-ACD7-CF93A8EC59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/>
          </a:p>
        </p:txBody>
      </p:sp>
      <p:sp>
        <p:nvSpPr>
          <p:cNvPr id="404484" name="投影片編號版面配置區 3">
            <a:extLst>
              <a:ext uri="{FF2B5EF4-FFF2-40B4-BE49-F238E27FC236}">
                <a16:creationId xmlns:a16="http://schemas.microsoft.com/office/drawing/2014/main" id="{3704FAC3-28FB-9E46-B82A-7A2C17E0C3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46451260-268D-D941-957D-692668BFE00F}" type="slidenum">
              <a:rPr lang="zh-TW" altLang="en-US">
                <a:solidFill>
                  <a:srgbClr val="000000"/>
                </a:solidFill>
              </a:rPr>
              <a:pPr/>
              <a:t>133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28883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投影片圖像版面配置區 1">
            <a:extLst>
              <a:ext uri="{FF2B5EF4-FFF2-40B4-BE49-F238E27FC236}">
                <a16:creationId xmlns:a16="http://schemas.microsoft.com/office/drawing/2014/main" id="{A9D0069D-4548-2644-B904-FF605E4A31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6531" name="備忘稿版面配置區 2">
            <a:extLst>
              <a:ext uri="{FF2B5EF4-FFF2-40B4-BE49-F238E27FC236}">
                <a16:creationId xmlns:a16="http://schemas.microsoft.com/office/drawing/2014/main" id="{F4068FD9-0279-6648-B257-4A5E2C7C15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改以新北市立的學校為例子</a:t>
            </a:r>
          </a:p>
        </p:txBody>
      </p:sp>
      <p:sp>
        <p:nvSpPr>
          <p:cNvPr id="406532" name="投影片編號版面配置區 3">
            <a:extLst>
              <a:ext uri="{FF2B5EF4-FFF2-40B4-BE49-F238E27FC236}">
                <a16:creationId xmlns:a16="http://schemas.microsoft.com/office/drawing/2014/main" id="{111AE35D-2A09-B846-8B8E-C8229AE894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102A64E0-FC74-544C-A4E7-99392FD8818A}" type="slidenum">
              <a:rPr lang="zh-TW" altLang="en-US">
                <a:solidFill>
                  <a:srgbClr val="000000"/>
                </a:solidFill>
              </a:rPr>
              <a:pPr/>
              <a:t>134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28917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投影片圖像版面配置區 1">
            <a:extLst>
              <a:ext uri="{FF2B5EF4-FFF2-40B4-BE49-F238E27FC236}">
                <a16:creationId xmlns:a16="http://schemas.microsoft.com/office/drawing/2014/main" id="{E7A1F4DE-20B2-6045-B92F-CF410A6B2D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03" name="備忘稿版面配置區 2">
            <a:extLst>
              <a:ext uri="{FF2B5EF4-FFF2-40B4-BE49-F238E27FC236}">
                <a16:creationId xmlns:a16="http://schemas.microsoft.com/office/drawing/2014/main" id="{9D94B542-4C0C-9E48-8501-4DD0F693D7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kumimoji="1" lang="zh-TW" altLang="en-US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點選「讓孩子在新北成為自己的明星」播放行銷影片</a:t>
            </a:r>
            <a:endParaRPr kumimoji="1" lang="en-US" altLang="zh-TW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eaLnBrk="1" hangingPunct="1">
              <a:spcBef>
                <a:spcPct val="0"/>
              </a:spcBef>
            </a:pPr>
            <a:r>
              <a:rPr kumimoji="1" lang="zh-TW" altLang="en-US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超連結  明星篇</a:t>
            </a:r>
            <a:endParaRPr kumimoji="1" lang="en-US" altLang="zh-TW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eaLnBrk="1" hangingPunct="1">
              <a:spcBef>
                <a:spcPct val="0"/>
              </a:spcBef>
            </a:pPr>
            <a:endParaRPr kumimoji="1" lang="zh-TW" altLang="en-US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eaLnBrk="1" hangingPunct="1">
              <a:spcBef>
                <a:spcPct val="0"/>
              </a:spcBef>
            </a:pPr>
            <a:endParaRPr kumimoji="1" lang="zh-TW" altLang="en-US">
              <a:solidFill>
                <a:schemeClr val="bg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409604" name="投影片編號版面配置區 3">
            <a:extLst>
              <a:ext uri="{FF2B5EF4-FFF2-40B4-BE49-F238E27FC236}">
                <a16:creationId xmlns:a16="http://schemas.microsoft.com/office/drawing/2014/main" id="{9C56DC10-1B72-8F4E-BF94-6A569D4585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E60F6249-108A-7B49-B20E-D477587153F3}" type="slidenum">
              <a:rPr lang="zh-TW" altLang="en-US"/>
              <a:pPr/>
              <a:t>136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85155751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投影片圖像版面配置區 1">
            <a:extLst>
              <a:ext uri="{FF2B5EF4-FFF2-40B4-BE49-F238E27FC236}">
                <a16:creationId xmlns:a16="http://schemas.microsoft.com/office/drawing/2014/main" id="{78CE58AE-E52D-EC4D-8683-2CAC238E11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9059" name="備忘稿版面配置區 2">
            <a:extLst>
              <a:ext uri="{FF2B5EF4-FFF2-40B4-BE49-F238E27FC236}">
                <a16:creationId xmlns:a16="http://schemas.microsoft.com/office/drawing/2014/main" id="{6D84E6B2-B079-A649-9EAB-B247E58F9B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altLang="zh-TW"/>
              <a:t>1.</a:t>
            </a:r>
            <a:r>
              <a:rPr lang="zh-TW" altLang="en-US"/>
              <a:t>完成國私立高中職改隸 ：豐富學校類型，新北市有</a:t>
            </a:r>
            <a:r>
              <a:rPr lang="en-US" altLang="zh-TW"/>
              <a:t>62</a:t>
            </a:r>
            <a:r>
              <a:rPr lang="zh-TW" altLang="en-US"/>
              <a:t>所優質高中職校</a:t>
            </a:r>
            <a:endParaRPr lang="en-US" altLang="zh-TW"/>
          </a:p>
          <a:p>
            <a:r>
              <a:rPr lang="en-US" altLang="zh-TW"/>
              <a:t>2.</a:t>
            </a:r>
            <a:r>
              <a:rPr lang="zh-TW" altLang="en-US"/>
              <a:t>提高就學機會：增班、擴增適性入學管道</a:t>
            </a:r>
            <a:r>
              <a:rPr lang="en-US" altLang="zh-TW"/>
              <a:t>(</a:t>
            </a:r>
            <a:r>
              <a:rPr lang="zh-TW" altLang="en-US"/>
              <a:t>優免、職業群科特招甄選</a:t>
            </a:r>
            <a:r>
              <a:rPr lang="en-US" altLang="zh-TW"/>
              <a:t>)</a:t>
            </a:r>
          </a:p>
          <a:p>
            <a:r>
              <a:rPr lang="en-US" altLang="zh-TW"/>
              <a:t>3.</a:t>
            </a:r>
            <a:r>
              <a:rPr lang="zh-TW" altLang="en-US"/>
              <a:t>擴增教育人力：為了提高教育工作者的人力資源，本市自</a:t>
            </a:r>
            <a:r>
              <a:rPr lang="en-US" altLang="zh-TW"/>
              <a:t>100</a:t>
            </a:r>
            <a:r>
              <a:rPr lang="zh-TW" altLang="en-US"/>
              <a:t>年至</a:t>
            </a:r>
            <a:r>
              <a:rPr lang="en-US" altLang="zh-TW"/>
              <a:t>107</a:t>
            </a:r>
            <a:r>
              <a:rPr lang="zh-TW" altLang="en-US"/>
              <a:t>年共增加近</a:t>
            </a:r>
            <a:r>
              <a:rPr lang="en-US" altLang="zh-TW"/>
              <a:t>5,500</a:t>
            </a:r>
            <a:r>
              <a:rPr lang="zh-TW" altLang="en-US"/>
              <a:t>人，以提供學生更好的受教品質</a:t>
            </a:r>
            <a:endParaRPr lang="en-US" altLang="zh-TW"/>
          </a:p>
          <a:p>
            <a:r>
              <a:rPr lang="en-US" altLang="zh-TW"/>
              <a:t>4.</a:t>
            </a:r>
            <a:r>
              <a:rPr lang="zh-TW" altLang="en-US"/>
              <a:t>優化學習環境：投入</a:t>
            </a:r>
            <a:r>
              <a:rPr lang="en-US" altLang="zh-TW"/>
              <a:t>256.96</a:t>
            </a:r>
            <a:r>
              <a:rPr lang="zh-TW" altLang="en-US"/>
              <a:t>億改善學校基礎建設</a:t>
            </a:r>
            <a:r>
              <a:rPr lang="en-US" altLang="zh-TW"/>
              <a:t>(</a:t>
            </a:r>
            <a:r>
              <a:rPr lang="zh-TW" altLang="en-US"/>
              <a:t>校舍改建、補強、斜屋頂、風雨操場等</a:t>
            </a:r>
            <a:r>
              <a:rPr lang="en-US" altLang="zh-TW"/>
              <a:t>)</a:t>
            </a:r>
            <a:r>
              <a:rPr lang="zh-TW" altLang="en-US"/>
              <a:t>及建置多元學習環境</a:t>
            </a:r>
            <a:r>
              <a:rPr lang="en-US" altLang="zh-TW"/>
              <a:t>(</a:t>
            </a:r>
            <a:r>
              <a:rPr lang="zh-TW" altLang="en-US"/>
              <a:t>圖書館、英語情境教室、生活科技教室、職探中心、創客中心等</a:t>
            </a:r>
            <a:r>
              <a:rPr lang="en-US" altLang="zh-TW"/>
              <a:t>)</a:t>
            </a:r>
          </a:p>
          <a:p>
            <a:r>
              <a:rPr lang="en-US" altLang="zh-TW"/>
              <a:t>5.</a:t>
            </a:r>
            <a:r>
              <a:rPr lang="zh-TW" altLang="en-US"/>
              <a:t>推動高中職旗艦計畫：</a:t>
            </a:r>
            <a:r>
              <a:rPr lang="en-US" altLang="zh-TW"/>
              <a:t>101</a:t>
            </a:r>
            <a:r>
              <a:rPr lang="zh-TW" altLang="en-US"/>
              <a:t>年起自</a:t>
            </a:r>
            <a:r>
              <a:rPr lang="en-US" altLang="zh-TW"/>
              <a:t>107</a:t>
            </a:r>
            <a:r>
              <a:rPr lang="zh-TW" altLang="en-US"/>
              <a:t>年已投入</a:t>
            </a:r>
            <a:r>
              <a:rPr lang="en-US" altLang="zh-TW"/>
              <a:t>24</a:t>
            </a:r>
            <a:r>
              <a:rPr lang="zh-TW" altLang="en-US"/>
              <a:t>億，</a:t>
            </a:r>
            <a:r>
              <a:rPr lang="zh-TW" altLang="en-US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全面提升軟硬體，打造優質高中職</a:t>
            </a:r>
            <a:endParaRPr lang="en-US" altLang="zh-TW">
              <a:solidFill>
                <a:srgbClr val="595959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lang="en-US" altLang="zh-TW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6.</a:t>
            </a:r>
            <a:r>
              <a:rPr lang="zh-TW" altLang="en-US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打造前瞻技職教育：已建置</a:t>
            </a:r>
            <a:r>
              <a:rPr lang="en-US" altLang="zh-TW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12</a:t>
            </a:r>
            <a:r>
              <a:rPr lang="zh-TW" altLang="en-US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所</a:t>
            </a:r>
            <a:r>
              <a:rPr lang="zh-TW" altLang="en-US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職業試探暨體驗教育中心、</a:t>
            </a:r>
            <a:r>
              <a:rPr lang="zh-TW" altLang="en-US">
                <a:solidFill>
                  <a:srgbClr val="595959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職業學校產學合作校數比率達</a:t>
            </a:r>
            <a:r>
              <a:rPr lang="en-US" altLang="zh-TW" sz="1600">
                <a:solidFill>
                  <a:srgbClr val="EA551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100%</a:t>
            </a:r>
            <a:r>
              <a:rPr lang="zh-TW" altLang="en-US" sz="1600">
                <a:solidFill>
                  <a:srgbClr val="EA551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、</a:t>
            </a:r>
            <a:r>
              <a:rPr lang="en-US" altLang="zh-TW" sz="1600">
                <a:solidFill>
                  <a:srgbClr val="EA551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106</a:t>
            </a:r>
            <a:r>
              <a:rPr lang="zh-TW" altLang="en-US" sz="1600">
                <a:solidFill>
                  <a:srgbClr val="EA551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zh-TW" altLang="en-US">
                <a:solidFill>
                  <a:schemeClr val="bg1"/>
                </a:solidFill>
                <a:latin typeface="新細明體" panose="02020500000000000000" pitchFamily="18" charset="-120"/>
              </a:rPr>
              <a:t>培育金手獎及優勝</a:t>
            </a:r>
            <a:r>
              <a:rPr lang="zh-TW" altLang="zh-TW">
                <a:solidFill>
                  <a:schemeClr val="bg1"/>
                </a:solidFill>
                <a:latin typeface="新細明體" panose="02020500000000000000" pitchFamily="18" charset="-120"/>
              </a:rPr>
              <a:t>菁英共</a:t>
            </a:r>
            <a:r>
              <a:rPr kumimoji="1" lang="en-US" altLang="zh-TW" sz="1600">
                <a:solidFill>
                  <a:srgbClr val="EA5512"/>
                </a:solidFill>
                <a:latin typeface="新細明體" panose="02020500000000000000" pitchFamily="18" charset="-120"/>
              </a:rPr>
              <a:t>421</a:t>
            </a:r>
            <a:r>
              <a:rPr lang="zh-TW" altLang="zh-TW">
                <a:solidFill>
                  <a:schemeClr val="bg1"/>
                </a:solidFill>
                <a:latin typeface="新細明體" panose="02020500000000000000" pitchFamily="18" charset="-120"/>
              </a:rPr>
              <a:t>位</a:t>
            </a:r>
            <a:endParaRPr lang="en-US" altLang="zh-TW"/>
          </a:p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41433535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投影片圖像版面配置區 1">
            <a:extLst>
              <a:ext uri="{FF2B5EF4-FFF2-40B4-BE49-F238E27FC236}">
                <a16:creationId xmlns:a16="http://schemas.microsoft.com/office/drawing/2014/main" id="{1C31C301-EA91-FC41-BBED-668C004604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5747" name="備忘稿版面配置區 2">
            <a:extLst>
              <a:ext uri="{FF2B5EF4-FFF2-40B4-BE49-F238E27FC236}">
                <a16:creationId xmlns:a16="http://schemas.microsoft.com/office/drawing/2014/main" id="{B4012560-20FB-C14E-BA77-38B9E8E138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點選「新北市立高級中等學校辦理學生獎助學金實施計畫」連結</a:t>
            </a:r>
            <a:r>
              <a:rPr lang="en-US" altLang="zh-TW"/>
              <a:t>WORD</a:t>
            </a:r>
            <a:r>
              <a:rPr lang="zh-TW" altLang="en-US"/>
              <a:t>檔</a:t>
            </a:r>
          </a:p>
        </p:txBody>
      </p:sp>
    </p:spTree>
    <p:extLst>
      <p:ext uri="{BB962C8B-B14F-4D97-AF65-F5344CB8AC3E}">
        <p14:creationId xmlns:p14="http://schemas.microsoft.com/office/powerpoint/2010/main" val="215873361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投影片圖像版面配置區 1">
            <a:extLst>
              <a:ext uri="{FF2B5EF4-FFF2-40B4-BE49-F238E27FC236}">
                <a16:creationId xmlns:a16="http://schemas.microsoft.com/office/drawing/2014/main" id="{359D4B49-73FC-884D-902C-392AF5C09C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7795" name="備忘稿版面配置區 2">
            <a:extLst>
              <a:ext uri="{FF2B5EF4-FFF2-40B4-BE49-F238E27FC236}">
                <a16:creationId xmlns:a16="http://schemas.microsoft.com/office/drawing/2014/main" id="{4BA4FA4B-9359-1746-9511-A186DEEDFC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 dirty="0"/>
              <a:t>網址已修改，</a:t>
            </a:r>
            <a:r>
              <a:rPr lang="en-US" altLang="zh-TW" dirty="0"/>
              <a:t>20191204</a:t>
            </a:r>
            <a:endParaRPr lang="zh-TW" altLang="en-US" dirty="0"/>
          </a:p>
        </p:txBody>
      </p:sp>
      <p:sp>
        <p:nvSpPr>
          <p:cNvPr id="417796" name="投影片編號版面配置區 3">
            <a:extLst>
              <a:ext uri="{FF2B5EF4-FFF2-40B4-BE49-F238E27FC236}">
                <a16:creationId xmlns:a16="http://schemas.microsoft.com/office/drawing/2014/main" id="{3D0E316F-C88E-D54B-AE13-C7018A4113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71525" indent="-29686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87450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63700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138363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955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30527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5099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9671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3098ACF9-B3B7-5E41-91BA-16DDC926F6F0}" type="slidenum">
              <a:rPr lang="zh-TW" altLang="en-US">
                <a:solidFill>
                  <a:srgbClr val="000000"/>
                </a:solidFill>
              </a:rPr>
              <a:pPr/>
              <a:t>139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301971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投影片圖像版面配置區 1">
            <a:extLst>
              <a:ext uri="{FF2B5EF4-FFF2-40B4-BE49-F238E27FC236}">
                <a16:creationId xmlns:a16="http://schemas.microsoft.com/office/drawing/2014/main" id="{494D0F8A-C1E0-164B-A695-E36E0C7B06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17575" y="742950"/>
            <a:ext cx="4962525" cy="3722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43" name="備忘稿版面配置區 2">
            <a:extLst>
              <a:ext uri="{FF2B5EF4-FFF2-40B4-BE49-F238E27FC236}">
                <a16:creationId xmlns:a16="http://schemas.microsoft.com/office/drawing/2014/main" id="{B970D3DA-11F8-0F45-B6D7-31588AAAB0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zh-TW" altLang="en-US"/>
              <a:t>更改今年度的學校及電話</a:t>
            </a:r>
          </a:p>
        </p:txBody>
      </p:sp>
      <p:sp>
        <p:nvSpPr>
          <p:cNvPr id="419844" name="投影片編號版面配置區 3">
            <a:extLst>
              <a:ext uri="{FF2B5EF4-FFF2-40B4-BE49-F238E27FC236}">
                <a16:creationId xmlns:a16="http://schemas.microsoft.com/office/drawing/2014/main" id="{8B813678-D2C7-894E-869B-1AF7AB250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71525" indent="-296863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87450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63700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138363" indent="-236538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955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30527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5099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967163" indent="-236538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fld id="{CAF0E284-9DF7-E344-8D9B-EADCC0AF42CA}" type="slidenum">
              <a:rPr lang="zh-TW" altLang="en-US">
                <a:solidFill>
                  <a:srgbClr val="000000"/>
                </a:solidFill>
              </a:rPr>
              <a:pPr/>
              <a:t>140</a:t>
            </a:fld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06755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投影片圖像版面配置區 1">
            <a:extLst>
              <a:ext uri="{FF2B5EF4-FFF2-40B4-BE49-F238E27FC236}">
                <a16:creationId xmlns:a16="http://schemas.microsoft.com/office/drawing/2014/main" id="{B50A38B6-6DBE-1D45-9BBD-8E8FDC4074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備忘稿版面配置區 2">
            <a:extLst>
              <a:ext uri="{FF2B5EF4-FFF2-40B4-BE49-F238E27FC236}">
                <a16:creationId xmlns:a16="http://schemas.microsoft.com/office/drawing/2014/main" id="{71A22236-04DF-304C-B593-5CFB7D7F23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endParaRPr lang="zh-TW" altLang="en-US"/>
          </a:p>
        </p:txBody>
      </p:sp>
      <p:sp>
        <p:nvSpPr>
          <p:cNvPr id="243716" name="投影片編號版面配置區 3">
            <a:extLst>
              <a:ext uri="{FF2B5EF4-FFF2-40B4-BE49-F238E27FC236}">
                <a16:creationId xmlns:a16="http://schemas.microsoft.com/office/drawing/2014/main" id="{BB50DFAB-5B83-264B-AFD0-D2EAECF52756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93961AB0-CEFC-9740-8AFC-8FE18D474300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8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43717" name="日期版面配置區 1">
            <a:extLst>
              <a:ext uri="{FF2B5EF4-FFF2-40B4-BE49-F238E27FC236}">
                <a16:creationId xmlns:a16="http://schemas.microsoft.com/office/drawing/2014/main" id="{12B70462-647B-8D43-B31C-6653CDFE12F8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8239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投影片圖像版面配置區 1">
            <a:extLst>
              <a:ext uri="{FF2B5EF4-FFF2-40B4-BE49-F238E27FC236}">
                <a16:creationId xmlns:a16="http://schemas.microsoft.com/office/drawing/2014/main" id="{D0C4CC78-064C-FB4A-ACDF-595DB0DE8A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1363" name="備忘稿版面配置區 2">
            <a:extLst>
              <a:ext uri="{FF2B5EF4-FFF2-40B4-BE49-F238E27FC236}">
                <a16:creationId xmlns:a16="http://schemas.microsoft.com/office/drawing/2014/main" id="{FF5B7319-831D-084F-A5C5-570EB30A71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>
              <a:defRPr/>
            </a:pPr>
            <a:r>
              <a:rPr lang="zh-TW" altLang="en-US" sz="1050" dirty="0">
                <a:solidFill>
                  <a:srgbClr val="0000FF"/>
                </a:solidFill>
              </a:rPr>
              <a:t>提醒同學，第二天中午的英聽考試時間，記得於上午的休息時間補充糧食。若英聽全部重播，結束時間為</a:t>
            </a:r>
            <a:r>
              <a:rPr lang="en-US" altLang="zh-TW" sz="1050" dirty="0">
                <a:solidFill>
                  <a:srgbClr val="0000FF"/>
                </a:solidFill>
              </a:rPr>
              <a:t>12:55</a:t>
            </a:r>
            <a:r>
              <a:rPr lang="zh-TW" altLang="en-US" sz="1050" dirty="0">
                <a:solidFill>
                  <a:srgbClr val="0000FF"/>
                </a:solidFill>
              </a:rPr>
              <a:t>。</a:t>
            </a:r>
          </a:p>
          <a:p>
            <a:pPr defTabSz="488950">
              <a:defRPr/>
            </a:pPr>
            <a:endParaRPr lang="zh-TW" altLang="en-US" sz="1050" dirty="0"/>
          </a:p>
        </p:txBody>
      </p:sp>
      <p:sp>
        <p:nvSpPr>
          <p:cNvPr id="245764" name="投影片編號版面配置區 3">
            <a:extLst>
              <a:ext uri="{FF2B5EF4-FFF2-40B4-BE49-F238E27FC236}">
                <a16:creationId xmlns:a16="http://schemas.microsoft.com/office/drawing/2014/main" id="{A2E30413-EAFA-D844-A359-8D192662C52F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27EA2F68-511E-4048-8DA5-EC2676031BF6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9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45765" name="日期版面配置區 1">
            <a:extLst>
              <a:ext uri="{FF2B5EF4-FFF2-40B4-BE49-F238E27FC236}">
                <a16:creationId xmlns:a16="http://schemas.microsoft.com/office/drawing/2014/main" id="{D0684571-9444-D944-9B08-D78E3DA1A67B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2987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投影片圖像版面配置區 1">
            <a:extLst>
              <a:ext uri="{FF2B5EF4-FFF2-40B4-BE49-F238E27FC236}">
                <a16:creationId xmlns:a16="http://schemas.microsoft.com/office/drawing/2014/main" id="{BBC507B2-F9EA-E446-A075-F79D342E3B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76275" y="809625"/>
            <a:ext cx="5386388" cy="40401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備忘稿版面配置區 2">
            <a:extLst>
              <a:ext uri="{FF2B5EF4-FFF2-40B4-BE49-F238E27FC236}">
                <a16:creationId xmlns:a16="http://schemas.microsoft.com/office/drawing/2014/main" id="{8DEEE205-6A32-0340-AF9F-4B225216D3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488950"/>
            <a:endParaRPr lang="zh-TW" altLang="en-US"/>
          </a:p>
        </p:txBody>
      </p:sp>
      <p:sp>
        <p:nvSpPr>
          <p:cNvPr id="247812" name="投影片編號版面配置區 3">
            <a:extLst>
              <a:ext uri="{FF2B5EF4-FFF2-40B4-BE49-F238E27FC236}">
                <a16:creationId xmlns:a16="http://schemas.microsoft.com/office/drawing/2014/main" id="{9DFDBBC2-6A72-5E47-A4F5-51713253E117}"/>
              </a:ext>
            </a:extLst>
          </p:cNvPr>
          <p:cNvSpPr txBox="1">
            <a:spLocks noGrp="1"/>
          </p:cNvSpPr>
          <p:nvPr/>
        </p:nvSpPr>
        <p:spPr bwMode="auto">
          <a:xfrm>
            <a:off x="3814763" y="10234652"/>
            <a:ext cx="2921000" cy="5394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8293" tIns="49146" rIns="98293" bIns="49146"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r" eaLnBrk="1" hangingPunct="1"/>
            <a:fld id="{299ACAF2-4667-F540-970D-D86FC9050BFB}" type="slidenum">
              <a:rPr lang="zh-TW" altLang="en-US" sz="1300">
                <a:solidFill>
                  <a:srgbClr val="000000"/>
                </a:solidFill>
                <a:latin typeface="Calibri" panose="020F0502020204030204" pitchFamily="34" charset="0"/>
              </a:rPr>
              <a:pPr algn="r" eaLnBrk="1" hangingPunct="1"/>
              <a:t>10</a:t>
            </a:fld>
            <a:endParaRPr lang="zh-TW" altLang="en-US" sz="130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247813" name="日期版面配置區 1">
            <a:extLst>
              <a:ext uri="{FF2B5EF4-FFF2-40B4-BE49-F238E27FC236}">
                <a16:creationId xmlns:a16="http://schemas.microsoft.com/office/drawing/2014/main" id="{FF0F3AE8-1C53-7A49-A7D1-A4E863644A18}"/>
              </a:ext>
            </a:extLst>
          </p:cNvPr>
          <p:cNvSpPr>
            <a:spLocks noGrp="1"/>
          </p:cNvSpPr>
          <p:nvPr>
            <p:ph type="dt" sz="quarter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endParaRPr lang="zh-TW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8470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5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5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5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6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6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6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7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7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222448376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8AB0156B-B7EE-EB48-8FE1-29C676C30B78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B5CF315E-2555-1A43-81D2-D029C8F0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FBBB5C9-4C89-8E43-A730-1F995476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35E5435F-CB01-4940-A281-CE2C2621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835D18A6-7C34-454C-AFD1-81D08D8D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B5D3D047-552B-5345-9E20-5275DA55B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06E94843-1466-B948-8DA4-3FCF2CE3F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F6E9DDF3-6492-BC49-819B-00FAEE617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E8F89141-5E15-754E-B1D9-DAD4A9FA7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6183DE88-3E21-D149-A736-2508C64C4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3C3CE2C9-4586-1846-9C55-755EE92BA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40A90CB8-76C0-1B40-8433-A74E3EFA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3A687733-8F6E-8C41-BA80-D93D5A935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404ED625-C8CF-E341-BEE6-D14F33F4B891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266DE4A3-4342-034B-8539-7D147775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3C817BFF-0F95-B249-9938-682ECAC7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1FD9D2B0-25B6-C246-B26D-DDE8F33B0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DA1910C5-98C9-E748-9B05-AC6DB3890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AFAC2B49-A640-1443-8810-58F09D7B6B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C6B23502-C891-AF49-9A74-B6CC5A9B4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C847383D-22F5-F449-B071-86E01D776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A7D0F4B3-2228-0B4B-85DE-2FCCAD438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888B4CBD-8E06-874A-8F03-22E9BC6AC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3CD5FA89-7AF3-7B48-94A6-05BA4B72C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CAD89993-C0A2-9B42-8604-8801662D7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55E2CCD3-7A9B-4F47-9F3B-F6163BAFFA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35E221F2-90E1-3E47-862A-7979C74DB818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857048C7-2A5F-FE47-A52F-CE9C753C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4347144A-FF04-EC46-B054-9DF8658A4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6C4741A3-026E-C14C-8E87-0785840E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95186DE4-308E-F143-B643-E68DAE08F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E1F2DC9B-180F-5149-AEF0-F88FAA094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561B3C7F-2144-B240-BEE8-6E3ED6C7B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FAF43E76-1AB5-0D47-B83B-D8FEFE404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51937403-4BB5-234F-AFFB-E92DADB56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002CAC8B-92CD-CB44-9B1D-5B9CFD9C7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7FDCBE81-C5E6-B541-B08E-1F35447B9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E166F8DA-BBB8-0944-BB2F-02C5B667D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C569B880-AFB1-8140-8C12-68BBA3EFB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310D4C11-756E-9D4B-A92A-9A4B6F15E6F7}"/>
              </a:ext>
            </a:extLst>
          </p:cNvPr>
          <p:cNvSpPr>
            <a:spLocks noGrp="1"/>
          </p:cNvSpPr>
          <p:nvPr>
            <p:ph type="dt" sz="half" idx="2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8662EA1-80DF-2A40-BEAF-B40566FB19C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C37365F1-3DC1-3E45-85CA-335E4DA71F88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7751CCB-E0B1-BA4F-A38F-86FAEEB70962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6E961A4D-8285-D14D-AFCE-E8D1CAE5574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73762032"/>
      </p:ext>
    </p:extLst>
  </p:cSld>
  <p:clrMapOvr>
    <a:masterClrMapping/>
  </p:clrMapOvr>
  <p:transition spd="med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F7A3759E-74A9-0A41-84D7-6C887131B3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236999A-D055-B34B-B218-5F30D48A5D8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72941955-F7C8-0449-AFFE-5D530FEC30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0B42A29-75AC-704C-A36A-EC18D0A142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DA072D2-3441-C048-BEA2-1C383D0AC024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09845974"/>
      </p:ext>
    </p:extLst>
  </p:cSld>
  <p:clrMapOvr>
    <a:masterClrMapping/>
  </p:clrMapOvr>
  <p:transition spd="med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AAB218D5-AE4F-4B45-84CB-6D590870724C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F77B0015-6D71-3E46-823B-B03553AD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A1CCA3A-DC0D-B34F-9552-E5665D92B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3D6CE313-B5B1-7B48-9B6F-FA02D7C5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67A25391-FC87-A548-A91E-6731C69A1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99F580E6-EC32-6C41-B596-E9CC691898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06FAB308-3463-904E-83D0-3AB1624F1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FC9A21E8-1244-D948-A21F-80BDF707C5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0079D9CA-C1B8-684A-B154-66958152CC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E0222691-203A-774F-A235-738A6E2FE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1DDC5511-EF48-D546-A7B6-4E6E9C7F5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9B7E0AFD-C6B9-074C-B36F-40D8E8E928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D82F2A97-E7D7-0C43-A8F0-C213E2AC35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9DD97CA1-E0AB-F34A-8A11-7CBC671B2BF8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0439ACCC-4897-F54B-BDE8-5EA5EB90E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6609035A-DC0D-3840-A446-CA259926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135C7E47-0764-7046-A1B9-E1C4340C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5DB19944-5BB7-D149-AF0D-0DB828637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27E017C1-3B04-DF4D-9B97-9E92A9620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12B8C3A6-B40F-8F4E-A408-0EFA8346A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CE94633E-9933-894E-ACF5-DD2EDD931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54AD3615-04D0-3A40-AD82-CAF6A447C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97DB749D-1CE6-ED42-96C3-2177553830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18CE0D1A-E34E-1343-9C46-6BFB86AF1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31B264A-750C-E94E-A8B2-760232441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30C24A94-E640-BF44-8D40-3E8ED6CADD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FA68826E-2A00-5748-8F55-0C3FA29BC9BE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698E5F2-8F30-A748-BBEF-73D5A1A2F29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6BD3AC81-D18D-1C44-9D59-0E8DD1AE9940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09744102-E239-6947-A69A-6ABDE6FF1F50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51450AD-6690-9A46-84A8-62F7A59D0FB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05645385"/>
      </p:ext>
    </p:extLst>
  </p:cSld>
  <p:clrMapOvr>
    <a:masterClrMapping/>
  </p:clrMapOvr>
  <p:transition spd="med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98EE5FE5-448F-2644-82E8-EE69EBD22B20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5AF35DBA-833E-2947-809E-BDDCD240F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8445B09C-C383-A448-B9E1-85144BC9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853F75E2-A0E8-434C-8F13-1FEBA1F05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DB013A3F-C551-BC48-B572-D0C5F0D9F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A4F1C9A8-267B-BC4C-BF17-093F1EB106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27E86458-90A3-794D-9A0E-90B5D8D4B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31244BCB-21FF-F04C-A488-A1BF1EEB4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90637BE-63E3-6342-9B17-6A591948C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7531B61E-2D28-5245-B5EE-41434D6C2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26E89459-F047-0141-B28A-7C25A14D8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582995B1-54E0-4E4A-A90B-2D6C2680BD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D74A0E1C-FCEA-3F44-852A-AA3EBD4AEB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62E6739F-1E9B-5C46-BAA7-9445E23DB7A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5B758AA6-D6E4-AE42-A905-6E4935D57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9BA0801F-15F8-394C-9CBD-2165F3D18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308FE0A2-21C4-7C48-95E7-30AA43B5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9050A6C1-C2A0-4E46-A354-B1618A6EC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4D5D03B6-7626-EF43-8014-08DC639EC4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9EFDC6A7-DDBD-9E42-9F9B-DA2E32F53C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BC0DEBA7-E9C3-0347-A21B-DFC19C0FAA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5A4F59F4-DF55-3142-A1FE-CC6950CE6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F89ABCC5-71DA-8E48-84F9-66954AD8F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DAB95C29-9588-1844-9032-1C9E31088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1698B028-BF93-BC40-823F-7125AD63C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91516031-B1B8-D74F-A375-4D1F2C7C5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EF0E4B81-0C31-BA46-8B06-DAB283E1AD1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0A0D1823-B12B-6B44-85CD-F139181BD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B1AF9FEE-940D-2C43-AB86-3566F2E08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29D5FCA8-A107-1F41-97B4-3AC89FB2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14E8D776-3923-EF47-B79A-13A1753F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16445829-F89E-1C48-858F-5CF6C61AE6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C1D8CA70-A415-1145-A62A-4C69D05333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0116F602-98ED-844A-99E7-F61743B70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4776F2BC-999E-EC41-807B-31F127CA4A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4B855F9C-9643-4841-A6DF-8C57665CA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8160D70F-4F95-C843-AD4B-533B5FA7B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6DFFF4A2-C984-6E40-943F-D237DAFAB4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7CF3DEA1-0770-864F-8A24-DF43EF1B7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63BA59CE-CE6A-6042-9858-396E927344A7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FE5A631-A5C9-EC44-8ACD-D2634AE2D00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42D9A74F-D88D-A94A-8C94-DBEEA6AE46A9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6E9B5507-6E90-BF40-A77F-BC3F59BB5552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46C5C25-6D8F-184F-B402-DCC46CF7F0B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16909428"/>
      </p:ext>
    </p:extLst>
  </p:cSld>
  <p:clrMapOvr>
    <a:masterClrMapping/>
  </p:clrMapOvr>
  <p:transition spd="med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47221720-5633-2846-BD0B-A81E8FF49638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3A02A3B4-1106-624A-8C52-3ED3D83B3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18E7E356-0EBC-E94D-B98C-22E009B49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FCA62339-4DDF-394B-86C9-592BB97C1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E3F8126C-6ED9-0841-9513-9688F0D03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CC2ECCE5-0F33-1243-9C08-FE2DFAFD4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E74F93A5-46FB-C047-AD0C-219FEC1106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6626D0D7-ECC7-0D40-83FA-055611F2D1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CD3584BF-9CB0-4D4E-B53A-4718FE08F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B43C7DE-2F57-0940-BD13-1E4E8DD117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FF5A8757-0F28-4548-9524-C415530A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5F103983-5E63-3849-8779-1C5EE6B3F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B57545BD-E3D3-A642-A0BB-1916C6101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7DCF5414-BEAF-1D4D-B042-EA648369C3D2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F9F2C213-3602-F74F-AA47-FD5BD85A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A8088235-BC9A-7C4E-A67D-CDDD86054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A0DB063-4D15-E949-81C2-289E5640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C9361E90-5BFA-9E46-8C6C-DC6F6A42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6978F5E9-D020-C642-8477-562390A7EC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BAF4B912-1557-A449-BCA3-9FFCC80806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AD14CDDA-AB00-7445-A407-99EF0934F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DE7A4755-AF93-3648-A453-70A0E5EB11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6CB4DE53-E04D-DB41-AEFB-D0157A2BE5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E6779EE4-3F1E-C04B-A3DF-FD385633D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3979DF8-A890-3E4E-BD9C-89C654F442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497FDAFD-0007-3C40-A0A4-35CE171A27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09A015CB-3286-6649-87AD-ECD88F0FF5C6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41608385-BA1E-3248-81F8-8EB874991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86DE9F78-AF6E-BA40-A049-FF32E779E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F9112C99-D15E-9941-A570-3CA16E29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3B77B3BF-7A95-9A47-B8B4-EB99851B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3533C712-3B8A-B14E-A779-D574779B6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0F21D08D-87B2-234E-8F3E-1C6361E70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E1442BCC-0CA6-2545-982C-EF54CFCDD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54F87E1A-AF8E-BD40-8388-D3820AD4BA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81ABF9BE-C14D-C74A-9103-3BC841CA5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B772122F-1623-4946-900C-B4CB0CB00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B1FFE49D-D2C0-D248-A9A6-80B8EF0EF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BB0B7B64-85D1-C44A-8902-0A1F44B2B5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EA82179A-FF3B-3D4E-94A6-B4BE267D454F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107C4AE-9177-C54A-B0E8-890284F9BE2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51E9F19D-6A89-0C4F-A58C-979B3D2DB8AC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78F12454-29C0-114E-9F25-818AFDF45864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FA351CF-E365-F14E-86E0-993B033F02F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93515624"/>
      </p:ext>
    </p:extLst>
  </p:cSld>
  <p:clrMapOvr>
    <a:masterClrMapping/>
  </p:clrMapOvr>
  <p:transition spd="med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1B321DED-2ED9-8E49-922C-A120E8B621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0BB23FE-65D2-5B46-BDCE-FA45CD09364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7FBE874F-3783-5442-907B-E4B75B0619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46FD6259-28AF-3045-AA68-D4D1EB869A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D56C446-6E61-584C-B9C2-58C686C7B2D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19570751"/>
      </p:ext>
    </p:extLst>
  </p:cSld>
  <p:clrMapOvr>
    <a:masterClrMapping/>
  </p:clrMapOvr>
  <p:transition spd="med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9850A287-73E3-3A42-8743-70BCD69D850B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C3EA819B-2AC1-CC48-B956-86DA15C084ED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9ED355DA-8655-034E-BD87-7E1A3859740B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FAAC7F97-2A71-6542-BEA0-60C00586BE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27A47065-D503-414A-85F0-E9D52DBB656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F25CD60C-6B75-B047-BB72-05D6CCF122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443A3F7A-4EBA-BC40-B45B-DE51F826066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4D41DD0D-8298-4548-92C3-6CCEEED183A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A91B7FB4-D911-6F41-80FA-EFDA76B8700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81345682-2480-B840-923B-0F5F8F2EDB0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B9C0F287-90AD-1A40-B575-0CE6EBA916D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6D273501-3985-0049-A58A-7277B1E1B1D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1B50F37D-CEF5-D94B-94C8-5996D52A14D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1F39F32F-9AEA-2542-A1C9-C688B9DDDED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CFE822AE-6372-A542-96D2-E70B1AC208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BCC3D5F-3C4A-7D44-A043-71F9B5322E0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8BBED605-CA67-C74E-A3F9-11E221FD52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4A7632FA-6AC0-B848-BC10-48B3BA70E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36222AF-7D68-7C4A-94B0-A03B102E2E3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02183156"/>
      </p:ext>
    </p:extLst>
  </p:cSld>
  <p:clrMapOvr>
    <a:masterClrMapping/>
  </p:clrMapOvr>
  <p:transition spd="med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DC12A3E-F88F-0F41-9E52-FF35F95368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25BBDE6-A505-9848-A20F-A643457765E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8848465-21A2-B642-BB2F-10DC8A8E8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1E837AA8-260A-E74C-A127-71C59DB558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DC0A898-A776-544F-BC12-CD532E5F771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97110602"/>
      </p:ext>
    </p:extLst>
  </p:cSld>
  <p:clrMapOvr>
    <a:masterClrMapping/>
  </p:clrMapOvr>
  <p:transition spd="med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059B7BE-1941-4B48-B0AF-C965734E60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98D6793-4774-9046-9059-9C899D24C70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C659D08-EB61-4946-A54F-31C9734B22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DD9B6FF-FF8F-C243-B499-9CBAF7B4C3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9C21304-FD1E-C747-B202-637B0CC1AD5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90956748"/>
      </p:ext>
    </p:extLst>
  </p:cSld>
  <p:clrMapOvr>
    <a:masterClrMapping/>
  </p:clrMapOvr>
  <p:transition spd="med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9DEC5C42-5980-1941-9F03-C5A8FE3948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736175C-4291-464D-9BB0-B1F3F21DE54D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88066983-9DFD-E444-81CE-89A4061ED9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C32384E6-A376-774D-A48D-01073576E3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7282E6E-E208-DF41-B62C-063E9808B45D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574840303"/>
      </p:ext>
    </p:extLst>
  </p:cSld>
  <p:clrMapOvr>
    <a:masterClrMapping/>
  </p:clrMapOvr>
  <p:transition spd="med">
    <p:wipe dir="d"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標題，文字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95400" y="714375"/>
            <a:ext cx="7315200" cy="533400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sz="half" idx="1"/>
          </p:nvPr>
        </p:nvSpPr>
        <p:spPr>
          <a:xfrm>
            <a:off x="457200" y="1447800"/>
            <a:ext cx="4000500" cy="4876800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10100" y="1447800"/>
            <a:ext cx="4000500" cy="4876800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Rectangle 77">
            <a:extLst>
              <a:ext uri="{FF2B5EF4-FFF2-40B4-BE49-F238E27FC236}">
                <a16:creationId xmlns:a16="http://schemas.microsoft.com/office/drawing/2014/main" id="{04BD8865-886B-8D4C-91D5-31D64E83FC60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A48EDFEA-5636-3B41-9751-C285CB25A852}" type="slidenum">
              <a:rPr lang="zh-TW" altLang="en-US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8783695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05BD3C40-8E4D-7B4F-9551-AE3D0A80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0EBDF47-6DC3-394A-9087-8457A988D87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B3A388D9-E438-924C-97A9-0B379550A8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CF929CE-BA9A-8B48-AB73-B86706822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2D87F4E2-7F26-AA46-83E1-4E69AB48938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87009928"/>
      </p:ext>
    </p:extLst>
  </p:cSld>
  <p:clrMapOvr>
    <a:masterClrMapping/>
  </p:clrMapOvr>
  <p:transition spd="med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910686230"/>
      </p:ext>
    </p:extLst>
  </p:cSld>
  <p:clrMapOvr>
    <a:masterClrMapping/>
  </p:clrMapOvr>
  <p:transition spd="med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3DF59BC0-AAD6-434D-82BA-182023903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F04D9DE-FCAF-4A42-A186-40863A008A8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0F16C5E-F80A-C14A-B627-80FF6EFED8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EB94F023-0F4C-8544-A8A7-C90E851ACE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0A76851-01BF-2E4B-9D2A-721BE32C69D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48453960"/>
      </p:ext>
    </p:extLst>
  </p:cSld>
  <p:clrMapOvr>
    <a:masterClrMapping/>
  </p:clrMapOvr>
  <p:transition spd="med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333818180"/>
      </p:ext>
    </p:extLst>
  </p:cSld>
  <p:clrMapOvr>
    <a:masterClrMapping/>
  </p:clrMapOvr>
  <p:transition spd="med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954E309-3AB3-914F-BE10-91361B2160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07E5C55-A0E7-9947-AF31-0892DC2D218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FFD42EE9-3C58-8143-A033-B0084E763B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47E20453-23DF-6D40-A785-8677D25898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ED0BF53-4B84-9241-B0B6-27C3498652E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37434352"/>
      </p:ext>
    </p:extLst>
  </p:cSld>
  <p:clrMapOvr>
    <a:masterClrMapping/>
  </p:clrMapOvr>
  <p:transition spd="med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5EFF298F-1EEB-5043-BD08-BB59786B53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D482DED-F494-CA40-91A5-8D5CD0B620F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79CFCCCD-B26A-9742-B340-446F333C44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EC549F52-15ED-BC4F-8421-B95A9AF9C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99A81FE-EA90-CE41-9225-1770DEC27E7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29726659"/>
      </p:ext>
    </p:extLst>
  </p:cSld>
  <p:clrMapOvr>
    <a:masterClrMapping/>
  </p:clrMapOvr>
  <p:transition spd="med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2DD0F7C4-E0C6-4C45-9615-12F04185C2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886D3C2-9385-1046-9F96-9EE2E06AC48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6292FBFB-4BC5-8340-9D80-F07B476227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024DD104-564C-814C-AF84-84AC0E7EAA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497AE0C-531C-3C46-81D5-0CE0701D2F0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69507216"/>
      </p:ext>
    </p:extLst>
  </p:cSld>
  <p:clrMapOvr>
    <a:masterClrMapping/>
  </p:clrMapOvr>
  <p:transition spd="med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12356604-E92C-F749-B399-0E3F0F1B28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CFCCCC7-8E1D-BE4A-BA89-19DEB01A9FC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3C3C0397-1A1E-F74C-8129-1AE39BCCE5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2BA3F5E3-AADC-CE46-B130-59BD9C5940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FB08C7A-5288-1C4E-9EED-2E1C4E6C32B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36733065"/>
      </p:ext>
    </p:extLst>
  </p:cSld>
  <p:clrMapOvr>
    <a:masterClrMapping/>
  </p:clrMapOvr>
  <p:transition spd="med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3D192834-08CD-C940-89FC-8C4A2E6F0CB0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92C7E45E-E2D6-FA4B-935A-28A534FF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3B7CE6D-944D-2A40-A428-72C7C128B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9F0550C8-7E1A-1D40-B639-5C7C7A5C7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9A6820D9-4E3E-4343-9D49-538FEA3F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4949D816-FFEB-E144-9ABF-5D1C65A3C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75BBDF10-5F4A-D641-8810-CE8E34D5EF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7F1ED326-B1E8-1B4B-8C7D-871635C03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4CE80C6B-D3D8-BF48-9C6B-41660094CA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1FAE1CFE-46A9-2B40-ABB3-07F9291D5B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858914F0-8103-404E-9551-56F77AC936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FA82A961-16D9-6343-A4C5-5E4492A04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63D01B51-D7A1-8142-8444-FB09C18BA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3B58E05B-AA97-B543-90D6-C660BD8264B0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675662CB-E76B-4D42-B171-F03C86AF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726B0F11-7772-7148-8D42-506A31CA9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D81D8DD1-87B6-BA4B-86CE-8D4BE521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E1760A0A-4D56-6E4E-A361-011AD2847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97A1514A-B0F6-3C40-8505-F9EB8DF0D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7A3709C4-8A9B-184F-AB2D-190469BC51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D37C9E8D-2EB2-9948-B243-267982099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6496880C-B348-874D-8304-AD4CDB4A3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29FFB54D-DD5B-1840-BFE6-FEF80FD552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8E59892B-8819-6D47-BBCD-658FB8E13F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7F6B7F0-EC7F-F242-9C5D-46F9DC4BD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F2C9051F-6129-674C-8DD5-51F20F0D6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8690B302-0EB4-5740-B6C2-DA895044C2D1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6FBE5AA-1853-5F48-AC24-17C97F83046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11753B4C-43FF-7941-8674-2131843E67D1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1093F329-5DC3-594E-AB60-F591F4615407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A1A1075-8D83-D246-BFAE-90EC5B8AC35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10737849"/>
      </p:ext>
    </p:extLst>
  </p:cSld>
  <p:clrMapOvr>
    <a:masterClrMapping/>
  </p:clrMapOvr>
  <p:transition spd="med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D32328E2-3E19-5F4A-A1E5-913B5ADDA485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DB121466-35AA-AE4E-AF45-ACA7A91B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11D99476-DFA4-7E4C-A22B-65D4847B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78560F04-486F-394C-A725-0C5986D4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0982F06E-F4D0-B24F-91D2-55703B32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121A54A3-80BA-6941-AEA9-2FEF4AB2A7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35EC0EBA-F585-1943-8BDA-67452D7F2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95B6D02A-8AEF-0A49-888C-021C69BDE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AA8B478-0DCC-AB4C-9245-D1F90AA3D8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B1F17153-7141-3F48-8920-C16DB7A1A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FDDA85CC-A11E-0F47-811F-41F49A2BEB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A3CAF201-7AE2-8D45-BE67-F8803E85EB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06E5B3F1-CE93-5D4A-B3FC-16DCA989D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A3C06968-46DE-BF42-8C48-2534ECD22471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DE3E45A3-61A2-1942-BFD2-7F1F830F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84280DF7-FF5F-9947-9CDF-9D78F5C1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93E191B3-0FDC-B24C-9D8B-0D6D28EC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5A60C651-77E3-ED49-85B8-2D7619DA6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BFAD8A9B-6AFE-CB4D-AAA0-E9D81DAE89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C8566078-ED18-F643-A82F-5068F1419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F963E91A-6CB4-2045-9D87-0400B7BA6A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B2CE1FAD-E331-9543-9FFD-FDACE759A4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C56B1CE1-9887-7B4E-A338-6BFE3DB104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00A2A719-5433-CD42-BC96-4FB181C3E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E33B5DD7-F560-0B4C-918C-09D00ABBA4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EEB5FDAA-FCC5-A046-A79D-CF5FE83574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8A254E2F-DA3E-D74C-AB5E-9C9EB641B5D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B7C289CE-8DFF-6F46-B748-DD279784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84D8B18E-8649-EF43-AB2D-8A674905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E6450470-8EB1-2740-8ACD-C6651F59F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D2987A54-1F1C-194C-A09A-F480DC684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92F51381-5DDC-C34C-A214-B2B37E794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D064FD0E-4240-264D-9A13-4F69E8AC7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E1165424-B50B-1940-B18D-037CAE442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FD218F85-6CCC-2F4B-ACD3-9C4658424A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A6D7D549-DDE6-FF48-B3D9-C446CD5867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716EB00B-824F-B345-9BC4-EC5B1D3CF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7A85F529-E49D-894D-AAAE-851CC2847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B6D860F3-53EE-C448-8BE8-FD18002AD4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BA686F45-CEF5-224D-957E-CD571A385192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6C4571A-C912-4A4B-8183-4A25CC4C832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2A7CB020-41F6-054A-8438-7EDCB0F55174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4550B738-2195-5644-A21D-11C4A58197ED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90F7DC8-0638-1847-87D9-D936FA824D6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51900627"/>
      </p:ext>
    </p:extLst>
  </p:cSld>
  <p:clrMapOvr>
    <a:masterClrMapping/>
  </p:clrMapOvr>
  <p:transition spd="med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182579F1-7DDD-E74E-AD51-0878D6BFBA0C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8087C1B1-14AF-D34C-9F81-345B116EF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A500049E-A633-C24F-A9EC-9900F1053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8BD72E93-17BD-B34E-9205-C1ACD3C3F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0149FD4B-EECC-7442-BF51-67F685FFB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266E6413-DD99-D14C-B213-A2305A05E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7D904D53-3709-BA44-B5C2-4CA52D1E5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CDA3B97E-9557-5247-A3B1-CD68724FD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8F916C0A-27AB-CE44-837A-BB67D9C58B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4A450A05-6836-184D-9E54-358743BCD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BF22CF27-1F83-5144-A3AF-8F8D359CE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58126B79-BAC8-CC43-9338-7D162BE1BC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4F3A922A-07DF-4045-9C7A-113818DF3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F1C7C673-E563-F143-B09C-DFF59FBAE70A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A9245EB6-09E8-EE49-AFC3-1B3193CD9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94F10CD7-6944-AC4F-9539-183ED87E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DF510523-387F-FD47-954C-6D0EAFC50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C2541DBE-1AAA-5841-8EC4-9607D5A75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DA076F29-AD57-D64A-86C6-750441066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2AD57E2F-3F04-1040-A971-5EEF4FAAE8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DE5FBC5F-B0CC-3F4F-B65C-99FABA654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A92D8039-9261-1D47-87B9-5FAA76D16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07A48921-A8CF-964E-9E88-69471561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C513378E-FA46-CC43-9CE8-B1585E5314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802DAC66-A0F6-8D4E-BA0E-4B0810D20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E3CFA7F1-5C70-9646-A854-BAFC961AA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7A9BFFFF-3C66-0B4E-9FC2-9AC983299B8A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2FD08639-32FE-EC40-ADBC-28086FEF0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486265AD-E113-0447-8643-225ADC1AF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E31387F2-8CBC-9446-B311-21D8E5E6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CD831D29-F8C3-1241-993F-066B50D1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3513CC83-C31E-C54E-9575-5EF306BF12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65BD58B6-31D2-D34C-BAD6-9CBA58C11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22705373-0734-7347-9AE1-CF0CBAC03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95FD08FD-ADF8-0345-9CA5-EFCC782CD1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4E16435A-D77B-0C4D-95F7-0B392F1A1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1C711041-9903-4446-B4F8-A6D52003C0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3FEF6671-623D-1C4B-8C95-0E60F2F59F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D98C38A8-5EFE-5E4A-AB8B-228F9C06A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E6BF4C45-9C42-1F44-B9D1-30D34EF985A3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C73D9E4-7BBA-E44C-8815-561FB627480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FDC261B3-E5BA-0D49-8AD0-A9A7E510C9C9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7980070-AF96-CA43-B5CB-4BC084EF6C5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8C20DF8-81CE-3C46-A52B-ABA33D47BBB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31851162"/>
      </p:ext>
    </p:extLst>
  </p:cSld>
  <p:clrMapOvr>
    <a:masterClrMapping/>
  </p:clrMapOvr>
  <p:transition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D381F1AF-9AB4-3A49-A856-015BFF95DBA7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60B074FF-119D-D642-978A-18AA323A975E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73AD2628-7E24-7D49-9B10-B47B7CDEF86A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E1624A59-2D59-964B-B45E-9A8E28FEF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166D28FB-ACDA-5F48-9902-F8C33CD1F6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3B1126CB-16D0-9745-AA42-6370A295E6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EF042A69-1BF0-4A4D-8854-2C728330681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E768B939-7C49-3A4A-9D8D-9930E534DA4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C62DE0AA-EF06-A24F-A1A1-BC67D4885DB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1537E69A-CD32-7F4D-AA73-AEE9A823DAD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9C5C78DA-E15A-FE42-B69E-ED812BDE7E6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4A72C4EC-1354-574F-B728-360BA62DDBB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FD5A0D56-F24D-024C-A5E0-15FED68811E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D426ACDF-86F2-6F41-8143-F46B9FED6C0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CBE5FF9A-E12F-5141-AB53-FCC4AE5FE05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7C09490-D79A-1743-859D-2209EFB360E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0AF38B43-A30D-B943-BAB7-448FFB3637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3ABAF558-E9CD-424E-B140-495C11A7B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5AC3858A-936B-5E42-98D8-230CA077286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87150448"/>
      </p:ext>
    </p:extLst>
  </p:cSld>
  <p:clrMapOvr>
    <a:masterClrMapping/>
  </p:clrMapOvr>
  <p:transition spd="med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B689C31A-F56B-964D-B5DA-A7EB6CF6F0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58C942F-FD10-1645-9529-6167A80EF6C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18AF569-8677-0B4D-9881-F00759F227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FDEFD44E-4B41-0E4E-9790-C81F18DA45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37F3855-AB89-3F4E-8EF7-480C1CD1AF6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90204948"/>
      </p:ext>
    </p:extLst>
  </p:cSld>
  <p:clrMapOvr>
    <a:masterClrMapping/>
  </p:clrMapOvr>
  <p:transition spd="med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EFD9E725-40CB-9041-B91D-3616E27DD0BC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4E0E758B-19B2-AD47-8646-836A13088136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0496FB5B-04C3-A743-9EB5-A0A5956CF5E0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E0FB0036-155B-3047-A789-214D3F500D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457DD935-7F52-2043-B0A9-609FF8F1DAB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1400A33B-B173-B844-8AFD-9BC20CDD3F7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1A52F467-8C27-6246-911D-EE090C7B368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D7F0C431-7649-7F4D-A88C-EA40F558AAA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47850D2E-E148-514F-894D-2BE4CC5A8CC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B884E6FA-6A93-7348-8C74-06D298E277E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A4B41287-6F32-6D48-94DF-DA7710CC4A9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C3FDE212-EF29-5E48-ADA7-734A1F05C74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238E91A4-033F-B449-9536-9B0DBF8EAF1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57C1121C-21BF-E24D-A939-6D564F79CBD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8D970B08-2A88-5945-AD12-46C688EA0F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681FBF0-9340-664A-8A6B-46F8ABC5D7C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A34792EA-74F2-6E4D-A8BE-B6C84009F9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637EB784-2A7D-A44E-909D-748D93546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F0B417-E19A-E34D-8C54-FF6EF63C48D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51937940"/>
      </p:ext>
    </p:extLst>
  </p:cSld>
  <p:clrMapOvr>
    <a:masterClrMapping/>
  </p:clrMapOvr>
  <p:transition spd="med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A4946D5E-5E71-6E44-9D05-B0433C5BD2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00EA807-3BA1-1346-A62E-0AC6C7C3952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706F4A7-FBF5-D447-A55E-C21403A511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36823293-B0F8-5F4E-B458-A649A1F7F8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4DCD0E4-A9CA-B64F-911A-D239387F9FF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5315752"/>
      </p:ext>
    </p:extLst>
  </p:cSld>
  <p:clrMapOvr>
    <a:masterClrMapping/>
  </p:clrMapOvr>
  <p:transition spd="med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60E2D4D-B05A-B54E-AFFF-8738F7FC08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E4CA732-F47D-D24C-B8E5-0FB6635C856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2B0FA50-36AB-D54A-BCD8-EC43F8DB38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AF9F8747-F351-7F41-A26C-A934545591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6B86793D-CC33-BC4B-A136-5050A572332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5900568"/>
      </p:ext>
    </p:extLst>
  </p:cSld>
  <p:clrMapOvr>
    <a:masterClrMapping/>
  </p:clrMapOvr>
  <p:transition spd="med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C479ED50-BEA6-A941-A56F-AFF24FA256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D1F614F-C957-AA46-9CB5-923C26EF0DDB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CCA946FF-A085-D645-A0F1-A7743B336B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AD3E8695-5A33-814F-9358-B19BAB475E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CBE1AD5-8E88-6944-A514-FF71762F4597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44139119"/>
      </p:ext>
    </p:extLst>
  </p:cSld>
  <p:clrMapOvr>
    <a:masterClrMapping/>
  </p:clrMapOvr>
  <p:transition spd="med">
    <p:wipe dir="d"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582370901"/>
      </p:ext>
    </p:extLst>
  </p:cSld>
  <p:clrMapOvr>
    <a:masterClrMapping/>
  </p:clrMapOvr>
  <p:transition spd="med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B4107FAC-275A-B04C-A0AA-CE3C13AE96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2F73354-8E4C-1A4E-80BA-62C200C53CB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F7DB975B-6904-494E-AD14-90688EC59B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EBD071F2-4A82-4A4F-882F-6F3E19C511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220C765-072B-6E42-805B-0C14D7E612D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64897036"/>
      </p:ext>
    </p:extLst>
  </p:cSld>
  <p:clrMapOvr>
    <a:masterClrMapping/>
  </p:clrMapOvr>
  <p:transition spd="med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932912946"/>
      </p:ext>
    </p:extLst>
  </p:cSld>
  <p:clrMapOvr>
    <a:masterClrMapping/>
  </p:clrMapOvr>
  <p:transition spd="med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FC2E1A37-76CC-0D40-9301-50E3DB44E7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47D258D-11F9-4346-95F0-2F13A8DAFE6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3972A32B-F8E5-3E49-900A-2E597C7BEA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9EAA6323-24EC-144A-8CBC-D9AE808A44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4518001-5768-B247-99DF-40493243D7E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83479659"/>
      </p:ext>
    </p:extLst>
  </p:cSld>
  <p:clrMapOvr>
    <a:masterClrMapping/>
  </p:clrMapOvr>
  <p:transition spd="med"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EE9562B8-A7F8-D748-8B2B-9AB98CBDA3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F253841-2892-594D-9F1E-900A9024B7F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ACA4E689-CD68-724A-B62A-03102CE217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82320E52-A336-1042-82DA-CDE19B493D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0BA2094-BC63-FE4E-BA85-57F3253D2AD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92533489"/>
      </p:ext>
    </p:extLst>
  </p:cSld>
  <p:clrMapOvr>
    <a:masterClrMapping/>
  </p:clrMapOvr>
  <p:transition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6CC6345-6BA4-0241-BB24-C4DCAD02C9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1475CC2-183C-AC47-8D75-5E3C48AFD32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95FCB62-4D7E-9340-B282-928DFB8AF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23D5BE27-729A-5041-9AB9-FC2B6CBA7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FD9026CD-08F8-AB45-B40F-AD548F782DE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446813"/>
      </p:ext>
    </p:extLst>
  </p:cSld>
  <p:clrMapOvr>
    <a:masterClrMapping/>
  </p:clrMapOvr>
  <p:transition spd="med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00B72DD2-343A-C44D-85E4-7FD539F121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2D746E8-31F2-8645-B1B6-40909C69BA0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317C939B-025B-BD4E-9B8A-076F3DF789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D316ED0E-749C-5647-AB9D-A590A5E433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FB9ECDE-6666-AC40-B8DC-D2CDBB0AD68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6583184"/>
      </p:ext>
    </p:extLst>
  </p:cSld>
  <p:clrMapOvr>
    <a:masterClrMapping/>
  </p:clrMapOvr>
  <p:transition spd="med"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BF5DCEE1-4C1F-B84B-A12E-E4039CCA92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94E09DB-4037-BE4B-A542-73839C5AA29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91AD93A3-04CC-7A43-9902-6C5F045C51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787A8FC8-B307-F147-9386-630C2F6F71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A14AC59-76B7-4C4C-A693-DD32F1C6CFF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92840051"/>
      </p:ext>
    </p:extLst>
  </p:cSld>
  <p:clrMapOvr>
    <a:masterClrMapping/>
  </p:clrMapOvr>
  <p:transition spd="med"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5EA569DB-5FE1-B94A-8099-545042CB8C42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6237FFE7-E34C-F746-BA99-DDD34EC62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B4229B3-A901-2342-9033-D22D7FF1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87458D23-3EE4-7549-8528-EFB936F0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C13F0440-ED0A-F348-B219-C3958246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1EC15803-C6AC-164C-8350-FDC47DE9B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C5E48954-18B1-804F-B40D-85FE27D7FC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C4371844-42F7-F143-A0EB-22A44AEFF3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14ECEC25-A4C6-BF45-897D-13BCC8144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449B3B5B-A817-B54B-98E1-E25978B96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E6DB8C6A-6895-CB41-B150-9A9B76315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46B65B3F-339D-DE44-B4C0-684C11371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BDD0ECCC-5BB5-D242-B55B-90899C2D04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E0E4FE8B-D4FD-C640-A110-5FEB621BB210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A3E6C311-E839-2349-B411-43F4EA580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21A3B457-247E-554C-BAAE-D9AF0F186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5F92F5A-BA2E-B54B-BAD9-471194D3A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EB8CBC64-574D-0544-8583-92782E946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E1D5C80A-DAAF-C349-A619-558CE0F7B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DC4B58F9-F28E-5F45-8C70-464F59412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7A46304D-F6C7-704C-B386-C5FA27A457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8B8FB9B2-97C2-5745-A294-0B7CF2713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43B1F068-72F8-CE44-AFA2-D9FE54B4FA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18996E8C-3ACE-1444-92FB-60C8BA075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126B164C-3739-1F40-8BDD-54CC2CFE05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233AF73F-E017-8943-BD5B-19A2F0ED7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56F85F4F-D1C7-3549-B5D8-526FC4CC869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BD810A9-15AC-7D41-893A-244D303F212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9D297E6E-9C10-F74C-9C38-8AB75B7040A2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4AC68524-A2DB-FF4C-B1CE-D12E95EA8ECF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6BE7EE-2DDD-0F4B-9608-BC46E89958B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98772747"/>
      </p:ext>
    </p:extLst>
  </p:cSld>
  <p:clrMapOvr>
    <a:masterClrMapping/>
  </p:clrMapOvr>
  <p:transition spd="med"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227F867E-90BB-4347-A67C-F9E27E18FA6F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70066759-F642-D94C-BE78-A3BCB89EA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9301FD51-3DF5-8344-BE5C-3EBB1331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5431BE96-85A0-1B40-AB4A-29B0FB10D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A3D57C48-9478-CC43-A4C4-257B98ED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F2AF8E09-3350-4D42-9E2B-B831314887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95A761B7-FEB1-7E44-9537-37FED69B11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BB0550FF-3FD5-EE46-9D88-280DFC0D9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7654F8C-2B97-AE48-9296-5833DA412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4F6371E3-CAAE-4C4C-AC47-CCA42F4C58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A9EFF711-F42E-DE40-8123-856182143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DB592C76-3789-204E-9AE1-AD832C220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9E22D2CA-D264-694B-9800-2B483DC0A3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A86CBB9D-D361-3948-89E9-F12E9EDA606A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67ED046C-4F50-CA44-8DAB-63EBD8E8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D8E5E26E-F22F-F345-9143-795B62254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6EB8CEE8-B1C8-C445-BD81-EDFF53232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8C5B80F4-857C-4845-9B18-1E4C9B0CE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73D2633B-A855-774C-9796-C5D61FA6C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9087F7E1-27E0-4F4E-8ABA-EEC3B4100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971B6DF7-25E8-6042-BCF1-012874793A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A6C1DEEA-DCEE-4C47-8825-08D58FABF1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49FD07C6-35EC-A241-B82B-9EC2842C42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5C970342-9D61-DF4E-99B7-617F52101A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920497AC-604A-3841-AF11-C3C380E94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9FFDDCBE-1A20-6840-8FB4-F19C3B246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14D7253C-2A33-824B-970E-757FD30CA0D6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E40346EA-9612-0E43-8F84-49FF8E7D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ED594881-6D94-8146-B650-AD491787A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AC449848-D175-944D-A344-A71577011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199CD385-7B14-7E47-BE69-DF2FE9A94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940D56C6-62E3-5B4C-91EB-636231E160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F0FF0AA5-5A63-3B4B-9EAA-59385C804F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90685B01-BD96-CC4B-A39D-079EC6FB1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CB2952F2-BA62-A543-AFF5-0E5FC4E41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6315388A-2CC9-0D43-B203-AF4F9C7910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5CAF7B7B-BA97-1F4D-A007-CC0D284A0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D2C0BE6E-3C9E-774B-B55A-DBD34331B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FCE9777B-C976-874E-AB7C-31C1E2A0A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FAE59DC2-A250-4A44-A218-72D5F04C9196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3D25A97-D01E-D44A-9612-49AD3BCB0F4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CBF1DC5F-83BD-EE4C-AE1D-A62E966A21FB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BEAFCA1E-BBC7-6242-BF44-737E308D4F4D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26D9B3F-64CB-AD4B-89F3-459C205D3F9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63861765"/>
      </p:ext>
    </p:extLst>
  </p:cSld>
  <p:clrMapOvr>
    <a:masterClrMapping/>
  </p:clrMapOvr>
  <p:transition spd="med"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4D0A447B-D2B7-AA49-B95F-DF7FFBB7C811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00F578B6-DD5E-674D-A361-602C9884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EF1B582-034B-8244-B5FB-950E5149E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45E974E3-C626-3E45-93AE-0DDABD27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C93FE6E8-D1DE-9D4A-80E7-484C4B35D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354E0A1D-D8C7-0545-A6BE-2DD8033483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60E203EB-AAD4-AF4E-9EF6-21EB6FA9A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180DB9ED-EA2C-A24A-B7A4-009604C698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3899174D-0C01-2E4B-BF16-177BC9727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91C8995B-3D51-5944-80C3-6CAD9CBCE0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04C933F5-F72A-E04C-8327-15F6ECD4B8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CA952314-CA04-074A-887C-4A4014A14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16BEC80A-821A-5040-BD0D-F537FA14D3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6D914652-7332-0344-8575-1251365871F5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237857FE-2EC7-4B44-8BE0-32F3F6FBD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B9ED86A6-C4F9-2248-ABF2-D3A67BFEB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8A94F0CA-2D07-4D4B-BA19-DE2AFCE9D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2D15BC3F-7B8B-B34E-AA45-6BF62DF30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E4F3C3EE-F828-B742-9C06-ED04680C3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8D3871EF-C70A-C547-B9AA-565D32CF61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9D7CB437-9D35-C640-8493-18095E3C8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190A1007-ED2C-604A-860C-697140280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F60C89F0-D43F-5346-B957-62B375A38D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65BE8530-6085-E94F-A3F7-B67954EE4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FB41BEC7-5BD6-6D4E-9852-942944F3B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AE67D001-52AE-E042-BA1C-7590ACAF5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87AC1F27-87A5-D546-889E-266CCC0FABEA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E74858F4-D310-AA49-BDAC-069FE659F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3757B828-27AA-9B41-9783-D0574DB8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BC7A6260-F61E-874B-8800-A351EA207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290A4550-E973-564F-A99B-12A945A9E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909BC44A-3C37-1948-9839-8DD614958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B2356DF9-E081-224B-A8C8-C82BB730B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9B4A6BFF-A3D7-F64A-A092-FB54AC865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87D2AF41-81E6-7B42-A87A-6AF85F9B2E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41A60E3D-87A2-A649-BC0C-BA25B7993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DB28C39B-CD1D-844C-A491-2D7BDBAFD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D43DC4AA-512B-6548-9BBC-99E3E9F3D3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2A5A2298-3C31-2B4E-AA8A-C3BCDD4ADF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10D9FCA0-A5E9-A549-B517-EE2E975000E6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A189A20-7E21-B54B-A2D7-4E202699F71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4BC06164-36E2-294A-9717-71503DCCA06B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958AFD5-9549-D44B-9F12-53E506D55F30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29AAB24-E795-8B43-92A9-F87590C511E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08344638"/>
      </p:ext>
    </p:extLst>
  </p:cSld>
  <p:clrMapOvr>
    <a:masterClrMapping/>
  </p:clrMapOvr>
  <p:transition spd="med"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39277E6B-3F1D-8242-8491-C3B407BDD1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37BF55A-7ACE-244B-A5EA-AF7BBD0581E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0A767632-1E9D-D74A-85CA-FF99A19858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A2CC3100-7B11-4C4F-86FF-BF939F57C4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A8628BB-C4AC-7A49-A10B-98C863805E3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43740112"/>
      </p:ext>
    </p:extLst>
  </p:cSld>
  <p:clrMapOvr>
    <a:masterClrMapping/>
  </p:clrMapOvr>
  <p:transition spd="med"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B6AD8983-4D23-2346-AF82-BCA9A6DCD77C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FF27042D-9996-EF46-AB28-F7F29887C429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839372D8-9F96-0444-85F6-2017A57F52BC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58113C4B-66ED-EB48-858D-2C6EEE74D6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4658569D-9540-044B-A5BB-48A036D3E1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14A8A7DF-4E90-4941-A4E9-D3845463E44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BC6B4EFB-F2E9-9141-8290-FF1505564DF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8B33CAB5-E230-6746-83E4-9181A61B4AE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453051FC-1A96-9C46-A6C8-31626AECEB2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BB6F6B7E-64C6-3348-97A4-67EE2CA3484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C26AF729-4A4B-6F42-996C-1B47B63CCA1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562E6AA8-A002-EC4F-BCF6-24BA453B2CC8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AC4A4537-1CDA-A941-9D6B-C4E28CDEE00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A75C2D56-7F74-6540-BD3F-6DDE86DB4B3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6604ECDA-6C75-AA4F-9747-0AB8D52726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A229BF7-B334-5145-AEAA-BFB4EE2DC67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096353E7-DDBE-6B40-85BD-DDFBC67203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2FA936EB-92D5-CB4E-895B-4EE8B83D6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37D0E2A-DBF1-4E4E-92A4-C4F57040349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02108563"/>
      </p:ext>
    </p:extLst>
  </p:cSld>
  <p:clrMapOvr>
    <a:masterClrMapping/>
  </p:clrMapOvr>
  <p:transition spd="med">
    <p:fade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A8329A59-1207-984E-B483-9F1AD53B4B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E48BD18-6061-4A42-952A-AF336C86AF8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9DECDBF-13CE-644F-A623-1FD57C86C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072B8ED-765F-EB48-8150-67131AB82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5F4B2AB-19E4-B443-85CA-9ECF01AA3D7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84423719"/>
      </p:ext>
    </p:extLst>
  </p:cSld>
  <p:clrMapOvr>
    <a:masterClrMapping/>
  </p:clrMapOvr>
  <p:transition spd="med">
    <p:fade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146D69D7-9BC5-F34C-92BD-FF98913BA4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37D2D6A-61AE-6444-8F81-A1D519A037E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194CB3E-88B6-4648-A4F6-05F1938D9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91DD46A-6DF0-DC41-92BA-54B6FE4AAA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E4D1FF5-3B94-4D42-8B08-E830D6C206D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94541872"/>
      </p:ext>
    </p:extLst>
  </p:cSld>
  <p:clrMapOvr>
    <a:masterClrMapping/>
  </p:clrMapOvr>
  <p:transition spd="med">
    <p:fade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23F7B507-0048-4949-92CF-71A3463F3D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38F7360-50DF-2041-BE22-3C7DB363AB39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DFA4666C-9242-9B4C-81F5-05B5E5F829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131C3A88-F306-D046-946E-07E499271C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7F33F11-8D79-2A4C-A1FE-83641EFC9B4B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52826341"/>
      </p:ext>
    </p:extLst>
  </p:cSld>
  <p:clrMapOvr>
    <a:masterClrMapping/>
  </p:clrMapOvr>
  <p:transition spd="med">
    <p:wipe dir="d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A83AAFA0-6692-FA4A-A73F-1B01A9BFEE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ACC61F5-DE19-D547-A5E6-117E4C86311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F414BFF-C78D-834D-836A-2804BBA972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86500F35-BDA1-F440-835A-B5700EDB7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B0B32BC4-4ABC-614C-BB5B-32060F279A1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68814711"/>
      </p:ext>
    </p:extLst>
  </p:cSld>
  <p:clrMapOvr>
    <a:masterClrMapping/>
  </p:clrMapOvr>
  <p:transition spd="med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標題，文字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295400" y="714375"/>
            <a:ext cx="7315200" cy="533400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sz="half" idx="1"/>
          </p:nvPr>
        </p:nvSpPr>
        <p:spPr>
          <a:xfrm>
            <a:off x="457200" y="1447800"/>
            <a:ext cx="4000500" cy="4876800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10100" y="1447800"/>
            <a:ext cx="4000500" cy="4876800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Rectangle 77">
            <a:extLst>
              <a:ext uri="{FF2B5EF4-FFF2-40B4-BE49-F238E27FC236}">
                <a16:creationId xmlns:a16="http://schemas.microsoft.com/office/drawing/2014/main" id="{15310DE0-631B-1A4F-9DD6-4B6B5DA75AA4}"/>
              </a:ext>
            </a:extLst>
          </p:cNvPr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F8F2452-3DBD-6A4C-AA97-49394BF28601}" type="slidenum">
              <a:rPr lang="zh-TW" altLang="en-US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19501613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743419344"/>
      </p:ext>
    </p:extLst>
  </p:cSld>
  <p:clrMapOvr>
    <a:masterClrMapping/>
  </p:clrMapOvr>
  <p:transition spd="med">
    <p:fade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0657D80A-2771-EB44-993E-044D666234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AB9BC9F-D529-6942-A8AA-DB416BB0D92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BD4DCDB-5610-1748-AF6F-5048775615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652F6C3-D368-E143-B798-4F464525B6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20B2271-B17C-7245-B07F-2EC320A9A74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75267795"/>
      </p:ext>
    </p:extLst>
  </p:cSld>
  <p:clrMapOvr>
    <a:masterClrMapping/>
  </p:clrMapOvr>
  <p:transition spd="med">
    <p:fade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277854543"/>
      </p:ext>
    </p:extLst>
  </p:cSld>
  <p:clrMapOvr>
    <a:masterClrMapping/>
  </p:clrMapOvr>
  <p:transition spd="med">
    <p:fade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9521D239-DC70-B047-8C08-D4F0FAAFF4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779E42F-C6DF-174F-A7EF-8CEC20C69F8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901D17E6-9634-DE43-92CF-1BACBC2A7F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1B865677-01ED-394E-B7C2-502D0771F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2269FC7-EA8E-BF42-AE3D-2CA3DBFBF06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49079869"/>
      </p:ext>
    </p:extLst>
  </p:cSld>
  <p:clrMapOvr>
    <a:masterClrMapping/>
  </p:clrMapOvr>
  <p:transition spd="med">
    <p:fad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87FF063E-C2A1-194D-9743-FD98E2C41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3E7611F-E9FE-224F-86F9-188783396EB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069311B8-DCBB-984C-9B4C-E09F8BED47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D84EC2DF-C29D-3843-BBA5-E94E5473A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A7CF603-09E5-2145-8917-91A37962CD9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10416148"/>
      </p:ext>
    </p:extLst>
  </p:cSld>
  <p:clrMapOvr>
    <a:masterClrMapping/>
  </p:clrMapOvr>
  <p:transition spd="med">
    <p:fade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88EBA735-6BE4-1445-A04F-7E1A409B4B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0DA9C51-3892-E74E-8704-7204C910A15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1A7542F0-1EDE-CF42-AB07-8BA8D5001C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54B6A7ED-3DF3-7A4B-B170-68F125C0E1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0620F70-7A70-BA4C-964D-8DD1DF0BA6D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72790509"/>
      </p:ext>
    </p:extLst>
  </p:cSld>
  <p:clrMapOvr>
    <a:masterClrMapping/>
  </p:clrMapOvr>
  <p:transition spd="med">
    <p:fade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7E3B3CB9-97C9-5049-94AE-25C3A5534F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D88BD42-7E9E-AF40-BCA4-3EC717AFEC4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74E656B8-6338-134C-BE18-90025A85A5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14F29E01-1A27-C040-9363-C5892DF2E7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217360-965E-1E4C-A71F-B21A416AB2D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98946194"/>
      </p:ext>
    </p:extLst>
  </p:cSld>
  <p:clrMapOvr>
    <a:masterClrMapping/>
  </p:clrMapOvr>
  <p:transition spd="med">
    <p:fade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634632B9-A846-5C46-A5E1-6FDB15A637EB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83B4466B-6CEC-8749-AFD9-B4F47627B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F828A086-F90E-A849-9637-69DF1F7DD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2905017C-85C6-3B49-A7B1-D8D53EFD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6B99986-9106-9D4C-8FD9-24583CCFA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B52C8467-F312-944F-9EAF-A2A7A14D1E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FF16328C-88FD-E749-B616-EEED7AC460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B7203C9D-0955-0143-9A88-6B2372090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ADCE74A7-E7ED-9A41-9A66-2C34BECB3D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015FB5F5-E0DB-F942-B021-497F5A3A4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AEAE69D3-454F-F043-86C2-C486CC4C4E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CBB8FF9E-FC1B-9445-895A-70CB61A5F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DDF4E965-0E84-6A48-81A4-FF7CEF0A9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CA02F7D9-DE6F-6246-8C09-B29361150B19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2439FDC0-B0EC-764E-BA6F-1470EF7BA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693DE763-FD0C-7146-B085-09EEC8934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85C915E0-066E-D74A-8864-90771129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8C4A30B3-88BA-0F4E-8821-C0C921CEF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9C9F51A0-12B8-D943-A79F-5812C32EA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3EB1AB4E-98C7-3F4E-9A1E-80DEBD2DEE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57C75F2E-3A93-E147-ACF1-7FA3C8FDC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4AEC80F9-12ED-654D-BA1A-E6D7AC464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42FC9537-295C-C54E-B81B-7AE1D9FE6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45E20696-3F1A-5349-A734-5248A26D7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5FA2141-0BF0-1A45-87B2-DACB32ED7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2C0DFA84-BEA2-204D-AD80-99D21411CA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A72D7801-A1B2-4D40-B5E5-37EEF2E0C723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843AA92-DDAD-E74C-AC10-4B44B427C85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E7BCC9A9-D3E0-054B-B5B1-8E330F7ABF0F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2C81CEB8-875D-4043-A05B-F98754CC356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4ED48AA-2D97-5346-AB46-62739696FEB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884496131"/>
      </p:ext>
    </p:extLst>
  </p:cSld>
  <p:clrMapOvr>
    <a:masterClrMapping/>
  </p:clrMapOvr>
  <p:transition spd="med">
    <p:fad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02FCB860-379A-A146-A4E2-A0EF45E90203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B68534D7-74F5-2548-8194-CFC466294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209B40F6-65CF-304A-B198-15AB8E576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707CC50E-4AEF-9944-8645-1F9AC4B1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5AC3A57A-DB75-B240-AA2F-D779070F7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E8BAB2D6-90A9-E540-ABED-C3FD218499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6A021643-0087-5541-AB8A-61B8ACF37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B7977C1F-EEBD-9048-8173-1E40C1688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FEA28829-4076-4543-AE76-69FF6C71EE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C2762EC0-502F-3646-93E2-5DD5719F16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4A4C4E56-E73B-2146-8054-10516D9FFA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50E6B383-798A-B140-9983-FA44B17B7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6F30BAB1-1EDD-354F-AF71-38F6FC6259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70BC263D-AA1F-0E41-B488-7560826DE37C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353B4418-4D0F-E64D-B4D0-41CA8E24D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60B41EC8-4E30-3546-9012-6B48DB3C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31389054-CC7B-E544-9F7B-A75B17F04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27838F15-664B-6F4E-BC94-3C4AA1E8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52BC4ABC-344F-CC44-8E3C-22E1CE0E0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19B46F59-889B-3443-AFF5-82CC21FC8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979E171D-128A-E343-B166-403C32CDD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F78AF996-6BFA-DD43-BF68-60049F0159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FE990860-7F3E-3E46-A12B-15CFCBD1A4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2C857416-28B5-FE40-AAD6-5E1BE8B82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2F935EEB-B62A-CB4B-A0B5-7584C61FA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D1D51864-7A76-E947-B4AA-52A6FE6411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9984F331-3E63-984B-B67C-24EE264CD89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212DC538-11D4-CB4B-A9D4-C9251B55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CD0771FE-B48A-9945-BB2D-EB7A3C262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4ECC239E-303A-524A-B723-4810EAAE0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629B9FEE-FFEE-AD46-BBF8-869339303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904E40CA-90C2-AB4B-A423-1522DEE13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FCE533DA-4627-F14E-8172-606746451C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F6408C72-19EA-1447-9E5E-17908065C5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E70CBC72-231B-0A45-A2C2-242EC83BCF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7BF97406-CB20-F141-98FF-B401E8856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84FD862E-41DB-0A42-BD72-37DE6D74A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EF434FA1-8444-F445-BEDA-01BC0ED0A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FE4656B9-46F4-A242-ACAB-A17C812456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1A933F3D-0750-5E44-B5A2-3E32A1119635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277D456-00E3-4146-B6E5-D9980F84340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18B79883-3B43-164F-A587-2C63B52700AE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7E1C97A6-DB43-EC4D-B92E-32408D2B269E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A94E0FB-5350-134F-88C0-6CDBE440E94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10512384"/>
      </p:ext>
    </p:extLst>
  </p:cSld>
  <p:clrMapOvr>
    <a:masterClrMapping/>
  </p:clrMapOvr>
  <p:transition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94CE71B9-6563-7C44-A793-208EE7B4057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C1E9FA4-5305-EB4B-901F-C251591F23B7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7EA00953-BC0A-4B47-98F8-AD299C7F9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AAEF5603-43CC-D04B-B1C7-C8795A1A7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AE999A25-F832-6D49-81A9-42EDA3F1405B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144504979"/>
      </p:ext>
    </p:extLst>
  </p:cSld>
  <p:clrMapOvr>
    <a:masterClrMapping/>
  </p:clrMapOvr>
  <p:transition spd="med">
    <p:wipe dir="d"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10011978-A5F0-6849-8C7F-F4FBF3A06429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1B0AF3B5-F116-8044-9EE9-FE381B6D1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A4704D45-7B36-2B43-A96A-A956B2D61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DE997828-7B78-924C-B027-1C84B2EA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D8D2D863-B280-BF4D-82AF-3587EE352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5365961F-4FD2-0440-B7FB-5A2B4F41E8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F1F8A3D8-2A87-214E-85F9-D5FFA9CD8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4E64D107-49D5-8143-9D7E-2AFCAD7F6A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09C9D7DF-C19B-014C-9550-DCE25DB4AD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8047771-D092-AC46-A63F-F4A0711A5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9E98373D-276A-7240-BE00-618F57E9F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D89872FB-1DD7-054A-9F4C-9B2B412A7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30E851B0-084A-2E42-8EF0-5D52239C6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CBEFB378-BDBC-6D4C-AD2B-219E2D490B5F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1B817B45-8354-D548-AB6D-E834B09D0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E35F3303-1B6F-6945-AA06-F6EFD36CB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55E3CB05-A448-A445-BEC0-9827AE75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A4014855-7084-A74E-9F16-7B9022D0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646E7B96-D661-7E46-9AC2-2CBABAC5AB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7CC987E6-F08B-AC48-BC58-5F8B29465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3CC3D6B3-BEA4-EE46-98F9-B6792B0C76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534579A0-1A42-1247-AA86-9EDC7F09F3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EEFB8767-9D12-3B45-B1ED-83B12EF28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B5459961-0D33-6242-8012-9123548EFA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B00DDED-6588-7D4D-95CF-1CA7159345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AB1E19C6-C7E3-8141-A8E6-86AF3D8C7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7210C5C7-A5AE-3A46-A350-125E05A099A7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3ECE57DE-64EC-394D-AD07-B06E84AF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AB26A1B6-BEAB-5048-B117-7DA0C2E4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D89194CD-41E1-1842-BBE3-B4BA70AD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257504B4-6255-8644-B43C-260886DC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A8FCF67E-6478-CE49-B628-DCD786E9C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68B0051D-8842-F147-B6D9-6E2EFAB8E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94BFBC7D-E014-E543-A918-F1482BA58E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A566C83D-9F0A-CF48-8EBA-0A5D8B222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444ACE9F-BF04-8B40-B1F7-C4035B220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FD4E92B1-B38D-3746-8B16-D6332F97E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5D2E598B-C4DF-884B-B12B-48EF97642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3125824E-BB4B-A848-B47B-0F6852F5D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57664FF9-2C88-C743-843E-D9D93899BFA1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12AFA7E-11EE-FE40-AD6F-EEDBDE6DA82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00B57CAA-AE30-7D45-A8B7-FF6CF99E60A5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770140C-05B7-2B4D-9174-C57C57CE4901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3070581-A0A2-A348-8DD5-5548A4E3359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965887"/>
      </p:ext>
    </p:extLst>
  </p:cSld>
  <p:clrMapOvr>
    <a:masterClrMapping/>
  </p:clrMapOvr>
  <p:transition spd="med">
    <p:fad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1299ACA1-DAA5-3448-82B9-18077118B6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EB58DDE-CA85-9344-80F1-2D2765E85B1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7731DA19-B03F-594A-A9FA-35C6F09313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95B50FAF-798C-D843-8A9A-D88C6738C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03EE04E-62BE-9C41-96AF-55E547CA251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3103421"/>
      </p:ext>
    </p:extLst>
  </p:cSld>
  <p:clrMapOvr>
    <a:masterClrMapping/>
  </p:clrMapOvr>
  <p:transition spd="med">
    <p:fad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D335DB8A-8475-B84E-BE2B-7923DA705C4E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EE8C2CBD-030F-AC40-8457-7CCE34CE4B1C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94141CF6-51AD-C54A-BFBF-6A34BF380FFC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A009736B-036B-4C41-AC83-B5F0A5B9D3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67581202-EAB6-DE46-AC3B-80DCEE5E948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821A5D66-7B39-3943-8364-972015C448D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B0F71C10-4C00-3042-8524-E5F64BFFEA4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1286FA57-6667-7745-8325-0038EC9B6FC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88374B1A-EC65-0A4C-B9C4-9298E21981D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B2238AEC-389A-524D-B8DF-C9CE8BE0861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B122F13C-C19E-EB45-B0BB-F750E69A6DF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A91D9A67-D08C-D249-A55C-0A74BBBA857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B9DD7E71-E791-2141-8262-A2A9C9B191F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F4109BDE-629D-984A-A872-63187EB8110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BCBAAEDA-48F5-CD40-A53C-DC3C00F636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31F8F12-C3C2-7142-B58E-82720FF508B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0FE2B902-5AF0-E649-A893-063918F75C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73FA8A59-D103-114A-9C08-4409F873D9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DF13398-4260-8B47-B45F-C43666E9FA7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92919911"/>
      </p:ext>
    </p:extLst>
  </p:cSld>
  <p:clrMapOvr>
    <a:masterClrMapping/>
  </p:clrMapOvr>
  <p:transition spd="med">
    <p:fad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AA6F3F1-88E7-C747-A7E1-EF76589DA5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769D24E-B11A-FF46-9E49-FAC2581F4F7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4D04A1ED-665D-D74E-B91C-38D7DAA986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B7ED49A1-0281-D24B-A630-C822585A3E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6DCC6C9-2FF7-B443-9003-30A52FC5A6D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76050088"/>
      </p:ext>
    </p:extLst>
  </p:cSld>
  <p:clrMapOvr>
    <a:masterClrMapping/>
  </p:clrMapOvr>
  <p:transition spd="med">
    <p:fad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CE28233D-7064-154F-A966-1D787139A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4C7760D-6D2B-9549-A76F-AB7E9B5049E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F97D577B-4C0D-9845-A7AD-FC237C75E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B3E875B-8291-A54A-A3DA-76121ACA9C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3AC2015-BACE-874A-B0B3-E62F91B4457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84484633"/>
      </p:ext>
    </p:extLst>
  </p:cSld>
  <p:clrMapOvr>
    <a:masterClrMapping/>
  </p:clrMapOvr>
  <p:transition spd="med"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AB9C4DA5-288E-FF46-8411-98BEABE3AF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87D6CC7-2678-C04F-9557-A2CA81D3B2A0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B1421F9E-202B-2B42-96B5-D3F8F1A45F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799D2AE0-9134-4349-A523-E91576F2C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D44313D-1512-634E-9AB8-383A997105A5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4066556883"/>
      </p:ext>
    </p:extLst>
  </p:cSld>
  <p:clrMapOvr>
    <a:masterClrMapping/>
  </p:clrMapOvr>
  <p:transition spd="med">
    <p:wipe dir="d"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Shape 89"/>
          <p:cNvSpPr>
            <a:spLocks noGrp="1"/>
          </p:cNvSpPr>
          <p:nvPr>
            <p:ph type="title"/>
          </p:nvPr>
        </p:nvSpPr>
        <p:spPr>
          <a:xfrm>
            <a:off x="1115617" y="122239"/>
            <a:ext cx="6885385" cy="1002507"/>
          </a:xfrm>
          <a:prstGeom prst="rect">
            <a:avLst/>
          </a:prstGeom>
        </p:spPr>
        <p:txBody>
          <a:bodyPr/>
          <a:lstStyle/>
          <a:p>
            <a:r>
              <a:t>大標題文字</a:t>
            </a:r>
          </a:p>
        </p:txBody>
      </p:sp>
      <p:sp>
        <p:nvSpPr>
          <p:cNvPr id="90" name="Shape 90"/>
          <p:cNvSpPr>
            <a:spLocks noGrp="1"/>
          </p:cNvSpPr>
          <p:nvPr>
            <p:ph type="body" idx="1"/>
          </p:nvPr>
        </p:nvSpPr>
        <p:spPr>
          <a:xfrm>
            <a:off x="457200" y="1124746"/>
            <a:ext cx="8229600" cy="500618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內文層級一</a:t>
            </a:r>
          </a:p>
          <a:p>
            <a:pPr lvl="1"/>
            <a:r>
              <a:t>內文層級二</a:t>
            </a:r>
          </a:p>
          <a:p>
            <a:pPr lvl="2"/>
            <a:r>
              <a:t>內文層級三</a:t>
            </a:r>
          </a:p>
          <a:p>
            <a:pPr lvl="3"/>
            <a:r>
              <a:t>內文層級四</a:t>
            </a:r>
          </a:p>
          <a:p>
            <a:pPr lvl="4"/>
            <a:r>
              <a:t>內文層級五</a:t>
            </a:r>
          </a:p>
        </p:txBody>
      </p:sp>
      <p:sp>
        <p:nvSpPr>
          <p:cNvPr id="4" name="Shape 91">
            <a:extLst>
              <a:ext uri="{FF2B5EF4-FFF2-40B4-BE49-F238E27FC236}">
                <a16:creationId xmlns:a16="http://schemas.microsoft.com/office/drawing/2014/main" id="{F446963F-65ED-AB49-9147-ADFB42ACCBE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EBCEB94-89DA-7141-B62E-A9E9E8723D10}" type="slidenum">
              <a:rPr lang="zh-TW" altLang="zh-TW"/>
              <a:pPr>
                <a:defRPr/>
              </a:pPr>
              <a:t>‹#›</a:t>
            </a:fld>
            <a:endParaRPr lang="zh-TW" altLang="zh-TW"/>
          </a:p>
        </p:txBody>
      </p:sp>
    </p:spTree>
    <p:extLst>
      <p:ext uri="{BB962C8B-B14F-4D97-AF65-F5344CB8AC3E}">
        <p14:creationId xmlns:p14="http://schemas.microsoft.com/office/powerpoint/2010/main" val="1896011323"/>
      </p:ext>
    </p:extLst>
  </p:cSld>
  <p:clrMapOvr>
    <a:masterClrMapping/>
  </p:clrMapOvr>
  <p:transition spd="med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933335576"/>
      </p:ext>
    </p:extLst>
  </p:cSld>
  <p:clrMapOvr>
    <a:masterClrMapping/>
  </p:clrMapOvr>
  <p:transition spd="med"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141F8C8C-E708-CD45-9630-DCB00277CF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2EF99F0-C3EC-794A-8051-AD6313CF90F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CCE3558-D2AC-244F-8912-CB231F39A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C9753F6-502B-E24B-A815-DE8B1B4FC8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43269C4-B003-6F40-BF5F-AD398E91ED6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561138266"/>
      </p:ext>
    </p:extLst>
  </p:cSld>
  <p:clrMapOvr>
    <a:masterClrMapping/>
  </p:clrMapOvr>
  <p:transition spd="med"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609165552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769120258"/>
      </p:ext>
    </p:extLst>
  </p:cSld>
  <p:clrMapOvr>
    <a:masterClrMapping/>
  </p:clrMapOvr>
  <p:transition spd="med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BA7FE9D-7BA7-F948-BC67-AD0A035574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276375B-463F-8247-B10E-38DCB87B703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3DDC5896-9520-194C-93A3-A629FF526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C53F531A-914B-D144-81C8-3B8C2C4D2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AF6EAAD-D13A-854C-A505-EE867DF29BC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44021576"/>
      </p:ext>
    </p:extLst>
  </p:cSld>
  <p:clrMapOvr>
    <a:masterClrMapping/>
  </p:clrMapOvr>
  <p:transition spd="med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3447F8D9-1FE4-3F42-A6B3-D5CF521D41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10B3057-1154-D242-91C9-6ABBA8F7596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2EE449DB-A86A-E443-94C4-B5E8B38D3D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4C57F5CA-3F43-AC4B-A2DF-796FEE0384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7BE120D-103E-D242-9EF8-F554EBF7093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981532537"/>
      </p:ext>
    </p:extLst>
  </p:cSld>
  <p:clrMapOvr>
    <a:masterClrMapping/>
  </p:clrMapOvr>
  <p:transition spd="med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CD8230F1-5A99-2A4B-AF18-036577BD70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E229283A-6515-7A44-88B5-25B01780654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4E33FBB0-D306-984D-8913-2C5BDD0B3A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5DEBC295-5A4D-FB42-B0C6-E6DCA7FCE9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34174CE-29D4-CA4D-AEDB-E13876546DC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14728315"/>
      </p:ext>
    </p:extLst>
  </p:cSld>
  <p:clrMapOvr>
    <a:masterClrMapping/>
  </p:clrMapOvr>
  <p:transition spd="med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1D95926D-6893-1A4F-B142-BC83A43AB8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F72B901-84A8-ED4A-A8B7-0A144128ED2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B89D66D1-B896-8F46-8258-04C315018C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EC9A78D4-99FB-4745-AD9E-5C74B2EFA7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781CB3-DCD9-694E-9A2D-03E150F613D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72337362"/>
      </p:ext>
    </p:extLst>
  </p:cSld>
  <p:clrMapOvr>
    <a:masterClrMapping/>
  </p:clrMapOvr>
  <p:transition spd="med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2D93FFF5-742C-6D4B-8D1B-56316C4F5380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4CD98272-487E-514B-BEE5-6481C1B03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42923543-E31C-7046-BBA9-B9785511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06ED3EC-E1AA-9447-93AE-D339CC1A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F0FCF1BB-1E5E-A447-B0A9-35CDC099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B27CAD95-19EF-3647-8568-B8A0DBE31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2B8F9C3C-E51B-434D-918C-6A430C4CA7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CA034513-0510-E44E-A9E7-48EA3698E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AF6B4966-374D-DE44-97BF-979E860F7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666E4600-BB3E-6C46-A95F-FEFAD5968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C33FA7E6-F012-DB4A-B81A-224FF94E3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F55F466A-7968-AB4D-B7E3-E9780956CD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DF803BCD-7E07-5A46-8257-92BE8E993E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24194C20-47B5-6F4C-91AA-0F4B01F38F91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09A6A0DA-5846-4041-B080-D84FE6EA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AD962A31-925B-1942-B41D-55E4B513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4E1E6BAC-A869-0D4A-A376-B102A624B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BFF96EA9-F7AD-3145-A3A3-13AA1689D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0F530154-B625-4A4E-AFAA-F0716C29C8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6004F86A-C9E0-C34A-9CA2-CB4EE4D1F3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B3F8A866-5F1D-6642-90EF-A43FC5CBE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F2B90A77-D65F-CF4D-92F3-DFEC28332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3797DAB2-8B04-E146-A890-221CD511A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C8F231F5-300E-104C-AD7B-B60BA8F82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1422B521-9C06-4745-93CB-D16F3D0F8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647AF7A9-78FF-B94F-BDDA-42A83D3517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AEDA9368-E869-F641-8D6E-F2E9564E0419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0DCF851-1425-F24D-86AA-E7C47D35EFE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F5A70E14-7593-D346-B874-9A7A7566FAEE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8D6ED518-7789-4140-A960-FB4B6E3FC400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4FC02EA-0314-C843-A963-F1ECBC99F21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78748849"/>
      </p:ext>
    </p:extLst>
  </p:cSld>
  <p:clrMapOvr>
    <a:masterClrMapping/>
  </p:clrMapOvr>
  <p:transition spd="med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C851F394-97FD-0A49-BC96-91E298812366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8FF5F071-8F9F-D246-810E-2EBF5D700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3D81FEA0-BF4E-AD48-ADE0-EC7F40549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D9EC8042-DC76-5D4E-B220-5B4A2EB6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FE55477C-27E3-6F42-9ED2-6FB628308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D8C77DC8-C80D-7347-9580-3E22F71D2D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33538B3F-8906-CF48-86A4-EC8C99526B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C43C83F0-8C4A-7049-9CF9-52E28D510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FEB37AEF-3B34-4D4D-98AD-9ABFDB037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B12B77AD-E439-5B4F-A770-3B50A613F3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CAB65E0C-4671-7B4A-807D-C377479DF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DEE6C733-8FFE-B941-930C-C31758C6D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29D56B3A-4001-434F-8D1E-9D4DCFA6AA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8510E3F8-21BF-5042-9D6D-21C63C9EA282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17728055-C8B3-BB42-A5A3-1C678E5B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00BBC141-495B-574D-BC50-DD2637DD1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F83701C0-47EF-B447-8353-960CB49D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B94EBF72-BE8B-2541-BDDA-63DB29478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BECECFFB-6F69-F846-9F23-08919E504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337132E7-EF7A-6C42-86D7-078964465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75D09868-B03A-9945-B094-AC56E3E7A3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440E4004-6A7D-754A-B368-719FA99267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55706FCF-2053-794D-B727-A0122DAF1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E1260965-8734-C245-B7BF-626CB9CBEA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48D44C5F-5A81-8A47-AF4E-34056D5B7C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6D51BFB4-154F-834A-AE49-E4CEF21AD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225B9033-22F1-8247-8944-C444ACDBDE3A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400F2915-CF6F-2648-B3E0-3D73806F3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5648EF67-E984-9242-AB68-631AA1018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1F7B8DA7-FF90-F04B-8907-716721903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06B6E8C4-2BC7-9248-826E-6999DF80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195739B1-9851-E24E-B0A8-6C9673185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54CB8526-F4AA-114D-85D8-BE44AC109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9D100DE9-837E-DC4A-A661-EAE26C901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D3F93CF9-743B-2646-B1F1-ADA31812CF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DCE64CFA-4921-5B4F-9811-1EE4ECD71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D7609AB7-DF57-9F4B-80A7-190BD65BF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56457D75-C91F-1343-BA26-2E6FA6DD8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7F5D2B7B-87A3-F343-A7C2-162EAB628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BD981E52-4588-7845-B8C1-D02A92F14D10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CC1EA2C-D972-5942-9CE2-C72D2D53A85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8B69CC9B-7B37-7E48-8A7B-18466CA63E08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F95C9945-4960-B84C-93D3-25430951AA39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C2C6C03-8618-7B44-8E02-546CB005CF3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66932680"/>
      </p:ext>
    </p:extLst>
  </p:cSld>
  <p:clrMapOvr>
    <a:masterClrMapping/>
  </p:clrMapOvr>
  <p:transition spd="med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9316EFED-976A-664D-A1FA-B02940ED0A88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F2241543-387B-044B-A128-C5837D8A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8111D2B8-F5BA-F945-A0B0-A334382B4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FDECCB1A-FC7A-2443-94B3-7AE804FE6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1AA96299-A95A-5745-8094-1D1FA0DE3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8A186069-82C1-FC45-A9BA-FDAB808D5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60F9FF71-0B96-2740-BD2D-0D79A52374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E2F85CD5-AD97-6A43-99E0-8F8856B05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FC79A69E-CEF3-8E41-AA08-5D1FB62E78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7D069016-1CD8-814A-9CFC-2E56B7D98F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7D051682-24DF-0C44-904E-C0F12787B4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8285A696-AB80-154D-B32D-9EF2054116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49AE5C45-483C-3543-8EAD-AE31799C3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D366A8DC-A4D0-FB4F-99CC-4B1FAB302D28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D8535068-2546-EA48-91F5-3A85E4A4A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141E68C5-BBC9-5C47-BD65-3A108982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C292C24B-EB98-BB4C-8C3F-4399D6BE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0412BB10-C751-4846-9D0C-BBCB8FDC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4048D7BE-AF12-CA4C-9169-6F1A01743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AA75EA3B-2E43-D84C-B160-30293BF35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0FA2A4D5-9D81-A547-8DA7-4A48118D64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5A50A8EF-5D2C-DC49-B1D8-D43331ADE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BA10221C-31DF-1346-AA75-04FE619D11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F5709885-615D-8F40-B6C2-EF335AA675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75D4421-AF71-7448-AD70-DD791C869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195C4729-B39A-524F-A6F0-242DEA837D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C17753D2-2312-3140-9819-8CE2884252AC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B27C439B-74AC-764C-A555-DC84E93C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D63D7C3D-C87E-0C48-80D7-452152E8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58581A17-AACC-0443-8D03-910487A7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2EAC5759-B977-F84F-8CC3-AB3D2E508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5E2B4CCC-22CA-824A-916B-B4F651D879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2B69E2E2-2923-1948-86E0-9E0FB982D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F4900B05-6020-3A4C-8584-7B27AD8E5B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DF54167C-45C8-B84F-B27F-135E48CB37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98425027-B43C-8A43-A42D-2FBB61A00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12B79E1D-EB5F-1645-B0B4-10DEF9CFD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980C0BA8-D912-4F49-B296-601E2E5E1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5CBE094E-BD2D-024A-8B92-DC7D2DAD1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B2D9DA29-2DC6-234D-915D-6FF5F999D5D7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EC22D92-6182-E54A-AC15-BC3EE017526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68817030-EA3F-6344-9D07-36ED5EA5C5DB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7570B5A7-B401-104D-80F4-D40FEE8C1A9D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5924871-330E-ED4B-A7E6-06A2A6AB5A0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12084110"/>
      </p:ext>
    </p:extLst>
  </p:cSld>
  <p:clrMapOvr>
    <a:masterClrMapping/>
  </p:clrMapOvr>
  <p:transition spd="med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B614E397-3169-D94A-9E5E-5D0F1F8152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A51A00F-720B-C14C-899A-0E9E6AF1E8C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C2C2D02-B865-C54F-A3BA-584BDC1AC2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05DDD84-4781-7A4F-88DC-35C2AE986C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D9657ED-912E-A44D-8019-B9B921B0508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17534851"/>
      </p:ext>
    </p:extLst>
  </p:cSld>
  <p:clrMapOvr>
    <a:masterClrMapping/>
  </p:clrMapOvr>
  <p:transition spd="med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C18A5401-8E36-DF47-A333-A0DC8AF1437F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FEFCFB69-55C7-D24F-B5AB-55431B2F496B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BDCB7FDF-4FB2-4745-95C5-559F3C84B192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841116E5-B040-A64A-8619-65F2D7D485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F7DF5A0B-3AB6-BF43-A730-30EC7D94DDA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17001643-EB32-FA4E-9ED6-EF64CF9B0C3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5FBB3744-99E0-B84A-9EC4-3917F3F053B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DDAE8BFE-5506-6E4F-AE22-6E0332FBA86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46DDFA2F-C4A8-3B4D-8F10-2D802F33B6A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B7F0DFC5-D00E-7E42-B2B8-D1C223F1824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950A4B45-C69F-EC4C-A0D5-EEEA40F6157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8D946342-2903-9B49-87CB-6E803160A86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895026E8-34B1-444B-B0EF-A5F609AEDC0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C2A51CF5-7E3B-E04B-9245-961FA25CB47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5E3EEADA-9513-5644-855A-EE220C3344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6A1807A-1EDD-6246-BE0A-2B06B4F5193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ADD39BF4-958C-EF43-8CB2-1754A667D5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75279498-F59A-3948-81E0-D114911A8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3A7A9F3-C812-4544-9669-BE5C4317B65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25884617"/>
      </p:ext>
    </p:extLst>
  </p:cSld>
  <p:clrMapOvr>
    <a:masterClrMapping/>
  </p:clrMapOvr>
  <p:transition spd="med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E7E6EEA-7B1F-B141-A95E-67F5573EAB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4618D2B-B820-1544-B415-A34C763A0E7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04171A39-061B-3241-8BEB-4D58C2F1C0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FDAF6FA-BF98-2D48-AA60-70F13F94AD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6AFF8DA-ED0C-B24C-A160-14F9E50EC7A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4377395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958669618"/>
      </p:ext>
    </p:extLst>
  </p:cSld>
  <p:clrMapOvr>
    <a:masterClrMapping/>
  </p:clrMapOvr>
  <p:transition spd="med"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BCFEC675-C0B0-0C4E-B3F6-E6F47BF294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129E6F1-DDD9-8E41-9548-34ED4D1A630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DD53E2A-EA0B-8044-A987-9D6B605A82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38B45EE-D8C5-E342-9BE6-D5B9527752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05E3DF3-978B-9149-A5B5-A715CE8BB60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76182798"/>
      </p:ext>
    </p:extLst>
  </p:cSld>
  <p:clrMapOvr>
    <a:masterClrMapping/>
  </p:clrMapOvr>
  <p:transition spd="med">
    <p:fad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765368321"/>
      </p:ext>
    </p:extLst>
  </p:cSld>
  <p:clrMapOvr>
    <a:masterClrMapping/>
  </p:clrMapOvr>
  <p:transition spd="med">
    <p:fad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764AC8A-5B80-754F-96D7-85D9963C06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552DA93-1560-4048-BCA2-A2A70E85097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F278289A-15AC-C145-99DC-3B1FBFA212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5A36F387-F5C2-FA42-A423-7E3964721F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C8FA45B-4E10-AA4D-B61D-F094272A8DC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40877405"/>
      </p:ext>
    </p:extLst>
  </p:cSld>
  <p:clrMapOvr>
    <a:masterClrMapping/>
  </p:clrMapOvr>
  <p:transition spd="med">
    <p:fad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481753066"/>
      </p:ext>
    </p:extLst>
  </p:cSld>
  <p:clrMapOvr>
    <a:masterClrMapping/>
  </p:clrMapOvr>
  <p:transition spd="med">
    <p:fad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9B308CB3-1BCC-5D4A-8481-3ECCB063A6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18D8F6A-282E-B949-AF5D-206F4B842A3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2AF7DFB2-6EE0-FD47-83E9-FCC139B700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34A1FD94-F02B-6544-A1D3-0DB0ED3A57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707B7D7-A842-EC49-8C45-2689A0B8A99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92393962"/>
      </p:ext>
    </p:extLst>
  </p:cSld>
  <p:clrMapOvr>
    <a:masterClrMapping/>
  </p:clrMapOvr>
  <p:transition spd="med">
    <p:fad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808268A8-0FDF-2E49-88F4-00B3654590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E864AE47-A565-F34F-B028-40BEC59395F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9C50380D-8193-324E-8648-63E7108E15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BCBD872F-8999-9C47-A247-68F08317ED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C99CB30-E62B-614A-898A-031A3CAB61F4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77243604"/>
      </p:ext>
    </p:extLst>
  </p:cSld>
  <p:clrMapOvr>
    <a:masterClrMapping/>
  </p:clrMapOvr>
  <p:transition spd="med">
    <p:fade/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C498A368-1273-8440-9BD6-D00EF0D4A1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A9AE6B4-A67E-6D45-8783-3166862D8E2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44CCEA89-2D19-0148-9A08-CADB933EC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83DF504E-D596-3A46-B939-8051AC3CC9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4ED9EAC-884A-0642-B512-8A918C2F11E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41890241"/>
      </p:ext>
    </p:extLst>
  </p:cSld>
  <p:clrMapOvr>
    <a:masterClrMapping/>
  </p:clrMapOvr>
  <p:transition spd="med">
    <p:fade/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EC6CF877-6A52-394F-9CBA-C4780D9B32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73C622B-C11B-F641-B034-3C8D47E81C4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A5897C2D-A202-3248-A045-E77DB302B4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FF7E905F-05A1-8547-B948-D327E18ABC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D891AB-560C-6C42-8C06-0F9E54DE744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38060677"/>
      </p:ext>
    </p:extLst>
  </p:cSld>
  <p:clrMapOvr>
    <a:masterClrMapping/>
  </p:clrMapOvr>
  <p:transition spd="med">
    <p:fad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B958A06C-1AC6-854C-A2C3-AC97C896878E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4839088F-12B0-9041-83BB-2D253443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103E1150-8A5E-6E46-B2A4-EB0EF343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5301F31D-6E15-5147-9DEC-89CB74EA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946D6A12-6008-6846-83BD-52333D27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62E79D38-AEA9-B944-837E-93355841E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2F2E3849-06CD-F54C-81B9-D17A829E6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7516F756-74BB-4641-872D-798B2C4EB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37650776-E307-884E-B4C8-79755F21A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4222EF17-2D5B-D94E-8865-53CF75B14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478767A5-A9B2-CA4D-8F13-C764161A5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DBAA4C0D-9101-0349-9608-36F5C64FEF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093963B3-412C-F443-92E9-15BCD7268F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F9557377-71E2-B84E-8478-A2A4C7F7A0F3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67EC1059-A84E-DA4C-BA34-D5868DCF1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C738B4AB-CE15-2440-B375-1AC64A770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F3EEB7F1-6A28-CE4B-85E1-AFA61E16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4E62A549-CC84-AC45-87C6-BB1C48D5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C5FB8C6D-5EEC-B34C-AE50-CAE8834B65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235F157E-60A4-084E-AF31-EA204F1B40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C79B510F-9BD6-9A49-A32A-E6C526FAE0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C77DB1CA-57F9-B84F-B40E-8FD46916A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14ABA83C-684F-EB4C-8AB6-677E130F8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53EBAF1E-BA6B-864B-B406-EB23D5EBA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860CA89-C38A-294A-A863-A5EE94A0C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C26775A0-83AD-BE4B-81C3-DB138FEBC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8DF0A49F-9D99-E946-BB62-4849515EB123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275DB13-0F9D-C244-9057-0F067176085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7B50246A-8498-6744-B680-EA188814C5C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C237BE89-4FFD-A748-BD27-A7342C1DB028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BB00FA7-917D-824A-B023-5301B92095C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29005947"/>
      </p:ext>
    </p:extLst>
  </p:cSld>
  <p:clrMapOvr>
    <a:masterClrMapping/>
  </p:clrMapOvr>
  <p:transition spd="med">
    <p:fade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4903CAC3-6317-464C-A47C-256D7B175B1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37794006-B795-AA4C-AAC1-59CB0F861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B2DD6CCE-A535-0942-B156-A87F5069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EAEF9BD2-483A-A44E-9531-9C457B0DD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9A8A6513-003D-0E42-B114-1F5C292C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290D3F0A-7465-0146-870C-8B1292E8B8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147F9EF8-74AB-F941-873A-3AA27AFC1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163B2770-3B63-D845-A9F4-21D09CDD43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0A3A3C41-0355-9848-B8B3-9E889FB2A4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30A31ECC-A38A-854B-9C72-5F6EB0ECA2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EAAE092D-4423-7643-A5D1-9BAD90313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8C31FD3A-A51F-E440-8C91-588961B12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598283D1-5E87-284B-8B84-B5B2DB553B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BE16C113-5BF7-6447-A88D-371DC14078D0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424B9B67-D2A8-2E4A-9C7B-1241DBFA0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F8A707A0-57C0-8E40-BF90-42DECBE0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0C6ADA38-B788-514F-9096-129DB573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4C4451F9-EAED-A94E-BB23-950200EE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705AE332-952E-5749-9176-380D4FC2B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B2EBFD8E-29B1-174A-93A0-EA06440AF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97EE95F5-F47C-F64A-AEEE-9E53620F56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DF5AB828-9A28-754C-B23C-B450D5D0F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E313FA20-4490-8F4D-BCE4-DA0E223413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412BF1BD-E99D-0548-A184-0E1C459B5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C2AC5F50-743D-5D45-8394-EDEC777DB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4587E09C-1AD3-0D46-B39B-9AEC574377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4363B78C-A3B6-1A43-8789-C875B5D6BFCA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D0CF3A3B-0A84-C545-AFFE-9E7B1ADC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3AF7F78F-A292-FF4B-90D9-9CE8BE176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FADF77F7-10B5-0745-A65F-8984D004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C710EFD3-1F36-394D-9E8B-A61E2F1F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3D41FFB0-D34B-EF4A-9D9E-1E02F93C6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0800388A-195C-A44E-B93C-34F0480AD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154F59B7-A0A1-2F4E-9C17-BC533A12A7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FF67EFA1-D53F-AD47-B461-A02D30E076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58398D9F-3537-3848-9826-780E3CA67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92324120-899F-214B-A1C5-78EBDF3B3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A22BBEB4-4CB2-6741-9FF5-12F912D1D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5E4475B6-A4D4-C448-ADF7-B751DC11EC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246F26F5-33FE-BB45-8358-11B65923273C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8ED48F2-6766-0944-BD24-E18DD33466B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4224546D-86A4-B347-B7CB-FE6D2202E62E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E445B641-8940-E04D-867F-6D068D30F43F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CB109E2-A94A-4448-BF23-20D7FE75603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26382256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490406191"/>
      </p:ext>
    </p:extLst>
  </p:cSld>
  <p:clrMapOvr>
    <a:masterClrMapping/>
  </p:clrMapOvr>
  <p:transition spd="med"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F734C477-BC9A-FA49-BD56-42E219B5ACED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0880C58C-8874-FA4E-9642-B453F1E34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6FB803F9-BF75-1D4D-A06C-36994657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48CACB84-EC2B-9949-8218-6B2694A3E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7D47F7C5-5BE9-2B45-AC3A-AE25D7ED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3E03137F-0DC3-0744-A70E-DFAE737BA5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A6A5395E-FB2E-5E4F-A27F-6F6F19ECA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0571F9A7-9486-084F-8F71-170DF09DB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02D1E14D-3734-494E-8109-2C88001E7F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05423ABC-79A1-B848-A06B-EBD618202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8715674B-A3F7-384C-9672-B50684DB6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0816EB8F-771D-9049-BE01-F23F11E2A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A937C462-3D00-7947-B3B6-4771CEC78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579751A3-BBC1-4048-A2AB-15C8BBC5A655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34F13DBD-4652-9148-903C-F07F6D85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3926270A-9DEC-494B-83B7-DFCF4C26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3159B5BB-77A1-1849-8168-26FFAC096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23BB9549-CEE2-3A45-9676-E6FAAC17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D6083426-E2CE-1645-817A-D24F9ECAD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3630861B-D069-AD43-9D89-DBBEAA973F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0ABE91ED-B85C-FF4D-A775-A2CBB7C48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378A3D81-3F6C-B44A-AAAF-DD9C04D2C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DD0EF0A9-2473-4A4E-BD3E-3949A6D6F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A18BA7CB-9F5D-F94F-8359-105AC1F81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8E8018F-F9EF-7C46-BE46-0787CFD58D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A69E6C7A-CC98-C74A-87B9-F097336B0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070F8BFA-DC62-F645-9A57-0EBFDEE32238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85971F63-E9E2-3B41-B189-80F6D631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6F9B56DC-4F9B-C64D-A3D3-529F5C2B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E7CC60E1-BBEE-0E47-A4E9-1D7671E83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5D2C01C6-1388-2241-BC3B-0A5C9731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7D925B87-C436-294A-93CE-0856583A3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1191E87C-BF0A-1348-89ED-1B6D3F66E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228D89CD-3CCB-514B-A201-55AE04759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F746D334-D2AA-E54A-B9AC-340DD6489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E18CC4CF-5D75-C744-B81C-7EEA7A0981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8DF4FA25-1222-8A4F-987F-8907D9AAC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D978AFBA-E5E9-8E47-A28D-4EB1BFDCF9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7E5D3E62-CC32-4245-B919-577D95463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AC81BBE8-56C8-7A4C-B900-0182DAD91A29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8C4863E-E036-EB4C-85CB-47FD81344CF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E13CE818-25D0-7B4B-B0D5-BB31640FDC60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547F0938-5CD8-8441-AD89-8BA1627D6A7A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575B318-CA99-074D-B916-22303F95BE5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24287220"/>
      </p:ext>
    </p:extLst>
  </p:cSld>
  <p:clrMapOvr>
    <a:masterClrMapping/>
  </p:clrMapOvr>
  <p:transition spd="med">
    <p:fade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10999615-8D93-9345-9140-08DB5A5BDC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7752B60-1C95-5646-A569-7908B80A7C4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732FE177-CEB0-6949-A019-D17BD72C41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7169C1FC-A389-D34A-BB27-410B6FFDD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FF121B1-1EEA-D141-AC1C-030DA14067A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08902118"/>
      </p:ext>
    </p:extLst>
  </p:cSld>
  <p:clrMapOvr>
    <a:masterClrMapping/>
  </p:clrMapOvr>
  <p:transition spd="med">
    <p:fade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5D87BDB5-4CA9-1843-8C8C-87DB1F2B62DD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E7E9F1C4-9C5E-394D-B483-927372E2E008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9B8C7ED6-FE46-E048-88A2-BB6F4FA21A62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9965F548-8677-A549-9D79-C6F595368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54E3E774-9004-F64A-A682-9928E4458F7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32E70AE6-58A1-DF48-A7F8-AB92016A7F2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E06F2146-CB99-A742-A95E-1E48B63DED7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FE13B93D-4CB5-F64C-B706-63F31117A46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04642CE5-06EA-D045-9E67-8DDAE1F0ADD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90B56EEB-582F-2246-8980-A544E863562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AC4F337B-41F7-0E4B-90B3-6F8AA581CA3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1844B3A1-BD79-4041-912F-7FACCA72245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FE54950F-3F71-A24C-8479-F6A41E1D149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97354115-0389-FD4F-BF6F-0B99CA8B2ED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7FDB9984-B8A5-244F-8CA8-F0919D1931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CE47053-4AD0-1B49-9920-0217ED5FB0A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BE494ED3-BC82-B546-B346-95817AF341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5D8A1E4C-F710-E64A-913A-CFC593AAF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3E5B87B-87BC-CC4D-B191-A272709AFBF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3406891"/>
      </p:ext>
    </p:extLst>
  </p:cSld>
  <p:clrMapOvr>
    <a:masterClrMapping/>
  </p:clrMapOvr>
  <p:transition spd="med">
    <p:fad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8DED702-078F-D94B-871D-AF52C6B202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A94E660-39C0-7744-93C2-9669EC786FB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4138B879-A528-4E46-862D-6D9DC6101F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294DAA9C-CC2B-C54C-98E4-575B0677D1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716FC78-0B01-4D43-B537-F46C22FD229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95339472"/>
      </p:ext>
    </p:extLst>
  </p:cSld>
  <p:clrMapOvr>
    <a:masterClrMapping/>
  </p:clrMapOvr>
  <p:transition spd="med">
    <p:fade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7638B4CE-7E7E-754C-AC1F-BD28835F47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CFEB3AE-056A-6744-A1C5-F2D0456FBB7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265E278-73BD-AD4C-8564-B68AF5A17D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F714DA28-B5DD-194B-8E4C-EC2DB7D871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F34A192-CAD1-B04C-92A5-6D30412D5AC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06520121"/>
      </p:ext>
    </p:extLst>
  </p:cSld>
  <p:clrMapOvr>
    <a:masterClrMapping/>
  </p:clrMapOvr>
  <p:transition spd="med">
    <p:fad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標題，文字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sz="half" idx="1"/>
          </p:nvPr>
        </p:nvSpPr>
        <p:spPr>
          <a:xfrm>
            <a:off x="457200" y="1600205"/>
            <a:ext cx="4038600" cy="4525963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48200" y="1600205"/>
            <a:ext cx="4038600" cy="4525963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095E28A-9166-9941-A186-63BE10A2A60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ea typeface="+mn-ea"/>
              </a:defRPr>
            </a:lvl1pPr>
          </a:lstStyle>
          <a:p>
            <a:pPr>
              <a:defRPr/>
            </a:pPr>
            <a:fld id="{4A45D261-7755-6F4E-97B9-BFC9AD0CFB0D}" type="datetime1">
              <a:rPr lang="ja-JP" altLang="en-US"/>
              <a:pPr>
                <a:defRPr/>
              </a:pPr>
              <a:t>2022/2/10</a:t>
            </a:fld>
            <a:endParaRPr lang="en-US" altLang="zh-TW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6CA1CD8-2C93-414C-B642-07492A9027C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C3E435B-3729-CE40-866A-DF560F33A2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  <a:ea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ECBFAB3D-4385-0F43-BDBC-6A81024D26A7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59364025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70455144"/>
      </p:ext>
    </p:extLst>
  </p:cSld>
  <p:clrMapOvr>
    <a:masterClrMapping/>
  </p:clrMapOvr>
  <p:transition spd="med">
    <p:fade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F3B4C39A-EA87-A34E-9F21-9E36566FED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7ABF986-881F-9248-B757-B402D57008B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8E8C3A2-152D-0E40-8B8D-1742E4A736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F3363149-4A22-0649-8F16-14AB3432CC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D1EEEE5-3607-714A-A9E6-6AE2DF82E27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80688649"/>
      </p:ext>
    </p:extLst>
  </p:cSld>
  <p:clrMapOvr>
    <a:masterClrMapping/>
  </p:clrMapOvr>
  <p:transition spd="med">
    <p:fade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45917384"/>
      </p:ext>
    </p:extLst>
  </p:cSld>
  <p:clrMapOvr>
    <a:masterClrMapping/>
  </p:clrMapOvr>
  <p:transition spd="med">
    <p:fade/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025B4B87-AC64-CE47-BCBF-9606654434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A5F44C3-C5DB-014C-890B-E763CEC8EDD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400F531C-964F-E340-B310-AE4A7ADB27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D7A9BA9C-BFF4-7A42-82F4-665DD8D36A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1B30B35-4B74-084F-A987-1BC3C5C4DD3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61755848"/>
      </p:ext>
    </p:extLst>
  </p:cSld>
  <p:clrMapOvr>
    <a:masterClrMapping/>
  </p:clrMapOvr>
  <p:transition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783528565"/>
      </p:ext>
    </p:extLst>
  </p:cSld>
  <p:clrMapOvr>
    <a:masterClrMapping/>
  </p:clrMapOvr>
  <p:transition spd="med">
    <p:fad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C4106DD9-B021-1846-A353-86F08C5546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D8FC9BB-A501-8746-A010-7C8B7CE8445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8C21A19D-861E-514A-8961-32F85C5E7B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A3FFA7CC-65F3-6B4B-AE08-7E42F4B458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3556BD9-B59A-ED44-B79D-B34F2623785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29926235"/>
      </p:ext>
    </p:extLst>
  </p:cSld>
  <p:clrMapOvr>
    <a:masterClrMapping/>
  </p:clrMapOvr>
  <p:transition spd="med">
    <p:fade/>
  </p:transition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CCCE57B8-DDDA-EA48-9928-B8F5C60A5C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9517FBF-1878-DC48-AA50-A4BB9190D30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9D0AD5A6-E07E-774A-980F-54CC9CEE0B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52598D64-73A3-0344-92C2-6C91DC81DF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058FF01-6400-794F-A93E-98A2440371E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67201308"/>
      </p:ext>
    </p:extLst>
  </p:cSld>
  <p:clrMapOvr>
    <a:masterClrMapping/>
  </p:clrMapOvr>
  <p:transition spd="med">
    <p:fade/>
  </p:transition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9C39A453-9077-2A44-93C3-ECE7077F82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6B34225-D386-D64E-B67D-10279B8A74B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56F9E774-2225-894B-B9CB-46152C459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9835CE3F-15C8-174D-BC4B-363FC23FF1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AAE0C52-031E-B047-8A72-32D4ABF6F65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16382443"/>
      </p:ext>
    </p:extLst>
  </p:cSld>
  <p:clrMapOvr>
    <a:masterClrMapping/>
  </p:clrMapOvr>
  <p:transition spd="med">
    <p:fade/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09996E85-F8E1-7540-9D33-3763A9B28303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1BD50E6A-C49A-454A-9425-85874FF8E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8CC05A13-3D74-2249-BF84-56D03ECFE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5817AACD-ABA2-B640-AF6E-D13BAB31A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F05252B4-7CCF-8C4E-A120-BE0DA97D4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F417C04E-B389-C24D-89BE-273FCAB6CF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FFB82260-466C-4443-A06E-648C9F797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B1E536CC-E81A-9145-82D7-DD5814B8A0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A64228C8-69DC-274A-8968-53EDD4119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2FBB0934-42A4-3D43-8172-3F76CB7C8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CCA053AD-52CB-8148-B6FD-E0FC9B335C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2D927F3B-11AF-B94E-8F0E-F4C859E2E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6E7D38C0-535A-1C4F-83C4-F4591D2A72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E70219D2-9B10-5648-84EE-AE6809E1C5FC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AC706DA2-6F5F-8A4E-9BB9-634502B6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EAF34DB6-0E6C-754C-B9EB-A68D1466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63B93D65-B829-0E40-8C84-B6DC5E2F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EEEC8A3D-20F5-C84D-ACA4-5A01FFAF8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06341639-738D-0A44-8E8B-790ADF9D4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0EE04C80-BA11-AC40-ABB6-71D3FB8F3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EEDB8637-E45D-B849-9FEB-442F2022A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06C7D0A6-F41F-C643-B0F9-EF57A5F86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4DAABB3E-D3C2-C445-8EEA-DB47D1138B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488FAE10-B329-A24A-BBB9-10782DBB6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2477255-002B-D841-A1B5-AAA0D5B0C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D202E1E6-480D-EA4C-8134-A3293012CD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D58573E4-5073-FC4E-9B84-A59A945B2AC0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98B912F-4C4A-9F4E-B507-D5A93486581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EFE852D5-15F0-5541-A7C9-956CCAFC2024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C957E64D-47F0-114E-8DEE-90FA7A3869AB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FC39A86-06D7-CF41-A146-8647D9688C5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92269301"/>
      </p:ext>
    </p:extLst>
  </p:cSld>
  <p:clrMapOvr>
    <a:masterClrMapping/>
  </p:clrMapOvr>
  <p:transition spd="med">
    <p:fade/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5BE5E49E-AF2B-F149-9E1C-F8AB0DA06B4D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A799B6D1-4729-EC4A-9B92-67B98A5DB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6E87EA45-0D44-A64A-BDD1-99BD26FA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1C38EBF3-1D6C-204F-910D-96F715BE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25190F40-7A9F-ED42-BFFB-102D33C29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C9156530-3208-674D-A1E1-BF24E88022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1223A557-2E6A-FA45-924F-EDE6D6EF2E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3BE16895-AB8A-2749-B489-8A0767763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EF70A9EC-E378-DD44-B4BC-E0F50B9899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12DDA93A-17ED-8245-8A26-0E76F95AE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CE409C1B-4E19-8245-82F8-6CD88CC036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FF264FC0-EFE5-D147-B2B5-2B062B497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F78FB4E1-C9C5-FC49-9526-9F36D2BCDB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35D85682-AA30-EC4D-AD5D-7708ADD2163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301DA19C-F828-A442-9BD5-7812B7313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7F955065-1A3E-9644-94C2-2C910A84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F8744A24-75B6-0942-88DE-651B7A93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C57855CE-42FD-DC46-BF9B-1063DE20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FB0765DA-2CBC-5F4B-9928-D2C1AF72E1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303B3333-5400-2E47-9D92-4071847C6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02843E59-5117-C945-9E4A-2436F96BA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F71EF0D5-167E-8B45-B780-904010FFA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6BEA716B-2520-814A-813E-8B31E6D40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D1DA4F59-0D4C-364D-9717-3B3A6367E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4EAF18A5-4820-4D49-AA4C-CA7A6E4E57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89A82CE1-F768-1448-ACFB-05EF2C310B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A16C6659-DAFD-C74C-9387-9D1A4AFC9747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985D22BE-E74D-C44C-BA09-70C7D80F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10495815-D303-A441-B427-5B9501E90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6A920135-78A1-D144-B56C-8B2B73582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60F20EE0-9516-D444-9853-2C875ED7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E3929012-B9DC-AF42-9998-82AEA5D399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2B1B112B-01D4-7246-993E-CA3128C6D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F25C6AC0-0450-4A49-81BC-DAB5CFA6F5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BC096129-78BB-F94A-82B4-8E2C5645F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EE1271A4-602F-3F4A-93D1-1A4666F39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05255495-F680-5546-8920-2CEFFE08C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2C15D16F-D70D-D044-84EC-8AC9C2B625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CA7727CC-157A-8443-9295-96A120F9F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31E3DD8C-9934-EC47-9AFB-140F2F81DB0F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22189CF-B0DD-2647-8040-61A5494FDE1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A37149A7-9EC0-1A4A-B506-E80FAC766E66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BA824B5A-02C7-3048-922E-18D8AAB8B248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1B833143-3D63-F442-8C74-4E2DFEC4CB8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0311702"/>
      </p:ext>
    </p:extLst>
  </p:cSld>
  <p:clrMapOvr>
    <a:masterClrMapping/>
  </p:clrMapOvr>
  <p:transition spd="med">
    <p:fade/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BAB8C501-5CB8-034D-A4C1-95FC2A56024B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51EEABF5-0509-934E-BEA8-50C10FD70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71B0E141-597D-4F43-B918-B9103163B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8B432B83-2F00-F64A-93A4-011D87F58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57AB6BCB-E56D-1B4D-A313-C8AA3761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C8B08579-16BE-DC4B-87D1-F952EE457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13817DB1-7B0C-7944-A3F7-77B655A5E7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2D94A0DF-576E-3F42-A26D-F754DA1E4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43BCDF96-04FF-C44D-9F43-83340D669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9B90046-EB91-0041-85F1-1AC1E41182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97DC9898-BB0E-EE4C-89ED-1ECA694D8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68601ECC-DF17-0548-9E76-4EEF5517C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2F3680B6-04D6-8E4D-AF76-9C39677BD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67DABE17-576D-A348-BE35-9343F533F27C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CB700A6C-C0DE-FF41-B3E9-C1E17574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9B670690-9360-1A44-B928-D6FD63DB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4AF19FA6-B74B-CD4C-B66E-24286AE95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40C44952-4091-CB4E-A343-1A0E9DB7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7E459048-28EE-8A45-AEE2-3CA11C59A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DE4EBE9F-C496-D64A-B1E7-E7C4007A27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4925FF3C-F2E3-0F48-9F9C-A8DF408B4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076C2A4B-D993-F849-845E-AD7003708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CB1FE7C7-1565-2740-A4B1-58CDFA1B63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9A6EACEA-FEED-444D-A406-469DF00CC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12ED687E-0F23-E14C-BC14-0628B82AB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777806FA-274E-2541-B436-A5BB827CF0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74E2C60A-EFD9-7F41-B958-E9D3239265EB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B7A34734-B144-C846-8783-43E1DF88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910D01D5-E50D-5648-962E-433BB4422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96E15FB9-11FC-2F4B-8396-10606E2DC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EB1F63C9-F625-7041-9CA5-081D9CA2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2EBD9EA9-C2DA-3D4A-ABB7-2795A59333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2528A4B3-34D7-7948-B6A3-211C290BA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C8CA97D6-45F5-8E46-BED7-9FD273CC3D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26DCFA84-F0C9-2E44-83CA-87156BC42C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1131E3E4-FFFD-9041-9A8E-2FC9405C0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951793E8-28F8-694B-9D05-0108E2366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6B970008-67BE-A941-9C14-85448E11E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2C4FE363-F795-5C49-9351-BFD878E82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79EFEE8D-1532-9F46-909B-F8DF7D1245B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168AEDC-BE12-1144-936D-B43BC3A2233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A42DD64E-66A2-9140-A7CD-C463977434B3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9453EB4F-4DAA-774B-B0D0-05A5B1F5DB21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26B219-1EA1-1E4D-983A-8484DEC7EA6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52298355"/>
      </p:ext>
    </p:extLst>
  </p:cSld>
  <p:clrMapOvr>
    <a:masterClrMapping/>
  </p:clrMapOvr>
  <p:transition spd="med">
    <p:fade/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45B74FCC-12C5-E949-A089-A56F671541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F19176E-2265-B349-97E0-44483D14865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C8C979EE-DFB2-E84B-BAC3-A3B7EE7BCF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48824516-C994-2549-902E-82F8A139FA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0704FEC-88A2-A04B-9BA3-1286F9CBBA7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67335923"/>
      </p:ext>
    </p:extLst>
  </p:cSld>
  <p:clrMapOvr>
    <a:masterClrMapping/>
  </p:clrMapOvr>
  <p:transition spd="med">
    <p:fade/>
  </p:transition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7BF11BC0-549D-FD44-91BA-0C44A5DE18A2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AEA20B09-3E74-9D43-8050-0B2882817DE6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A6BC7C75-8E22-7A4A-9F47-08DA562029A3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95796EC3-F453-044B-9950-A5FA7C607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11E3F042-B38A-1149-A77D-A9701EB96B3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9E1435AC-B6A0-4940-AE7F-D5C36C88468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919C3C87-06E8-154D-AC0D-F539CB658FD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06ED682F-DEDE-FC41-B52C-6C7248572198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878CF2B0-C779-5849-8DBA-6AE4B6E22FB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03D00B97-93F5-8448-A77E-48734125480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068BE926-0F95-7C43-BDB0-FA01775545E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BE93D4D2-1CE4-124B-AD7A-5C2FA056679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3D906A89-6200-2F44-8E58-319D9FB7608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FE0DB5B7-6D9C-D840-9EBA-B6BD00A5200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CF80795F-44C6-4347-A414-7808105581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EBE83035-2A9F-8D41-934C-2F36B4368D3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0621AC09-B97C-3340-BEAB-BE17C8F294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6DC6F8E1-2CDE-8C4F-A9FA-AF77937E06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0A5D784-A87C-2242-A9AD-D0B0A07D539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51435046"/>
      </p:ext>
    </p:extLst>
  </p:cSld>
  <p:clrMapOvr>
    <a:masterClrMapping/>
  </p:clrMapOvr>
  <p:transition spd="med">
    <p:fade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BA3CEDA-2807-4646-A472-0885758880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2C5BB1C-DFF1-804B-A4EE-6406F257197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3319FD9-3F4B-6447-83D3-379AA21E7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6E87937C-14FF-7F4A-A039-2EEF378D65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968C699-4246-0448-8568-483CF508716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70364424"/>
      </p:ext>
    </p:extLst>
  </p:cSld>
  <p:clrMapOvr>
    <a:masterClrMapping/>
  </p:clrMapOvr>
  <p:transition spd="med">
    <p:fade/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C0ACC32-FC0B-5C4A-A379-D8A245F9F2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30C00FB-4ED6-7D4B-8A2A-7159E8DBC6B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A9AF635-47DB-F34E-B00A-A39F427CC7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E50EA5E6-7675-324E-BAEE-E14EDAC411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BCAB39F-C595-AD4A-A36E-91CF2674E12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25259038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877497255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4293460926"/>
      </p:ext>
    </p:extLst>
  </p:cSld>
  <p:clrMapOvr>
    <a:masterClrMapping/>
  </p:clrMapOvr>
  <p:transition spd="med">
    <p:fad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1F557FBC-E728-6F4E-9682-5ED55289FF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177CEE7-AA2A-204E-8E16-4FDCC76477B2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6DA62FE2-AB85-E54F-BF0A-F86071582C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97039829-A74E-954A-BE1A-EBA1FD68F8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C9B54B5-0FD5-0C45-B9E1-7AADA48EA5E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3870094898"/>
      </p:ext>
    </p:extLst>
  </p:cSld>
  <p:clrMapOvr>
    <a:masterClrMapping/>
  </p:clrMapOvr>
  <p:transition spd="med">
    <p:wipe dir="d"/>
  </p:transition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Shape 89"/>
          <p:cNvSpPr>
            <a:spLocks noGrp="1"/>
          </p:cNvSpPr>
          <p:nvPr>
            <p:ph type="title"/>
          </p:nvPr>
        </p:nvSpPr>
        <p:spPr>
          <a:xfrm>
            <a:off x="1115617" y="122239"/>
            <a:ext cx="6885385" cy="1002507"/>
          </a:xfrm>
          <a:prstGeom prst="rect">
            <a:avLst/>
          </a:prstGeom>
        </p:spPr>
        <p:txBody>
          <a:bodyPr/>
          <a:lstStyle/>
          <a:p>
            <a:r>
              <a:t>大標題文字</a:t>
            </a:r>
          </a:p>
        </p:txBody>
      </p:sp>
      <p:sp>
        <p:nvSpPr>
          <p:cNvPr id="90" name="Shape 90"/>
          <p:cNvSpPr>
            <a:spLocks noGrp="1"/>
          </p:cNvSpPr>
          <p:nvPr>
            <p:ph type="body" idx="1"/>
          </p:nvPr>
        </p:nvSpPr>
        <p:spPr>
          <a:xfrm>
            <a:off x="457200" y="1124746"/>
            <a:ext cx="8229600" cy="500618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內文層級一</a:t>
            </a:r>
          </a:p>
          <a:p>
            <a:pPr lvl="1"/>
            <a:r>
              <a:t>內文層級二</a:t>
            </a:r>
          </a:p>
          <a:p>
            <a:pPr lvl="2"/>
            <a:r>
              <a:t>內文層級三</a:t>
            </a:r>
          </a:p>
          <a:p>
            <a:pPr lvl="3"/>
            <a:r>
              <a:t>內文層級四</a:t>
            </a:r>
          </a:p>
          <a:p>
            <a:pPr lvl="4"/>
            <a:r>
              <a:t>內文層級五</a:t>
            </a:r>
          </a:p>
        </p:txBody>
      </p:sp>
      <p:sp>
        <p:nvSpPr>
          <p:cNvPr id="4" name="Shape 91">
            <a:extLst>
              <a:ext uri="{FF2B5EF4-FFF2-40B4-BE49-F238E27FC236}">
                <a16:creationId xmlns:a16="http://schemas.microsoft.com/office/drawing/2014/main" id="{5754AE12-5537-3C48-A0CD-EAF11CA556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C9912FB7-39EB-194F-B3F4-CFE581695F51}" type="slidenum">
              <a:rPr lang="zh-TW" altLang="zh-TW"/>
              <a:pPr>
                <a:defRPr/>
              </a:pPr>
              <a:t>‹#›</a:t>
            </a:fld>
            <a:endParaRPr lang="zh-TW" altLang="zh-TW"/>
          </a:p>
        </p:txBody>
      </p:sp>
    </p:spTree>
    <p:extLst>
      <p:ext uri="{BB962C8B-B14F-4D97-AF65-F5344CB8AC3E}">
        <p14:creationId xmlns:p14="http://schemas.microsoft.com/office/powerpoint/2010/main" val="3224215895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4132673943"/>
      </p:ext>
    </p:extLst>
  </p:cSld>
  <p:clrMapOvr>
    <a:masterClrMapping/>
  </p:clrMapOvr>
  <p:transition spd="med">
    <p:fade/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4179964130"/>
      </p:ext>
    </p:extLst>
  </p:cSld>
  <p:clrMapOvr>
    <a:masterClrMapping/>
  </p:clrMapOvr>
  <p:transition spd="med">
    <p:fade/>
  </p:transition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37514457"/>
      </p:ext>
    </p:extLst>
  </p:cSld>
  <p:clrMapOvr>
    <a:masterClrMapping/>
  </p:clrMapOvr>
  <p:transition spd="med">
    <p:fade/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633118801"/>
      </p:ext>
    </p:extLst>
  </p:cSld>
  <p:clrMapOvr>
    <a:masterClrMapping/>
  </p:clrMapOvr>
  <p:transition spd="med">
    <p:fade/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53148252"/>
      </p:ext>
    </p:extLst>
  </p:cSld>
  <p:clrMapOvr>
    <a:masterClrMapping/>
  </p:clrMapOvr>
  <p:transition spd="med">
    <p:fade/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572722771"/>
      </p:ext>
    </p:extLst>
  </p:cSld>
  <p:clrMapOvr>
    <a:masterClrMapping/>
  </p:clrMapOvr>
  <p:transition spd="med">
    <p:fade/>
  </p:transition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3A7BF5C1-CBFC-104A-8E39-DD99532091F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3BD67B75-3C5A-E44A-BB12-894EA23D021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540310D2-B3E8-F840-BF07-78669158EE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3141DA20-A535-D742-AAEB-D999860178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2ABD5358-D987-2446-82EA-C7C59E088CD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21832135"/>
      </p:ext>
    </p:extLst>
  </p:cSld>
  <p:clrMapOvr>
    <a:masterClrMapping/>
  </p:clrMapOvr>
  <p:transition spd="med">
    <p:fade/>
  </p:transition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2EE7E42D-D77D-3A4A-AE23-CC7445DDBB95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2374FC32-83CE-0542-8575-9995BB2C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EF9BE79-D79F-B343-8B4C-0EE439536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6DA05AD-F341-8841-87AB-214C80A6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A1F3B8F5-8C86-9646-B4BA-A7E62B3B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0D3E9AD9-1FBB-844B-AD7E-661878917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BE5489C4-3A23-8D4A-97E7-F5E9FAFFB2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9AFC0394-B916-5145-8BB8-B3627A515C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D11245A7-AE5F-8949-9C16-1726412F81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71BC12D0-C423-D84A-9A56-2864904F6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B3F68D01-C1B9-844E-B21C-EDB982594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5D779788-F1B8-A74D-9AD2-77D8DF3C8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2C403FEB-9FB7-4248-9DD3-55BF14BF2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7082F9B4-C192-2245-A0AF-0D72130D3337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F71C422A-6DD1-3641-8525-6D8FE703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D5445018-EA7C-6049-88B5-E88C2C552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41F643DA-F5B9-1241-816E-2618F524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A7CF9D79-5CA0-7E49-85CC-D02AF59E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F2967D78-AD22-ED4F-8017-78347F168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CD756491-D869-E742-BA53-72E4F3864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4A235B09-7940-0E43-9093-322F2AFE9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F16ECBAE-68E2-C247-87F4-9B6C0F418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8A8E6291-FAD7-F940-9A75-08C91F52B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15279DCA-0BF0-A54B-99CB-6D0823C2E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1AAD0274-6C82-BD4E-917F-93CFF9989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4F04EEA4-7300-EF46-BBD8-74EDD3ED40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821D9A7A-7549-C84A-99E9-04092211D89E}"/>
              </a:ext>
            </a:extLst>
          </p:cNvPr>
          <p:cNvSpPr>
            <a:spLocks noGrp="1"/>
          </p:cNvSpPr>
          <p:nvPr>
            <p:ph type="dt" sz="half" idx="2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CD417CBF-E7DE-814F-B18C-C911853D6CA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DE187936-86B3-8D4B-B0C3-58554B860FE6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42B5C08E-B1D7-7B4D-9866-B8F7F9D8AE2F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7B76559B-1669-8F41-A841-EE966894E48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27087813"/>
      </p:ext>
    </p:extLst>
  </p:cSld>
  <p:clrMapOvr>
    <a:masterClrMapping/>
  </p:clrMapOvr>
  <p:transition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095268679"/>
      </p:ext>
    </p:extLst>
  </p:cSld>
  <p:clrMapOvr>
    <a:masterClrMapping/>
  </p:clrMapOvr>
  <p:transition spd="med">
    <p:fade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8202B283-C28C-7A43-AAFA-3BFB893C5145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16D698D2-4BA6-8148-AC3F-B98266CAC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075CF2E9-B89B-844A-9EAA-F1E4CF5E8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928F489D-58FD-7040-BABB-416971FB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2EDCBE6F-8753-CA41-9573-A9A34106C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118205B9-0C2C-8248-988A-36BF15FAD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66E8C39E-46F5-B543-95F1-CAF2CCCF0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FC42C77A-94DD-114C-ADF2-52D7539BAA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5FB3736B-3916-0B4E-A2AE-E8E950196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E79DE6F5-A4B7-B548-929B-E63612290B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9CEF9CCF-DD68-9C42-9B30-590990F27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C643D6C5-A1F4-F044-B87A-16395F78D0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69FD4895-5109-2F4E-B524-9314B6BE6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8882204A-88C0-E349-827E-AFDC2FD44C04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82B3AE4B-FBC0-2542-89B4-E2F11732E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03DF5250-2879-914A-B2BC-CBFA2F89E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93E9AB4E-F0EA-9042-9B7D-694A18577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3A300652-4BE9-2348-A3E2-872E7A6B6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76EEE256-6B7B-DD49-AE80-7F19B32345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E897BCD7-F9E5-A24A-887C-52217DE18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35F51025-4DF1-AB43-96EF-5A144FFBA9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CAB83EAE-517B-4745-9C88-CD12BB2282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BAB6415A-2685-C84A-A582-10E1E631C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388ACAC4-443A-6743-B22E-C1EE232577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68602ACB-0855-BA43-8FAA-F4D9CA666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4AB4EA22-4F9B-9141-950A-D52ED48B0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86691EE3-1396-974E-A27C-E65F356A937A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89E8F8BF-0C93-144D-A4B7-3A7CE5C6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F609580E-7D27-8341-96EB-E6FF3B301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CF5C6350-822C-3245-ABEB-AD29D64C0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469A72EC-95A4-8149-A9CB-C28E051F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9ABD968A-BC74-2B4F-8C81-DCC48CB4D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39EF9A61-AE34-454D-A7EE-9CEABC165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233D5EF1-109B-0140-AE74-3967269EB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FA97A388-D375-7848-9733-68442FDEE4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3B37BD99-DAA0-A94E-8632-8000E83E9E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8E02EE3F-2795-B249-9516-633A005C2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1CC17B0C-D015-0D4A-99C1-62BC42666D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70BD29ED-A5AC-534D-AC8B-148CFAE56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5DB93FB8-8EF2-754B-ABCF-40341988E2F6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341CC7C3-6D36-6F4A-B071-759D6DCE1CB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5D757632-DB80-F84F-BC72-23B8C52E465A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5A476D7A-3179-6A4C-BB75-24A64DD147C6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706F6DF5-D6EF-7B49-98E6-B4E12563912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086781418"/>
      </p:ext>
    </p:extLst>
  </p:cSld>
  <p:clrMapOvr>
    <a:masterClrMapping/>
  </p:clrMapOvr>
  <p:transition spd="med">
    <p:fade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A1D3D33D-1AA1-9F46-9489-0129CD1950A3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57777B15-5AE9-754D-8241-37D0205B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70C6BBC4-5E57-7448-A289-BC0BF6E1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282E29E7-8DC9-134A-A9C5-B0141BE25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992AA5CB-4780-EA4E-9B96-F3892A50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BEE79AF8-430E-D64F-9F90-304595058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9A548ECA-C884-E24C-9FA4-BD07D32D56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74B91E24-1BD1-7044-A482-27F54C1C9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C4EF66B4-2F4C-D94B-8734-52D700B50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6C5B5078-69BE-1143-962F-670E60F75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941DBBBC-DBE3-5740-B2C1-61F17EA6D0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1696A171-D008-BA49-BBC8-DF8FFC253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06FEF87F-7574-1F4A-A87F-03CCCBD82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BDB14833-D008-6D49-B7CA-7C50CBC369F4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0681FDF8-4272-E148-9A8F-DDAECBF33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9331E178-F7D0-6441-A2C2-2D2C9EE4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B0E4EA1-276C-1A41-9C7A-42E782302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F5E7E329-B994-D847-B2B7-B44687B9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EBFE8D5D-52A8-6843-A22A-7FE407DEC2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67CF3EF8-4E19-3C4E-8065-7F13613E4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494497BB-0FF6-064A-8C25-E6F2D9BD06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20150233-FFFB-5944-AD7D-9CC9712E0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A62CE3E2-C993-6747-B821-2F841FAD3F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2AE7E9CE-458A-B34E-88BA-C46C851A5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17C7311A-E9B8-B947-BDEF-867DCA15E4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B932E236-3CF1-8841-BB4D-534860A917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3AF045FC-06F8-F54A-A5CD-BD16C0323D68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5F297B76-C691-C04C-965E-D11350578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37CB85B2-AA01-A34F-A240-CA505A6A4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25446715-B602-DF45-B94D-BFF649460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5D13C830-2218-0240-AA2C-5A7E99433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EC04E231-B4AA-9540-9330-CFAFC5BA19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464163B3-F376-5647-9764-14022B8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12599429-E10A-D54A-8876-70311198A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8F56338B-A58D-904B-999B-A6044C061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DF2AE919-DE14-FB42-BFA7-E525611EA2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131AA38A-A2D7-BB43-ABBB-861AAA9AF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BCD66F43-09CE-4042-B32E-D1B618E9C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BE22908C-49B5-DD4D-9AC1-59BEA404C2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7D33C9D6-9721-7F43-B423-5079C7D949F7}"/>
              </a:ext>
            </a:extLst>
          </p:cNvPr>
          <p:cNvSpPr>
            <a:spLocks noGrp="1"/>
          </p:cNvSpPr>
          <p:nvPr>
            <p:ph type="dt" sz="half" idx="2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6578A3D0-E7D2-E644-88A8-BECED4F9640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6549D555-A90E-ED45-8382-D777F48ACF78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ADA00BB3-9FE3-1545-9CAC-56A7A6A6284F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BBA74291-60C6-BC46-8561-3564CC3B3A1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69026082"/>
      </p:ext>
    </p:extLst>
  </p:cSld>
  <p:clrMapOvr>
    <a:masterClrMapping/>
  </p:clrMapOvr>
  <p:transition spd="med">
    <p:fade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6A143833-FF8D-994F-B399-166A2AEADAE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AB4D19D2-F9DA-F84F-905B-A0219C96347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263B30A9-13C3-BA4E-960A-A3CF535B6B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B5A834F8-12AB-664B-9A5C-453444C900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294A1405-8705-D74F-8550-B91F28BE8CB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02506835"/>
      </p:ext>
    </p:extLst>
  </p:cSld>
  <p:clrMapOvr>
    <a:masterClrMapping/>
  </p:clrMapOvr>
  <p:transition spd="med">
    <p:fade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AFC3440A-6E0D-4E41-970A-8DB879266C96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2C890FBD-4CF5-0E49-B06F-4C7E0D08BBCB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B882F997-65DF-D247-AF33-7458CA56984F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06320790-66F6-9D45-832D-3AC101F98F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018D41D2-191C-A740-BC55-4EA49576F638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276C2D3E-C987-8A44-A3DC-6275014A218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E2E4E7E7-B5BD-D240-9115-6EA61DE7A8A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10233D97-0E20-0944-80C5-55758B9104B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41E7811B-93AF-EF43-A6D9-640EE855ED6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4B2F91BB-EC56-F446-AAD6-4565290D9658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7862EE4B-A30C-ED4A-9293-CE91199AE74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CA79EBEA-05D2-224A-83BB-A9243067EDF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67011EB5-6E7C-2B41-8283-17774D90EFF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4A6F20FF-4E54-C54E-9479-CC0CABAF661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EF7A7C62-04B5-7C49-B704-073D593A8A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54E5EB77-65DB-254E-8D6C-FABF9D9EDC1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7C92FFA4-1DC0-B949-964D-722AF20977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FB3441DA-92A8-3342-A666-B424281350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6A459BF2-6D4F-134F-9DEE-D0AF493D684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860789820"/>
      </p:ext>
    </p:extLst>
  </p:cSld>
  <p:clrMapOvr>
    <a:masterClrMapping/>
  </p:clrMapOvr>
  <p:transition spd="med">
    <p:fade/>
  </p:transition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678AD7F-E869-134E-A255-7A6DBCA2FC7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2C6587E0-D585-3A46-B498-9501FCA0270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F2B6321-63F3-D94E-9DCA-7E156248D7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82FA3E15-A233-CC4F-AD89-45F02435A5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AE3D51C3-6FE8-3A4D-9BE7-D05BF61F091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17345089"/>
      </p:ext>
    </p:extLst>
  </p:cSld>
  <p:clrMapOvr>
    <a:masterClrMapping/>
  </p:clrMapOvr>
  <p:transition spd="med">
    <p:fade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3A7F2E88-61C6-A640-A106-EFEDF318F64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EB3CC890-F16F-C040-A827-1F7735A944E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AEFFF94-372F-FD49-8B68-D814C9A6D9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611F6A7-A2A1-D440-9358-9C27807192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B05B7320-F6B5-024B-BD1E-840FAAA9971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24945594"/>
      </p:ext>
    </p:extLst>
  </p:cSld>
  <p:clrMapOvr>
    <a:masterClrMapping/>
  </p:clrMapOvr>
  <p:transition spd="med">
    <p:fade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0D207A18-4DF9-524C-8BF2-8468706C00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4118D8E9-3DCD-7E48-B1B9-1060896DE891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FCA0974A-0453-824F-92F2-1A9F8B4B4B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rgbClr val="9A5315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2655F134-6369-9E4C-9099-C06CFADEC2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>
                <a:solidFill>
                  <a:srgbClr val="9A5315"/>
                </a:solidFill>
              </a:defRPr>
            </a:lvl1pPr>
          </a:lstStyle>
          <a:p>
            <a:pPr>
              <a:defRPr/>
            </a:pPr>
            <a:fld id="{2BAF3620-8A7C-F04E-B869-35D0255CAF25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847570113"/>
      </p:ext>
    </p:extLst>
  </p:cSld>
  <p:clrMapOvr>
    <a:masterClrMapping/>
  </p:clrMapOvr>
  <p:transition spd="med">
    <p:wipe dir="d"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718640629"/>
      </p:ext>
    </p:extLst>
  </p:cSld>
  <p:clrMapOvr>
    <a:masterClrMapping/>
  </p:clrMapOvr>
  <p:transition spd="med">
    <p:fade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075099401"/>
      </p:ext>
    </p:extLst>
  </p:cSld>
  <p:clrMapOvr>
    <a:masterClrMapping/>
  </p:clrMapOvr>
  <p:transition spd="med">
    <p:fade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285735413"/>
      </p:ext>
    </p:extLst>
  </p:cSld>
  <p:clrMapOvr>
    <a:masterClrMapping/>
  </p:clrMapOvr>
  <p:transition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56310"/>
      </p:ext>
    </p:extLst>
  </p:cSld>
  <p:clrMapOvr>
    <a:masterClrMapping/>
  </p:clrMapOvr>
  <p:transition spd="med">
    <p:fade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835602750"/>
      </p:ext>
    </p:extLst>
  </p:cSld>
  <p:clrMapOvr>
    <a:masterClrMapping/>
  </p:clrMapOvr>
  <p:transition spd="med">
    <p:fade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573786046"/>
      </p:ext>
    </p:extLst>
  </p:cSld>
  <p:clrMapOvr>
    <a:masterClrMapping/>
  </p:clrMapOvr>
  <p:transition spd="med">
    <p:fade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695121718"/>
      </p:ext>
    </p:extLst>
  </p:cSld>
  <p:clrMapOvr>
    <a:masterClrMapping/>
  </p:clrMapOvr>
  <p:transition spd="med">
    <p:fade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57B169E3-5708-A042-8482-ED1E23E2C40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D4E47A-DCED-FA40-8B06-A1FA23884C91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0DD9EE3F-D0CE-E049-916D-2D92A7ABF1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2DBF0E3D-0AFE-1C48-A774-0941A3F58A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41A071C-7977-2A4C-AB19-C4ACCAA33816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1539345"/>
      </p:ext>
    </p:extLst>
  </p:cSld>
  <p:clrMapOvr>
    <a:masterClrMapping/>
  </p:clrMapOvr>
  <p:transition spd="med">
    <p:fade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F1C7D781-38BD-6A43-ABF3-AF4F06C49AF7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51AC1AF1-9F53-8442-9EF4-6CEF4A48E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6F3B3D6E-83A7-5649-8D4F-6321CBA3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2C31CB9C-07CE-C947-8246-FF390A0B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1DE29A34-93AF-2E40-B66E-B641C3803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4806D5BF-1E60-B94D-A6A6-53BD5574E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886DEF1A-63EE-6746-A5AF-91422350EC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9FB6ADE1-A6A2-294B-B6B3-A0F9A7D33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15D83883-5220-6949-8D7D-1C947118A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16323188-830E-C14F-9C59-BE80C94A2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5AA6DD3D-F23E-6941-BA34-CFF23A227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38D2831C-A975-5B4F-BCF1-50CB20164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2FFC077D-357F-0B40-B109-1A5B1E0A90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0E3F24F9-EBA4-CB41-92B4-4B4498C47A3F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0A64073C-D027-F840-85F9-3E90629B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C96BC6C5-24FE-6247-B704-68D2856BD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B4FFF1F8-1373-3541-8C54-A8A7704B1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CC147B02-A26B-2946-B7FA-25FCE8809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FA0DC877-D6D9-7F4B-8053-3AA01DB62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A40ECC24-C73F-E34B-9F98-8A162A4A8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A45461A2-7E13-0047-86FB-98E9AF974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2C1E4E05-A8FB-E34E-9EF5-E8AF98BE3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D67F0550-7EB8-BE47-9C4C-3476C3350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E8AE728C-CE54-A04F-BB84-96F26EB2B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8C415FBB-DE0F-774E-A0EC-2BF15903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E48C567B-C73A-B248-AAC6-86A4C8C0C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79FD4B84-3456-7243-9A65-3A125F52A6DB}"/>
              </a:ext>
            </a:extLst>
          </p:cNvPr>
          <p:cNvSpPr>
            <a:spLocks noGrp="1"/>
          </p:cNvSpPr>
          <p:nvPr>
            <p:ph type="dt" sz="half" idx="2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7BC3382-D5FC-1D49-BDC6-EEB0BF0B46FD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DD035393-7437-DA49-8A79-49F60F3AAEDF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35C69B5C-F1CA-7B45-8EE7-46E4536C1322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915C0C9-6770-7B44-BCA2-49CE9E01A265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0434595"/>
      </p:ext>
    </p:extLst>
  </p:cSld>
  <p:clrMapOvr>
    <a:masterClrMapping/>
  </p:clrMapOvr>
  <p:transition spd="med">
    <p:fade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0210EBD3-633D-8949-B950-723770E0352D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43A5453B-2861-5C4E-807E-E58D946A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3F58FAD4-A41E-EC4A-9E28-494AB34E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67B15863-B47C-3241-98EB-FF07E1B9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CF14E6EF-87D1-ED48-BF70-00A39DC6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1464EC40-C1BF-754E-B1B6-EE928E2B2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075C0534-E687-F84F-82E7-5BF7498FA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27BAD768-0041-8241-9F31-03F7F6D66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FB39425E-29A0-5E4F-B32C-67319E52B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A8D640D5-7C92-124F-B767-A8888BA71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95EE342B-A441-A342-85C4-23541F826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4888313C-5246-5840-8EB2-A2E038988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943F8B7D-A152-9F44-9EC2-97C9A853C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63D649AD-6F2F-7344-8F4A-5227D97F3D2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29357572-D4BC-C747-B46B-5C57622E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C771ABD0-A39D-E846-B6D1-EA23F4FE0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50FC6BED-6790-614D-8EC0-781554F9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D19F293E-2CE9-1041-9C5B-83AF0A14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AEFDB884-8F0A-3C4B-940D-D75E14378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B1A7FD4C-7CA6-214E-BA51-E8A036115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5141324D-BF2D-0F43-9CF0-A15FD448C6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B27271F7-1D7B-1643-8830-4B000453A0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B2D427CB-FC70-9745-95C1-2C6D39271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F7416EC7-37A4-8A4E-9A8F-915E793E8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E83C3AB6-E7B4-A342-BC05-D95A82DEB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3B615137-88C5-3447-85AD-B57F36845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8FA18D46-832D-EB4D-AE2B-B807CFB23986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75C60BB1-DA20-D143-933D-B54B5B2A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847D2322-ED9C-F640-8AD6-F1878E5AA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1E7C9C3B-ED0F-0A4D-9D6D-87DAEA9D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358FFF84-568C-2B45-AAA2-A7450410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5572917C-9B1F-054A-9FF9-43B736A75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95B2A3E0-7DF7-1C4B-BBE1-956D9E80D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37335FB6-B280-874C-8AC2-C8DEB20C2E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320A4904-BBE0-EE4D-917B-6DCF81807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ECA1700E-354F-F047-9C2A-FF4D934C1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5078F9B9-3DA4-0247-81AC-33CA0BDAB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1D7D5427-90EB-6944-B2A6-871F3D899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1B7E7C8A-2DCC-A042-918A-60DA3E8D4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7C6838C0-7B5D-9E4C-ACF1-85E4D0E35F5A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0C1F41-A43A-4D4E-A2F0-BB85C2A2541C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E6858337-52F9-0843-B508-BD1E82008B5A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CDA469E2-99B7-5C46-A608-3196293F536F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B5EB145-D0C2-B946-A4F8-98BBA142FC93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4854607"/>
      </p:ext>
    </p:extLst>
  </p:cSld>
  <p:clrMapOvr>
    <a:masterClrMapping/>
  </p:clrMapOvr>
  <p:transition spd="med">
    <p:fade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8AB0156B-B7EE-EB48-8FE1-29C676C30B78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B5CF315E-2555-1A43-81D2-D029C8F0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9FBBB5C9-4C89-8E43-A730-1F995476E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35E5435F-CB01-4940-A281-CE2C2621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835D18A6-7C34-454C-AFD1-81D08D8D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B5D3D047-552B-5345-9E20-5275DA55B5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06E94843-1466-B948-8DA4-3FCF2CE3F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F6E9DDF3-6492-BC49-819B-00FAEE617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E8F89141-5E15-754E-B1D9-DAD4A9FA71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6183DE88-3E21-D149-A736-2508C64C4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3C3CE2C9-4586-1846-9C55-755EE92BA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40A90CB8-76C0-1B40-8433-A74E3EFA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3A687733-8F6E-8C41-BA80-D93D5A935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404ED625-C8CF-E341-BEE6-D14F33F4B891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266DE4A3-4342-034B-8539-7D147775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3C817BFF-0F95-B249-9938-682ECAC70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1FD9D2B0-25B6-C246-B26D-DDE8F33B0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DA1910C5-98C9-E748-9B05-AC6DB3890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AFAC2B49-A640-1443-8810-58F09D7B6B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C6B23502-C891-AF49-9A74-B6CC5A9B4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C847383D-22F5-F449-B071-86E01D776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A7D0F4B3-2228-0B4B-85DE-2FCCAD438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888B4CBD-8E06-874A-8F03-22E9BC6AC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3CD5FA89-7AF3-7B48-94A6-05BA4B72C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CAD89993-C0A2-9B42-8604-8801662D7F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55E2CCD3-7A9B-4F47-9F3B-F6163BAFFA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35E221F2-90E1-3E47-862A-7979C74DB818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857048C7-2A5F-FE47-A52F-CE9C753CD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4347144A-FF04-EC46-B054-9DF8658A4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6C4741A3-026E-C14C-8E87-0785840E5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95186DE4-308E-F143-B643-E68DAE08F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E1F2DC9B-180F-5149-AEF0-F88FAA094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561B3C7F-2144-B240-BEE8-6E3ED6C7B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FAF43E76-1AB5-0D47-B83B-D8FEFE404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51937403-4BB5-234F-AFFB-E92DADB56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002CAC8B-92CD-CB44-9B1D-5B9CFD9C7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7FDCBE81-C5E6-B541-B08E-1F35447B9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E166F8DA-BBB8-0944-BB2F-02C5B667D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C569B880-AFB1-8140-8C12-68BBA3EFB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310D4C11-756E-9D4B-A92A-9A4B6F15E6F7}"/>
              </a:ext>
            </a:extLst>
          </p:cNvPr>
          <p:cNvSpPr>
            <a:spLocks noGrp="1"/>
          </p:cNvSpPr>
          <p:nvPr>
            <p:ph type="dt" sz="half" idx="2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8662EA1-80DF-2A40-BEAF-B40566FB19C5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C37365F1-3DC1-3E45-85CA-335E4DA71F88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7751CCB-E0B1-BA4F-A38F-86FAEEB70962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E961A4D-8285-D14D-AFCE-E8D1CAE55742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9157232"/>
      </p:ext>
    </p:extLst>
  </p:cSld>
  <p:clrMapOvr>
    <a:masterClrMapping/>
  </p:clrMapOvr>
  <p:transition spd="med">
    <p:fade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05BD3C40-8E4D-7B4F-9551-AE3D0A80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0EBDF47-6DC3-394A-9087-8457A988D87F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B3A388D9-E438-924C-97A9-0B379550A8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CF929CE-BA9A-8B48-AB73-B867068225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D87F4E2-7F26-AA46-83E1-4E69AB489387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4365233"/>
      </p:ext>
    </p:extLst>
  </p:cSld>
  <p:clrMapOvr>
    <a:masterClrMapping/>
  </p:clrMapOvr>
  <p:transition spd="med">
    <p:fade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D381F1AF-9AB4-3A49-A856-015BFF95DBA7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60B074FF-119D-D642-978A-18AA323A975E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73AD2628-7E24-7D49-9B10-B47B7CDEF86A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E1624A59-2D59-964B-B45E-9A8E28FEFA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166D28FB-ACDA-5F48-9902-F8C33CD1F6C9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Microsoft JhengHei U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3B1126CB-16D0-9745-AA42-6370A295E6C2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Microsoft JhengHei U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EF042A69-1BF0-4A4D-8854-2C728330681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E768B939-7C49-3A4A-9D8D-9930E534DA4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C62DE0AA-EF06-A24F-A1A1-BC67D4885DB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1537E69A-CD32-7F4D-AA73-AEE9A823DAD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9C5C78DA-E15A-FE42-B69E-ED812BDE7E6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4A72C4EC-1354-574F-B728-360BA62DDBB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FD5A0D56-F24D-024C-A5E0-15FED68811E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D426ACDF-86F2-6F41-8143-F46B9FED6C0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CBE5FF9A-E12F-5141-AB53-FCC4AE5FE05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7C09490-D79A-1743-859D-2209EFB360EF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0AF38B43-A30D-B943-BAB7-448FFB3637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3ABAF558-E9CD-424E-B140-495C11A7B6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AC3858A-936B-5E42-98D8-230CA077286C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9779189"/>
      </p:ext>
    </p:extLst>
  </p:cSld>
  <p:clrMapOvr>
    <a:masterClrMapping/>
  </p:clrMapOvr>
  <p:transition spd="med">
    <p:fade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6CC6345-6BA4-0241-BB24-C4DCAD02C96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1475CC2-183C-AC47-8D75-5E3C48AFD32E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95FCB62-4D7E-9340-B282-928DFB8AF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23D5BE27-729A-5041-9AB9-FC2B6CBA7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D9026CD-08F8-AB45-B40F-AD548F782DE1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3032173"/>
      </p:ext>
    </p:extLst>
  </p:cSld>
  <p:clrMapOvr>
    <a:masterClrMapping/>
  </p:clrMapOvr>
  <p:transition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D2ED9FE7-4045-D347-9A99-69CC7DA208A1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60C367C0-9539-7B41-B18D-986382C27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1BAE8D13-8603-8649-9E89-7A1BCAA84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BF6A2AB0-2E2E-624D-B797-D6C05F4D1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DF82DA7C-C841-DD40-8041-BAA2E5FD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FDFCF807-8D76-444F-ABC3-D1834E029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8D82DD48-E80B-FB42-84A3-1F57DAE5C8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4990969A-85E4-2B43-9080-E187A49F1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FE75C7E6-67D7-A148-8DC3-B2D64F1F2B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9FB65FAD-6876-3B44-8250-A7C59E2BA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62C8F5E5-098F-E64E-9F55-22CB94A8F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74AB67A6-A4BB-B24B-A4AD-DAA76CF2A1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B9C70818-67E0-2548-8885-61E66CCE43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0E25AA44-04B9-5E41-80FC-1C6D150ADD0D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189FDBF3-5808-2E46-8F8C-66960B083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F1F99500-97DB-8343-999C-89D78A7F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9561E0C5-2E2A-5243-9F5E-E70D55DE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BF6A9A61-F168-104D-A44E-6D2220DD6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3CA363A1-DC01-C34F-B4B1-C63736836D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1541D44B-85F7-5B4F-BBC7-C9A12F301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1C2F69F0-E441-5443-ADF7-C58ECA295C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35EAE7E6-F5CB-7343-8FE6-3FC3CDC7D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CA4BC517-E96E-C24E-8B4A-01C7A6043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400D547D-303E-524F-A7D4-FCCF338836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ED3CE2AF-2783-FA4E-9AEC-3207E2C7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31F6A7A9-50D4-2F43-98AD-5D4AD81FB6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3332079836"/>
      </p:ext>
    </p:extLst>
  </p:cSld>
  <p:clrMapOvr>
    <a:masterClrMapping/>
  </p:clrMapOvr>
  <p:transition spd="med">
    <p:fade/>
  </p:transition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A83AAFA0-6692-FA4A-A73F-1B01A9BFEE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ACC61F5-DE19-D547-A5E6-117E4C863114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F414BFF-C78D-834D-836A-2804BBA972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86500F35-BDA1-F440-835A-B5700EDB77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0B32BC4-4ABC-614C-BB5B-32060F279A12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4865360"/>
      </p:ext>
    </p:extLst>
  </p:cSld>
  <p:clrMapOvr>
    <a:masterClrMapping/>
  </p:clrMapOvr>
  <p:transition spd="med">
    <p:fade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94CE71B9-6563-7C44-A793-208EE7B4057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1E9FA4-5305-EB4B-901F-C251591F23B7}" type="datetime1">
              <a:rPr kumimoji="1" lang="ja-JP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en-US" altLang="zh-TW" sz="1800" b="0" i="0" u="none" strike="noStrike" kern="1200" cap="none" spc="0" normalizeH="0" baseline="0" noProof="0" dirty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7EA00953-BC0A-4B47-98F8-AD299C7F9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zh-TW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AAEF5603-43CC-D04B-B1C7-C8795A1A7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E999A25-F832-6D49-81A9-42EDA3F1405B}" type="slidenum">
              <a:rPr kumimoji="1" lang="en-US" altLang="zh-TW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zh-TW" sz="18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1042063"/>
      </p:ext>
    </p:extLst>
  </p:cSld>
  <p:clrMapOvr>
    <a:masterClrMapping/>
  </p:clrMapOvr>
  <p:transition spd="med">
    <p:wipe dir="d"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109461909"/>
      </p:ext>
    </p:extLst>
  </p:cSld>
  <p:clrMapOvr>
    <a:masterClrMapping/>
  </p:clrMapOvr>
  <p:transition spd="med">
    <p:fade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CB7E795-81AA-704B-8A6C-2C7C49C70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0A6699-B0F2-F34C-93C6-A7F8A48FFA90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6BF0408-235A-7D47-BA25-B481806B6C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63602442-7807-0B42-8608-D88F11048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E73476-88C2-0143-8F48-94F591647D66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2511367"/>
      </p:ext>
    </p:extLst>
  </p:cSld>
  <p:clrMapOvr>
    <a:masterClrMapping/>
  </p:clrMapOvr>
  <p:transition spd="med">
    <p:fade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26769189"/>
      </p:ext>
    </p:extLst>
  </p:cSld>
  <p:clrMapOvr>
    <a:masterClrMapping/>
  </p:clrMapOvr>
  <p:transition spd="med">
    <p:fade/>
  </p:transition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888A5313-3A9D-A748-8FD7-8DB8EB9AA5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A3190F1-57B9-E24D-9AED-BA28839907E3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420F93F0-F88D-3941-A107-9A02EEB97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9BBD9F16-1788-0748-96AB-981141B92B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6875AC9-8789-5540-8AEF-5C65A7CD917A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2546940"/>
      </p:ext>
    </p:extLst>
  </p:cSld>
  <p:clrMapOvr>
    <a:masterClrMapping/>
  </p:clrMapOvr>
  <p:transition spd="med">
    <p:fade/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96173E37-4122-8443-82DF-F4974A8F38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F0687E-D613-9E4E-9F8D-A71C9570FC10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F4EED8EE-34A4-E04B-9643-4715C79B4C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C12EBF50-AEBB-FA45-96E4-A1F94AF48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486131-28D4-0C43-9081-1CD9D2FDE106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0100434"/>
      </p:ext>
    </p:extLst>
  </p:cSld>
  <p:clrMapOvr>
    <a:masterClrMapping/>
  </p:clrMapOvr>
  <p:transition spd="med">
    <p:fade/>
  </p:transition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F1A20989-00FC-B34E-B671-A676237957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E60A6F9-D69B-2F41-BC9B-D9856C2F1DC3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157E3AB9-B82A-6D45-BA4C-916528085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A6C42A1B-E212-A14A-9CFC-D06B3F0F63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662DF33-884C-9D4B-B131-45DA59DDCE12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114988"/>
      </p:ext>
    </p:extLst>
  </p:cSld>
  <p:clrMapOvr>
    <a:masterClrMapping/>
  </p:clrMapOvr>
  <p:transition spd="med">
    <p:fade/>
  </p:transition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775079E4-3061-2D4B-B6DB-BA2F0D1CA1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689313-540E-5F4F-A495-E94A1D35B209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3DBAE3AC-3D6F-E04A-B3CE-896E69AC52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A112CD02-7E9F-964A-8C94-493E9E0A2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7B94E3F-19C5-7B47-9686-DE0231CE71DF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0894775"/>
      </p:ext>
    </p:extLst>
  </p:cSld>
  <p:clrMapOvr>
    <a:masterClrMapping/>
  </p:clrMapOvr>
  <p:transition spd="med">
    <p:fade/>
  </p:transition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C588627E-D9C0-394B-AA59-D89359665993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CAD07F94-AB44-5649-8B07-EB0530F0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2861CCD9-8605-E64B-83A7-02B75E10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2C037CB-EC13-824D-A645-6CB2B0EA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8112AC55-4FBE-BB4A-97DE-B5BBDFAC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00D128E4-FC7B-A54E-BE5B-291203845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682CDFA6-4641-8843-9A2B-12D6FA2AC1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00ED8DB2-6207-7149-93C8-963D16917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646409FE-4414-CB42-B100-4C21EBEF49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A5F8BA62-5011-A047-9EB6-E87D0C042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CA0292E0-C9BE-184F-9EB5-1BB82FB57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1CA1256F-172F-6D45-A11D-0549986DF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F14E64D9-E117-F44A-A98C-A4BAEC84B8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23D2A245-BCE3-1E40-B40D-85808192442D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B4B3A962-FFBE-DE47-A03F-6FFA9C36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2DD93FEF-E76F-EB46-B1C5-804599F9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A322EF14-0BA5-2C4A-813A-F4CF1C59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DEA4AE7A-440F-8540-B4C7-B08CEFC7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FBEB100C-B6DE-A146-ACB8-5B504CC2A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0ABB59D5-176E-1B4D-8753-7C1CCA18C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2F045456-B482-B148-B0AC-DF2C10D06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87103E36-E33E-E04E-BDA9-AB9199C77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2AE26C22-B3AF-A94F-8C5B-004B3A5A29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912FB567-E977-E04B-8422-C954D00F9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D83F70B-4A6D-1E45-A658-12FEFCB2D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9394A50A-9A06-E241-8F15-111D1556F9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D7E15093-6E1A-9F48-AE79-A8E5FB0A4F5E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28610DF-BAAE-6644-A780-122CDAFF89C5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B9719A9C-F2F0-EC40-B120-9A7651210B53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1F9C3DA6-BB72-2449-AEF7-D205992434E3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13F752-9CEC-5F44-8FDA-97BED3920D1F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8465792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35C38D53-216F-F841-94D7-246263CC028D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93F5C7EB-C01E-A94E-BA9E-EA15A011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6A456F3D-6474-A94F-9683-0E1AD903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9DAEBC68-4CD9-2043-8BBC-EB41D06C5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AA107C90-F78A-B144-831B-866044E3B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5D4E87E2-2843-D84C-8CA3-ED658DDB7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7BAA5CE4-7C05-ED4A-8665-60F2DF73E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5DBD733B-99E6-BC48-AD6C-9171B89BDB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282A074-8335-2F4F-8472-FB3584E5BB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48C26137-611E-5341-8E83-CC117BB2C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6C78E48D-AA47-314B-A374-D64BB785F6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40C68030-7808-2C43-B14C-43F4B7F36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D6F99307-F211-4B4B-8DBD-E6D88779BD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336DB4F2-84D7-F549-9EDA-C30BDE8375B6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1937A823-9233-724F-815E-B8D29414F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4CE46B9E-56D7-344C-AD2E-8063EB618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73D24A4B-062B-5048-B542-F4FCECEAD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889FCA5A-98E1-CB49-B448-8F80318C0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9628FE8E-ED9E-B945-BA65-A6CDA28D51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44F131BB-5AAE-7E4A-B8AA-FDC2A43DB5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531E175A-46C0-0843-8851-2AD5F2DB4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7F7CE951-40CC-BD4F-8D63-0BC761693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8F6F7CCF-A114-5948-A925-FEA0B58D0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8986FBC5-30B9-6C4C-BECC-321C534389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39254B09-9251-EE45-8ED4-1CBFE00B51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1ED9C3F9-C249-1F46-BB45-6D608A517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137DECE2-E9CB-1842-B7C5-7062B411461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4B6081EF-72F6-5440-821E-82D21DCE4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268078CB-3237-A841-9841-4FDA46C9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02DAF97A-08DA-0942-A4A5-F7E8F6878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B2B683AF-34C5-684A-AF4C-13A73203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9A3772E3-960D-4A40-B599-D5B4FC39B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3DB7AAD8-05A7-564D-AEE0-996B839292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1900BAE5-A290-0641-8DD6-46A8DADEED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578DD021-5539-3D42-A3F8-624BE2E7D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89D1DF09-57CC-AB4E-8B17-510B2BB82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9E274861-889B-B845-A78F-9665527554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9184B828-83E2-0E45-ADB6-37EB6C9D8B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217E617E-E875-324E-9A5A-6192201EF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4198424710"/>
      </p:ext>
    </p:extLst>
  </p:cSld>
  <p:clrMapOvr>
    <a:masterClrMapping/>
  </p:clrMapOvr>
  <p:transition spd="med">
    <p:fade/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F1444655-A666-DD4A-B82D-5D8674D7CC8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8D5F241E-1ED1-C04D-BDE5-22901B4B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D59C0B2F-EEC8-394B-9506-DC8AD3A3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979261D6-4F05-CA43-AA72-3A805FF4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07A68487-F0A5-9545-9114-A7C91666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08A65246-0C3C-8243-85AC-89C842B52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5EDC428C-4D1F-EF40-9C63-C2DC19319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A7ECA5D6-1637-6F42-AAAA-CA9696726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D52E150-FE6C-AA42-9A63-69C0DC23F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3840C3FC-2FC5-AD46-830D-A20940E9B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AC5D0BD8-5C82-2F4C-8F9F-8DEF136B1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91C0B244-7149-0E44-A598-E39B9D8978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1D494409-0FBE-B841-80C0-04AE943FE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ACA94C80-F90F-CD4C-8F59-0AD489174BC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7AD91904-0C52-DA43-AF40-199156E0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399CD841-9CDA-364C-AB48-EF8E58A1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D1909894-1986-C74C-A92D-598E39F0E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6FD6F082-429E-FA40-8F2F-1B9FCBA5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11E3E907-50E5-8C46-83FC-5C81E59EC6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31A15CAD-265B-E54F-9084-A550D6175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F0960720-FC2B-DD4B-990F-96834EEEA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EFC5F611-2922-C745-B66C-A29F1620F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9CF0B0A6-ADBC-704B-8F8C-14A481D1E0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3EC93ACB-A5AD-CB41-A402-C3ED56668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425FE4F8-D2F3-1445-884B-15E404EB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68205769-23D9-1145-A780-E8BAB1F30E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FFFE969B-E057-8447-A1C0-700AB0C7EE5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D5D40232-2C87-0F41-866F-70DC2984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8041B7BE-937A-1F4E-B0E9-371BE1B1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3B7DC663-8018-1047-9E7E-E15754A1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D38A0452-E280-9B49-9CB7-EFEA4014E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2C296938-327E-3241-AE6C-3ACFB4B26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E6DD9F45-94C4-1942-997F-1C7F24AD2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0B1A09A6-6F52-8F48-8C83-6452ED1F6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DD6ADF49-AE61-6F4C-B0F6-4EBCDD9E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475D8D6C-80DB-2C42-B89B-66C71B267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612309CF-2EDB-EB40-8929-A0171E936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8B4062F6-D75D-764F-8B80-61AF79EB8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C44700A3-3A32-2C47-900D-3ED307C10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26C21C36-B976-714B-9AE1-B8B0CD01CA63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909657-857E-7C46-A099-67A42E583219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8893A78E-02A6-F24B-A465-6C2FEF773A0F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0C67CE98-8F6F-7140-92D5-855F88A30D92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661C7A-D736-AC46-96AF-B79E1AF8E1BE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521077"/>
      </p:ext>
    </p:extLst>
  </p:cSld>
  <p:clrMapOvr>
    <a:masterClrMapping/>
  </p:clrMapOvr>
  <p:transition spd="med">
    <p:fade/>
  </p:transition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E3CA6562-EA8B-6844-A8F6-101344752B2D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243FA9DA-CE15-834D-8D1F-F8091A94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D4A82327-0B3D-A54F-A952-621635CE9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B6309B81-F89E-744B-B4FA-AE19068DB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526FC99-291B-9F4F-8740-7C0FA527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575D29F4-2E63-B248-8C84-0E88FEC04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445E0D00-F65D-6B4E-A31F-FAEF605D9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6A582A89-28AC-7F4F-A758-69522B473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81FD580B-C6D0-AB4D-AB68-4F0A4BA67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8D5A336-F267-5B4D-932C-8FF672DC5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DA53231E-D344-0547-AD73-CC4E58F0D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AA8A8700-6305-E84F-B423-36A9455A2D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0199FF29-04EF-E54F-86B9-2100327D7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DBE5E0C5-38C6-F644-B174-0FB6231BC242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1A57654C-C0E8-3D4D-A914-F412664C0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A59F49D1-94B1-EC40-AB8E-3C514A57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3618284-68D7-AA4F-AF90-A567B064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2805B684-079E-B048-A952-69335E6FC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3C85EAA6-267B-7443-93F0-B7FC74445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FF890BF1-8ABD-C24D-8383-CE164FCFD9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7EDB6857-3958-8A4F-A125-6F1B8511A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962926AB-937E-E34F-A385-5AFC94EAFB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4AEE7EA8-B9C0-4D44-AB12-770C34442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E5705105-ED88-F449-84CF-01EA2FC11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82F7CACD-4B72-A941-8A03-3144B7F35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2B866EC5-06A7-7347-8AA4-3B9EA2653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9F8DEFE8-4FD7-3D4E-981F-C91C2D1041C3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38640F82-159E-4B4E-ABAF-E653A426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027A2BDE-9378-9D46-B78B-0385E5766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A951C409-BACF-7F42-AF27-B81034F7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55E1974F-A227-EC45-AF28-CDFA8B35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37170CA4-6B34-1C49-87DE-6A33449C8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52040BA5-465A-8247-90DC-35AC29339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6AD69823-A5B0-9740-80BE-3B4438EBA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98B35C10-277B-2848-8637-E7F0F2D21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A600A2B8-475D-9945-AECC-F7EDF54D6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AE5F71A0-BA82-7642-A546-43450861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CA5CCDA4-A8EB-3D4A-8924-292457BF7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977B687D-97CE-0442-B85E-7A63CBAA2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2935E4A1-6DEA-9D4A-B21A-F6E8CBA52497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C9AFF3-5FF3-094A-BDE2-FBD02F08FB91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B1069C02-8B74-A549-8697-B886AEC000F5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5E8DB270-46F2-6E49-8229-F4F9FA77BA0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0840B7B-E0C2-5C4B-B656-F3BBEA47B74D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4137908"/>
      </p:ext>
    </p:extLst>
  </p:cSld>
  <p:clrMapOvr>
    <a:masterClrMapping/>
  </p:clrMapOvr>
  <p:transition spd="med">
    <p:fade/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445FB782-60F0-9E44-A01A-E51259D03D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8CD394A-3485-744E-86F4-5C1E2EFF6D7E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B1264D46-FDE6-2A45-9677-B589243472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18514E74-011D-4D4F-AAAA-55203992C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B3ECA06-B7CB-9C44-8F03-69E6539412B2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2186712"/>
      </p:ext>
    </p:extLst>
  </p:cSld>
  <p:clrMapOvr>
    <a:masterClrMapping/>
  </p:clrMapOvr>
  <p:transition spd="med">
    <p:fade/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107A5659-E5BA-9745-ACA9-693B500A8DAB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D0512546-477B-7C4F-8099-6FA69B30A6C5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7C7125A6-B9E9-FF41-99AB-008F3EF66BA5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6C57ABBA-C260-174C-80F5-5C30323A2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EB42DF62-066C-2D48-80A3-6C124AB7FD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Microsoft JhengHei UI"/>
                  <a:ea typeface="新細明體" panose="02020500000000000000" pitchFamily="18" charset="-120"/>
                  <a:cs typeface="+mn-cs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1FB4F5A1-870D-9C47-8654-E72669A98F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TW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9A5315"/>
                  </a:solidFill>
                  <a:effectLst/>
                  <a:uLnTx/>
                  <a:uFillTx/>
                  <a:latin typeface="Microsoft JhengHei UI"/>
                  <a:ea typeface="新細明體" panose="02020500000000000000" pitchFamily="18" charset="-120"/>
                  <a:cs typeface="+mn-cs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FE7F4D49-21A1-854F-8787-C84B7A9454A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7958B438-759E-6444-B261-F9D0D9299CE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14261B72-EB4B-384D-BF11-410A4492929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55E3C357-7F8D-8E4D-A766-C4D6062A62B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85CDC275-7EB7-5A41-AC55-63E0C8B2840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622BA218-351E-ED40-A3A7-77D894781D7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D7D14AB5-1D19-2441-9EB7-23DBA7B5764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E72CAE60-3182-BB41-B055-542EDAB5A90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E1FBBA13-DF90-CE47-B42F-832384C1BA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7E68707-5D81-4443-9C0E-0387AFB79FBE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2A381F01-D0F6-0143-A12A-648D9D5E8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959F87A4-FC3D-AC45-8857-8CD79D48E0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E6FF2D-14EB-1B47-A828-8B6328CD61A7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0256162"/>
      </p:ext>
    </p:extLst>
  </p:cSld>
  <p:clrMapOvr>
    <a:masterClrMapping/>
  </p:clrMapOvr>
  <p:transition spd="med">
    <p:fade/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941E12B-DB70-974E-9421-A3BC873A1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E910EB0-6C6C-6D48-9DEC-0411298F9693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3705B4D-636A-F84C-A49E-51B85C1DC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F323FA7B-2A11-274B-BC17-8DB2A227B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BCBCC94-F03B-414F-B69A-7B15253B4E27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2847109"/>
      </p:ext>
    </p:extLst>
  </p:cSld>
  <p:clrMapOvr>
    <a:masterClrMapping/>
  </p:clrMapOvr>
  <p:transition spd="med">
    <p:fade/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9F41C72-1815-924C-91A6-BEC2AEACFF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4EA6053-3B5D-8F4B-A542-85F4E89C4116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D972722-843D-DF40-865E-2866D5F417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3064E968-F682-784B-89CC-81423E5F9B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D1346F7-F1B3-F04E-AFB5-F008E3A6975C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308232"/>
      </p:ext>
    </p:extLst>
  </p:cSld>
  <p:clrMapOvr>
    <a:masterClrMapping/>
  </p:clrMapOvr>
  <p:transition spd="med">
    <p:fade/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E8B7519C-2609-7D47-8A98-6130B27280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9F35CC9-4C29-F945-9181-8A6CC5753483}" type="datetime1">
              <a:rPr kumimoji="1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1" lang="en-US" altLang="zh-TW" sz="1000" b="0" i="0" u="none" strike="noStrike" kern="1200" cap="none" spc="0" normalizeH="0" baseline="0" noProof="0" dirty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FB296D66-568B-3943-B7E1-7A38B4AC5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en-US" altLang="zh-TW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itchFamily="34" charset="0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E9D110ED-B820-AD48-A4B0-062A26C42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31B710-D0A4-C246-833E-78CC7C11061A}" type="slidenum">
              <a:rPr kumimoji="1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Arial" panose="020B0604020202020204" pitchFamily="34" charset="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en-US" altLang="zh-TW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Arial" panose="020B0604020202020204" pitchFamily="34" charset="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163338"/>
      </p:ext>
    </p:extLst>
  </p:cSld>
  <p:clrMapOvr>
    <a:masterClrMapping/>
  </p:clrMapOvr>
  <p:transition spd="med">
    <p:wipe dir="d"/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Shape 89"/>
          <p:cNvSpPr>
            <a:spLocks noGrp="1"/>
          </p:cNvSpPr>
          <p:nvPr>
            <p:ph type="title"/>
          </p:nvPr>
        </p:nvSpPr>
        <p:spPr>
          <a:xfrm>
            <a:off x="1115617" y="122239"/>
            <a:ext cx="6885385" cy="1002507"/>
          </a:xfrm>
          <a:prstGeom prst="rect">
            <a:avLst/>
          </a:prstGeom>
        </p:spPr>
        <p:txBody>
          <a:bodyPr/>
          <a:lstStyle/>
          <a:p>
            <a:r>
              <a:t>大標題文字</a:t>
            </a:r>
          </a:p>
        </p:txBody>
      </p:sp>
      <p:sp>
        <p:nvSpPr>
          <p:cNvPr id="90" name="Shape 90"/>
          <p:cNvSpPr>
            <a:spLocks noGrp="1"/>
          </p:cNvSpPr>
          <p:nvPr>
            <p:ph type="body" idx="1"/>
          </p:nvPr>
        </p:nvSpPr>
        <p:spPr>
          <a:xfrm>
            <a:off x="457200" y="1124746"/>
            <a:ext cx="8229600" cy="500618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內文層級一</a:t>
            </a:r>
          </a:p>
          <a:p>
            <a:pPr lvl="1"/>
            <a:r>
              <a:t>內文層級二</a:t>
            </a:r>
          </a:p>
          <a:p>
            <a:pPr lvl="2"/>
            <a:r>
              <a:t>內文層級三</a:t>
            </a:r>
          </a:p>
          <a:p>
            <a:pPr lvl="3"/>
            <a:r>
              <a:t>內文層級四</a:t>
            </a:r>
          </a:p>
          <a:p>
            <a:pPr lvl="4"/>
            <a:r>
              <a:t>內文層級五</a:t>
            </a:r>
          </a:p>
        </p:txBody>
      </p:sp>
      <p:sp>
        <p:nvSpPr>
          <p:cNvPr id="4" name="Shape 91">
            <a:extLst>
              <a:ext uri="{FF2B5EF4-FFF2-40B4-BE49-F238E27FC236}">
                <a16:creationId xmlns:a16="http://schemas.microsoft.com/office/drawing/2014/main" id="{66B8B175-F14C-DE41-9E42-961744B43D7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DD8482-2219-5949-8C02-7C4D87AFD031}" type="slidenum">
              <a:rPr kumimoji="0" lang="zh-TW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 panose="020B0604030504040204" pitchFamily="34" charset="-12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zh-TW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Microsoft JhengHei UI" panose="020B0604030504040204" pitchFamily="34" charset="-12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9715019"/>
      </p:ext>
    </p:extLst>
  </p:cSld>
  <p:clrMapOvr>
    <a:masterClrMapping/>
  </p:clrMapOvr>
  <p:transition spd="med"/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1"/>
            <a:ext cx="77724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1"/>
            <a:ext cx="6400800" cy="7232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03834689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C0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4700" b="1" i="0">
                <a:solidFill>
                  <a:srgbClr val="92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7913883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085EE085-E27F-0A47-995D-733D3D7CF621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BD935085-0160-5542-B76A-DBBFDED47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DABA458E-DDCF-1546-8FC7-EDF7C510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765A777-E4D7-D14C-A99D-EEFB2651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15470172-3D64-554F-AF97-90FF50D6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3F2EE65E-A9F5-CB40-BD65-BD130FD81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3C15FEF6-3050-0042-BFB5-D6AE620A1E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E85E2F98-9D97-7A45-9F26-0FC2C2177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F2112898-5394-E04D-8432-5614C833B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E67719FC-113C-6744-97F9-AE18047ED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9548118C-17ED-274E-879C-0ABE56536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8140FFBE-093D-5B46-AE5F-2EEA40BF28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73D56707-0587-E141-B277-9F7C78570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8DF54F5B-E5E4-7743-AD46-9E3E5C555C05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6178BD04-6713-B54F-91B0-F462807F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939BD18D-DC08-1B4F-B0C3-E6AC70F13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8AF5DCD4-72D7-A34C-B425-AEA3A0887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9F506695-173B-A647-AFC4-7C0CE4098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C243B2FB-B604-F64A-9EC8-2F7222549C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0C1AA3C3-3A1D-DF43-8ACC-4F8832CF08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0781717F-921D-7647-874D-4F742EB79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9F20FA79-690A-3349-953B-52B79D3F5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F9BA95CC-0A25-1942-9155-C45BF98CB2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823CD1F3-67D5-1140-BAFE-5B7627657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CD6688E3-9409-E04A-854A-3DA9D6E81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A5FAB16B-6899-344D-B901-4F328BEEC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126CA502-DCE1-534E-9441-4996AFFB2C8E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2FF3BB16-F8BC-184F-A11D-6B7EF28B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EBDA4EC0-A197-BD48-B244-75D10E9E4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DFE69902-1625-584B-B590-2E0CE5FE3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102A1D19-3F95-D647-8992-6A5A21986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9A8A3C2E-DB37-014B-8FA5-11919709E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2D272D47-0B8D-0F45-A72B-9ECCC72BC9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0716BA2F-4EEE-0D41-9178-C5743BC8A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CFEC6669-1325-1146-8BAA-66A065831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940AE060-ADC9-1947-AD72-888C319C5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9BA600C5-DCC5-4041-9032-12C5B8AFFB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3DE47848-048D-874D-9291-07D733F4D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43711105-D0C0-5844-BFA5-A2EBC7DBCE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50956731-E809-4342-B1D6-DB094AF1696F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138FDCA-A283-9B40-98A5-BC7E4F40E9D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600D8E22-1A29-8849-B363-D2C5BF0893A4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BAB136C3-38B0-2547-B8D2-2093BE91D2D6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AF21045-68AE-8842-BBDD-F812CB5AEA5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53072675"/>
      </p:ext>
    </p:extLst>
  </p:cSld>
  <p:clrMapOvr>
    <a:masterClrMapping/>
  </p:clrMapOvr>
  <p:transition spd="med">
    <p:fade/>
  </p:transition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C0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1"/>
            <a:ext cx="3977640" cy="7232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1"/>
            <a:ext cx="3977640" cy="7232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972208162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200" b="1" i="0">
                <a:solidFill>
                  <a:srgbClr val="C0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19934307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144000" cy="6929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8491601" y="108877"/>
            <a:ext cx="475068" cy="4750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4996235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B53C82-2D45-4BE9-989E-2851FD0BDBC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1579A86-48BB-4A8A-AEA3-ADDB571615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3910EBD-7A0B-4E5A-9321-F8A4D6F08E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A5AAE7-2748-40A6-9909-C0C064E8C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623426-E3D7-406B-A2CD-9BCAA56547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68189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74A32E-E979-4230-8498-E27F14B698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F29AE8-2F2B-4006-8E55-989727C24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40AE313-45CF-42C4-8D67-2729CDAC42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97C648-53E2-46AB-BF90-D935CA14EB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628C8-BA17-4575-902D-91B5D5C67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667872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220B08-4BA9-4F9C-B076-B2936FCA0C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0F9993-9A15-4042-9AAE-AA45D785C6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1E0F267-EB12-452F-9137-36B00DC4C1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F60797-DE91-41EB-9432-FED3A58440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07CAE71-833B-45CD-996E-C094B0E4DA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040245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7F845E-D460-43EF-B040-B45603D26B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F3EB151-5569-4D0C-A63D-E6ED8B7CEB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53DB4E-8F10-4709-935C-E382F60626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ED58F09-1D5E-488E-A795-CA440BE43A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A7556D5-ACF5-4A7A-AF48-EB5E4326CC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D527A8-8F10-431A-9DDB-9953679EC2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296916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1B8526-A104-4111-90A9-6E4DA44141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D0ED51C-6728-49EA-80A6-26BBCE8DC0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E86F391-0EBC-4F88-A011-12D1E373DD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B879A4D-6353-4B56-A7AA-5068B41B115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9126543-B6F0-4C86-BBC1-7392698BDEA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1386C6A-9A7C-45BC-AA84-CAFA86DE1A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F9EE31C-6DC0-4952-9925-77B13A4857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B561655-9C08-4882-A894-A066B428C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80805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2E1F34-6A2A-49A8-B489-DFEBF44908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7DA4183-950B-4BE3-822C-937EC9DD46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1E5B6EA-4AA8-4C06-BDF9-6C127A3E45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97F7E91-0957-4971-A049-BC583B4D2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94993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6C6B50F-5389-4DFC-B26D-AAB89BE862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D990199-ACFA-48DB-A5E8-496391B8D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D6F9BF2-34BD-4537-999E-75A2A0F5AC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08015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338325CD-6E28-7246-ADB2-A845FCC4BB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8EE0181-C877-DF44-AEE2-A96BE2F1B10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923EC3DB-C7F1-9F48-9936-42231163CD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0B78F8EC-BBA1-CA4D-ABA5-FB4C18BDDA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316459-9A17-7442-B0CF-6FB8A7BD4D7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08894591"/>
      </p:ext>
    </p:extLst>
  </p:cSld>
  <p:clrMapOvr>
    <a:masterClrMapping/>
  </p:clrMapOvr>
  <p:transition spd="med">
    <p:fade/>
  </p:transition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A6B9C5-31F6-4C78-9848-265AFA47E1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EBEA5A4-38EE-40DF-A90E-FE3320082C0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4F4F7B0-9B0D-4B7B-BEE8-E02F836493F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C0C0C1D-88E4-4212-B999-DA643DAC54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E5B0CBE-000F-4BEF-95BD-2F684D97CD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1F8762A-1F40-4043-9F3C-79ED3CE1B1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246212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51F321-FD1D-4033-8104-7AEAA9C9BB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557D41C-18BD-4AC6-AE8F-2AE8F880B80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AA2F1C1-E1B6-4E17-8927-F3BB20879D7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3F23FB4-E4B0-46EC-950F-016C7AA76A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931F0B3-74D5-481B-AEF8-33E1B99797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E6E9F9F-6D8C-47A0-8590-A3F108F51B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047726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97F5AB-9113-409E-BA08-6EA93D13A3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82C4082-686F-4BB4-999C-3D33A24CF61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DC6F4D-F256-4D28-861B-A26F485720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0A21EB-B233-4C24-90AE-C93B11E5F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1B7108-0729-4F89-8BC5-B08F62242E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487898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2E0A063-BC0C-4DAE-BAE7-A8E9CBEB63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660F71D-9AA9-4948-A7D2-1641166FFFE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F03287-B074-4CB0-B705-A19B7EB4C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565DA3-109C-4BB0-9353-1E81ED7E1CC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59BEE4-CE6F-4B67-BF5C-68FFDE6365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8BCDD6-0F29-47AB-808E-2A09852F0A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46B996-B622-4B67-A455-51FC79324563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324702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C479ED50-BEA6-A941-A56F-AFF24FA256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D1F614F-C957-AA46-9CB5-923C26EF0DDB}" type="datetime1">
              <a:rPr lang="ja-JP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2022/2/10</a:t>
            </a:fld>
            <a:endParaRPr lang="en-US" altLang="zh-TW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CCA946FF-A085-D645-A0F1-A7743B336B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AD3E8695-5A33-814F-9358-B19BAB475E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CBE1AD5-8E88-6944-A514-FF71762F4597}" type="slidenum">
              <a:rPr lang="en-US" altLang="zh-TW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zh-TW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181079"/>
      </p:ext>
    </p:extLst>
  </p:cSld>
  <p:clrMapOvr>
    <a:masterClrMapping/>
  </p:clrMapOvr>
  <p:transition spd="med">
    <p:wipe dir="d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AE23827C-3CAE-E54E-8291-05B1504EAEC8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DE6A9A80-8C2B-F74D-B61B-A2DC93258292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496045FB-87BB-A346-A87C-5E5CB0564FF0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C158F23D-E87D-AF48-B6C1-07054F0D47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47BDCF3E-7F6F-0D42-BFF4-5C0CB94F609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7C029CBB-5429-AE42-B1A0-279D2A36832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6FCD91D1-27C3-AC4F-9482-13A373F1B13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2CB2F8DC-D722-E348-B443-627EEC25C357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4A6216D3-A299-DB4D-B328-5626E02E628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6334499A-9A63-E844-AF5B-49DBFA70A35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AE1EE083-B3BF-6C49-8997-0E544DAB972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18033BA3-9C17-254E-95FF-8AB89CEB8DB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F74CFC5A-7304-2244-8953-61938880EB4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47FBAFFE-9A97-D749-8822-632D763553D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EBE1A92E-3A74-C64C-A463-E792E7B9EC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C57C95A-094C-A746-B4E9-5C57936ABBB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B797E2B8-FF06-0F48-9F14-3CEBDF64F1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99FBCD1D-37A5-6448-9013-6F07ECFF6A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B53D1C-F9AC-B948-89D1-BF9DE87E1F6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012716416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E229035C-D56D-C446-A96E-94E8EB1559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2EFF080-23D6-B645-96C4-461C5664792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25221227-7983-4A41-824A-C346F80174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CD06776-7763-0F47-8E71-7F7B6C5F37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7794DA7-4BDB-624A-B9D6-9A8773440F8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93137355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1F847DC-8537-D14F-AF83-79090F5EDD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B38746D-ACC2-244D-AD16-D3ED8F8DD8E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1C1722E-9E25-5543-B02E-99C3D04A08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D658CB9-5450-3B4D-B6AC-2CBAD02C5E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D0BC14F-02E5-084A-A400-7238537BFA5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60867025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322436648"/>
      </p:ext>
    </p:extLst>
  </p:cSld>
  <p:clrMapOvr>
    <a:masterClrMapping/>
  </p:clrMapOvr>
  <p:transition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49A31175-D10D-0E4E-B58D-46D24B4233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B4AC5BA-C94B-5549-993A-5B59A754E730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1212A496-0D60-B744-A0FE-4DB4737B35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0316B9A7-E783-D941-9852-C1883F576A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A147D6A-DA8B-444B-8C61-B2343C422565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856482340"/>
      </p:ext>
    </p:extLst>
  </p:cSld>
  <p:clrMapOvr>
    <a:masterClrMapping/>
  </p:clrMapOvr>
  <p:transition spd="med">
    <p:wipe dir="d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804794130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5ECAE91-22DC-B144-997A-58FA586378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A30E6C7-E580-3048-9F7B-B06FF485367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85086CE-6A31-3943-BFAF-5E5B56BF90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6155D285-9831-8C49-A8E2-DFCC8FFDF0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97764FB-F8EA-0E42-8329-32B9785FC7A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329742379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628390503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47E61AF-8B64-8747-A731-1E6BE087C8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9C1D9A3-4798-FC46-8A0B-DFA05C006AC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F5A879FB-AB6D-0F4E-A668-9372E866A8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4ADE54E3-7F5E-BE4D-A79E-757DD1C31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626DB51F-75F7-694D-8DCF-9474249DF47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661697052"/>
      </p:ext>
    </p:extLst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C0081F8D-5CF7-7B4E-B941-54008399ED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E14F128-8AD9-B944-A125-6FDF66D5F5A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2DF32EF8-94F5-6D47-9537-48270F918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749DF338-AE59-2441-AC72-D08FE84871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DC2363A-20D5-1040-9338-B0B61B562B1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92334267"/>
      </p:ext>
    </p:extLst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E0EAF2F4-65BE-734E-BD9E-E7AB9663FD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6275AC7-1F2A-814D-9F00-052385723AA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5AB690E7-257A-CB48-8CB9-28B92A69A1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C03E61FE-3EB2-024D-AF12-CB7DFC0BFE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82AACE3-FB23-1F4E-9FFE-4B611D5BC26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81573748"/>
      </p:ext>
    </p:extLst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18CF82D1-6B74-A644-AE18-8971A69222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A8CBEA5-EBFB-A249-BCC8-1DB1A5A59B5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3764FB5A-D800-BE42-9D85-462D55F69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6855955-DCA5-4C4B-975F-F17C1A75C1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0B1ED7-1194-1B43-9977-4EB7C5C0A03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74194904"/>
      </p:ext>
    </p:extLst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AAB3F952-D988-D143-86C2-A87C1F99FE96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EDBDBBCC-7DDA-9C4B-9760-8595B26E1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452AB42E-A898-294B-9013-2A4C80FFC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9D2E43A1-282F-A742-90BD-43C090CE9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AF6932E-FE81-0F4E-B353-0431AA35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79E66A35-009B-564C-B140-C0881CD554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BD4679A2-D798-F84C-A5C9-A1DEFEE6F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91C9261A-1737-A44F-B114-8B480D4612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4C9C262B-70C3-3349-BA60-F2479AB4B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7EA49F9E-CBE0-B442-9F5C-80E749AE1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798D9031-2417-D54F-912A-B88098A3D4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1295BED0-3471-A84E-9B4A-92BFDF76A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490F16E6-46FC-BB43-A4A9-761565F63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0660BCCC-998A-B648-B202-B6BB7B78D582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4A39686A-C4C6-1846-94A0-184FA491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82FC5CAB-55F2-3D42-8370-9CB9A6FBA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1C532E2B-374A-2347-8E58-94B86E7A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F358FC74-7CD4-DC43-9195-0AD6CCE2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1C0A837D-13B9-3142-B217-465C7ABF5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CCF1068E-04DF-1A4F-A1ED-77E20C754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5A03657B-3731-7A47-A38F-89EC37903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B63FBBD0-CB87-E243-8B79-89DE0BBCD3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1177AA76-4739-F245-8F4A-3F03AF919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BB12CBC6-B445-A545-84FB-058A2CB904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AF614790-F4BF-E644-B6C1-1BB1DA4DF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08783F14-F096-E34C-9785-1A5C197B60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D51E396A-BA1E-3441-A8E7-0B4CE214FC84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3CAE83A-482E-4C47-9A66-E69FBCEDCFD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3035CC24-4DB2-9544-B32F-71C8248C26F7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3DA01EB3-F04B-6E43-9033-1B635B1C0E5E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EE0CBFE-FA5C-874E-A7D7-2888FB369AE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10997568"/>
      </p:ext>
    </p:extLst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ADF354D3-E961-9D4F-A4C5-B0941BB4A4C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57B5577B-8DA7-0645-BF8F-F0C83B926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BAEB2BCF-2E70-8948-8636-074ABDCB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455EFD82-65C2-834E-AA1B-0866E2E0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EB2B4557-9E3D-0A48-AD45-FC2D33201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5E3615A1-487B-A943-A73C-9268DD5C1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67BEFA38-8EE7-344C-87B7-72C285546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11224F99-7436-D84A-87AE-E56AC0566E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A388D7E7-9EA2-6E4E-B951-1E14A4EBEE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A45CD331-2039-7E4B-AE7A-69ED22782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1CB1D42C-7666-DA47-B230-F61F37FCFB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A0F31EA6-454C-1D43-A015-920465424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FB866AD4-C641-F042-B054-B108DDD43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E4B3F661-819B-B24E-AF21-4FC36B9DA140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1A7C2664-242D-9B4F-AC82-BE293372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C7D26512-2DED-3F4C-A11C-AA7D48184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98EA89E2-02B1-534C-A337-7C2FD4D4D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65A8AAB9-D673-0141-A0FB-00970C7CA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C8589BE3-A199-7D46-BCA1-F01E1D6E17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0E15B131-8653-304A-850B-F0258EEC5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9539278E-DE11-4F43-ACF5-6D005D78FF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CAF7B1B3-A754-9C48-91F5-BEBD3DBD8A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9D3DCE26-6F18-A64F-8B58-5B7CBAD02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1D8E6C42-D35E-6843-B4EC-D28A69D22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312DA7B1-D77E-FE47-AD1A-4B346D461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769ADCA0-3163-CE43-B55F-D05BB9C397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AAD38D9F-28A7-5D4B-8A08-B109F243C69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02256558-4B5C-0246-88F0-7735F79E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1F6E7AAE-865A-EB4F-A44A-3E8B621F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E5DF23D1-CAF3-D648-90DE-A9CB9500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542E0BFF-D84F-8449-AD19-40AEA3D13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13949CBD-B809-D540-8568-F1E0CF1630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B364E107-862A-E44E-9D3F-C323ED40A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C1FCE5B5-50AE-9946-8C00-15753C70F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ADE7C864-FF54-9548-999E-D8D122B20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9BF73BE4-2168-7F49-A29B-CB0A1C4A25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CD5F0F42-709B-D049-A18E-93DA8F90E3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08A1BA95-939A-2E48-A746-17AB7C969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B62FBAB1-E33F-C746-B385-CA3457C9F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4393FCCF-E05F-6841-964A-4E6536628481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5E14C55D-E620-DE42-85C2-836A2667B3F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D535CE01-FEB9-FB4F-B63D-D90E7BB9B0D9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C79BDCB4-E883-CE47-8CDB-6CD0562FE959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50B3F8F-C850-4042-8D81-51CB8F445C3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05879771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811417053"/>
      </p:ext>
    </p:extLst>
  </p:cSld>
  <p:clrMapOvr>
    <a:masterClrMapping/>
  </p:clrMapOvr>
  <p:transition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64C36073-71E7-BC44-8C83-C32601C88C05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806E92BE-3BE4-034B-8BFC-823BCD699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5563F256-F1D2-AC45-B6DE-CD7D9579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559030EB-D63F-534D-9127-C1821E5F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C3B6F002-24BC-4743-8C94-11CDCA26A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87BA9C11-67D5-D543-95AE-6A6F804C03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44C2BE05-66A1-0E45-B787-B08BC53C28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BDC9DC93-D7C1-984F-A93D-CB56B0C6C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C483321D-6403-EB48-BF13-45E5821BAF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72700600-1EAC-7646-9A1C-283795F4F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4EC582B0-CC97-8F44-9155-BD96E953F9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6D65E443-27E6-6142-A904-BBC7F98D4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020CAEBA-7F5E-9546-9903-BEA605EC5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12BCE71A-7F36-244B-AA79-91891DA48B7A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80958A80-A32B-4A47-B4F0-7A7A5D739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C67AB1FD-827A-2F48-A992-7E53442C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9D979060-704A-5E48-A2FD-13FD71932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F57B4C61-369C-7D47-823D-F9779A0F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4030A839-7C6B-A344-8FED-0D8A68CC6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046E1B97-E4DE-BF4F-ACCA-98119CAA55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CB5CA16B-2A99-F043-8DD6-332DAEBDC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62747F67-095E-9246-9037-6B8AA65109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E246DFBF-F609-9F44-B338-74F5640778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2722C236-C1D2-4A42-A6A6-2F9DD334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1FDA06E-43B4-754C-B083-551224B23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35052FB1-D35A-9D4A-963F-92DD0EAA4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BE127953-F4B4-D046-9060-44ED55C486A1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78861E91-AD9E-3D4E-BAD3-0B3B9A791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DDB08AAB-E54F-4F40-929F-9F3A09F89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7FF33821-07AF-EA4F-AF0A-6B3102868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E37B06F0-195B-FE4C-80A8-1E17671C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E8A6468A-0AF2-4343-97C3-124C04DB4D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35ED99EA-F4B9-9A4F-98C1-9E849172E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82231AC9-3CC8-5A44-A66B-2C6765659D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40B809B7-20CA-FD46-8ADC-F69D0C4C50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A22FFBC6-F508-384F-83FE-17210E61D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1529D69D-6819-AD44-9D5F-5D8B0962B6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6455E32D-0A9D-9540-9EFA-79C44249F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B8AFDF51-64AD-3743-BB1E-20EC60146E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ACF817CF-61D8-8248-9934-486E0FA8E8B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9087DCD-D918-604E-B9EE-E4B0481EFCD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A1A47BF1-A9D2-B747-A545-2EBCE1FCA713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98CC2A94-86C0-8249-A707-7567FC495E8D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1383403-097E-7342-B847-F5DD1F00EF8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83377450"/>
      </p:ext>
    </p:extLst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13052F3-7D17-3041-A0D2-911E310A8F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72F6CC7-05E1-A04A-96E5-B6F5DAA146B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792CE9C2-7C9B-AD40-99D1-1A1579B176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F9F79F4-2F62-694E-8DC4-D755CEECD0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822E6BC-EA2D-EF41-A854-13B2A9299744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93530277"/>
      </p:ext>
    </p:extLst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F110ADAE-643D-084B-9C7E-3F7FC18D5203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34CCB7BC-48EA-A54B-8B7B-BAE2E1AF89AE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1FD35BEE-70D3-8D42-AFBF-A8E16F7D8E70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ED5071EC-4C47-D443-9189-A0D23B9D10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E6093D99-81E0-8544-AE09-CFC5CEC8372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24ECA3AE-759B-8448-9E25-0F5853C7586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EE9CC6BA-1C08-6B4F-B4C2-BDFD2EDE09F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D1763AB3-F5B2-B74F-99F9-E9A97B02DA3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69FCE62F-CB21-A541-B339-8282255CA3EB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3146DAFA-BD3F-C148-BFEA-65DEFFB9470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F19860FF-192B-324E-8E03-E6C512C04FC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C0D293DE-A8C3-1E4F-BE09-9552A615979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758D6212-8BD9-DF4D-8090-5883808A8E43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7D7A8DB5-8048-BC43-8F64-4A17CA9648A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19DD4425-5B31-1147-BED5-01CDD39D59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99BC620-741C-B040-9F2D-11D95D8B1C0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1B6801AD-52D5-A94E-A14A-7D04FA8EF7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D76AF9C9-1BEA-5140-8C6D-441CE32D0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585A5DA-AAB2-0549-A675-5BF7BB1263E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50208904"/>
      </p:ext>
    </p:extLst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792D23F2-E12F-524C-998D-67A8B8A25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BD1B2ED1-5A9B-094E-A8AB-C2E60F37C2F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C4D6DBF1-6643-6C44-83AE-172E651228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5FC7941-D1FB-8843-AFEE-BAF89CDCB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F94989B-0CBE-2C4A-BFC8-B575580C4D9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61115523"/>
      </p:ext>
    </p:extLst>
  </p:cSld>
  <p:clrMapOvr>
    <a:masterClrMapping/>
  </p:clrMapOvr>
  <p:transition spd="med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573C504-4CBA-F640-BC26-A654329EC5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BE24991-AE05-364B-927E-78FF26B6D9B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8452698F-F08B-7E4B-8EF2-3B70053688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34D8E2CD-6BE2-694E-A501-2BDCE00078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0217E-3484-6C40-B6D8-19D73711F59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37866171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474637861"/>
      </p:ext>
    </p:extLst>
  </p:cSld>
  <p:clrMapOvr>
    <a:masterClrMapping/>
  </p:clrMapOvr>
  <p:transition spd="med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E906418-3AC9-684A-852F-B1F9B7EB6F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7512D53-F7AD-114F-B34F-5C8C841E49A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7151AD77-B0DB-5147-B543-6F52B25FAF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1F214AAC-0B9C-394E-B4E3-86E1832ED3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1EFE918-397A-2943-A694-A1418AE9A16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10401589"/>
      </p:ext>
    </p:extLst>
  </p:cSld>
  <p:clrMapOvr>
    <a:masterClrMapping/>
  </p:clrMapOvr>
  <p:transition spd="med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1382035109"/>
      </p:ext>
    </p:extLst>
  </p:cSld>
  <p:clrMapOvr>
    <a:masterClrMapping/>
  </p:clrMapOvr>
  <p:transition spd="med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06C6CA18-CCA2-254F-BD6A-4DD4ADF51F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ADBDC73-B205-4843-A704-366A971D4A2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0A6B057D-89A2-9F46-821B-42FD249D6B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0B03EBFE-F036-694F-A6C8-FA78A72A7E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075D79D-48D8-6544-A2F8-6408906F5BF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03643910"/>
      </p:ext>
    </p:extLst>
  </p:cSld>
  <p:clrMapOvr>
    <a:masterClrMapping/>
  </p:clrMapOvr>
  <p:transition spd="med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ACFF2103-A212-FF4F-BB72-E2C790C07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D2B2AE7-6DF7-124B-9ADA-EE10F6FB29A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45964F4A-41CC-644B-AAF2-F701821AC7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5AE64048-AD6E-3C4F-8E11-FFBE1ED4E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1784A3B-A424-FB43-9DBD-64A506D5772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26567316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294183613"/>
      </p:ext>
    </p:extLst>
  </p:cSld>
  <p:clrMapOvr>
    <a:masterClrMapping/>
  </p:clrMapOvr>
  <p:transition spd="med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8239A1A4-74C5-9642-94EB-A9DEA59145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71619E5-0B51-4345-8FD7-CD1CE67FB40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29B698DE-F16E-7641-961F-78096F7FE8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9C0D9FF7-CE14-254A-90F7-E82FA7F70D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3C4BA88-92CE-4449-8B98-CC1EAE9021B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11226310"/>
      </p:ext>
    </p:extLst>
  </p:cSld>
  <p:clrMapOvr>
    <a:masterClrMapping/>
  </p:clrMapOvr>
  <p:transition spd="med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21DD706E-FA6A-D749-ADCF-D40C03E0BF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4A1DD71-DBB8-CF41-B638-58F925A0E2E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146CC11D-5203-974C-9FB1-F2EEF0DF84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F2C3EC15-AABB-DD42-8965-129E85D743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13543F2-1073-3443-AF39-B34EB25AF85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72293112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F8073306-9C9B-2C43-8C1C-2D21D1F9B964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6C8DD277-7D14-894C-A8A2-03A8943B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D58D0501-7F6A-4E49-95B0-47F433EF8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63F5C1F5-8E8F-584A-81D1-199078CC5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6AC679A-0472-4F49-B15F-F94C191E6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1564EFF0-2114-7647-BBEB-4FFD62DDC8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FC5C96E5-3E80-FC40-89AA-C5681BFE9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6636A2DB-45EB-9F42-B6E9-452B2CF7F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ACD36FC5-7FE6-F04D-A792-8B4AFDA3C7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AC5D56C9-FFDA-B946-AE1F-8CFEC2484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18A42594-3E84-C24B-9F14-6BB1DDBE0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F03A9763-F5B6-744E-9187-288DEF495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84146E85-7BE6-7E45-8FB1-48295021B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61A25571-4299-D94C-A631-3FB14B5B2F47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395C0DD1-A9F8-2248-9602-88D7019E3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66523CEF-1DE1-2940-89EE-05BFDADD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4D74E25E-1AE8-8F45-A42C-B0B6381E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6B8F41F9-17A9-054E-A5C9-D18BC4C8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DDA5B2FB-7FB0-744D-BD29-948FF48A4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67FD0291-A8F7-684F-B9EC-7F5577E17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9AB0F784-D232-E448-ACA5-A3F35A721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0A524009-1EA3-404F-871F-2260FBC794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F787404B-5A38-3D41-BE9C-4FE22C06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DFE7E2A0-F598-FB4B-A950-AFABD4E53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EBE8A58C-2D0F-6C48-9D4F-9A13BFC3C0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88507081-C2D1-9848-8DFA-73368892D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0AA70E3E-32EF-F64E-8E28-534F9C269AB6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D624DA0-457C-3A49-88FF-0BF35128C5B4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27F68FD3-EF65-8D4D-B986-3CC05BE8F975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0F78C296-CCF8-6049-A95E-9BDE158004DA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0F8F437-2FBA-E547-AFC8-7DE8EF85CD3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97470536"/>
      </p:ext>
    </p:extLst>
  </p:cSld>
  <p:clrMapOvr>
    <a:masterClrMapping/>
  </p:clrMapOvr>
  <p:transition spd="med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6DB79EA3-AFDD-4641-AE93-3C18C67730A7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755DE29D-C292-9540-A56C-5D907C643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B28439C3-80E6-164A-BC52-B9BC53E5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618041F1-21D5-174F-A9DA-218ED7E97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1C413D75-2F67-2148-8F75-D2F683B7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71A92FA0-FCDA-CF48-B501-E05CDEDA7B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A6A90A94-A362-8346-873F-11B21B68F3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5E384363-61FB-8C48-AB46-B9D47CE56E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AC052AF0-A5D9-6740-8776-4B46263421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685AE1F0-8554-0641-B792-51E767A0A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DD06563A-2631-DE43-AC75-8AB3266E7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0B62B863-E1C0-8047-9820-150D4EB559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535A0213-0C6A-1E4F-B768-B5F492011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A921D458-8B8B-044A-B421-3205ED04E001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9AEC1D15-4F61-9A44-9457-F0A3F232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80B5F96F-E483-4942-AFA5-1680B8C0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9B248CF0-0DD6-C847-BDE0-559B75EA7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08D98BF4-4D87-574C-8ABD-1162C06A6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007A3C56-D0E8-BB42-BF25-E782A5473C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0BBB4ABE-D9C1-A74D-82FF-C94A6EAA9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28CA5A10-4D43-C84E-9BB2-578358918D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36813826-546C-CB4B-9D6D-BE3380080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83342A13-E46C-9249-969A-5CD6BE26E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BFA89477-E038-C042-84BF-A97B82409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7DC98272-756E-9E46-BA72-CBBE3ADE59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DBCA47AC-F1E6-B041-955E-5C6B07988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084DA27C-BDAC-9A4C-BE42-4F4D7D235A3B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9AFF5CD6-F652-F744-B5C5-EB1C98DB4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F49AC70B-A45D-F143-B641-A1392FC7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3D55C9F7-E909-3B44-AEE0-943790BB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28901008-C77C-484F-A3E1-0E7E7E6A5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709534CE-CB12-2048-9297-B2CAEB21D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77EFF8E7-1E2A-F140-B803-814C63A73D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B722B2A6-2F18-D04C-B9C8-13D45CFAC5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7C6FD178-02E1-8445-8ECE-327E588A5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B5453A3B-5EA9-1549-8DB8-C9F37B72B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E69ABC7B-A92A-E545-9D36-9C86931127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839DD1B4-1B5C-C64B-A02B-8960635A5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CBCEB1CF-08C7-F14C-9D84-4F3C0A58A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DCEDAFB9-129C-094D-AF33-389E424D69AF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74934CF-EB87-D74C-910E-483FD211F09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E7E6F570-742B-2448-B601-684288C69971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11EF027E-572C-984A-B9EA-991CA0007FE2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10C79D5-BFA5-A546-B705-97209B19E41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13889985"/>
      </p:ext>
    </p:extLst>
  </p:cSld>
  <p:clrMapOvr>
    <a:masterClrMapping/>
  </p:clrMapOvr>
  <p:transition spd="med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5A87D239-6858-A341-8E21-DD1D4D875269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5A2CE5E1-9D33-874E-8BD0-85525D1A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4EC81AD5-0AAA-3243-A77A-4D7B7FB4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FC879EF-210F-0E4B-B034-547B9373C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06C532B-F347-1141-BF4D-12DA34018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2366399E-C252-9B47-8DB6-4B38E461D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45E99A01-0D14-844A-B3F3-78B8F4B840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46FEEFFB-46B5-3E4B-8C35-0688CEF69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A40E2820-96B9-854A-8157-7D59CDA17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0DF34E6-E56B-B64A-9343-808848601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11DE1C25-324C-A34A-A360-9A0AD8B63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7B1ECEA6-BE54-DE41-A79F-0F14B95FF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E83D2DB0-02B3-6644-AA49-748556633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52AE9EED-D3BB-4545-A891-D554AEBD4E33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9A7B9CF8-5452-2744-BC52-97A20155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F97113E4-8EF4-F941-8299-CD4BBA023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31280D51-9ADF-9C41-A899-B3F90EC6B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6E96CF8B-1B32-5347-8282-1CDFBCFB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0937935C-B70C-7E42-ABA1-C6D6619E8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65F8DE0A-38CD-EE47-BF89-AA97FBCB4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7DDB1827-CCEE-3B4B-A812-DD7AF6472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E6F5E2AC-0BAB-0D40-A72E-A11493486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B948BB9B-A7AE-F642-A9CC-44D17770A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F344E203-A717-534C-B1A5-31DA07184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4E39AE01-D95E-144B-AD02-711C6022AC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2DCD61DD-A10B-4941-9F7A-26CBBC687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A23E6FB5-644A-D84C-B481-147EE52593EB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3330BC38-6B07-E843-9077-FCDFD96E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64CEF701-2AB1-B548-BD96-F40FF8CFF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0AAA4F71-7938-D345-AC8C-53F88E39D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DFFF4093-3E62-B344-A24B-9B847B6A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E4C26EFD-B1C4-F64D-B32A-8C0955D399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A66A3C25-CB7F-C44C-907E-F2364E44D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81716B76-BAF9-0241-9D55-C2553CD5F3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EF123234-A3D3-0C48-83F0-1CA14862A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BC61F343-6C65-CC48-937B-C1C072631D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D9259F0D-55A5-6940-9CCD-30DBE08FC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36C874C0-5BE2-0F45-B3E6-592B3C565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53A35BEB-1F55-1648-A748-04AE19873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9C686E2B-AA24-BC47-BC2E-2602C6F6D9B9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ECDDF3C1-78AA-E449-8613-07E360F7219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8CDD5783-2A87-EB4F-8176-7371004A3E61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A4C714E3-F0F8-AD4B-AE9A-E91CA69651FE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95014E0-B442-8F44-AB9D-122369B9C1D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23891161"/>
      </p:ext>
    </p:extLst>
  </p:cSld>
  <p:clrMapOvr>
    <a:masterClrMapping/>
  </p:clrMapOvr>
  <p:transition spd="med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0689A8D3-C606-6543-81BF-D415EE9779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030CB29-20BD-7A47-8A13-35C64CACDF2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46B1EA7F-1E1A-3B47-AADA-621F5B07E5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C74AB08D-59F0-3C49-91AF-E158FDAC0F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F7683A3-50B4-1D4E-AB27-47A39275B0C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87350484"/>
      </p:ext>
    </p:extLst>
  </p:cSld>
  <p:clrMapOvr>
    <a:masterClrMapping/>
  </p:clrMapOvr>
  <p:transition spd="med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7101138E-3410-164F-A5F8-594382322980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C1D57FDE-3EB1-2940-A7C9-E5AC2118F330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CADE4231-C399-AF43-AC2C-841A74BE922E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CCDF3F1D-73DA-B042-921E-2DA5133B7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FCFDBF15-0139-0D46-B756-E8140F6F39B0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0D4660A6-85A0-7642-ADF4-B98B2D864F3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C6D107A1-C3D1-BE4D-BA32-6BDF0B56EE4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06041091-09D6-9944-96B5-8073363C726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A2D8AE08-8899-B546-BD4C-89167621B17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899D3885-ACE8-0447-B386-C88E47071B2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8BD36042-4B13-F44C-9FDC-BFA8B70A626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D7C548AA-C7DB-6E40-8EF2-BA36A652414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3792DD6A-4712-5944-939C-5A40C05E8F8F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7E1792B9-CC92-BC47-87DB-688C59FC6B7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30143C2A-B9A8-ED4F-8536-D52C7E6F5D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A5B6B26-5012-2344-821E-83947FE937E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5CECB4C8-7B27-DA46-BFBB-4024942FDA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08543F06-631E-BC43-AE97-4B07AF7E43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646780A-91A6-8345-86AB-982FAC857D6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55325563"/>
      </p:ext>
    </p:extLst>
  </p:cSld>
  <p:clrMapOvr>
    <a:masterClrMapping/>
  </p:clrMapOvr>
  <p:transition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FA727BE-EA31-0B4C-8FFC-82B42C9FED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8A88D7A4-874A-3540-813A-A57D8798CB9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6505E2A-724F-0342-9371-DC376E4356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69644AB-EF93-654E-B4E7-6323393B96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2FF3476-AC63-1F45-8254-FCAFE66BCC1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67209301"/>
      </p:ext>
    </p:extLst>
  </p:cSld>
  <p:clrMapOvr>
    <a:masterClrMapping/>
  </p:clrMapOvr>
  <p:transition spd="med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FF605467-44AE-3648-960D-A9E219F249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E6618850-9B9D-6846-83B4-A6F8EAC7F78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406DA7C-6ABB-6444-8A33-5135AA39DC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1DE664D6-F826-F146-BA9F-F84AF79BA1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13BF485-B0F4-7E43-8B1E-80920B41A59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99483929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FD89F98E-C0C8-4E44-821F-6FC116412F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F0759DD-7269-AB46-8129-5A5419392B05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3A738081-8634-AF46-BFA2-3FB0E56A5C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E28A0FC4-EBEE-0345-9AE8-52B682844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7F34C33-41FC-7D41-989A-7015EB92FD5F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008353027"/>
      </p:ext>
    </p:extLst>
  </p:cSld>
  <p:clrMapOvr>
    <a:masterClrMapping/>
  </p:clrMapOvr>
  <p:transition spd="med">
    <p:wipe dir="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1462790240"/>
      </p:ext>
    </p:extLst>
  </p:cSld>
  <p:clrMapOvr>
    <a:masterClrMapping/>
  </p:clrMapOvr>
  <p:transition spd="med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Shape 47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大標題文字</a:t>
            </a:r>
          </a:p>
        </p:txBody>
      </p:sp>
      <p:sp>
        <p:nvSpPr>
          <p:cNvPr id="48" name="Shape 48"/>
          <p:cNvSpPr>
            <a:spLocks noGrp="1"/>
          </p:cNvSpPr>
          <p:nvPr>
            <p:ph type="body" sz="quarter" idx="1"/>
          </p:nvPr>
        </p:nvSpPr>
        <p:spPr>
          <a:xfrm>
            <a:off x="802386" y="1681165"/>
            <a:ext cx="3717036" cy="823913"/>
          </a:xfrm>
          <a:prstGeom prst="rect">
            <a:avLst/>
          </a:prstGeom>
        </p:spPr>
        <p:txBody>
          <a:bodyPr anchor="b"/>
          <a:lstStyle>
            <a:lvl1pPr marL="0" indent="0">
              <a:spcBef>
                <a:spcPts val="0"/>
              </a:spcBef>
              <a:buSzTx/>
              <a:buFontTx/>
              <a:buNone/>
              <a:defRPr b="1"/>
            </a:lvl1pPr>
            <a:lvl2pPr marL="0" indent="457200">
              <a:spcBef>
                <a:spcPts val="0"/>
              </a:spcBef>
              <a:buSzTx/>
              <a:buFontTx/>
              <a:buNone/>
              <a:defRPr b="1"/>
            </a:lvl2pPr>
            <a:lvl3pPr marL="0" indent="914400">
              <a:spcBef>
                <a:spcPts val="0"/>
              </a:spcBef>
              <a:buSzTx/>
              <a:buFontTx/>
              <a:buNone/>
              <a:defRPr b="1"/>
            </a:lvl3pPr>
            <a:lvl4pPr marL="0" indent="1371600">
              <a:spcBef>
                <a:spcPts val="0"/>
              </a:spcBef>
              <a:buSzTx/>
              <a:buFontTx/>
              <a:buNone/>
              <a:defRPr b="1"/>
            </a:lvl4pPr>
            <a:lvl5pPr marL="0" indent="1828800">
              <a:spcBef>
                <a:spcPts val="0"/>
              </a:spcBef>
              <a:buSzTx/>
              <a:buFontTx/>
              <a:buNone/>
              <a:defRPr b="1"/>
            </a:lvl5pPr>
          </a:lstStyle>
          <a:p>
            <a:r>
              <a:t>內文層級一</a:t>
            </a:r>
          </a:p>
          <a:p>
            <a:pPr lvl="1"/>
            <a:r>
              <a:t>內文層級二</a:t>
            </a:r>
          </a:p>
          <a:p>
            <a:pPr lvl="2"/>
            <a:r>
              <a:t>內文層級三</a:t>
            </a:r>
          </a:p>
          <a:p>
            <a:pPr lvl="3"/>
            <a:r>
              <a:t>內文層級四</a:t>
            </a:r>
          </a:p>
          <a:p>
            <a:pPr lvl="4"/>
            <a:r>
              <a:t>內文層級五</a:t>
            </a:r>
          </a:p>
        </p:txBody>
      </p:sp>
      <p:sp>
        <p:nvSpPr>
          <p:cNvPr id="49" name="Shape 49"/>
          <p:cNvSpPr>
            <a:spLocks noGrp="1"/>
          </p:cNvSpPr>
          <p:nvPr>
            <p:ph type="body" sz="quarter" idx="13"/>
          </p:nvPr>
        </p:nvSpPr>
        <p:spPr>
          <a:xfrm>
            <a:off x="4629150" y="1681165"/>
            <a:ext cx="3717036" cy="823913"/>
          </a:xfrm>
          <a:prstGeom prst="rect">
            <a:avLst/>
          </a:prstGeom>
        </p:spPr>
        <p:txBody>
          <a:bodyPr anchor="b"/>
          <a:lstStyle/>
          <a:p>
            <a:endParaRPr/>
          </a:p>
        </p:txBody>
      </p:sp>
      <p:sp>
        <p:nvSpPr>
          <p:cNvPr id="5" name="Shape 50">
            <a:extLst>
              <a:ext uri="{FF2B5EF4-FFF2-40B4-BE49-F238E27FC236}">
                <a16:creationId xmlns:a16="http://schemas.microsoft.com/office/drawing/2014/main" id="{D064420C-B7F0-FA43-919B-03C413C21A3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4917773-0E30-AA46-95AD-9C632D30D314}" type="slidenum">
              <a:rPr lang="zh-TW" altLang="zh-TW"/>
              <a:pPr>
                <a:defRPr/>
              </a:pPr>
              <a:t>‹#›</a:t>
            </a:fld>
            <a:endParaRPr lang="zh-TW" altLang="zh-TW"/>
          </a:p>
        </p:txBody>
      </p:sp>
    </p:spTree>
    <p:extLst>
      <p:ext uri="{BB962C8B-B14F-4D97-AF65-F5344CB8AC3E}">
        <p14:creationId xmlns:p14="http://schemas.microsoft.com/office/powerpoint/2010/main" val="2916471475"/>
      </p:ext>
    </p:extLst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1_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Shape 38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>
            <a:lvl1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1pPr>
          </a:lstStyle>
          <a:p>
            <a:r>
              <a:rPr dirty="0" err="1"/>
              <a:t>大標題文字</a:t>
            </a:r>
            <a:endParaRPr dirty="0"/>
          </a:p>
        </p:txBody>
      </p:sp>
      <p:sp>
        <p:nvSpPr>
          <p:cNvPr id="39" name="Shape 39"/>
          <p:cNvSpPr>
            <a:spLocks noGrp="1"/>
          </p:cNvSpPr>
          <p:nvPr>
            <p:ph type="body" sz="half" idx="1"/>
          </p:nvPr>
        </p:nvSpPr>
        <p:spPr>
          <a:xfrm>
            <a:off x="798912" y="1825627"/>
            <a:ext cx="3715942" cy="4187953"/>
          </a:xfrm>
          <a:prstGeom prst="rect">
            <a:avLst/>
          </a:prstGeom>
        </p:spPr>
        <p:txBody>
          <a:bodyPr/>
          <a:lstStyle>
            <a:lvl1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1pPr>
            <a:lvl2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2pPr>
            <a:lvl3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3pPr>
            <a:lvl4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4pPr>
            <a:lvl5pPr>
              <a:defRPr>
                <a:latin typeface="新細明體" panose="02020500000000000000" pitchFamily="18" charset="-120"/>
                <a:ea typeface="新細明體" panose="02020500000000000000" pitchFamily="18" charset="-120"/>
              </a:defRPr>
            </a:lvl5pPr>
          </a:lstStyle>
          <a:p>
            <a:r>
              <a:rPr dirty="0" err="1"/>
              <a:t>內文層級一</a:t>
            </a:r>
            <a:endParaRPr dirty="0"/>
          </a:p>
          <a:p>
            <a:pPr lvl="1"/>
            <a:r>
              <a:rPr dirty="0" err="1"/>
              <a:t>內文層級二</a:t>
            </a:r>
            <a:endParaRPr dirty="0"/>
          </a:p>
          <a:p>
            <a:pPr lvl="2"/>
            <a:r>
              <a:rPr dirty="0" err="1"/>
              <a:t>內文層級三</a:t>
            </a:r>
            <a:endParaRPr dirty="0"/>
          </a:p>
          <a:p>
            <a:pPr lvl="3"/>
            <a:r>
              <a:rPr dirty="0" err="1"/>
              <a:t>內文層級四</a:t>
            </a:r>
            <a:endParaRPr dirty="0"/>
          </a:p>
          <a:p>
            <a:pPr lvl="4"/>
            <a:r>
              <a:rPr dirty="0" err="1"/>
              <a:t>內文層級五</a:t>
            </a:r>
            <a:endParaRPr dirty="0"/>
          </a:p>
        </p:txBody>
      </p:sp>
      <p:sp>
        <p:nvSpPr>
          <p:cNvPr id="4" name="Shape 40">
            <a:extLst>
              <a:ext uri="{FF2B5EF4-FFF2-40B4-BE49-F238E27FC236}">
                <a16:creationId xmlns:a16="http://schemas.microsoft.com/office/drawing/2014/main" id="{80B32563-28E6-D04F-A105-8F354D030A9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D3E34DE4-F9AE-004D-87AF-26BAC9D4C46D}" type="slidenum">
              <a:rPr lang="zh-TW" altLang="zh-TW"/>
              <a:pPr>
                <a:defRPr/>
              </a:pPr>
              <a:t>‹#›</a:t>
            </a:fld>
            <a:endParaRPr lang="zh-TW" altLang="zh-TW"/>
          </a:p>
        </p:txBody>
      </p:sp>
    </p:spTree>
    <p:extLst>
      <p:ext uri="{BB962C8B-B14F-4D97-AF65-F5344CB8AC3E}">
        <p14:creationId xmlns:p14="http://schemas.microsoft.com/office/powerpoint/2010/main" val="2765952961"/>
      </p:ext>
    </p:extLst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4250395121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B8158F9-B4A1-7648-971E-6966A6C5A2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B55B481-E5B8-2243-8047-A8B4D981E6A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FB11347-25B5-214D-AFAE-3C3E20BD3D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BF0C183-D856-D348-8C72-7482ECBA79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0ECCCFF-DEBB-9041-B44A-CD787998C26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18483945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921880115"/>
      </p:ext>
    </p:extLst>
  </p:cSld>
  <p:clrMapOvr>
    <a:masterClrMapping/>
  </p:clrMapOvr>
  <p:transition spd="med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9E78E131-F7C5-824D-BE52-B57F95FFA1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3CB31FD-1E7A-634A-B5D4-C0C3EF87E5B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4595CA90-7FA2-EC4B-8FD6-751DACFFC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633AB226-C7DE-C040-A14A-0ADF5A8C41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E9828C1-F33F-4A4A-80CA-41029555A23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12156162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1FF25EBB-8EB0-1841-963B-D6F502C669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F0E5D51E-A755-F04E-8693-A82CE7CF2AD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3EEE52AE-3DFD-3B4E-ADB9-53AED56E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6FEF6F70-E4DC-D64C-892D-316967E39E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F8D4CDA-D39B-274F-9265-7D88A05B9D3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738414746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1EA2C952-6183-C142-8F1E-F262DC912B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0A87F51-A824-B84B-A62E-FA175E662A8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70C1212F-A9C2-4D44-B69C-3AFE76C3EA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119F7BFD-0CF1-3A4C-A14A-5C9F4F9C3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A6AFCCD-3249-E446-9D4C-A417F5DC1DC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22883043"/>
      </p:ext>
    </p:extLst>
  </p:cSld>
  <p:clrMapOvr>
    <a:masterClrMapping/>
  </p:clrMapOvr>
  <p:transition spd="med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A8E9A37E-1006-3D4D-ACDD-A7C187A129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C24BC17-569C-874F-BD5F-AD2687F784E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950E4224-8C52-2847-A4C5-F0504601A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24E6B40-6177-0947-96A5-CB989207FC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8E766ED-54F5-E34C-87B2-EB683764FD5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34049560"/>
      </p:ext>
    </p:extLst>
  </p:cSld>
  <p:clrMapOvr>
    <a:masterClrMapping/>
  </p:clrMapOvr>
  <p:transition spd="med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91B09CBD-6B4D-0F48-AA93-3E074CD9F6C9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E5857877-06AB-E443-B478-B30AB4E1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C0B40A89-FCC3-5343-8693-46C59698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BF941D1E-537D-A240-8BAA-DFD3E534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5208DBD-FB25-7346-A49A-874D770E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7F7C07F8-EAA0-3346-8FBB-F7133910A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0DBE5C56-57A4-0249-9764-834FD4F68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F3796024-DAC1-B143-BC10-38FFB04D4A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70F8B5B0-1DFA-8C41-A0C2-DF14F11E0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275CE048-CE8E-D145-BF9D-8DCC5F368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601D2A36-20FE-BF41-8072-D6AA70EA3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F782CDF7-C1B6-674A-9B96-AAC846E27A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43034E59-ED3E-9246-96A3-5DB6D8F01D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BE073E14-7F35-5145-8315-231E9B750D66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7A4699E1-1F93-484C-88BA-2D7942196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7737AA07-5961-BD4B-AF88-32E18FCE3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274AA4B7-33AC-544C-9D4F-EF25BDC42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C56CAEF1-B606-3F4E-9D14-01860764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0953EA10-145D-244B-A375-7C727C65F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DD578EA9-732B-BC49-A5C8-9AC67209AB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04E62C02-AE89-C546-B77A-034511C72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FFE54E89-524D-FF43-9582-5D97050227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B885310C-70FB-874A-96DF-60D988B7E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73818BB6-5319-BA45-9868-688A3BCC3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D9C2E7B6-B852-894A-9D46-416EA761C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BD4AEA9E-B0F0-544E-BF00-C8FEE2A0A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15552E63-F963-C941-B18B-5970E94CAC7F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EA9E291-BEDD-5240-8FD6-D07F1B580BF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FC2A40A8-7125-544F-86EC-DA113D493D71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67ACC8D9-3D4F-4144-8ABC-6D14B523F7AC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3BE9DE5-A6E5-8740-96BF-20C73AD4A1C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761780685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57B169E3-5708-A042-8482-ED1E23E2C40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CD4E47A-DCED-FA40-8B06-A1FA23884C9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0DD9EE3F-D0CE-E049-916D-2D92A7ABF1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2DBF0E3D-0AFE-1C48-A774-0941A3F58A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241A071C-7977-2A4C-AB19-C4ACCAA3381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77005029"/>
      </p:ext>
    </p:extLst>
  </p:cSld>
  <p:clrMapOvr>
    <a:masterClrMapping/>
  </p:clrMapOvr>
  <p:transition spd="med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3DD3DDE3-6AB1-5A4A-9D15-0B5FCE309711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AE02C089-82FB-9641-8415-1604156E1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296D5186-29DC-1F49-A272-4528DEE86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650237CC-2BF0-354E-8FC2-CE2B0E322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1E27286F-3600-9A48-8797-1B29057DC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28426516-3437-ED46-A0D8-DD471CC1DA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A3C3A608-1A6C-5147-AE8C-1D35993ED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63F4EF5C-7870-BA40-9B16-19DFE3B71B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DF0B187E-24A1-2D43-8C0F-3D09CE927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9AFF4551-5940-0F4E-9BE6-4A66827DA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EE026012-E2BA-B949-AD62-6320C5AC2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F171D6B3-D49A-FC4E-9C99-1CA2A8B65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5B83B64B-D4C6-CD48-BFAA-3484B7248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F569C3B7-434D-9547-A9DF-F3F799E06027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7A43C762-DA0D-7940-A192-E30A2B2E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273A63E9-2EBA-F84D-852A-AC8F7BE20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70CA214F-6F3B-534C-9DC8-02A42846A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3F2A9EC4-B90E-7647-896A-1C81CBBC5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AD39450E-B943-A146-BFD2-416A4D14F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40A88068-02D4-7244-8A46-D1265EDFF9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0EC0B1D8-6BA9-6849-9C2C-56133FBAAE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275A4311-58CF-9441-AB94-C20BD8F609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584FD903-FC88-9A4A-BB11-722CD02DBA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3FAA5CF3-0E8B-7C45-841B-8A660E7A56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90AAF995-932B-E14D-9970-657C10BBE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54066A0B-AFED-5F48-B0EE-60BC1D75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89FFC184-40C6-5341-95B8-90497BB5CD4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801300FA-AC67-1F40-871A-C19947B73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DEC4CB18-7DB8-2C4F-8CA6-F6589C51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07BB4843-31FC-0041-82B0-4A69FA483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962DE149-2C35-E54E-B7E6-31B735B08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394C1F71-BFED-6F49-9726-8860344DB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F025D04F-1D8D-C641-BEBA-9191699ED6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D1DEEEBD-8F17-3C4A-9760-FEF084531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A81DC157-150B-4249-9A10-816C9753B4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650E3569-D427-784F-9A95-018E771578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443930FE-BFB9-A643-A3DA-43FB1ECF8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4809BCEE-DD76-E64C-82CE-B68E2D9781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A58BD94A-4D12-A142-93C8-86EFAB7A4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3FB9AF95-BDE6-1C40-8A4D-557D9D291705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7885CBF-153E-3D47-AA5D-6A4E305CE5E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BEBD535B-2616-4645-9793-7A04E735349B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81EC64FA-FD6F-5345-9813-AE7D64905BF8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2F76E30-5F0D-554B-9CE0-BD8E71D139E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13920911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E6EACAA8-6A99-B04F-A902-6F885935895E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FD8C996A-DC41-0741-8806-4C9DCDB1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F6169E6E-0526-EA4D-B7AC-4EFB09E2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CC8113ED-52AD-1D4E-B14E-76DCF0C2A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E4C2BFD1-B8E0-CA49-92A4-24A9CDD3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C4D0BB50-C4C4-3B49-AB4B-F00BB6C700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AA42B881-93FE-444D-B783-6BFCD37FD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08365EE4-E4C1-1B41-8FC9-A5FD2D4FA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F78D9398-D4E8-9445-99DD-9DDD7A190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AF5CC819-675B-B946-8FE5-A866354369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24302339-DB73-F742-9500-A447BD5299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874AB1A3-D802-A14C-A4C8-998ABCCC51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6D26A56A-6CC1-AB44-BF02-AA395D58E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4CB27841-5AE7-C94A-92E9-775C556CE5AE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DAB28F7E-97A9-9E46-AFDF-200B1892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D3237DDE-1864-9C4D-AAA7-D63A3C6BF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8B5508E-BFED-874C-862B-4EE8BF68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6D6C9C54-1309-A64A-B617-5BF132BF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121800D9-A347-954C-9235-3A847DF90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BC338721-AF95-3E43-8369-0EAB39169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AC0F7606-DCD6-334F-A6D2-A8F2F32AB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F07FF240-9A3F-B344-BA75-08EA3BDBCE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7F399684-DFE9-594F-AB12-0FE79B6C50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D897015B-7293-B540-804A-9FE07A71F6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8058517-CF00-7D46-AE19-F24CB110A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A84DFBA4-E2E3-3E4A-86DD-86362902B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FE1646A4-F347-4347-A4D2-AA65332A0F02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DA3BFA94-C1C4-B146-9999-F5E59EA68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C3788334-4BA7-8F4B-A24D-E5988FB8F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B79AA6E9-0E15-AD4C-B6B7-74CFBB568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BD0323EB-ACB3-D944-9E60-89B606708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DABD5F2E-0594-2846-B95A-82F2B3FBD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035D0E61-95D4-F745-897B-5BC900C71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6884D017-4B42-7B4F-BA0B-88ECE2E45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D1DFCA6E-4181-8649-8FBA-20A8F887EF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3F267578-D177-4447-92AF-E0D4EFD75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9D9C3A12-53E8-5D4B-B916-3D142F084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80EDCD2E-7745-A94D-BEBD-56C7AD248B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7B11A58A-FB53-3040-92E0-4C272B6653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2044B29C-BFB5-6C49-BF51-3E7C03D47FB7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0599332-93C2-CE4B-9D14-4299C0C5215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68CB30AE-2964-9C44-8C2A-122D985C6446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4E9182FE-37D3-E348-A11C-525A05789890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F0B7282-27E5-5C45-B265-2EBF1E36E9F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5026403"/>
      </p:ext>
    </p:extLst>
  </p:cSld>
  <p:clrMapOvr>
    <a:masterClrMapping/>
  </p:clrMapOvr>
  <p:transition spd="med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1502A85F-AA05-D34D-A427-E0949C5C2B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9699300-714E-1B4C-870C-A356177DED0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E09E3A41-8F98-904A-80A0-57404D770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F76FC6F-FCC1-AD40-A630-25A4058797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E8EBF77-FF19-974D-87B6-E663E3DB0E6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7449701"/>
      </p:ext>
    </p:extLst>
  </p:cSld>
  <p:clrMapOvr>
    <a:masterClrMapping/>
  </p:clrMapOvr>
  <p:transition spd="med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D0DD4F4A-280E-3A46-946E-D6D21EE46F9C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D827E113-8E4B-954F-B46F-6F6B39FE3684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142E5EA4-CD13-724B-B827-A816F2190232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CD9DD55B-0A5A-B146-929A-11C29F7FE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A06038E3-B08B-E04D-8118-E09C413FF6E7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7A631112-1F8E-D042-B707-251B4B80252F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3D754243-5090-6244-B39B-21A7288D600E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27AFB89B-7780-B543-9C1F-4A08471E94A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A67E9F8E-6084-A543-B45B-96CE711EF73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0BE849F4-FB66-884E-99E5-521E485C6C2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912D0263-81CE-794F-A9AB-9DEC34130B7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9FFDFF7B-5066-2646-9337-C44C655B1A6C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51D94E2A-CFC1-AD4B-A137-DEC62AD8A90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6941A688-CA0E-624D-865B-CDDFE20C9F80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D0563A53-6479-474F-AFE7-1EB5754618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B11BCBD-E355-4D41-BA13-FB1A17EDD86B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AFEEFF0E-F8F2-124C-880C-A6E0A9C304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26DD54FD-4600-7246-9F11-7F42D000A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FF286A6F-5318-1E4F-B515-72280D1463F9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20019468"/>
      </p:ext>
    </p:extLst>
  </p:cSld>
  <p:clrMapOvr>
    <a:masterClrMapping/>
  </p:clrMapOvr>
  <p:transition spd="med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3A54E0D8-09C3-F543-BEE3-8F84F0D2CB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F3E947B-A4FF-C141-9AC5-34291B9135D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4F339EB3-F72E-E445-8757-C9606B6247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668A8892-5746-554D-9113-2B56BA700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6803FE0-34D3-1243-A8E3-B49F34E5D6B8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83138258"/>
      </p:ext>
    </p:extLst>
  </p:cSld>
  <p:clrMapOvr>
    <a:masterClrMapping/>
  </p:clrMapOvr>
  <p:transition spd="med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058DA25-D3E8-264B-9AB7-97B23B4FFF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E909CA7-A79D-C94B-B366-1E271579DA88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ACEE5F8C-D4D8-9444-9083-CA3B469BBF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AFB3861-C868-DC4E-B813-E7FBEB6FD2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C5B4DF5-3768-B246-9EE2-F9FC31FA360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4695023"/>
      </p:ext>
    </p:extLst>
  </p:cSld>
  <p:clrMapOvr>
    <a:masterClrMapping/>
  </p:clrMapOvr>
  <p:transition spd="med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237A3B8C-6B78-CD43-AC5A-FBFBF1E70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31D5A7B-D8E4-F14A-BA7D-D61D88D5B5FE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04A71A80-D8D0-384F-975E-7FF672A018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B404A425-DCA5-DE4B-B1F2-B3D58706DD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1CD146C-849F-A145-A478-A3B7DF325B69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2308761565"/>
      </p:ext>
    </p:extLst>
  </p:cSld>
  <p:clrMapOvr>
    <a:masterClrMapping/>
  </p:clrMapOvr>
  <p:transition spd="med">
    <p:wipe dir="d"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標題，文字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sz="half" idx="1"/>
          </p:nvPr>
        </p:nvSpPr>
        <p:spPr>
          <a:xfrm>
            <a:off x="457200" y="1600205"/>
            <a:ext cx="4038600" cy="4525963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48200" y="1600205"/>
            <a:ext cx="4038600" cy="4525963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0B2713F-0B15-4A40-B245-F04102D4042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ea typeface="+mn-ea"/>
              </a:defRPr>
            </a:lvl1pPr>
          </a:lstStyle>
          <a:p>
            <a:pPr>
              <a:defRPr/>
            </a:pPr>
            <a:fld id="{0FFD7F7D-AD4A-EF46-B843-052AD5DE6C5C}" type="datetime1">
              <a:rPr lang="ja-JP" altLang="en-US"/>
              <a:pPr>
                <a:defRPr/>
              </a:pPr>
              <a:t>2022/2/10</a:t>
            </a:fld>
            <a:endParaRPr lang="en-US" altLang="zh-TW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BAEA4A1-52B9-434C-BA78-7D7FE35A31E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936824B-EA0E-6147-8316-A5E1C92E2CE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400" smtClean="0">
                <a:solidFill>
                  <a:srgbClr val="FFFFFF"/>
                </a:solidFill>
                <a:ea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323962F0-1715-4040-B126-58E0EC6ED048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67459506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3623407021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CB7E795-81AA-704B-8A6C-2C7C49C703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A0A6699-B0F2-F34C-93C6-A7F8A48FFA9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6BF0408-235A-7D47-BA25-B481806B6C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63602442-7807-0B42-8608-D88F110487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3E73476-88C2-0143-8F48-94F591647D6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16059595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F1C7D781-38BD-6A43-ABF3-AF4F06C49AF7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51AC1AF1-9F53-8442-9EF4-6CEF4A48E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6F3B3D6E-83A7-5649-8D4F-6321CBA3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2C31CB9C-07CE-C947-8246-FF390A0B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1DE29A34-93AF-2E40-B66E-B641C3803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4806D5BF-1E60-B94D-A6A6-53BD5574E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886DEF1A-63EE-6746-A5AF-91422350EC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9FB6ADE1-A6A2-294B-B6B3-A0F9A7D33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15D83883-5220-6949-8D7D-1C947118A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16323188-830E-C14F-9C59-BE80C94A2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5AA6DD3D-F23E-6941-BA34-CFF23A227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38D2831C-A975-5B4F-BCF1-50CB20164E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2FFC077D-357F-0B40-B109-1A5B1E0A90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0E3F24F9-EBA4-CB41-92B4-4B4498C47A3F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0A64073C-D027-F840-85F9-3E90629B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C96BC6C5-24FE-6247-B704-68D2856BD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B4FFF1F8-1373-3541-8C54-A8A7704B1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CC147B02-A26B-2946-B7FA-25FCE8809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FA0DC877-D6D9-7F4B-8053-3AA01DB62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A40ECC24-C73F-E34B-9F98-8A162A4A83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A45461A2-7E13-0047-86FB-98E9AF974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2C1E4E05-A8FB-E34E-9EF5-E8AF98BE3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D67F0550-7EB8-BE47-9C4C-3476C3350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E8AE728C-CE54-A04F-BB84-96F26EB2B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8C415FBB-DE0F-774E-A0EC-2BF15903F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E48C567B-C73A-B248-AAC6-86A4C8C0C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79FD4B84-3456-7243-9A65-3A125F52A6DB}"/>
              </a:ext>
            </a:extLst>
          </p:cNvPr>
          <p:cNvSpPr>
            <a:spLocks noGrp="1"/>
          </p:cNvSpPr>
          <p:nvPr>
            <p:ph type="dt" sz="half" idx="20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7BC3382-D5FC-1D49-BDC6-EEB0BF0B46FD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DD035393-7437-DA49-8A79-49F60F3AAEDF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35C69B5C-F1CA-7B45-8EE7-46E4536C1322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6915C0C9-6770-7B44-BCA2-49CE9E01A26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41987544"/>
      </p:ext>
    </p:extLst>
  </p:cSld>
  <p:clrMapOvr>
    <a:masterClrMapping/>
  </p:clrMapOvr>
  <p:transition spd="med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3427643686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888A5313-3A9D-A748-8FD7-8DB8EB9AA5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A3190F1-57B9-E24D-9AED-BA28839907E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420F93F0-F88D-3941-A107-9A02EEB979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9BBD9F16-1788-0748-96AB-981141B92B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6875AC9-8789-5540-8AEF-5C65A7CD917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447581695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96173E37-4122-8443-82DF-F4974A8F38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9EF0687E-D613-9E4E-9F8D-A71C9570FC10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F4EED8EE-34A4-E04B-9643-4715C79B4C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C12EBF50-AEBB-FA45-96E4-A1F94AF484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6486131-28D4-0C43-9081-1CD9D2FDE10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12899491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F1A20989-00FC-B34E-B671-A676237957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3E60A6F9-D69B-2F41-BC9B-D9856C2F1DC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157E3AB9-B82A-6D45-BA4C-916528085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A6C42A1B-E212-A14A-9CFC-D06B3F0F63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662DF33-884C-9D4B-B131-45DA59DDCE1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99651646"/>
      </p:ext>
    </p:extLst>
  </p:cSld>
  <p:clrMapOvr>
    <a:masterClrMapping/>
  </p:clrMapOvr>
  <p:transition spd="med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775079E4-3061-2D4B-B6DB-BA2F0D1CA1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7C689313-540E-5F4F-A495-E94A1D35B20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3DBAE3AC-3D6F-E04A-B3CE-896E69AC52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A112CD02-7E9F-964A-8C94-493E9E0A2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B94E3F-19C5-7B47-9686-DE0231CE71D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97247593"/>
      </p:ext>
    </p:extLst>
  </p:cSld>
  <p:clrMapOvr>
    <a:masterClrMapping/>
  </p:clrMapOvr>
  <p:transition spd="med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C588627E-D9C0-394B-AA59-D89359665993}"/>
              </a:ext>
            </a:extLst>
          </p:cNvPr>
          <p:cNvGrpSpPr/>
          <p:nvPr/>
        </p:nvGrpSpPr>
        <p:grpSpPr>
          <a:xfrm>
            <a:off x="430825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CAD07F94-AB44-5649-8B07-EB0530F0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2861CCD9-8605-E64B-83A7-02B75E102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02C037CB-EC13-824D-A645-6CB2B0EA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8112AC55-4FBE-BB4A-97DE-B5BBDFAC0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00D128E4-FC7B-A54E-BE5B-291203845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682CDFA6-4641-8843-9A2B-12D6FA2AC1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00ED8DB2-6207-7149-93C8-963D16917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646409FE-4414-CB42-B100-4C21EBEF49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A5F8BA62-5011-A047-9EB6-E87D0C042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CA0292E0-C9BE-184F-9EB5-1BB82FB57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1CA1256F-172F-6D45-A11D-0549986DF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F14E64D9-E117-F44A-A98C-A4BAEC84B8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23D2A245-BCE3-1E40-B40D-85808192442D}"/>
              </a:ext>
            </a:extLst>
          </p:cNvPr>
          <p:cNvGrpSpPr/>
          <p:nvPr/>
        </p:nvGrpSpPr>
        <p:grpSpPr>
          <a:xfrm>
            <a:off x="4713841" y="724638"/>
            <a:ext cx="3989234" cy="3795623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B4B3A962-FFBE-DE47-A03F-6FFA9C36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2DD93FEF-E76F-EB46-B1C5-804599F9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A322EF14-0BA5-2C4A-813A-F4CF1C59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DEA4AE7A-440F-8540-B4C7-B08CEFC7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FBEB100C-B6DE-A146-ACB8-5B504CC2A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0ABB59D5-176E-1B4D-8753-7C1CCA18C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2F045456-B482-B148-B0AC-DF2C10D06C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87103E36-E33E-E04E-BDA9-AB9199C77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2AE26C22-B3AF-A94F-8C5B-004B3A5A29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912FB567-E977-E04B-8422-C954D00F9D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BD83F70B-4A6D-1E45-A658-12FEFCB2DB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9394A50A-9A06-E241-8F15-111D1556F9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36" name="圖片版面配置區 33"/>
          <p:cNvSpPr>
            <a:spLocks noGrp="1" noChangeAspect="1"/>
          </p:cNvSpPr>
          <p:nvPr>
            <p:ph type="pic" sz="quarter" idx="17"/>
          </p:nvPr>
        </p:nvSpPr>
        <p:spPr>
          <a:xfrm>
            <a:off x="625224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7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908241" y="1020195"/>
            <a:ext cx="3600451" cy="32004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39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89317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0" name="文字版面配置區 3"/>
          <p:cNvSpPr>
            <a:spLocks noGrp="1"/>
          </p:cNvSpPr>
          <p:nvPr>
            <p:ph type="body" sz="half" idx="19"/>
          </p:nvPr>
        </p:nvSpPr>
        <p:spPr>
          <a:xfrm>
            <a:off x="5057183" y="4648200"/>
            <a:ext cx="3276735" cy="1295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32" name="日期版面配置區 5">
            <a:extLst>
              <a:ext uri="{FF2B5EF4-FFF2-40B4-BE49-F238E27FC236}">
                <a16:creationId xmlns:a16="http://schemas.microsoft.com/office/drawing/2014/main" id="{D7E15093-6E1A-9F48-AE79-A8E5FB0A4F5E}"/>
              </a:ext>
            </a:extLst>
          </p:cNvPr>
          <p:cNvSpPr>
            <a:spLocks noGrp="1"/>
          </p:cNvSpPr>
          <p:nvPr>
            <p:ph type="dt" sz="half" idx="2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A28610DF-BAAE-6644-A780-122CDAFF89C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33" name="頁尾版面配置區 6">
            <a:extLst>
              <a:ext uri="{FF2B5EF4-FFF2-40B4-BE49-F238E27FC236}">
                <a16:creationId xmlns:a16="http://schemas.microsoft.com/office/drawing/2014/main" id="{B9719A9C-F2F0-EC40-B120-9A7651210B53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34" name="投影片編號版面配置區 7">
            <a:extLst>
              <a:ext uri="{FF2B5EF4-FFF2-40B4-BE49-F238E27FC236}">
                <a16:creationId xmlns:a16="http://schemas.microsoft.com/office/drawing/2014/main" id="{1F9C3DA6-BB72-2449-AEF7-D205992434E3}"/>
              </a:ext>
            </a:extLst>
          </p:cNvPr>
          <p:cNvSpPr>
            <a:spLocks noGrp="1"/>
          </p:cNvSpPr>
          <p:nvPr>
            <p:ph type="sldNum" sz="quarter" idx="2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A13F752-9CEC-5F44-8FDA-97BED3920D1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5147461"/>
      </p:ext>
    </p:extLst>
  </p:cSld>
  <p:clrMapOvr>
    <a:masterClrMapping/>
  </p:clrMapOvr>
  <p:transition spd="med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F1444655-A666-DD4A-B82D-5D8674D7CC8E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8D5F241E-1ED1-C04D-BDE5-22901B4B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D59C0B2F-EEC8-394B-9506-DC8AD3A3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979261D6-4F05-CA43-AA72-3A805FF4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07A68487-F0A5-9545-9114-A7C916663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08A65246-0C3C-8243-85AC-89C842B52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5EDC428C-4D1F-EF40-9C63-C2DC19319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A7ECA5D6-1637-6F42-AAAA-CA9696726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2D52E150-FE6C-AA42-9A63-69C0DC23F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3840C3FC-2FC5-AD46-830D-A20940E9B8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AC5D0BD8-5C82-2F4C-8F9F-8DEF136B1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91C0B244-7149-0E44-A598-E39B9D8978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1D494409-0FBE-B841-80C0-04AE943FE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ACA94C80-F90F-CD4C-8F59-0AD489174BC9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7AD91904-0C52-DA43-AF40-199156E0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399CD841-9CDA-364C-AB48-EF8E58A1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D1909894-1986-C74C-A92D-598E39F0E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6FD6F082-429E-FA40-8F2F-1B9FCBA5D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11E3E907-50E5-8C46-83FC-5C81E59EC6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31A15CAD-265B-E54F-9084-A550D6175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F0960720-FC2B-DD4B-990F-96834EEEA9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EFC5F611-2922-C745-B66C-A29F1620F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9CF0B0A6-ADBC-704B-8F8C-14A481D1E0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3EC93ACB-A5AD-CB41-A402-C3ED56668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425FE4F8-D2F3-1445-884B-15E404EB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68205769-23D9-1145-A780-E8BAB1F30E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FFFE969B-E057-8447-A1C0-700AB0C7EE5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D5D40232-2C87-0F41-866F-70DC2984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8041B7BE-937A-1F4E-B0E9-371BE1B1B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3B7DC663-8018-1047-9E7E-E15754A1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D38A0452-E280-9B49-9CB7-EFEA4014E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2C296938-327E-3241-AE6C-3ACFB4B260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E6DD9F45-94C4-1942-997F-1C7F24AD2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0B1A09A6-6F52-8F48-8C83-6452ED1F6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DD6ADF49-AE61-6F4C-B0F6-4EBCDD9E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475D8D6C-80DB-2C42-B89B-66C71B267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612309CF-2EDB-EB40-8929-A0171E936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8B4062F6-D75D-764F-8B80-61AF79EB85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C44700A3-3A32-2C47-900D-3ED307C10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26C21C36-B976-714B-9AE1-B8B0CD01CA63}"/>
              </a:ext>
            </a:extLst>
          </p:cNvPr>
          <p:cNvSpPr>
            <a:spLocks noGrp="1"/>
          </p:cNvSpPr>
          <p:nvPr>
            <p:ph type="dt" sz="half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0909657-857E-7C46-A099-67A42E58321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8893A78E-02A6-F24B-A465-6C2FEF773A0F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0C67CE98-8F6F-7140-92D5-855F88A30D92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661C7A-D736-AC46-96AF-B79E1AF8E1B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78207665"/>
      </p:ext>
    </p:extLst>
  </p:cSld>
  <p:clrMapOvr>
    <a:masterClrMapping/>
  </p:clrMapOvr>
  <p:transition spd="med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含標題的三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群組 5">
            <a:extLst>
              <a:ext uri="{FF2B5EF4-FFF2-40B4-BE49-F238E27FC236}">
                <a16:creationId xmlns:a16="http://schemas.microsoft.com/office/drawing/2014/main" id="{E3CA6562-EA8B-6844-A8F6-101344752B2D}"/>
              </a:ext>
            </a:extLst>
          </p:cNvPr>
          <p:cNvGrpSpPr>
            <a:grpSpLocks noChangeAspect="1"/>
          </p:cNvGrpSpPr>
          <p:nvPr/>
        </p:nvGrpSpPr>
        <p:grpSpPr>
          <a:xfrm rot="16200000" flipV="1">
            <a:off x="-425972" y="1653795"/>
            <a:ext cx="5053664" cy="3308889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7" name="手繪多邊形 41">
              <a:extLst>
                <a:ext uri="{FF2B5EF4-FFF2-40B4-BE49-F238E27FC236}">
                  <a16:creationId xmlns:a16="http://schemas.microsoft.com/office/drawing/2014/main" id="{243FA9DA-CE15-834D-8D1F-F8091A94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8" name="手繪多邊形 42">
              <a:extLst>
                <a:ext uri="{FF2B5EF4-FFF2-40B4-BE49-F238E27FC236}">
                  <a16:creationId xmlns:a16="http://schemas.microsoft.com/office/drawing/2014/main" id="{D4A82327-0B3D-A54F-A952-621635CE9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9" name="手繪多邊形 43">
              <a:extLst>
                <a:ext uri="{FF2B5EF4-FFF2-40B4-BE49-F238E27FC236}">
                  <a16:creationId xmlns:a16="http://schemas.microsoft.com/office/drawing/2014/main" id="{B6309B81-F89E-744B-B4FA-AE19068DB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4">
              <a:extLst>
                <a:ext uri="{FF2B5EF4-FFF2-40B4-BE49-F238E27FC236}">
                  <a16:creationId xmlns:a16="http://schemas.microsoft.com/office/drawing/2014/main" id="{3526FC99-291B-9F4F-8740-7C0FA527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5">
              <a:extLst>
                <a:ext uri="{FF2B5EF4-FFF2-40B4-BE49-F238E27FC236}">
                  <a16:creationId xmlns:a16="http://schemas.microsoft.com/office/drawing/2014/main" id="{575D29F4-2E63-B248-8C84-0E88FEC04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6">
              <a:extLst>
                <a:ext uri="{FF2B5EF4-FFF2-40B4-BE49-F238E27FC236}">
                  <a16:creationId xmlns:a16="http://schemas.microsoft.com/office/drawing/2014/main" id="{445E0D00-F65D-6B4E-A31F-FAEF605D9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7">
              <a:extLst>
                <a:ext uri="{FF2B5EF4-FFF2-40B4-BE49-F238E27FC236}">
                  <a16:creationId xmlns:a16="http://schemas.microsoft.com/office/drawing/2014/main" id="{6A582A89-28AC-7F4F-A758-69522B473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8">
              <a:extLst>
                <a:ext uri="{FF2B5EF4-FFF2-40B4-BE49-F238E27FC236}">
                  <a16:creationId xmlns:a16="http://schemas.microsoft.com/office/drawing/2014/main" id="{81FD580B-C6D0-AB4D-AB68-4F0A4BA671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9">
              <a:extLst>
                <a:ext uri="{FF2B5EF4-FFF2-40B4-BE49-F238E27FC236}">
                  <a16:creationId xmlns:a16="http://schemas.microsoft.com/office/drawing/2014/main" id="{D8D5A336-F267-5B4D-932C-8FF672DC5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0">
              <a:extLst>
                <a:ext uri="{FF2B5EF4-FFF2-40B4-BE49-F238E27FC236}">
                  <a16:creationId xmlns:a16="http://schemas.microsoft.com/office/drawing/2014/main" id="{DA53231E-D344-0547-AD73-CC4E58F0D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51">
              <a:extLst>
                <a:ext uri="{FF2B5EF4-FFF2-40B4-BE49-F238E27FC236}">
                  <a16:creationId xmlns:a16="http://schemas.microsoft.com/office/drawing/2014/main" id="{AA8A8700-6305-E84F-B423-36A9455A2D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2">
              <a:extLst>
                <a:ext uri="{FF2B5EF4-FFF2-40B4-BE49-F238E27FC236}">
                  <a16:creationId xmlns:a16="http://schemas.microsoft.com/office/drawing/2014/main" id="{0199FF29-04EF-E54F-86B9-2100327D7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19" name="群組 18">
            <a:extLst>
              <a:ext uri="{FF2B5EF4-FFF2-40B4-BE49-F238E27FC236}">
                <a16:creationId xmlns:a16="http://schemas.microsoft.com/office/drawing/2014/main" id="{DBE5E0C5-38C6-F644-B174-0FB6231BC242}"/>
              </a:ext>
            </a:extLst>
          </p:cNvPr>
          <p:cNvGrpSpPr/>
          <p:nvPr/>
        </p:nvGrpSpPr>
        <p:grpSpPr>
          <a:xfrm>
            <a:off x="3991876" y="319177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0" name="手繪多邊形 41">
              <a:extLst>
                <a:ext uri="{FF2B5EF4-FFF2-40B4-BE49-F238E27FC236}">
                  <a16:creationId xmlns:a16="http://schemas.microsoft.com/office/drawing/2014/main" id="{1A57654C-C0E8-3D4D-A914-F412664C0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1" name="手繪多邊形 42">
              <a:extLst>
                <a:ext uri="{FF2B5EF4-FFF2-40B4-BE49-F238E27FC236}">
                  <a16:creationId xmlns:a16="http://schemas.microsoft.com/office/drawing/2014/main" id="{A59F49D1-94B1-EC40-AB8E-3C514A57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2" name="手繪多邊形 43">
              <a:extLst>
                <a:ext uri="{FF2B5EF4-FFF2-40B4-BE49-F238E27FC236}">
                  <a16:creationId xmlns:a16="http://schemas.microsoft.com/office/drawing/2014/main" id="{73618284-68D7-AA4F-AF90-A567B064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4">
              <a:extLst>
                <a:ext uri="{FF2B5EF4-FFF2-40B4-BE49-F238E27FC236}">
                  <a16:creationId xmlns:a16="http://schemas.microsoft.com/office/drawing/2014/main" id="{2805B684-079E-B048-A952-69335E6FC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5">
              <a:extLst>
                <a:ext uri="{FF2B5EF4-FFF2-40B4-BE49-F238E27FC236}">
                  <a16:creationId xmlns:a16="http://schemas.microsoft.com/office/drawing/2014/main" id="{3C85EAA6-267B-7443-93F0-B7FC74445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6">
              <a:extLst>
                <a:ext uri="{FF2B5EF4-FFF2-40B4-BE49-F238E27FC236}">
                  <a16:creationId xmlns:a16="http://schemas.microsoft.com/office/drawing/2014/main" id="{FF890BF1-8ABD-C24D-8383-CE164FCFD9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7">
              <a:extLst>
                <a:ext uri="{FF2B5EF4-FFF2-40B4-BE49-F238E27FC236}">
                  <a16:creationId xmlns:a16="http://schemas.microsoft.com/office/drawing/2014/main" id="{7EDB6857-3958-8A4F-A125-6F1B8511A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8">
              <a:extLst>
                <a:ext uri="{FF2B5EF4-FFF2-40B4-BE49-F238E27FC236}">
                  <a16:creationId xmlns:a16="http://schemas.microsoft.com/office/drawing/2014/main" id="{962926AB-937E-E34F-A385-5AFC94EAFB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9">
              <a:extLst>
                <a:ext uri="{FF2B5EF4-FFF2-40B4-BE49-F238E27FC236}">
                  <a16:creationId xmlns:a16="http://schemas.microsoft.com/office/drawing/2014/main" id="{4AEE7EA8-B9C0-4D44-AB12-770C34442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50">
              <a:extLst>
                <a:ext uri="{FF2B5EF4-FFF2-40B4-BE49-F238E27FC236}">
                  <a16:creationId xmlns:a16="http://schemas.microsoft.com/office/drawing/2014/main" id="{E5705105-ED88-F449-84CF-01EA2FC112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51">
              <a:extLst>
                <a:ext uri="{FF2B5EF4-FFF2-40B4-BE49-F238E27FC236}">
                  <a16:creationId xmlns:a16="http://schemas.microsoft.com/office/drawing/2014/main" id="{82F7CACD-4B72-A941-8A03-3144B7F35D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2">
              <a:extLst>
                <a:ext uri="{FF2B5EF4-FFF2-40B4-BE49-F238E27FC236}">
                  <a16:creationId xmlns:a16="http://schemas.microsoft.com/office/drawing/2014/main" id="{2B866EC5-06A7-7347-8AA4-3B9EA2653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2" name="群組 31">
            <a:extLst>
              <a:ext uri="{FF2B5EF4-FFF2-40B4-BE49-F238E27FC236}">
                <a16:creationId xmlns:a16="http://schemas.microsoft.com/office/drawing/2014/main" id="{9F8DEFE8-4FD7-3D4E-981F-C91C2D1041C3}"/>
              </a:ext>
            </a:extLst>
          </p:cNvPr>
          <p:cNvGrpSpPr/>
          <p:nvPr/>
        </p:nvGrpSpPr>
        <p:grpSpPr>
          <a:xfrm>
            <a:off x="3991876" y="3436140"/>
            <a:ext cx="2542205" cy="2710838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3" name="手繪多邊形 41">
              <a:extLst>
                <a:ext uri="{FF2B5EF4-FFF2-40B4-BE49-F238E27FC236}">
                  <a16:creationId xmlns:a16="http://schemas.microsoft.com/office/drawing/2014/main" id="{38640F82-159E-4B4E-ABAF-E653A426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4" name="手繪多邊形 42">
              <a:extLst>
                <a:ext uri="{FF2B5EF4-FFF2-40B4-BE49-F238E27FC236}">
                  <a16:creationId xmlns:a16="http://schemas.microsoft.com/office/drawing/2014/main" id="{027A2BDE-9378-9D46-B78B-0385E5766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5" name="手繪多邊形 43">
              <a:extLst>
                <a:ext uri="{FF2B5EF4-FFF2-40B4-BE49-F238E27FC236}">
                  <a16:creationId xmlns:a16="http://schemas.microsoft.com/office/drawing/2014/main" id="{A951C409-BACF-7F42-AF27-B81034F7D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4">
              <a:extLst>
                <a:ext uri="{FF2B5EF4-FFF2-40B4-BE49-F238E27FC236}">
                  <a16:creationId xmlns:a16="http://schemas.microsoft.com/office/drawing/2014/main" id="{55E1974F-A227-EC45-AF28-CDFA8B35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5">
              <a:extLst>
                <a:ext uri="{FF2B5EF4-FFF2-40B4-BE49-F238E27FC236}">
                  <a16:creationId xmlns:a16="http://schemas.microsoft.com/office/drawing/2014/main" id="{37170CA4-6B34-1C49-87DE-6A33449C8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6">
              <a:extLst>
                <a:ext uri="{FF2B5EF4-FFF2-40B4-BE49-F238E27FC236}">
                  <a16:creationId xmlns:a16="http://schemas.microsoft.com/office/drawing/2014/main" id="{52040BA5-465A-8247-90DC-35AC29339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7">
              <a:extLst>
                <a:ext uri="{FF2B5EF4-FFF2-40B4-BE49-F238E27FC236}">
                  <a16:creationId xmlns:a16="http://schemas.microsoft.com/office/drawing/2014/main" id="{6AD69823-A5B0-9740-80BE-3B4438EBA4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8">
              <a:extLst>
                <a:ext uri="{FF2B5EF4-FFF2-40B4-BE49-F238E27FC236}">
                  <a16:creationId xmlns:a16="http://schemas.microsoft.com/office/drawing/2014/main" id="{98B35C10-277B-2848-8637-E7F0F2D21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9">
              <a:extLst>
                <a:ext uri="{FF2B5EF4-FFF2-40B4-BE49-F238E27FC236}">
                  <a16:creationId xmlns:a16="http://schemas.microsoft.com/office/drawing/2014/main" id="{A600A2B8-475D-9945-AECC-F7EDF54D6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50">
              <a:extLst>
                <a:ext uri="{FF2B5EF4-FFF2-40B4-BE49-F238E27FC236}">
                  <a16:creationId xmlns:a16="http://schemas.microsoft.com/office/drawing/2014/main" id="{AE5F71A0-BA82-7642-A546-434508610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51">
              <a:extLst>
                <a:ext uri="{FF2B5EF4-FFF2-40B4-BE49-F238E27FC236}">
                  <a16:creationId xmlns:a16="http://schemas.microsoft.com/office/drawing/2014/main" id="{CA5CCDA4-A8EB-3D4A-8924-292457BF7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2">
              <a:extLst>
                <a:ext uri="{FF2B5EF4-FFF2-40B4-BE49-F238E27FC236}">
                  <a16:creationId xmlns:a16="http://schemas.microsoft.com/office/drawing/2014/main" id="{977B687D-97CE-0442-B85E-7A63CBAA2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97" name="圖片版面配置區 33"/>
          <p:cNvSpPr>
            <a:spLocks noGrp="1"/>
          </p:cNvSpPr>
          <p:nvPr>
            <p:ph type="pic" sz="quarter" idx="17"/>
          </p:nvPr>
        </p:nvSpPr>
        <p:spPr>
          <a:xfrm>
            <a:off x="630596" y="1020193"/>
            <a:ext cx="2914650" cy="45720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11" name="圖片版面配置區 33"/>
          <p:cNvSpPr>
            <a:spLocks noGrp="1" noChangeAspect="1"/>
          </p:cNvSpPr>
          <p:nvPr>
            <p:ph type="pic" sz="quarter" idx="18"/>
          </p:nvPr>
        </p:nvSpPr>
        <p:spPr>
          <a:xfrm>
            <a:off x="4160094" y="529603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5" name="圖片版面配置區 33"/>
          <p:cNvSpPr>
            <a:spLocks noGrp="1" noChangeAspect="1"/>
          </p:cNvSpPr>
          <p:nvPr>
            <p:ph type="pic" sz="quarter" idx="19"/>
          </p:nvPr>
        </p:nvSpPr>
        <p:spPr>
          <a:xfrm>
            <a:off x="4160094" y="3646566"/>
            <a:ext cx="2245025" cy="2305338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126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6799661" y="2048912"/>
            <a:ext cx="1714500" cy="2514599"/>
          </a:xfrm>
        </p:spPr>
        <p:txBody>
          <a:bodyPr anchor="ctr"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5" name="日期版面配置區 5">
            <a:extLst>
              <a:ext uri="{FF2B5EF4-FFF2-40B4-BE49-F238E27FC236}">
                <a16:creationId xmlns:a16="http://schemas.microsoft.com/office/drawing/2014/main" id="{2935E4A1-6DEA-9D4A-B21A-F6E8CBA52497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0C9AFF3-5FF3-094A-BDE2-FBD02F08FB9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6" name="頁尾版面配置區 6">
            <a:extLst>
              <a:ext uri="{FF2B5EF4-FFF2-40B4-BE49-F238E27FC236}">
                <a16:creationId xmlns:a16="http://schemas.microsoft.com/office/drawing/2014/main" id="{B1069C02-8B74-A549-8697-B886AEC000F5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7" name="投影片編號版面配置區 7">
            <a:extLst>
              <a:ext uri="{FF2B5EF4-FFF2-40B4-BE49-F238E27FC236}">
                <a16:creationId xmlns:a16="http://schemas.microsoft.com/office/drawing/2014/main" id="{5E8DB270-46F2-6E49-8229-F4F9FA77BA03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0840B7B-E0C2-5C4B-B656-F3BBEA47B74D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73252767"/>
      </p:ext>
    </p:extLst>
  </p:cSld>
  <p:clrMapOvr>
    <a:masterClrMapping/>
  </p:clrMapOvr>
  <p:transition spd="med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33799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627461" y="914400"/>
            <a:ext cx="4629151" cy="5029200"/>
          </a:xfrm>
        </p:spPr>
        <p:txBody>
          <a:bodyPr>
            <a:normAutofit/>
          </a:bodyPr>
          <a:lstStyle>
            <a:lvl1pPr latinLnBrk="0">
              <a:defRPr lang="zh-TW" sz="2400"/>
            </a:lvl1pPr>
            <a:lvl2pPr latinLnBrk="0">
              <a:defRPr lang="zh-TW" sz="2000"/>
            </a:lvl2pPr>
            <a:lvl3pPr latinLnBrk="0">
              <a:defRPr lang="zh-TW" sz="1800"/>
            </a:lvl3pPr>
            <a:lvl4pPr latinLnBrk="0">
              <a:defRPr lang="zh-TW" sz="1600"/>
            </a:lvl4pPr>
            <a:lvl5pPr latinLnBrk="0">
              <a:defRPr lang="zh-TW" sz="1600"/>
            </a:lvl5pPr>
            <a:lvl6pPr latinLnBrk="0">
              <a:defRPr lang="zh-TW" sz="2000"/>
            </a:lvl6pPr>
            <a:lvl7pPr latinLnBrk="0">
              <a:defRPr lang="zh-TW" sz="2000"/>
            </a:lvl7pPr>
            <a:lvl8pPr latinLnBrk="0">
              <a:defRPr lang="zh-TW" sz="2000"/>
            </a:lvl8pPr>
            <a:lvl9pPr latinLnBrk="0">
              <a:defRPr lang="zh-TW" sz="20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33799" y="3555542"/>
            <a:ext cx="2880360" cy="238807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445FB782-60F0-9E44-A01A-E51259D03D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8CD394A-3485-744E-86F4-5C1E2EFF6D7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B1264D46-FDE6-2A45-9677-B589243472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18514E74-011D-4D4F-AAAA-55203992C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B3ECA06-B7CB-9C44-8F03-69E6539412B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57402146"/>
      </p:ext>
    </p:extLst>
  </p:cSld>
  <p:clrMapOvr>
    <a:masterClrMapping/>
  </p:clrMapOvr>
  <p:transition spd="med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群組 6">
            <a:extLst>
              <a:ext uri="{FF2B5EF4-FFF2-40B4-BE49-F238E27FC236}">
                <a16:creationId xmlns:a16="http://schemas.microsoft.com/office/drawing/2014/main" id="{107A5659-E5BA-9745-ACA9-693B500A8DAB}"/>
              </a:ext>
            </a:extLst>
          </p:cNvPr>
          <p:cNvGrpSpPr>
            <a:grpSpLocks/>
          </p:cNvGrpSpPr>
          <p:nvPr/>
        </p:nvGrpSpPr>
        <p:grpSpPr bwMode="auto">
          <a:xfrm>
            <a:off x="446089" y="781050"/>
            <a:ext cx="4826000" cy="5054600"/>
            <a:chOff x="5162444" y="781398"/>
            <a:chExt cx="6433398" cy="5053665"/>
          </a:xfrm>
        </p:grpSpPr>
        <p:sp>
          <p:nvSpPr>
            <p:cNvPr id="6" name="手繪多邊形 42">
              <a:extLst>
                <a:ext uri="{FF2B5EF4-FFF2-40B4-BE49-F238E27FC236}">
                  <a16:creationId xmlns:a16="http://schemas.microsoft.com/office/drawing/2014/main" id="{D0512546-477B-7C4F-8099-6FA69B30A6C5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3342447" y="3274900"/>
              <a:ext cx="3828342" cy="19046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7" name="手繪多邊形 43">
              <a:extLst>
                <a:ext uri="{FF2B5EF4-FFF2-40B4-BE49-F238E27FC236}">
                  <a16:creationId xmlns:a16="http://schemas.microsoft.com/office/drawing/2014/main" id="{7C7125A6-B9E9-FF41-99AB-008F3EF66BA5}"/>
                </a:ext>
              </a:extLst>
            </p:cNvPr>
            <p:cNvSpPr>
              <a:spLocks/>
            </p:cNvSpPr>
            <p:nvPr/>
          </p:nvSpPr>
          <p:spPr bwMode="auto">
            <a:xfrm rot="16200000" flipV="1">
              <a:off x="9564747" y="3299767"/>
              <a:ext cx="3837865" cy="16930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grpSp>
          <p:nvGrpSpPr>
            <p:cNvPr id="8" name="群組 9">
              <a:extLst>
                <a:ext uri="{FF2B5EF4-FFF2-40B4-BE49-F238E27FC236}">
                  <a16:creationId xmlns:a16="http://schemas.microsoft.com/office/drawing/2014/main" id="{6C57ABBA-C260-174C-80F5-5C30323A2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14205" y="859113"/>
              <a:ext cx="5129146" cy="4880471"/>
              <a:chOff x="7856559" y="859113"/>
              <a:chExt cx="3086791" cy="4880471"/>
            </a:xfrm>
          </p:grpSpPr>
          <p:sp>
            <p:nvSpPr>
              <p:cNvPr id="17" name="手繪多邊形 41">
                <a:extLst>
                  <a:ext uri="{FF2B5EF4-FFF2-40B4-BE49-F238E27FC236}">
                    <a16:creationId xmlns:a16="http://schemas.microsoft.com/office/drawing/2014/main" id="{EB42DF62-066C-2D48-80A3-6C124AB7FD7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92238" y="4188307"/>
                <a:ext cx="15872" cy="3087178"/>
              </a:xfrm>
              <a:custGeom>
                <a:avLst/>
                <a:gdLst>
                  <a:gd name="T0" fmla="*/ 3 w 5"/>
                  <a:gd name="T1" fmla="*/ 0 h 868"/>
                  <a:gd name="T2" fmla="*/ 4 w 5"/>
                  <a:gd name="T3" fmla="*/ 217 h 868"/>
                  <a:gd name="T4" fmla="*/ 3 w 5"/>
                  <a:gd name="T5" fmla="*/ 326 h 868"/>
                  <a:gd name="T6" fmla="*/ 4 w 5"/>
                  <a:gd name="T7" fmla="*/ 434 h 868"/>
                  <a:gd name="T8" fmla="*/ 4 w 5"/>
                  <a:gd name="T9" fmla="*/ 651 h 868"/>
                  <a:gd name="T10" fmla="*/ 4 w 5"/>
                  <a:gd name="T11" fmla="*/ 760 h 868"/>
                  <a:gd name="T12" fmla="*/ 3 w 5"/>
                  <a:gd name="T13" fmla="*/ 868 h 868"/>
                  <a:gd name="T14" fmla="*/ 2 w 5"/>
                  <a:gd name="T15" fmla="*/ 868 h 868"/>
                  <a:gd name="T16" fmla="*/ 1 w 5"/>
                  <a:gd name="T17" fmla="*/ 760 h 868"/>
                  <a:gd name="T18" fmla="*/ 0 w 5"/>
                  <a:gd name="T19" fmla="*/ 651 h 868"/>
                  <a:gd name="T20" fmla="*/ 1 w 5"/>
                  <a:gd name="T21" fmla="*/ 434 h 868"/>
                  <a:gd name="T22" fmla="*/ 2 w 5"/>
                  <a:gd name="T23" fmla="*/ 326 h 868"/>
                  <a:gd name="T24" fmla="*/ 1 w 5"/>
                  <a:gd name="T25" fmla="*/ 217 h 868"/>
                  <a:gd name="T26" fmla="*/ 2 w 5"/>
                  <a:gd name="T27" fmla="*/ 0 h 868"/>
                  <a:gd name="T28" fmla="*/ 3 w 5"/>
                  <a:gd name="T2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868">
                    <a:moveTo>
                      <a:pt x="3" y="0"/>
                    </a:moveTo>
                    <a:cubicBezTo>
                      <a:pt x="4" y="73"/>
                      <a:pt x="4" y="145"/>
                      <a:pt x="4" y="217"/>
                    </a:cubicBezTo>
                    <a:cubicBezTo>
                      <a:pt x="4" y="253"/>
                      <a:pt x="3" y="290"/>
                      <a:pt x="3" y="326"/>
                    </a:cubicBezTo>
                    <a:cubicBezTo>
                      <a:pt x="3" y="362"/>
                      <a:pt x="3" y="398"/>
                      <a:pt x="4" y="434"/>
                    </a:cubicBezTo>
                    <a:cubicBezTo>
                      <a:pt x="4" y="507"/>
                      <a:pt x="5" y="579"/>
                      <a:pt x="4" y="651"/>
                    </a:cubicBezTo>
                    <a:cubicBezTo>
                      <a:pt x="5" y="687"/>
                      <a:pt x="4" y="724"/>
                      <a:pt x="4" y="760"/>
                    </a:cubicBezTo>
                    <a:cubicBezTo>
                      <a:pt x="4" y="796"/>
                      <a:pt x="3" y="832"/>
                      <a:pt x="3" y="868"/>
                    </a:cubicBezTo>
                    <a:cubicBezTo>
                      <a:pt x="2" y="868"/>
                      <a:pt x="2" y="868"/>
                      <a:pt x="2" y="868"/>
                    </a:cubicBezTo>
                    <a:cubicBezTo>
                      <a:pt x="2" y="832"/>
                      <a:pt x="1" y="796"/>
                      <a:pt x="1" y="760"/>
                    </a:cubicBezTo>
                    <a:cubicBezTo>
                      <a:pt x="1" y="724"/>
                      <a:pt x="0" y="687"/>
                      <a:pt x="0" y="651"/>
                    </a:cubicBezTo>
                    <a:cubicBezTo>
                      <a:pt x="0" y="579"/>
                      <a:pt x="1" y="507"/>
                      <a:pt x="1" y="434"/>
                    </a:cubicBezTo>
                    <a:cubicBezTo>
                      <a:pt x="2" y="398"/>
                      <a:pt x="2" y="362"/>
                      <a:pt x="2" y="326"/>
                    </a:cubicBezTo>
                    <a:cubicBezTo>
                      <a:pt x="2" y="290"/>
                      <a:pt x="1" y="253"/>
                      <a:pt x="1" y="217"/>
                    </a:cubicBezTo>
                    <a:cubicBezTo>
                      <a:pt x="0" y="145"/>
                      <a:pt x="1" y="73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  <p:sp>
            <p:nvSpPr>
              <p:cNvPr id="18" name="手繪多邊形 44">
                <a:extLst>
                  <a:ext uri="{FF2B5EF4-FFF2-40B4-BE49-F238E27FC236}">
                    <a16:creationId xmlns:a16="http://schemas.microsoft.com/office/drawing/2014/main" id="{1FB4F5A1-870D-9C47-8654-E72669A98F2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 flipV="1">
                <a:off x="9367717" y="-651959"/>
                <a:ext cx="12698" cy="3034960"/>
              </a:xfrm>
              <a:custGeom>
                <a:avLst/>
                <a:gdLst>
                  <a:gd name="T0" fmla="*/ 2 w 4"/>
                  <a:gd name="T1" fmla="*/ 853 h 853"/>
                  <a:gd name="T2" fmla="*/ 0 w 4"/>
                  <a:gd name="T3" fmla="*/ 640 h 853"/>
                  <a:gd name="T4" fmla="*/ 1 w 4"/>
                  <a:gd name="T5" fmla="*/ 533 h 853"/>
                  <a:gd name="T6" fmla="*/ 1 w 4"/>
                  <a:gd name="T7" fmla="*/ 427 h 853"/>
                  <a:gd name="T8" fmla="*/ 0 w 4"/>
                  <a:gd name="T9" fmla="*/ 213 h 853"/>
                  <a:gd name="T10" fmla="*/ 0 w 4"/>
                  <a:gd name="T11" fmla="*/ 107 h 853"/>
                  <a:gd name="T12" fmla="*/ 2 w 4"/>
                  <a:gd name="T13" fmla="*/ 0 h 853"/>
                  <a:gd name="T14" fmla="*/ 2 w 4"/>
                  <a:gd name="T15" fmla="*/ 0 h 853"/>
                  <a:gd name="T16" fmla="*/ 3 w 4"/>
                  <a:gd name="T17" fmla="*/ 107 h 853"/>
                  <a:gd name="T18" fmla="*/ 4 w 4"/>
                  <a:gd name="T19" fmla="*/ 213 h 853"/>
                  <a:gd name="T20" fmla="*/ 3 w 4"/>
                  <a:gd name="T21" fmla="*/ 427 h 853"/>
                  <a:gd name="T22" fmla="*/ 2 w 4"/>
                  <a:gd name="T23" fmla="*/ 533 h 853"/>
                  <a:gd name="T24" fmla="*/ 3 w 4"/>
                  <a:gd name="T25" fmla="*/ 640 h 853"/>
                  <a:gd name="T26" fmla="*/ 2 w 4"/>
                  <a:gd name="T27" fmla="*/ 85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853">
                    <a:moveTo>
                      <a:pt x="2" y="853"/>
                    </a:moveTo>
                    <a:cubicBezTo>
                      <a:pt x="0" y="782"/>
                      <a:pt x="0" y="711"/>
                      <a:pt x="0" y="640"/>
                    </a:cubicBezTo>
                    <a:cubicBezTo>
                      <a:pt x="0" y="604"/>
                      <a:pt x="1" y="569"/>
                      <a:pt x="1" y="533"/>
                    </a:cubicBezTo>
                    <a:cubicBezTo>
                      <a:pt x="1" y="498"/>
                      <a:pt x="1" y="462"/>
                      <a:pt x="1" y="427"/>
                    </a:cubicBezTo>
                    <a:cubicBezTo>
                      <a:pt x="0" y="356"/>
                      <a:pt x="0" y="284"/>
                      <a:pt x="0" y="213"/>
                    </a:cubicBezTo>
                    <a:cubicBezTo>
                      <a:pt x="0" y="178"/>
                      <a:pt x="0" y="142"/>
                      <a:pt x="0" y="107"/>
                    </a:cubicBezTo>
                    <a:cubicBezTo>
                      <a:pt x="1" y="71"/>
                      <a:pt x="1" y="3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36"/>
                      <a:pt x="3" y="71"/>
                      <a:pt x="3" y="107"/>
                    </a:cubicBezTo>
                    <a:cubicBezTo>
                      <a:pt x="4" y="142"/>
                      <a:pt x="4" y="178"/>
                      <a:pt x="4" y="213"/>
                    </a:cubicBezTo>
                    <a:cubicBezTo>
                      <a:pt x="4" y="284"/>
                      <a:pt x="3" y="356"/>
                      <a:pt x="3" y="427"/>
                    </a:cubicBezTo>
                    <a:cubicBezTo>
                      <a:pt x="3" y="462"/>
                      <a:pt x="2" y="498"/>
                      <a:pt x="2" y="533"/>
                    </a:cubicBezTo>
                    <a:cubicBezTo>
                      <a:pt x="3" y="569"/>
                      <a:pt x="3" y="604"/>
                      <a:pt x="3" y="640"/>
                    </a:cubicBezTo>
                    <a:cubicBezTo>
                      <a:pt x="4" y="711"/>
                      <a:pt x="3" y="782"/>
                      <a:pt x="2" y="8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0" lang="zh-TW" altLang="en-US">
                  <a:solidFill>
                    <a:srgbClr val="9A5315"/>
                  </a:solidFill>
                  <a:latin typeface="Microsoft JhengHei UI"/>
                </a:endParaRPr>
              </a:p>
            </p:txBody>
          </p:sp>
        </p:grpSp>
        <p:sp>
          <p:nvSpPr>
            <p:cNvPr id="9" name="手繪多邊形 45">
              <a:extLst>
                <a:ext uri="{FF2B5EF4-FFF2-40B4-BE49-F238E27FC236}">
                  <a16:creationId xmlns:a16="http://schemas.microsoft.com/office/drawing/2014/main" id="{FE7F4D49-21A1-854F-8787-C84B7A9454A6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85984" y="5322663"/>
              <a:ext cx="477750" cy="524830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6">
              <a:extLst>
                <a:ext uri="{FF2B5EF4-FFF2-40B4-BE49-F238E27FC236}">
                  <a16:creationId xmlns:a16="http://schemas.microsoft.com/office/drawing/2014/main" id="{7958B438-759E-6444-B261-F9D0D9299CED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196566" y="5324250"/>
              <a:ext cx="477749" cy="512132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7">
              <a:extLst>
                <a:ext uri="{FF2B5EF4-FFF2-40B4-BE49-F238E27FC236}">
                  <a16:creationId xmlns:a16="http://schemas.microsoft.com/office/drawing/2014/main" id="{14261B72-EB4B-384D-BF11-410A44929294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77358" y="5320811"/>
              <a:ext cx="507906" cy="520597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8">
              <a:extLst>
                <a:ext uri="{FF2B5EF4-FFF2-40B4-BE49-F238E27FC236}">
                  <a16:creationId xmlns:a16="http://schemas.microsoft.com/office/drawing/2014/main" id="{55E3C357-7F8D-8E4D-A766-C4D6062A62B9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92436" y="5320547"/>
              <a:ext cx="471401" cy="535412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9">
              <a:extLst>
                <a:ext uri="{FF2B5EF4-FFF2-40B4-BE49-F238E27FC236}">
                  <a16:creationId xmlns:a16="http://schemas.microsoft.com/office/drawing/2014/main" id="{85CDC275-7EB7-5A41-AC55-63E0C8B2840A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51697" y="772143"/>
              <a:ext cx="468226" cy="518482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50">
              <a:extLst>
                <a:ext uri="{FF2B5EF4-FFF2-40B4-BE49-F238E27FC236}">
                  <a16:creationId xmlns:a16="http://schemas.microsoft.com/office/drawing/2014/main" id="{622BA218-351E-ED40-A3A7-77D894781D72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11044291" y="785899"/>
              <a:ext cx="468226" cy="490970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51">
              <a:extLst>
                <a:ext uri="{FF2B5EF4-FFF2-40B4-BE49-F238E27FC236}">
                  <a16:creationId xmlns:a16="http://schemas.microsoft.com/office/drawing/2014/main" id="{D7D14AB5-1D19-2441-9EB7-23DBA7B57641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33070" y="721352"/>
              <a:ext cx="423785" cy="543877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52">
              <a:extLst>
                <a:ext uri="{FF2B5EF4-FFF2-40B4-BE49-F238E27FC236}">
                  <a16:creationId xmlns:a16="http://schemas.microsoft.com/office/drawing/2014/main" id="{E72CAE60-3182-BB41-B055-542EDAB5A905}"/>
                </a:ext>
              </a:extLst>
            </p:cNvPr>
            <p:cNvSpPr>
              <a:spLocks noEditPoints="1"/>
            </p:cNvSpPr>
            <p:nvPr/>
          </p:nvSpPr>
          <p:spPr bwMode="auto">
            <a:xfrm rot="16200000" flipV="1">
              <a:off x="5242328" y="750186"/>
              <a:ext cx="428546" cy="49097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solidFill>
              <a:schemeClr val="tx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5619668" y="1330347"/>
            <a:ext cx="2880360" cy="2103120"/>
          </a:xfrm>
        </p:spPr>
        <p:txBody>
          <a:bodyPr>
            <a:normAutofit/>
          </a:bodyPr>
          <a:lstStyle>
            <a:lvl1pPr latinLnBrk="0">
              <a:defRPr lang="zh-TW" sz="36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627460" y="1031195"/>
            <a:ext cx="4457700" cy="4572000"/>
          </a:xfrm>
          <a:solidFill>
            <a:schemeClr val="accent2">
              <a:lumMod val="40000"/>
              <a:lumOff val="60000"/>
            </a:schemeClr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latinLnBrk="0">
              <a:buNone/>
              <a:defRPr lang="zh-TW" sz="3200"/>
            </a:lvl1pPr>
            <a:lvl2pPr marL="457200" indent="0" latinLnBrk="0">
              <a:buNone/>
              <a:defRPr lang="zh-TW" sz="2800"/>
            </a:lvl2pPr>
            <a:lvl3pPr marL="914400" indent="0" latinLnBrk="0">
              <a:buNone/>
              <a:defRPr lang="zh-TW" sz="2400"/>
            </a:lvl3pPr>
            <a:lvl4pPr marL="1371600" indent="0" latinLnBrk="0">
              <a:buNone/>
              <a:defRPr lang="zh-TW" sz="2000"/>
            </a:lvl4pPr>
            <a:lvl5pPr marL="1828800" indent="0" latinLnBrk="0">
              <a:buNone/>
              <a:defRPr lang="zh-TW" sz="2000"/>
            </a:lvl5pPr>
            <a:lvl6pPr marL="2286000" indent="0" latinLnBrk="0">
              <a:buNone/>
              <a:defRPr lang="zh-TW" sz="2000"/>
            </a:lvl6pPr>
            <a:lvl7pPr marL="2743200" indent="0" latinLnBrk="0">
              <a:buNone/>
              <a:defRPr lang="zh-TW" sz="2000"/>
            </a:lvl7pPr>
            <a:lvl8pPr marL="3200400" indent="0" latinLnBrk="0">
              <a:buNone/>
              <a:defRPr lang="zh-TW" sz="2000"/>
            </a:lvl8pPr>
            <a:lvl9pPr marL="3657600" indent="0" latinLnBrk="0">
              <a:buNone/>
              <a:defRPr lang="zh-TW" sz="2000"/>
            </a:lvl9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5619668" y="3555540"/>
            <a:ext cx="2880360" cy="2168517"/>
          </a:xfrm>
        </p:spPr>
        <p:txBody>
          <a:bodyPr>
            <a:normAutofit/>
          </a:bodyPr>
          <a:lstStyle>
            <a:lvl1pPr marL="0" indent="0" latinLnBrk="0">
              <a:buNone/>
              <a:defRPr lang="zh-TW" sz="18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19" name="日期版面配置區 4">
            <a:extLst>
              <a:ext uri="{FF2B5EF4-FFF2-40B4-BE49-F238E27FC236}">
                <a16:creationId xmlns:a16="http://schemas.microsoft.com/office/drawing/2014/main" id="{E1FBBA13-DF90-CE47-B42F-832384C1BA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7E68707-5D81-4443-9C0E-0387AFB79FBE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20" name="頁尾版面配置區 5">
            <a:extLst>
              <a:ext uri="{FF2B5EF4-FFF2-40B4-BE49-F238E27FC236}">
                <a16:creationId xmlns:a16="http://schemas.microsoft.com/office/drawing/2014/main" id="{2A381F01-D0F6-0143-A12A-648D9D5E8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21" name="投影片編號版面配置區 6">
            <a:extLst>
              <a:ext uri="{FF2B5EF4-FFF2-40B4-BE49-F238E27FC236}">
                <a16:creationId xmlns:a16="http://schemas.microsoft.com/office/drawing/2014/main" id="{959F87A4-FC3D-AC45-8857-8CD79D48E0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0E6FF2D-14EB-1B47-A828-8B6328CD61A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775554749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含標題的兩個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群組 7">
            <a:extLst>
              <a:ext uri="{FF2B5EF4-FFF2-40B4-BE49-F238E27FC236}">
                <a16:creationId xmlns:a16="http://schemas.microsoft.com/office/drawing/2014/main" id="{0210EBD3-633D-8949-B950-723770E0352D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2508625" y="1070637"/>
            <a:ext cx="4116828" cy="253746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9" name="手繪多邊形 41">
              <a:extLst>
                <a:ext uri="{FF2B5EF4-FFF2-40B4-BE49-F238E27FC236}">
                  <a16:creationId xmlns:a16="http://schemas.microsoft.com/office/drawing/2014/main" id="{43A5453B-2861-5C4E-807E-E58D946A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0" name="手繪多邊形 42">
              <a:extLst>
                <a:ext uri="{FF2B5EF4-FFF2-40B4-BE49-F238E27FC236}">
                  <a16:creationId xmlns:a16="http://schemas.microsoft.com/office/drawing/2014/main" id="{3F58FAD4-A41E-EC4A-9E28-494AB34E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1" name="手繪多邊形 43">
              <a:extLst>
                <a:ext uri="{FF2B5EF4-FFF2-40B4-BE49-F238E27FC236}">
                  <a16:creationId xmlns:a16="http://schemas.microsoft.com/office/drawing/2014/main" id="{67B15863-B47C-3241-98EB-FF07E1B95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2" name="手繪多邊形 44">
              <a:extLst>
                <a:ext uri="{FF2B5EF4-FFF2-40B4-BE49-F238E27FC236}">
                  <a16:creationId xmlns:a16="http://schemas.microsoft.com/office/drawing/2014/main" id="{CF14E6EF-87D1-ED48-BF70-00A39DC6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3" name="手繪多邊形 45">
              <a:extLst>
                <a:ext uri="{FF2B5EF4-FFF2-40B4-BE49-F238E27FC236}">
                  <a16:creationId xmlns:a16="http://schemas.microsoft.com/office/drawing/2014/main" id="{1464EC40-C1BF-754E-B1B6-EE928E2B2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4" name="手繪多邊形 46">
              <a:extLst>
                <a:ext uri="{FF2B5EF4-FFF2-40B4-BE49-F238E27FC236}">
                  <a16:creationId xmlns:a16="http://schemas.microsoft.com/office/drawing/2014/main" id="{075C0534-E687-F84F-82E7-5BF7498FA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5" name="手繪多邊形 47">
              <a:extLst>
                <a:ext uri="{FF2B5EF4-FFF2-40B4-BE49-F238E27FC236}">
                  <a16:creationId xmlns:a16="http://schemas.microsoft.com/office/drawing/2014/main" id="{27BAD768-0041-8241-9F31-03F7F6D66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6" name="手繪多邊形 48">
              <a:extLst>
                <a:ext uri="{FF2B5EF4-FFF2-40B4-BE49-F238E27FC236}">
                  <a16:creationId xmlns:a16="http://schemas.microsoft.com/office/drawing/2014/main" id="{FB39425E-29A0-5E4F-B32C-67319E52B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7" name="手繪多邊形 49">
              <a:extLst>
                <a:ext uri="{FF2B5EF4-FFF2-40B4-BE49-F238E27FC236}">
                  <a16:creationId xmlns:a16="http://schemas.microsoft.com/office/drawing/2014/main" id="{A8D640D5-7C92-124F-B767-A8888BA71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8" name="手繪多邊形 50">
              <a:extLst>
                <a:ext uri="{FF2B5EF4-FFF2-40B4-BE49-F238E27FC236}">
                  <a16:creationId xmlns:a16="http://schemas.microsoft.com/office/drawing/2014/main" id="{95EE342B-A441-A342-85C4-23541F826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19" name="手繪多邊形 51">
              <a:extLst>
                <a:ext uri="{FF2B5EF4-FFF2-40B4-BE49-F238E27FC236}">
                  <a16:creationId xmlns:a16="http://schemas.microsoft.com/office/drawing/2014/main" id="{4888313C-5246-5840-8EB2-A2E038988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0" name="手繪多邊形 52">
              <a:extLst>
                <a:ext uri="{FF2B5EF4-FFF2-40B4-BE49-F238E27FC236}">
                  <a16:creationId xmlns:a16="http://schemas.microsoft.com/office/drawing/2014/main" id="{943F8B7D-A152-9F44-9EC2-97C9A853C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21" name="群組 20">
            <a:extLst>
              <a:ext uri="{FF2B5EF4-FFF2-40B4-BE49-F238E27FC236}">
                <a16:creationId xmlns:a16="http://schemas.microsoft.com/office/drawing/2014/main" id="{63D649AD-6F2F-7344-8F4A-5227D97F3D28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-317047" y="1550453"/>
            <a:ext cx="4114800" cy="2536211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22" name="手繪多邊形 41">
              <a:extLst>
                <a:ext uri="{FF2B5EF4-FFF2-40B4-BE49-F238E27FC236}">
                  <a16:creationId xmlns:a16="http://schemas.microsoft.com/office/drawing/2014/main" id="{29357572-D4BC-C747-B46B-5C57622E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3" name="手繪多邊形 42">
              <a:extLst>
                <a:ext uri="{FF2B5EF4-FFF2-40B4-BE49-F238E27FC236}">
                  <a16:creationId xmlns:a16="http://schemas.microsoft.com/office/drawing/2014/main" id="{C771ABD0-A39D-E846-B6D1-EA23F4FE0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4" name="手繪多邊形 43">
              <a:extLst>
                <a:ext uri="{FF2B5EF4-FFF2-40B4-BE49-F238E27FC236}">
                  <a16:creationId xmlns:a16="http://schemas.microsoft.com/office/drawing/2014/main" id="{50FC6BED-6790-614D-8EC0-781554F9F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5" name="手繪多邊形 44">
              <a:extLst>
                <a:ext uri="{FF2B5EF4-FFF2-40B4-BE49-F238E27FC236}">
                  <a16:creationId xmlns:a16="http://schemas.microsoft.com/office/drawing/2014/main" id="{D19F293E-2CE9-1041-9C5B-83AF0A14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6" name="手繪多邊形 45">
              <a:extLst>
                <a:ext uri="{FF2B5EF4-FFF2-40B4-BE49-F238E27FC236}">
                  <a16:creationId xmlns:a16="http://schemas.microsoft.com/office/drawing/2014/main" id="{AEFDB884-8F0A-3C4B-940D-D75E14378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7" name="手繪多邊形 46">
              <a:extLst>
                <a:ext uri="{FF2B5EF4-FFF2-40B4-BE49-F238E27FC236}">
                  <a16:creationId xmlns:a16="http://schemas.microsoft.com/office/drawing/2014/main" id="{B1A7FD4C-7CA6-214E-BA51-E8A036115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8" name="手繪多邊形 47">
              <a:extLst>
                <a:ext uri="{FF2B5EF4-FFF2-40B4-BE49-F238E27FC236}">
                  <a16:creationId xmlns:a16="http://schemas.microsoft.com/office/drawing/2014/main" id="{5141324D-BF2D-0F43-9CF0-A15FD448C6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29" name="手繪多邊形 48">
              <a:extLst>
                <a:ext uri="{FF2B5EF4-FFF2-40B4-BE49-F238E27FC236}">
                  <a16:creationId xmlns:a16="http://schemas.microsoft.com/office/drawing/2014/main" id="{B27271F7-1D7B-1643-8830-4B000453A0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0" name="手繪多邊形 49">
              <a:extLst>
                <a:ext uri="{FF2B5EF4-FFF2-40B4-BE49-F238E27FC236}">
                  <a16:creationId xmlns:a16="http://schemas.microsoft.com/office/drawing/2014/main" id="{B2D427CB-FC70-9745-95C1-2C6D39271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1" name="手繪多邊形 50">
              <a:extLst>
                <a:ext uri="{FF2B5EF4-FFF2-40B4-BE49-F238E27FC236}">
                  <a16:creationId xmlns:a16="http://schemas.microsoft.com/office/drawing/2014/main" id="{F7416EC7-37A4-8A4E-9A8F-915E793E8C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2" name="手繪多邊形 51">
              <a:extLst>
                <a:ext uri="{FF2B5EF4-FFF2-40B4-BE49-F238E27FC236}">
                  <a16:creationId xmlns:a16="http://schemas.microsoft.com/office/drawing/2014/main" id="{E83C3AB6-E7B4-A342-BC05-D95A82DEB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3" name="手繪多邊形 52">
              <a:extLst>
                <a:ext uri="{FF2B5EF4-FFF2-40B4-BE49-F238E27FC236}">
                  <a16:creationId xmlns:a16="http://schemas.microsoft.com/office/drawing/2014/main" id="{3B615137-88C5-3447-85AD-B57F36845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8FA18D46-832D-EB4D-AE2B-B807CFB23986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5338579" y="1550449"/>
            <a:ext cx="4114800" cy="2536210"/>
            <a:chOff x="895350" y="3313113"/>
            <a:chExt cx="3613151" cy="2790825"/>
          </a:xfrm>
          <a:solidFill>
            <a:schemeClr val="tx1">
              <a:lumMod val="50000"/>
            </a:schemeClr>
          </a:solidFill>
        </p:grpSpPr>
        <p:sp>
          <p:nvSpPr>
            <p:cNvPr id="35" name="手繪多邊形 41">
              <a:extLst>
                <a:ext uri="{FF2B5EF4-FFF2-40B4-BE49-F238E27FC236}">
                  <a16:creationId xmlns:a16="http://schemas.microsoft.com/office/drawing/2014/main" id="{75C60BB1-DA20-D143-933D-B54B5B2A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13" y="3725863"/>
              <a:ext cx="11113" cy="1952625"/>
            </a:xfrm>
            <a:custGeom>
              <a:avLst/>
              <a:gdLst>
                <a:gd name="T0" fmla="*/ 3 w 5"/>
                <a:gd name="T1" fmla="*/ 0 h 868"/>
                <a:gd name="T2" fmla="*/ 4 w 5"/>
                <a:gd name="T3" fmla="*/ 217 h 868"/>
                <a:gd name="T4" fmla="*/ 3 w 5"/>
                <a:gd name="T5" fmla="*/ 326 h 868"/>
                <a:gd name="T6" fmla="*/ 4 w 5"/>
                <a:gd name="T7" fmla="*/ 434 h 868"/>
                <a:gd name="T8" fmla="*/ 4 w 5"/>
                <a:gd name="T9" fmla="*/ 651 h 868"/>
                <a:gd name="T10" fmla="*/ 4 w 5"/>
                <a:gd name="T11" fmla="*/ 760 h 868"/>
                <a:gd name="T12" fmla="*/ 3 w 5"/>
                <a:gd name="T13" fmla="*/ 868 h 868"/>
                <a:gd name="T14" fmla="*/ 2 w 5"/>
                <a:gd name="T15" fmla="*/ 868 h 868"/>
                <a:gd name="T16" fmla="*/ 1 w 5"/>
                <a:gd name="T17" fmla="*/ 760 h 868"/>
                <a:gd name="T18" fmla="*/ 0 w 5"/>
                <a:gd name="T19" fmla="*/ 651 h 868"/>
                <a:gd name="T20" fmla="*/ 1 w 5"/>
                <a:gd name="T21" fmla="*/ 434 h 868"/>
                <a:gd name="T22" fmla="*/ 2 w 5"/>
                <a:gd name="T23" fmla="*/ 326 h 868"/>
                <a:gd name="T24" fmla="*/ 1 w 5"/>
                <a:gd name="T25" fmla="*/ 217 h 868"/>
                <a:gd name="T26" fmla="*/ 2 w 5"/>
                <a:gd name="T27" fmla="*/ 0 h 868"/>
                <a:gd name="T28" fmla="*/ 3 w 5"/>
                <a:gd name="T2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68">
                  <a:moveTo>
                    <a:pt x="3" y="0"/>
                  </a:moveTo>
                  <a:cubicBezTo>
                    <a:pt x="4" y="73"/>
                    <a:pt x="4" y="145"/>
                    <a:pt x="4" y="217"/>
                  </a:cubicBezTo>
                  <a:cubicBezTo>
                    <a:pt x="4" y="253"/>
                    <a:pt x="3" y="290"/>
                    <a:pt x="3" y="326"/>
                  </a:cubicBezTo>
                  <a:cubicBezTo>
                    <a:pt x="3" y="362"/>
                    <a:pt x="3" y="398"/>
                    <a:pt x="4" y="434"/>
                  </a:cubicBezTo>
                  <a:cubicBezTo>
                    <a:pt x="4" y="507"/>
                    <a:pt x="5" y="579"/>
                    <a:pt x="4" y="651"/>
                  </a:cubicBezTo>
                  <a:cubicBezTo>
                    <a:pt x="5" y="687"/>
                    <a:pt x="4" y="724"/>
                    <a:pt x="4" y="760"/>
                  </a:cubicBezTo>
                  <a:cubicBezTo>
                    <a:pt x="4" y="796"/>
                    <a:pt x="3" y="832"/>
                    <a:pt x="3" y="868"/>
                  </a:cubicBezTo>
                  <a:cubicBezTo>
                    <a:pt x="2" y="868"/>
                    <a:pt x="2" y="868"/>
                    <a:pt x="2" y="868"/>
                  </a:cubicBezTo>
                  <a:cubicBezTo>
                    <a:pt x="2" y="832"/>
                    <a:pt x="1" y="796"/>
                    <a:pt x="1" y="760"/>
                  </a:cubicBezTo>
                  <a:cubicBezTo>
                    <a:pt x="1" y="724"/>
                    <a:pt x="0" y="687"/>
                    <a:pt x="0" y="651"/>
                  </a:cubicBezTo>
                  <a:cubicBezTo>
                    <a:pt x="0" y="579"/>
                    <a:pt x="1" y="507"/>
                    <a:pt x="1" y="434"/>
                  </a:cubicBezTo>
                  <a:cubicBezTo>
                    <a:pt x="2" y="398"/>
                    <a:pt x="2" y="362"/>
                    <a:pt x="2" y="326"/>
                  </a:cubicBezTo>
                  <a:cubicBezTo>
                    <a:pt x="2" y="290"/>
                    <a:pt x="1" y="253"/>
                    <a:pt x="1" y="217"/>
                  </a:cubicBezTo>
                  <a:cubicBezTo>
                    <a:pt x="0" y="145"/>
                    <a:pt x="1" y="73"/>
                    <a:pt x="2" y="0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6" name="手繪多邊形 42">
              <a:extLst>
                <a:ext uri="{FF2B5EF4-FFF2-40B4-BE49-F238E27FC236}">
                  <a16:creationId xmlns:a16="http://schemas.microsoft.com/office/drawing/2014/main" id="{847D2322-ED9C-F640-8AD6-F1878E5AA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6038850"/>
              <a:ext cx="2736850" cy="11113"/>
            </a:xfrm>
            <a:custGeom>
              <a:avLst/>
              <a:gdLst>
                <a:gd name="T0" fmla="*/ 0 w 1216"/>
                <a:gd name="T1" fmla="*/ 2 h 5"/>
                <a:gd name="T2" fmla="*/ 304 w 1216"/>
                <a:gd name="T3" fmla="*/ 1 h 5"/>
                <a:gd name="T4" fmla="*/ 456 w 1216"/>
                <a:gd name="T5" fmla="*/ 2 h 5"/>
                <a:gd name="T6" fmla="*/ 608 w 1216"/>
                <a:gd name="T7" fmla="*/ 1 h 5"/>
                <a:gd name="T8" fmla="*/ 912 w 1216"/>
                <a:gd name="T9" fmla="*/ 0 h 5"/>
                <a:gd name="T10" fmla="*/ 1064 w 1216"/>
                <a:gd name="T11" fmla="*/ 1 h 5"/>
                <a:gd name="T12" fmla="*/ 1216 w 1216"/>
                <a:gd name="T13" fmla="*/ 2 h 5"/>
                <a:gd name="T14" fmla="*/ 1216 w 1216"/>
                <a:gd name="T15" fmla="*/ 2 h 5"/>
                <a:gd name="T16" fmla="*/ 1064 w 1216"/>
                <a:gd name="T17" fmla="*/ 4 h 5"/>
                <a:gd name="T18" fmla="*/ 912 w 1216"/>
                <a:gd name="T19" fmla="*/ 4 h 5"/>
                <a:gd name="T20" fmla="*/ 608 w 1216"/>
                <a:gd name="T21" fmla="*/ 3 h 5"/>
                <a:gd name="T22" fmla="*/ 456 w 1216"/>
                <a:gd name="T23" fmla="*/ 3 h 5"/>
                <a:gd name="T24" fmla="*/ 304 w 1216"/>
                <a:gd name="T25" fmla="*/ 4 h 5"/>
                <a:gd name="T26" fmla="*/ 0 w 1216"/>
                <a:gd name="T2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16" h="5">
                  <a:moveTo>
                    <a:pt x="0" y="2"/>
                  </a:moveTo>
                  <a:cubicBezTo>
                    <a:pt x="101" y="1"/>
                    <a:pt x="202" y="0"/>
                    <a:pt x="304" y="1"/>
                  </a:cubicBezTo>
                  <a:cubicBezTo>
                    <a:pt x="354" y="1"/>
                    <a:pt x="405" y="2"/>
                    <a:pt x="456" y="2"/>
                  </a:cubicBezTo>
                  <a:cubicBezTo>
                    <a:pt x="506" y="2"/>
                    <a:pt x="557" y="1"/>
                    <a:pt x="608" y="1"/>
                  </a:cubicBezTo>
                  <a:cubicBezTo>
                    <a:pt x="709" y="1"/>
                    <a:pt x="810" y="0"/>
                    <a:pt x="912" y="0"/>
                  </a:cubicBezTo>
                  <a:cubicBezTo>
                    <a:pt x="962" y="0"/>
                    <a:pt x="1013" y="1"/>
                    <a:pt x="1064" y="1"/>
                  </a:cubicBezTo>
                  <a:cubicBezTo>
                    <a:pt x="1114" y="1"/>
                    <a:pt x="1165" y="1"/>
                    <a:pt x="1216" y="2"/>
                  </a:cubicBezTo>
                  <a:cubicBezTo>
                    <a:pt x="1216" y="2"/>
                    <a:pt x="1216" y="2"/>
                    <a:pt x="1216" y="2"/>
                  </a:cubicBezTo>
                  <a:cubicBezTo>
                    <a:pt x="1165" y="3"/>
                    <a:pt x="1114" y="3"/>
                    <a:pt x="1064" y="4"/>
                  </a:cubicBezTo>
                  <a:cubicBezTo>
                    <a:pt x="1013" y="4"/>
                    <a:pt x="962" y="4"/>
                    <a:pt x="912" y="4"/>
                  </a:cubicBezTo>
                  <a:cubicBezTo>
                    <a:pt x="810" y="5"/>
                    <a:pt x="709" y="4"/>
                    <a:pt x="608" y="3"/>
                  </a:cubicBezTo>
                  <a:cubicBezTo>
                    <a:pt x="557" y="3"/>
                    <a:pt x="506" y="3"/>
                    <a:pt x="456" y="3"/>
                  </a:cubicBezTo>
                  <a:cubicBezTo>
                    <a:pt x="405" y="3"/>
                    <a:pt x="354" y="4"/>
                    <a:pt x="304" y="4"/>
                  </a:cubicBezTo>
                  <a:cubicBezTo>
                    <a:pt x="202" y="4"/>
                    <a:pt x="101" y="4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7" name="手繪多邊形 43">
              <a:extLst>
                <a:ext uri="{FF2B5EF4-FFF2-40B4-BE49-F238E27FC236}">
                  <a16:creationId xmlns:a16="http://schemas.microsoft.com/office/drawing/2014/main" id="{1E7C9C3B-ED0F-0A4D-9D6D-87DAEA9DD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3378200"/>
              <a:ext cx="2743200" cy="11113"/>
            </a:xfrm>
            <a:custGeom>
              <a:avLst/>
              <a:gdLst>
                <a:gd name="T0" fmla="*/ 0 w 1219"/>
                <a:gd name="T1" fmla="*/ 2 h 5"/>
                <a:gd name="T2" fmla="*/ 304 w 1219"/>
                <a:gd name="T3" fmla="*/ 1 h 5"/>
                <a:gd name="T4" fmla="*/ 457 w 1219"/>
                <a:gd name="T5" fmla="*/ 2 h 5"/>
                <a:gd name="T6" fmla="*/ 609 w 1219"/>
                <a:gd name="T7" fmla="*/ 1 h 5"/>
                <a:gd name="T8" fmla="*/ 914 w 1219"/>
                <a:gd name="T9" fmla="*/ 0 h 5"/>
                <a:gd name="T10" fmla="*/ 1067 w 1219"/>
                <a:gd name="T11" fmla="*/ 1 h 5"/>
                <a:gd name="T12" fmla="*/ 1219 w 1219"/>
                <a:gd name="T13" fmla="*/ 2 h 5"/>
                <a:gd name="T14" fmla="*/ 1219 w 1219"/>
                <a:gd name="T15" fmla="*/ 3 h 5"/>
                <a:gd name="T16" fmla="*/ 1067 w 1219"/>
                <a:gd name="T17" fmla="*/ 4 h 5"/>
                <a:gd name="T18" fmla="*/ 914 w 1219"/>
                <a:gd name="T19" fmla="*/ 4 h 5"/>
                <a:gd name="T20" fmla="*/ 609 w 1219"/>
                <a:gd name="T21" fmla="*/ 3 h 5"/>
                <a:gd name="T22" fmla="*/ 457 w 1219"/>
                <a:gd name="T23" fmla="*/ 3 h 5"/>
                <a:gd name="T24" fmla="*/ 304 w 1219"/>
                <a:gd name="T25" fmla="*/ 4 h 5"/>
                <a:gd name="T26" fmla="*/ 0 w 1219"/>
                <a:gd name="T27" fmla="*/ 3 h 5"/>
                <a:gd name="T28" fmla="*/ 0 w 1219"/>
                <a:gd name="T2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9" h="5">
                  <a:moveTo>
                    <a:pt x="0" y="2"/>
                  </a:moveTo>
                  <a:cubicBezTo>
                    <a:pt x="101" y="1"/>
                    <a:pt x="203" y="0"/>
                    <a:pt x="304" y="1"/>
                  </a:cubicBezTo>
                  <a:cubicBezTo>
                    <a:pt x="355" y="1"/>
                    <a:pt x="406" y="2"/>
                    <a:pt x="457" y="2"/>
                  </a:cubicBezTo>
                  <a:cubicBezTo>
                    <a:pt x="508" y="2"/>
                    <a:pt x="559" y="1"/>
                    <a:pt x="609" y="1"/>
                  </a:cubicBezTo>
                  <a:cubicBezTo>
                    <a:pt x="711" y="1"/>
                    <a:pt x="813" y="0"/>
                    <a:pt x="914" y="0"/>
                  </a:cubicBezTo>
                  <a:cubicBezTo>
                    <a:pt x="965" y="0"/>
                    <a:pt x="1016" y="1"/>
                    <a:pt x="1067" y="1"/>
                  </a:cubicBezTo>
                  <a:cubicBezTo>
                    <a:pt x="1117" y="1"/>
                    <a:pt x="1168" y="1"/>
                    <a:pt x="1219" y="2"/>
                  </a:cubicBezTo>
                  <a:cubicBezTo>
                    <a:pt x="1219" y="3"/>
                    <a:pt x="1219" y="3"/>
                    <a:pt x="1219" y="3"/>
                  </a:cubicBezTo>
                  <a:cubicBezTo>
                    <a:pt x="1168" y="3"/>
                    <a:pt x="1117" y="4"/>
                    <a:pt x="1067" y="4"/>
                  </a:cubicBezTo>
                  <a:cubicBezTo>
                    <a:pt x="1016" y="4"/>
                    <a:pt x="965" y="4"/>
                    <a:pt x="914" y="4"/>
                  </a:cubicBezTo>
                  <a:cubicBezTo>
                    <a:pt x="813" y="5"/>
                    <a:pt x="711" y="4"/>
                    <a:pt x="609" y="3"/>
                  </a:cubicBezTo>
                  <a:cubicBezTo>
                    <a:pt x="559" y="3"/>
                    <a:pt x="508" y="3"/>
                    <a:pt x="457" y="3"/>
                  </a:cubicBezTo>
                  <a:cubicBezTo>
                    <a:pt x="406" y="3"/>
                    <a:pt x="355" y="4"/>
                    <a:pt x="304" y="4"/>
                  </a:cubicBezTo>
                  <a:cubicBezTo>
                    <a:pt x="203" y="4"/>
                    <a:pt x="101" y="4"/>
                    <a:pt x="0" y="3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8" name="手繪多邊形 44">
              <a:extLst>
                <a:ext uri="{FF2B5EF4-FFF2-40B4-BE49-F238E27FC236}">
                  <a16:creationId xmlns:a16="http://schemas.microsoft.com/office/drawing/2014/main" id="{358FFF84-568C-2B45-AAA2-A7450410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759200"/>
              <a:ext cx="9525" cy="1919288"/>
            </a:xfrm>
            <a:custGeom>
              <a:avLst/>
              <a:gdLst>
                <a:gd name="T0" fmla="*/ 2 w 4"/>
                <a:gd name="T1" fmla="*/ 853 h 853"/>
                <a:gd name="T2" fmla="*/ 0 w 4"/>
                <a:gd name="T3" fmla="*/ 640 h 853"/>
                <a:gd name="T4" fmla="*/ 1 w 4"/>
                <a:gd name="T5" fmla="*/ 533 h 853"/>
                <a:gd name="T6" fmla="*/ 1 w 4"/>
                <a:gd name="T7" fmla="*/ 427 h 853"/>
                <a:gd name="T8" fmla="*/ 0 w 4"/>
                <a:gd name="T9" fmla="*/ 213 h 853"/>
                <a:gd name="T10" fmla="*/ 0 w 4"/>
                <a:gd name="T11" fmla="*/ 107 h 853"/>
                <a:gd name="T12" fmla="*/ 2 w 4"/>
                <a:gd name="T13" fmla="*/ 0 h 853"/>
                <a:gd name="T14" fmla="*/ 2 w 4"/>
                <a:gd name="T15" fmla="*/ 0 h 853"/>
                <a:gd name="T16" fmla="*/ 3 w 4"/>
                <a:gd name="T17" fmla="*/ 107 h 853"/>
                <a:gd name="T18" fmla="*/ 4 w 4"/>
                <a:gd name="T19" fmla="*/ 213 h 853"/>
                <a:gd name="T20" fmla="*/ 3 w 4"/>
                <a:gd name="T21" fmla="*/ 427 h 853"/>
                <a:gd name="T22" fmla="*/ 2 w 4"/>
                <a:gd name="T23" fmla="*/ 533 h 853"/>
                <a:gd name="T24" fmla="*/ 3 w 4"/>
                <a:gd name="T25" fmla="*/ 640 h 853"/>
                <a:gd name="T26" fmla="*/ 2 w 4"/>
                <a:gd name="T27" fmla="*/ 853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853">
                  <a:moveTo>
                    <a:pt x="2" y="853"/>
                  </a:moveTo>
                  <a:cubicBezTo>
                    <a:pt x="0" y="782"/>
                    <a:pt x="0" y="711"/>
                    <a:pt x="0" y="640"/>
                  </a:cubicBezTo>
                  <a:cubicBezTo>
                    <a:pt x="0" y="604"/>
                    <a:pt x="1" y="569"/>
                    <a:pt x="1" y="533"/>
                  </a:cubicBezTo>
                  <a:cubicBezTo>
                    <a:pt x="1" y="498"/>
                    <a:pt x="1" y="462"/>
                    <a:pt x="1" y="427"/>
                  </a:cubicBezTo>
                  <a:cubicBezTo>
                    <a:pt x="0" y="356"/>
                    <a:pt x="0" y="284"/>
                    <a:pt x="0" y="213"/>
                  </a:cubicBezTo>
                  <a:cubicBezTo>
                    <a:pt x="0" y="178"/>
                    <a:pt x="0" y="142"/>
                    <a:pt x="0" y="107"/>
                  </a:cubicBezTo>
                  <a:cubicBezTo>
                    <a:pt x="1" y="71"/>
                    <a:pt x="1" y="36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6"/>
                    <a:pt x="3" y="71"/>
                    <a:pt x="3" y="107"/>
                  </a:cubicBezTo>
                  <a:cubicBezTo>
                    <a:pt x="4" y="142"/>
                    <a:pt x="4" y="178"/>
                    <a:pt x="4" y="213"/>
                  </a:cubicBezTo>
                  <a:cubicBezTo>
                    <a:pt x="4" y="284"/>
                    <a:pt x="3" y="356"/>
                    <a:pt x="3" y="427"/>
                  </a:cubicBezTo>
                  <a:cubicBezTo>
                    <a:pt x="3" y="462"/>
                    <a:pt x="2" y="498"/>
                    <a:pt x="2" y="533"/>
                  </a:cubicBezTo>
                  <a:cubicBezTo>
                    <a:pt x="3" y="569"/>
                    <a:pt x="3" y="604"/>
                    <a:pt x="3" y="640"/>
                  </a:cubicBezTo>
                  <a:cubicBezTo>
                    <a:pt x="4" y="711"/>
                    <a:pt x="3" y="782"/>
                    <a:pt x="2" y="8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39" name="手繪多邊形 45">
              <a:extLst>
                <a:ext uri="{FF2B5EF4-FFF2-40B4-BE49-F238E27FC236}">
                  <a16:creationId xmlns:a16="http://schemas.microsoft.com/office/drawing/2014/main" id="{5572917C-9B1F-054A-9FF9-43B736A751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5772150"/>
              <a:ext cx="341313" cy="331788"/>
            </a:xfrm>
            <a:custGeom>
              <a:avLst/>
              <a:gdLst>
                <a:gd name="T0" fmla="*/ 127 w 152"/>
                <a:gd name="T1" fmla="*/ 122 h 148"/>
                <a:gd name="T2" fmla="*/ 84 w 152"/>
                <a:gd name="T3" fmla="*/ 134 h 148"/>
                <a:gd name="T4" fmla="*/ 112 w 152"/>
                <a:gd name="T5" fmla="*/ 131 h 148"/>
                <a:gd name="T6" fmla="*/ 48 w 152"/>
                <a:gd name="T7" fmla="*/ 142 h 148"/>
                <a:gd name="T8" fmla="*/ 4 w 152"/>
                <a:gd name="T9" fmla="*/ 95 h 148"/>
                <a:gd name="T10" fmla="*/ 20 w 152"/>
                <a:gd name="T11" fmla="*/ 61 h 148"/>
                <a:gd name="T12" fmla="*/ 26 w 152"/>
                <a:gd name="T13" fmla="*/ 58 h 148"/>
                <a:gd name="T14" fmla="*/ 31 w 152"/>
                <a:gd name="T15" fmla="*/ 23 h 148"/>
                <a:gd name="T16" fmla="*/ 19 w 152"/>
                <a:gd name="T17" fmla="*/ 0 h 148"/>
                <a:gd name="T18" fmla="*/ 33 w 152"/>
                <a:gd name="T19" fmla="*/ 57 h 148"/>
                <a:gd name="T20" fmla="*/ 41 w 152"/>
                <a:gd name="T21" fmla="*/ 63 h 148"/>
                <a:gd name="T22" fmla="*/ 36 w 152"/>
                <a:gd name="T23" fmla="*/ 80 h 148"/>
                <a:gd name="T24" fmla="*/ 26 w 152"/>
                <a:gd name="T25" fmla="*/ 67 h 148"/>
                <a:gd name="T26" fmla="*/ 64 w 152"/>
                <a:gd name="T27" fmla="*/ 132 h 148"/>
                <a:gd name="T28" fmla="*/ 84 w 152"/>
                <a:gd name="T29" fmla="*/ 112 h 148"/>
                <a:gd name="T30" fmla="*/ 77 w 152"/>
                <a:gd name="T31" fmla="*/ 131 h 148"/>
                <a:gd name="T32" fmla="*/ 152 w 152"/>
                <a:gd name="T33" fmla="*/ 129 h 148"/>
                <a:gd name="T34" fmla="*/ 114 w 152"/>
                <a:gd name="T35" fmla="*/ 131 h 148"/>
                <a:gd name="T36" fmla="*/ 127 w 152"/>
                <a:gd name="T37" fmla="*/ 122 h 148"/>
                <a:gd name="T38" fmla="*/ 74 w 152"/>
                <a:gd name="T39" fmla="*/ 128 h 148"/>
                <a:gd name="T40" fmla="*/ 68 w 152"/>
                <a:gd name="T41" fmla="*/ 112 h 148"/>
                <a:gd name="T42" fmla="*/ 66 w 152"/>
                <a:gd name="T43" fmla="*/ 117 h 148"/>
                <a:gd name="T44" fmla="*/ 66 w 152"/>
                <a:gd name="T45" fmla="*/ 125 h 148"/>
                <a:gd name="T46" fmla="*/ 73 w 152"/>
                <a:gd name="T47" fmla="*/ 128 h 148"/>
                <a:gd name="T48" fmla="*/ 74 w 152"/>
                <a:gd name="T49" fmla="*/ 114 h 148"/>
                <a:gd name="T50" fmla="*/ 74 w 152"/>
                <a:gd name="T51" fmla="*/ 128 h 148"/>
                <a:gd name="T52" fmla="*/ 9 w 152"/>
                <a:gd name="T53" fmla="*/ 88 h 148"/>
                <a:gd name="T54" fmla="*/ 56 w 152"/>
                <a:gd name="T55" fmla="*/ 135 h 148"/>
                <a:gd name="T56" fmla="*/ 9 w 152"/>
                <a:gd name="T57" fmla="*/ 88 h 148"/>
                <a:gd name="T58" fmla="*/ 37 w 152"/>
                <a:gd name="T59" fmla="*/ 61 h 148"/>
                <a:gd name="T60" fmla="*/ 31 w 152"/>
                <a:gd name="T61" fmla="*/ 77 h 148"/>
                <a:gd name="T62" fmla="*/ 37 w 152"/>
                <a:gd name="T63" fmla="*/ 61 h 148"/>
                <a:gd name="T64" fmla="*/ 30 w 152"/>
                <a:gd name="T65" fmla="*/ 57 h 148"/>
                <a:gd name="T66" fmla="*/ 33 w 152"/>
                <a:gd name="T67" fmla="*/ 31 h 148"/>
                <a:gd name="T68" fmla="*/ 30 w 152"/>
                <a:gd name="T69" fmla="*/ 57 h 148"/>
                <a:gd name="T70" fmla="*/ 30 w 152"/>
                <a:gd name="T71" fmla="*/ 61 h 148"/>
                <a:gd name="T72" fmla="*/ 30 w 152"/>
                <a:gd name="T73" fmla="*/ 74 h 148"/>
                <a:gd name="T74" fmla="*/ 30 w 152"/>
                <a:gd name="T75" fmla="*/ 6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48">
                  <a:moveTo>
                    <a:pt x="127" y="122"/>
                  </a:moveTo>
                  <a:cubicBezTo>
                    <a:pt x="115" y="118"/>
                    <a:pt x="99" y="137"/>
                    <a:pt x="84" y="134"/>
                  </a:cubicBezTo>
                  <a:cubicBezTo>
                    <a:pt x="92" y="142"/>
                    <a:pt x="106" y="130"/>
                    <a:pt x="112" y="131"/>
                  </a:cubicBezTo>
                  <a:cubicBezTo>
                    <a:pt x="95" y="147"/>
                    <a:pt x="66" y="127"/>
                    <a:pt x="48" y="142"/>
                  </a:cubicBezTo>
                  <a:cubicBezTo>
                    <a:pt x="19" y="142"/>
                    <a:pt x="1" y="123"/>
                    <a:pt x="4" y="95"/>
                  </a:cubicBezTo>
                  <a:cubicBezTo>
                    <a:pt x="6" y="82"/>
                    <a:pt x="19" y="74"/>
                    <a:pt x="20" y="61"/>
                  </a:cubicBezTo>
                  <a:cubicBezTo>
                    <a:pt x="23" y="58"/>
                    <a:pt x="22" y="60"/>
                    <a:pt x="26" y="58"/>
                  </a:cubicBezTo>
                  <a:cubicBezTo>
                    <a:pt x="25" y="45"/>
                    <a:pt x="33" y="34"/>
                    <a:pt x="31" y="23"/>
                  </a:cubicBezTo>
                  <a:cubicBezTo>
                    <a:pt x="30" y="12"/>
                    <a:pt x="19" y="8"/>
                    <a:pt x="19" y="0"/>
                  </a:cubicBezTo>
                  <a:cubicBezTo>
                    <a:pt x="36" y="7"/>
                    <a:pt x="41" y="36"/>
                    <a:pt x="33" y="57"/>
                  </a:cubicBezTo>
                  <a:cubicBezTo>
                    <a:pt x="34" y="60"/>
                    <a:pt x="40" y="59"/>
                    <a:pt x="41" y="63"/>
                  </a:cubicBezTo>
                  <a:cubicBezTo>
                    <a:pt x="43" y="69"/>
                    <a:pt x="40" y="75"/>
                    <a:pt x="36" y="80"/>
                  </a:cubicBezTo>
                  <a:cubicBezTo>
                    <a:pt x="27" y="79"/>
                    <a:pt x="20" y="74"/>
                    <a:pt x="26" y="67"/>
                  </a:cubicBezTo>
                  <a:cubicBezTo>
                    <a:pt x="1" y="88"/>
                    <a:pt x="14" y="148"/>
                    <a:pt x="64" y="132"/>
                  </a:cubicBezTo>
                  <a:cubicBezTo>
                    <a:pt x="54" y="118"/>
                    <a:pt x="73" y="97"/>
                    <a:pt x="84" y="112"/>
                  </a:cubicBezTo>
                  <a:cubicBezTo>
                    <a:pt x="86" y="123"/>
                    <a:pt x="81" y="126"/>
                    <a:pt x="77" y="131"/>
                  </a:cubicBezTo>
                  <a:cubicBezTo>
                    <a:pt x="101" y="137"/>
                    <a:pt x="133" y="102"/>
                    <a:pt x="152" y="129"/>
                  </a:cubicBezTo>
                  <a:cubicBezTo>
                    <a:pt x="143" y="117"/>
                    <a:pt x="124" y="124"/>
                    <a:pt x="114" y="131"/>
                  </a:cubicBezTo>
                  <a:cubicBezTo>
                    <a:pt x="116" y="126"/>
                    <a:pt x="123" y="126"/>
                    <a:pt x="127" y="122"/>
                  </a:cubicBezTo>
                  <a:close/>
                  <a:moveTo>
                    <a:pt x="74" y="128"/>
                  </a:moveTo>
                  <a:cubicBezTo>
                    <a:pt x="91" y="127"/>
                    <a:pt x="78" y="98"/>
                    <a:pt x="68" y="112"/>
                  </a:cubicBezTo>
                  <a:cubicBezTo>
                    <a:pt x="75" y="112"/>
                    <a:pt x="69" y="117"/>
                    <a:pt x="66" y="117"/>
                  </a:cubicBezTo>
                  <a:cubicBezTo>
                    <a:pt x="66" y="119"/>
                    <a:pt x="66" y="122"/>
                    <a:pt x="66" y="125"/>
                  </a:cubicBezTo>
                  <a:cubicBezTo>
                    <a:pt x="68" y="126"/>
                    <a:pt x="69" y="128"/>
                    <a:pt x="73" y="128"/>
                  </a:cubicBezTo>
                  <a:cubicBezTo>
                    <a:pt x="75" y="124"/>
                    <a:pt x="80" y="117"/>
                    <a:pt x="74" y="114"/>
                  </a:cubicBezTo>
                  <a:cubicBezTo>
                    <a:pt x="84" y="115"/>
                    <a:pt x="78" y="125"/>
                    <a:pt x="74" y="128"/>
                  </a:cubicBezTo>
                  <a:close/>
                  <a:moveTo>
                    <a:pt x="9" y="88"/>
                  </a:moveTo>
                  <a:cubicBezTo>
                    <a:pt x="0" y="121"/>
                    <a:pt x="28" y="148"/>
                    <a:pt x="56" y="135"/>
                  </a:cubicBezTo>
                  <a:cubicBezTo>
                    <a:pt x="20" y="145"/>
                    <a:pt x="13" y="115"/>
                    <a:pt x="9" y="88"/>
                  </a:cubicBezTo>
                  <a:close/>
                  <a:moveTo>
                    <a:pt x="37" y="61"/>
                  </a:moveTo>
                  <a:cubicBezTo>
                    <a:pt x="38" y="69"/>
                    <a:pt x="34" y="72"/>
                    <a:pt x="31" y="77"/>
                  </a:cubicBezTo>
                  <a:cubicBezTo>
                    <a:pt x="40" y="78"/>
                    <a:pt x="42" y="66"/>
                    <a:pt x="37" y="61"/>
                  </a:cubicBezTo>
                  <a:close/>
                  <a:moveTo>
                    <a:pt x="30" y="57"/>
                  </a:moveTo>
                  <a:cubicBezTo>
                    <a:pt x="30" y="49"/>
                    <a:pt x="38" y="40"/>
                    <a:pt x="33" y="31"/>
                  </a:cubicBezTo>
                  <a:cubicBezTo>
                    <a:pt x="34" y="41"/>
                    <a:pt x="26" y="49"/>
                    <a:pt x="30" y="57"/>
                  </a:cubicBezTo>
                  <a:close/>
                  <a:moveTo>
                    <a:pt x="30" y="61"/>
                  </a:moveTo>
                  <a:cubicBezTo>
                    <a:pt x="28" y="63"/>
                    <a:pt x="27" y="72"/>
                    <a:pt x="30" y="74"/>
                  </a:cubicBezTo>
                  <a:cubicBezTo>
                    <a:pt x="33" y="70"/>
                    <a:pt x="36" y="63"/>
                    <a:pt x="3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0" name="手繪多邊形 46">
              <a:extLst>
                <a:ext uri="{FF2B5EF4-FFF2-40B4-BE49-F238E27FC236}">
                  <a16:creationId xmlns:a16="http://schemas.microsoft.com/office/drawing/2014/main" id="{95B2A3E0-7DF7-1C4B-BBE1-956D9E80D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463" y="5768975"/>
              <a:ext cx="341313" cy="323850"/>
            </a:xfrm>
            <a:custGeom>
              <a:avLst/>
              <a:gdLst>
                <a:gd name="T0" fmla="*/ 2 w 151"/>
                <a:gd name="T1" fmla="*/ 96 h 144"/>
                <a:gd name="T2" fmla="*/ 21 w 151"/>
                <a:gd name="T3" fmla="*/ 59 h 144"/>
                <a:gd name="T4" fmla="*/ 22 w 151"/>
                <a:gd name="T5" fmla="*/ 12 h 144"/>
                <a:gd name="T6" fmla="*/ 32 w 151"/>
                <a:gd name="T7" fmla="*/ 58 h 144"/>
                <a:gd name="T8" fmla="*/ 34 w 151"/>
                <a:gd name="T9" fmla="*/ 81 h 144"/>
                <a:gd name="T10" fmla="*/ 15 w 151"/>
                <a:gd name="T11" fmla="*/ 112 h 144"/>
                <a:gd name="T12" fmla="*/ 73 w 151"/>
                <a:gd name="T13" fmla="*/ 107 h 144"/>
                <a:gd name="T14" fmla="*/ 76 w 151"/>
                <a:gd name="T15" fmla="*/ 131 h 144"/>
                <a:gd name="T16" fmla="*/ 151 w 151"/>
                <a:gd name="T17" fmla="*/ 130 h 144"/>
                <a:gd name="T18" fmla="*/ 110 w 151"/>
                <a:gd name="T19" fmla="*/ 134 h 144"/>
                <a:gd name="T20" fmla="*/ 66 w 151"/>
                <a:gd name="T21" fmla="*/ 138 h 144"/>
                <a:gd name="T22" fmla="*/ 12 w 151"/>
                <a:gd name="T23" fmla="*/ 128 h 144"/>
                <a:gd name="T24" fmla="*/ 86 w 151"/>
                <a:gd name="T25" fmla="*/ 138 h 144"/>
                <a:gd name="T26" fmla="*/ 86 w 151"/>
                <a:gd name="T27" fmla="*/ 134 h 144"/>
                <a:gd name="T28" fmla="*/ 75 w 151"/>
                <a:gd name="T29" fmla="*/ 133 h 144"/>
                <a:gd name="T30" fmla="*/ 77 w 151"/>
                <a:gd name="T31" fmla="*/ 128 h 144"/>
                <a:gd name="T32" fmla="*/ 66 w 151"/>
                <a:gd name="T33" fmla="*/ 128 h 144"/>
                <a:gd name="T34" fmla="*/ 64 w 151"/>
                <a:gd name="T35" fmla="*/ 117 h 144"/>
                <a:gd name="T36" fmla="*/ 65 w 151"/>
                <a:gd name="T37" fmla="*/ 114 h 144"/>
                <a:gd name="T38" fmla="*/ 63 w 151"/>
                <a:gd name="T39" fmla="*/ 133 h 144"/>
                <a:gd name="T40" fmla="*/ 54 w 151"/>
                <a:gd name="T41" fmla="*/ 137 h 144"/>
                <a:gd name="T42" fmla="*/ 7 w 151"/>
                <a:gd name="T43" fmla="*/ 86 h 144"/>
                <a:gd name="T44" fmla="*/ 41 w 151"/>
                <a:gd name="T45" fmla="*/ 139 h 144"/>
                <a:gd name="T46" fmla="*/ 92 w 151"/>
                <a:gd name="T47" fmla="*/ 138 h 144"/>
                <a:gd name="T48" fmla="*/ 41 w 151"/>
                <a:gd name="T49" fmla="*/ 137 h 144"/>
                <a:gd name="T50" fmla="*/ 26 w 151"/>
                <a:gd name="T51" fmla="*/ 65 h 144"/>
                <a:gd name="T52" fmla="*/ 32 w 151"/>
                <a:gd name="T53" fmla="*/ 64 h 144"/>
                <a:gd name="T54" fmla="*/ 26 w 151"/>
                <a:gd name="T55" fmla="*/ 72 h 144"/>
                <a:gd name="T56" fmla="*/ 33 w 151"/>
                <a:gd name="T57" fmla="*/ 80 h 144"/>
                <a:gd name="T58" fmla="*/ 38 w 151"/>
                <a:gd name="T59" fmla="*/ 73 h 144"/>
                <a:gd name="T60" fmla="*/ 28 w 151"/>
                <a:gd name="T61" fmla="*/ 78 h 144"/>
                <a:gd name="T62" fmla="*/ 34 w 151"/>
                <a:gd name="T63" fmla="*/ 61 h 144"/>
                <a:gd name="T64" fmla="*/ 18 w 151"/>
                <a:gd name="T65" fmla="*/ 2 h 144"/>
                <a:gd name="T66" fmla="*/ 31 w 151"/>
                <a:gd name="T67" fmla="*/ 32 h 144"/>
                <a:gd name="T68" fmla="*/ 27 w 151"/>
                <a:gd name="T69" fmla="*/ 58 h 144"/>
                <a:gd name="T70" fmla="*/ 28 w 151"/>
                <a:gd name="T71" fmla="*/ 42 h 144"/>
                <a:gd name="T72" fmla="*/ 21 w 151"/>
                <a:gd name="T73" fmla="*/ 61 h 144"/>
                <a:gd name="T74" fmla="*/ 7 w 151"/>
                <a:gd name="T75" fmla="*/ 86 h 144"/>
                <a:gd name="T76" fmla="*/ 110 w 151"/>
                <a:gd name="T77" fmla="*/ 131 h 144"/>
                <a:gd name="T78" fmla="*/ 121 w 151"/>
                <a:gd name="T79" fmla="*/ 123 h 144"/>
                <a:gd name="T80" fmla="*/ 67 w 151"/>
                <a:gd name="T81" fmla="*/ 127 h 144"/>
                <a:gd name="T82" fmla="*/ 74 w 151"/>
                <a:gd name="T83" fmla="*/ 118 h 144"/>
                <a:gd name="T84" fmla="*/ 64 w 151"/>
                <a:gd name="T85" fmla="*/ 118 h 144"/>
                <a:gd name="T86" fmla="*/ 75 w 151"/>
                <a:gd name="T87" fmla="*/ 118 h 144"/>
                <a:gd name="T88" fmla="*/ 70 w 151"/>
                <a:gd name="T89" fmla="*/ 114 h 144"/>
                <a:gd name="T90" fmla="*/ 79 w 151"/>
                <a:gd name="T91" fmla="*/ 120 h 144"/>
                <a:gd name="T92" fmla="*/ 122 w 151"/>
                <a:gd name="T93" fmla="*/ 122 h 144"/>
                <a:gd name="T94" fmla="*/ 123 w 151"/>
                <a:gd name="T95" fmla="*/ 125 h 144"/>
                <a:gd name="T96" fmla="*/ 122 w 151"/>
                <a:gd name="T97" fmla="*/ 122 h 144"/>
                <a:gd name="T98" fmla="*/ 81 w 151"/>
                <a:gd name="T99" fmla="*/ 114 h 144"/>
                <a:gd name="T100" fmla="*/ 32 w 151"/>
                <a:gd name="T101" fmla="*/ 74 h 144"/>
                <a:gd name="T102" fmla="*/ 28 w 151"/>
                <a:gd name="T103" fmla="*/ 63 h 144"/>
                <a:gd name="T104" fmla="*/ 28 w 151"/>
                <a:gd name="T105" fmla="*/ 63 h 144"/>
                <a:gd name="T106" fmla="*/ 29 w 151"/>
                <a:gd name="T107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" h="144">
                  <a:moveTo>
                    <a:pt x="47" y="144"/>
                  </a:moveTo>
                  <a:cubicBezTo>
                    <a:pt x="46" y="144"/>
                    <a:pt x="46" y="144"/>
                    <a:pt x="46" y="144"/>
                  </a:cubicBezTo>
                  <a:cubicBezTo>
                    <a:pt x="32" y="144"/>
                    <a:pt x="19" y="139"/>
                    <a:pt x="11" y="129"/>
                  </a:cubicBezTo>
                  <a:cubicBezTo>
                    <a:pt x="3" y="121"/>
                    <a:pt x="0" y="109"/>
                    <a:pt x="2" y="96"/>
                  </a:cubicBezTo>
                  <a:cubicBezTo>
                    <a:pt x="3" y="90"/>
                    <a:pt x="6" y="84"/>
                    <a:pt x="10" y="79"/>
                  </a:cubicBezTo>
                  <a:cubicBezTo>
                    <a:pt x="13" y="73"/>
                    <a:pt x="17" y="68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9" y="60"/>
                    <a:pt x="20" y="59"/>
                    <a:pt x="21" y="59"/>
                  </a:cubicBezTo>
                  <a:cubicBezTo>
                    <a:pt x="21" y="59"/>
                    <a:pt x="22" y="59"/>
                    <a:pt x="23" y="59"/>
                  </a:cubicBezTo>
                  <a:cubicBezTo>
                    <a:pt x="23" y="53"/>
                    <a:pt x="24" y="47"/>
                    <a:pt x="26" y="41"/>
                  </a:cubicBezTo>
                  <a:cubicBezTo>
                    <a:pt x="28" y="35"/>
                    <a:pt x="30" y="30"/>
                    <a:pt x="29" y="24"/>
                  </a:cubicBezTo>
                  <a:cubicBezTo>
                    <a:pt x="28" y="19"/>
                    <a:pt x="25" y="15"/>
                    <a:pt x="22" y="12"/>
                  </a:cubicBezTo>
                  <a:cubicBezTo>
                    <a:pt x="19" y="8"/>
                    <a:pt x="16" y="5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5" y="8"/>
                    <a:pt x="40" y="37"/>
                    <a:pt x="32" y="58"/>
                  </a:cubicBezTo>
                  <a:cubicBezTo>
                    <a:pt x="32" y="59"/>
                    <a:pt x="34" y="59"/>
                    <a:pt x="35" y="60"/>
                  </a:cubicBezTo>
                  <a:cubicBezTo>
                    <a:pt x="37" y="61"/>
                    <a:pt x="39" y="61"/>
                    <a:pt x="40" y="63"/>
                  </a:cubicBezTo>
                  <a:cubicBezTo>
                    <a:pt x="43" y="72"/>
                    <a:pt x="37" y="78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28" y="81"/>
                    <a:pt x="23" y="79"/>
                    <a:pt x="22" y="76"/>
                  </a:cubicBezTo>
                  <a:cubicBezTo>
                    <a:pt x="21" y="75"/>
                    <a:pt x="21" y="73"/>
                    <a:pt x="21" y="71"/>
                  </a:cubicBezTo>
                  <a:cubicBezTo>
                    <a:pt x="12" y="82"/>
                    <a:pt x="10" y="98"/>
                    <a:pt x="15" y="112"/>
                  </a:cubicBezTo>
                  <a:cubicBezTo>
                    <a:pt x="20" y="127"/>
                    <a:pt x="32" y="135"/>
                    <a:pt x="46" y="135"/>
                  </a:cubicBezTo>
                  <a:cubicBezTo>
                    <a:pt x="51" y="135"/>
                    <a:pt x="56" y="134"/>
                    <a:pt x="61" y="133"/>
                  </a:cubicBezTo>
                  <a:cubicBezTo>
                    <a:pt x="58" y="128"/>
                    <a:pt x="57" y="122"/>
                    <a:pt x="60" y="116"/>
                  </a:cubicBezTo>
                  <a:cubicBezTo>
                    <a:pt x="63" y="111"/>
                    <a:pt x="68" y="107"/>
                    <a:pt x="73" y="107"/>
                  </a:cubicBezTo>
                  <a:cubicBezTo>
                    <a:pt x="75" y="107"/>
                    <a:pt x="79" y="108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4" y="122"/>
                    <a:pt x="81" y="126"/>
                    <a:pt x="77" y="130"/>
                  </a:cubicBezTo>
                  <a:cubicBezTo>
                    <a:pt x="77" y="130"/>
                    <a:pt x="77" y="131"/>
                    <a:pt x="76" y="131"/>
                  </a:cubicBezTo>
                  <a:cubicBezTo>
                    <a:pt x="78" y="132"/>
                    <a:pt x="80" y="132"/>
                    <a:pt x="82" y="132"/>
                  </a:cubicBezTo>
                  <a:cubicBezTo>
                    <a:pt x="90" y="132"/>
                    <a:pt x="98" y="129"/>
                    <a:pt x="107" y="125"/>
                  </a:cubicBezTo>
                  <a:cubicBezTo>
                    <a:pt x="115" y="122"/>
                    <a:pt x="123" y="119"/>
                    <a:pt x="131" y="119"/>
                  </a:cubicBezTo>
                  <a:cubicBezTo>
                    <a:pt x="139" y="119"/>
                    <a:pt x="146" y="123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46" y="127"/>
                    <a:pt x="142" y="124"/>
                    <a:pt x="136" y="124"/>
                  </a:cubicBezTo>
                  <a:cubicBezTo>
                    <a:pt x="126" y="124"/>
                    <a:pt x="115" y="131"/>
                    <a:pt x="112" y="132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05" y="137"/>
                    <a:pt x="99" y="139"/>
                    <a:pt x="90" y="139"/>
                  </a:cubicBezTo>
                  <a:cubicBezTo>
                    <a:pt x="86" y="139"/>
                    <a:pt x="82" y="139"/>
                    <a:pt x="78" y="139"/>
                  </a:cubicBezTo>
                  <a:cubicBezTo>
                    <a:pt x="74" y="138"/>
                    <a:pt x="70" y="138"/>
                    <a:pt x="66" y="138"/>
                  </a:cubicBezTo>
                  <a:cubicBezTo>
                    <a:pt x="58" y="138"/>
                    <a:pt x="52" y="140"/>
                    <a:pt x="47" y="144"/>
                  </a:cubicBezTo>
                  <a:close/>
                  <a:moveTo>
                    <a:pt x="7" y="86"/>
                  </a:moveTo>
                  <a:cubicBezTo>
                    <a:pt x="5" y="89"/>
                    <a:pt x="4" y="93"/>
                    <a:pt x="3" y="96"/>
                  </a:cubicBezTo>
                  <a:cubicBezTo>
                    <a:pt x="2" y="109"/>
                    <a:pt x="5" y="120"/>
                    <a:pt x="12" y="128"/>
                  </a:cubicBezTo>
                  <a:cubicBezTo>
                    <a:pt x="20" y="137"/>
                    <a:pt x="32" y="142"/>
                    <a:pt x="46" y="142"/>
                  </a:cubicBezTo>
                  <a:cubicBezTo>
                    <a:pt x="51" y="138"/>
                    <a:pt x="57" y="136"/>
                    <a:pt x="66" y="136"/>
                  </a:cubicBezTo>
                  <a:cubicBezTo>
                    <a:pt x="70" y="136"/>
                    <a:pt x="74" y="137"/>
                    <a:pt x="78" y="137"/>
                  </a:cubicBezTo>
                  <a:cubicBezTo>
                    <a:pt x="81" y="137"/>
                    <a:pt x="83" y="138"/>
                    <a:pt x="86" y="138"/>
                  </a:cubicBezTo>
                  <a:cubicBezTo>
                    <a:pt x="84" y="137"/>
                    <a:pt x="83" y="136"/>
                    <a:pt x="81" y="135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3" y="134"/>
                    <a:pt x="84" y="134"/>
                    <a:pt x="86" y="134"/>
                  </a:cubicBezTo>
                  <a:cubicBezTo>
                    <a:pt x="92" y="134"/>
                    <a:pt x="99" y="131"/>
                    <a:pt x="105" y="128"/>
                  </a:cubicBezTo>
                  <a:cubicBezTo>
                    <a:pt x="105" y="128"/>
                    <a:pt x="105" y="128"/>
                    <a:pt x="105" y="128"/>
                  </a:cubicBezTo>
                  <a:cubicBezTo>
                    <a:pt x="97" y="131"/>
                    <a:pt x="89" y="133"/>
                    <a:pt x="82" y="133"/>
                  </a:cubicBezTo>
                  <a:cubicBezTo>
                    <a:pt x="79" y="133"/>
                    <a:pt x="77" y="133"/>
                    <a:pt x="75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5" y="131"/>
                    <a:pt x="76" y="130"/>
                    <a:pt x="76" y="129"/>
                  </a:cubicBezTo>
                  <a:cubicBezTo>
                    <a:pt x="77" y="129"/>
                    <a:pt x="77" y="128"/>
                    <a:pt x="77" y="128"/>
                  </a:cubicBezTo>
                  <a:cubicBezTo>
                    <a:pt x="76" y="129"/>
                    <a:pt x="74" y="130"/>
                    <a:pt x="72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8" y="130"/>
                    <a:pt x="67" y="129"/>
                    <a:pt x="66" y="128"/>
                  </a:cubicBezTo>
                  <a:cubicBezTo>
                    <a:pt x="65" y="128"/>
                    <a:pt x="64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4" y="117"/>
                    <a:pt x="64" y="117"/>
                    <a:pt x="64" y="117"/>
                  </a:cubicBezTo>
                  <a:cubicBezTo>
                    <a:pt x="66" y="117"/>
                    <a:pt x="68" y="115"/>
                    <a:pt x="68" y="114"/>
                  </a:cubicBezTo>
                  <a:cubicBezTo>
                    <a:pt x="68" y="114"/>
                    <a:pt x="68" y="114"/>
                    <a:pt x="66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0"/>
                    <a:pt x="69" y="109"/>
                    <a:pt x="71" y="109"/>
                  </a:cubicBezTo>
                  <a:cubicBezTo>
                    <a:pt x="67" y="110"/>
                    <a:pt x="64" y="113"/>
                    <a:pt x="62" y="117"/>
                  </a:cubicBezTo>
                  <a:cubicBezTo>
                    <a:pt x="59" y="122"/>
                    <a:pt x="59" y="128"/>
                    <a:pt x="63" y="133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2" y="134"/>
                    <a:pt x="62" y="134"/>
                    <a:pt x="62" y="134"/>
                  </a:cubicBezTo>
                  <a:cubicBezTo>
                    <a:pt x="59" y="135"/>
                    <a:pt x="56" y="136"/>
                    <a:pt x="54" y="136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49" y="139"/>
                    <a:pt x="44" y="140"/>
                    <a:pt x="39" y="140"/>
                  </a:cubicBezTo>
                  <a:cubicBezTo>
                    <a:pt x="29" y="140"/>
                    <a:pt x="19" y="135"/>
                    <a:pt x="13" y="127"/>
                  </a:cubicBezTo>
                  <a:cubicBezTo>
                    <a:pt x="5" y="116"/>
                    <a:pt x="2" y="103"/>
                    <a:pt x="6" y="89"/>
                  </a:cubicBezTo>
                  <a:lnTo>
                    <a:pt x="7" y="86"/>
                  </a:lnTo>
                  <a:close/>
                  <a:moveTo>
                    <a:pt x="7" y="93"/>
                  </a:moveTo>
                  <a:cubicBezTo>
                    <a:pt x="4" y="105"/>
                    <a:pt x="7" y="117"/>
                    <a:pt x="14" y="126"/>
                  </a:cubicBezTo>
                  <a:cubicBezTo>
                    <a:pt x="21" y="135"/>
                    <a:pt x="31" y="139"/>
                    <a:pt x="41" y="139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16" y="139"/>
                    <a:pt x="10" y="113"/>
                    <a:pt x="7" y="93"/>
                  </a:cubicBezTo>
                  <a:close/>
                  <a:moveTo>
                    <a:pt x="108" y="133"/>
                  </a:moveTo>
                  <a:cubicBezTo>
                    <a:pt x="106" y="133"/>
                    <a:pt x="104" y="134"/>
                    <a:pt x="102" y="135"/>
                  </a:cubicBezTo>
                  <a:cubicBezTo>
                    <a:pt x="99" y="136"/>
                    <a:pt x="95" y="137"/>
                    <a:pt x="92" y="138"/>
                  </a:cubicBezTo>
                  <a:cubicBezTo>
                    <a:pt x="99" y="138"/>
                    <a:pt x="104" y="136"/>
                    <a:pt x="108" y="133"/>
                  </a:cubicBezTo>
                  <a:close/>
                  <a:moveTo>
                    <a:pt x="7" y="86"/>
                  </a:moveTo>
                  <a:cubicBezTo>
                    <a:pt x="7" y="89"/>
                    <a:pt x="7" y="89"/>
                    <a:pt x="7" y="89"/>
                  </a:cubicBezTo>
                  <a:cubicBezTo>
                    <a:pt x="12" y="114"/>
                    <a:pt x="17" y="137"/>
                    <a:pt x="41" y="137"/>
                  </a:cubicBezTo>
                  <a:cubicBezTo>
                    <a:pt x="43" y="137"/>
                    <a:pt x="45" y="137"/>
                    <a:pt x="48" y="137"/>
                  </a:cubicBezTo>
                  <a:cubicBezTo>
                    <a:pt x="32" y="137"/>
                    <a:pt x="19" y="128"/>
                    <a:pt x="13" y="113"/>
                  </a:cubicBezTo>
                  <a:cubicBezTo>
                    <a:pt x="7" y="96"/>
                    <a:pt x="12" y="77"/>
                    <a:pt x="23" y="67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3"/>
                    <a:pt x="27" y="62"/>
                    <a:pt x="27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30" y="62"/>
                    <a:pt x="31" y="63"/>
                    <a:pt x="32" y="64"/>
                  </a:cubicBezTo>
                  <a:cubicBezTo>
                    <a:pt x="33" y="68"/>
                    <a:pt x="30" y="73"/>
                    <a:pt x="29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7" y="75"/>
                    <a:pt x="26" y="74"/>
                    <a:pt x="26" y="72"/>
                  </a:cubicBezTo>
                  <a:cubicBezTo>
                    <a:pt x="25" y="70"/>
                    <a:pt x="26" y="68"/>
                    <a:pt x="26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2" y="71"/>
                    <a:pt x="22" y="73"/>
                    <a:pt x="23" y="75"/>
                  </a:cubicBezTo>
                  <a:cubicBezTo>
                    <a:pt x="24" y="78"/>
                    <a:pt x="28" y="80"/>
                    <a:pt x="33" y="80"/>
                  </a:cubicBezTo>
                  <a:cubicBezTo>
                    <a:pt x="36" y="77"/>
                    <a:pt x="41" y="71"/>
                    <a:pt x="39" y="64"/>
                  </a:cubicBezTo>
                  <a:cubicBezTo>
                    <a:pt x="38" y="63"/>
                    <a:pt x="37" y="62"/>
                    <a:pt x="35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8" y="64"/>
                    <a:pt x="39" y="69"/>
                    <a:pt x="38" y="73"/>
                  </a:cubicBezTo>
                  <a:cubicBezTo>
                    <a:pt x="36" y="77"/>
                    <a:pt x="34" y="79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6"/>
                    <a:pt x="30" y="75"/>
                    <a:pt x="31" y="74"/>
                  </a:cubicBezTo>
                  <a:cubicBezTo>
                    <a:pt x="33" y="71"/>
                    <a:pt x="35" y="68"/>
                    <a:pt x="34" y="62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3" y="61"/>
                    <a:pt x="31" y="60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8" y="39"/>
                    <a:pt x="34" y="10"/>
                    <a:pt x="18" y="2"/>
                  </a:cubicBezTo>
                  <a:cubicBezTo>
                    <a:pt x="18" y="5"/>
                    <a:pt x="20" y="8"/>
                    <a:pt x="23" y="11"/>
                  </a:cubicBezTo>
                  <a:cubicBezTo>
                    <a:pt x="26" y="14"/>
                    <a:pt x="29" y="18"/>
                    <a:pt x="30" y="24"/>
                  </a:cubicBezTo>
                  <a:cubicBezTo>
                    <a:pt x="30" y="26"/>
                    <a:pt x="30" y="28"/>
                    <a:pt x="30" y="30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5" y="38"/>
                    <a:pt x="33" y="44"/>
                    <a:pt x="31" y="49"/>
                  </a:cubicBezTo>
                  <a:cubicBezTo>
                    <a:pt x="30" y="52"/>
                    <a:pt x="29" y="55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3"/>
                    <a:pt x="26" y="49"/>
                    <a:pt x="28" y="44"/>
                  </a:cubicBezTo>
                  <a:cubicBezTo>
                    <a:pt x="29" y="40"/>
                    <a:pt x="31" y="36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5"/>
                    <a:pt x="29" y="38"/>
                    <a:pt x="28" y="42"/>
                  </a:cubicBezTo>
                  <a:cubicBezTo>
                    <a:pt x="26" y="47"/>
                    <a:pt x="24" y="53"/>
                    <a:pt x="24" y="59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3" y="61"/>
                    <a:pt x="22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1"/>
                    <a:pt x="20" y="61"/>
                    <a:pt x="19" y="62"/>
                  </a:cubicBezTo>
                  <a:cubicBezTo>
                    <a:pt x="18" y="69"/>
                    <a:pt x="14" y="74"/>
                    <a:pt x="11" y="79"/>
                  </a:cubicBezTo>
                  <a:cubicBezTo>
                    <a:pt x="10" y="82"/>
                    <a:pt x="8" y="84"/>
                    <a:pt x="7" y="86"/>
                  </a:cubicBezTo>
                  <a:close/>
                  <a:moveTo>
                    <a:pt x="85" y="136"/>
                  </a:moveTo>
                  <a:cubicBezTo>
                    <a:pt x="86" y="136"/>
                    <a:pt x="87" y="137"/>
                    <a:pt x="89" y="137"/>
                  </a:cubicBezTo>
                  <a:cubicBezTo>
                    <a:pt x="93" y="137"/>
                    <a:pt x="97" y="135"/>
                    <a:pt x="101" y="133"/>
                  </a:cubicBezTo>
                  <a:cubicBezTo>
                    <a:pt x="105" y="132"/>
                    <a:pt x="108" y="131"/>
                    <a:pt x="110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3" y="129"/>
                    <a:pt x="116" y="127"/>
                    <a:pt x="118" y="126"/>
                  </a:cubicBezTo>
                  <a:cubicBezTo>
                    <a:pt x="120" y="125"/>
                    <a:pt x="122" y="125"/>
                    <a:pt x="123" y="124"/>
                  </a:cubicBezTo>
                  <a:cubicBezTo>
                    <a:pt x="122" y="124"/>
                    <a:pt x="122" y="123"/>
                    <a:pt x="121" y="123"/>
                  </a:cubicBezTo>
                  <a:cubicBezTo>
                    <a:pt x="117" y="123"/>
                    <a:pt x="111" y="126"/>
                    <a:pt x="106" y="129"/>
                  </a:cubicBezTo>
                  <a:cubicBezTo>
                    <a:pt x="99" y="132"/>
                    <a:pt x="92" y="136"/>
                    <a:pt x="85" y="136"/>
                  </a:cubicBezTo>
                  <a:close/>
                  <a:moveTo>
                    <a:pt x="64" y="126"/>
                  </a:moveTo>
                  <a:cubicBezTo>
                    <a:pt x="65" y="126"/>
                    <a:pt x="66" y="126"/>
                    <a:pt x="67" y="127"/>
                  </a:cubicBezTo>
                  <a:cubicBezTo>
                    <a:pt x="68" y="128"/>
                    <a:pt x="69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1" y="128"/>
                    <a:pt x="71" y="127"/>
                  </a:cubicBezTo>
                  <a:cubicBezTo>
                    <a:pt x="72" y="125"/>
                    <a:pt x="75" y="121"/>
                    <a:pt x="74" y="118"/>
                  </a:cubicBezTo>
                  <a:cubicBezTo>
                    <a:pt x="74" y="117"/>
                    <a:pt x="73" y="116"/>
                    <a:pt x="72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116"/>
                    <a:pt x="67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lnTo>
                    <a:pt x="64" y="126"/>
                  </a:lnTo>
                  <a:close/>
                  <a:moveTo>
                    <a:pt x="75" y="116"/>
                  </a:moveTo>
                  <a:cubicBezTo>
                    <a:pt x="75" y="117"/>
                    <a:pt x="75" y="117"/>
                    <a:pt x="75" y="118"/>
                  </a:cubicBezTo>
                  <a:cubicBezTo>
                    <a:pt x="76" y="121"/>
                    <a:pt x="74" y="125"/>
                    <a:pt x="72" y="128"/>
                  </a:cubicBezTo>
                  <a:cubicBezTo>
                    <a:pt x="75" y="126"/>
                    <a:pt x="77" y="121"/>
                    <a:pt x="77" y="118"/>
                  </a:cubicBezTo>
                  <a:cubicBezTo>
                    <a:pt x="76" y="118"/>
                    <a:pt x="76" y="117"/>
                    <a:pt x="75" y="116"/>
                  </a:cubicBezTo>
                  <a:close/>
                  <a:moveTo>
                    <a:pt x="70" y="114"/>
                  </a:moveTo>
                  <a:cubicBezTo>
                    <a:pt x="72" y="114"/>
                    <a:pt x="72" y="114"/>
                    <a:pt x="72" y="114"/>
                  </a:cubicBezTo>
                  <a:cubicBezTo>
                    <a:pt x="76" y="115"/>
                    <a:pt x="78" y="117"/>
                    <a:pt x="78" y="118"/>
                  </a:cubicBezTo>
                  <a:cubicBezTo>
                    <a:pt x="79" y="121"/>
                    <a:pt x="77" y="125"/>
                    <a:pt x="74" y="128"/>
                  </a:cubicBezTo>
                  <a:cubicBezTo>
                    <a:pt x="79" y="126"/>
                    <a:pt x="79" y="122"/>
                    <a:pt x="79" y="120"/>
                  </a:cubicBezTo>
                  <a:cubicBezTo>
                    <a:pt x="79" y="116"/>
                    <a:pt x="76" y="110"/>
                    <a:pt x="72" y="110"/>
                  </a:cubicBezTo>
                  <a:cubicBezTo>
                    <a:pt x="71" y="110"/>
                    <a:pt x="69" y="111"/>
                    <a:pt x="68" y="113"/>
                  </a:cubicBezTo>
                  <a:cubicBezTo>
                    <a:pt x="69" y="113"/>
                    <a:pt x="69" y="113"/>
                    <a:pt x="70" y="114"/>
                  </a:cubicBezTo>
                  <a:close/>
                  <a:moveTo>
                    <a:pt x="122" y="122"/>
                  </a:moveTo>
                  <a:cubicBezTo>
                    <a:pt x="123" y="122"/>
                    <a:pt x="124" y="122"/>
                    <a:pt x="125" y="123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5" y="124"/>
                    <a:pt x="125" y="124"/>
                    <a:pt x="125" y="124"/>
                  </a:cubicBezTo>
                  <a:cubicBezTo>
                    <a:pt x="125" y="124"/>
                    <a:pt x="124" y="125"/>
                    <a:pt x="123" y="125"/>
                  </a:cubicBezTo>
                  <a:cubicBezTo>
                    <a:pt x="127" y="124"/>
                    <a:pt x="131" y="123"/>
                    <a:pt x="136" y="123"/>
                  </a:cubicBezTo>
                  <a:cubicBezTo>
                    <a:pt x="139" y="123"/>
                    <a:pt x="141" y="123"/>
                    <a:pt x="143" y="124"/>
                  </a:cubicBezTo>
                  <a:cubicBezTo>
                    <a:pt x="140" y="122"/>
                    <a:pt x="136" y="121"/>
                    <a:pt x="131" y="121"/>
                  </a:cubicBezTo>
                  <a:cubicBezTo>
                    <a:pt x="128" y="121"/>
                    <a:pt x="125" y="121"/>
                    <a:pt x="122" y="122"/>
                  </a:cubicBezTo>
                  <a:close/>
                  <a:moveTo>
                    <a:pt x="72" y="109"/>
                  </a:moveTo>
                  <a:cubicBezTo>
                    <a:pt x="77" y="109"/>
                    <a:pt x="81" y="115"/>
                    <a:pt x="81" y="120"/>
                  </a:cubicBezTo>
                  <a:cubicBezTo>
                    <a:pt x="81" y="121"/>
                    <a:pt x="81" y="122"/>
                    <a:pt x="81" y="123"/>
                  </a:cubicBezTo>
                  <a:cubicBezTo>
                    <a:pt x="82" y="121"/>
                    <a:pt x="82" y="118"/>
                    <a:pt x="81" y="114"/>
                  </a:cubicBezTo>
                  <a:cubicBezTo>
                    <a:pt x="79" y="110"/>
                    <a:pt x="75" y="108"/>
                    <a:pt x="71" y="109"/>
                  </a:cubicBezTo>
                  <a:cubicBezTo>
                    <a:pt x="72" y="109"/>
                    <a:pt x="72" y="109"/>
                    <a:pt x="72" y="109"/>
                  </a:cubicBezTo>
                  <a:close/>
                  <a:moveTo>
                    <a:pt x="36" y="65"/>
                  </a:moveTo>
                  <a:cubicBezTo>
                    <a:pt x="36" y="69"/>
                    <a:pt x="34" y="72"/>
                    <a:pt x="32" y="74"/>
                  </a:cubicBezTo>
                  <a:cubicBezTo>
                    <a:pt x="32" y="75"/>
                    <a:pt x="31" y="76"/>
                    <a:pt x="31" y="77"/>
                  </a:cubicBezTo>
                  <a:cubicBezTo>
                    <a:pt x="34" y="77"/>
                    <a:pt x="36" y="74"/>
                    <a:pt x="36" y="73"/>
                  </a:cubicBezTo>
                  <a:cubicBezTo>
                    <a:pt x="37" y="70"/>
                    <a:pt x="37" y="67"/>
                    <a:pt x="36" y="65"/>
                  </a:cubicBezTo>
                  <a:close/>
                  <a:moveTo>
                    <a:pt x="28" y="63"/>
                  </a:moveTo>
                  <a:cubicBezTo>
                    <a:pt x="27" y="65"/>
                    <a:pt x="27" y="69"/>
                    <a:pt x="27" y="72"/>
                  </a:cubicBezTo>
                  <a:cubicBezTo>
                    <a:pt x="27" y="73"/>
                    <a:pt x="28" y="73"/>
                    <a:pt x="28" y="74"/>
                  </a:cubicBezTo>
                  <a:cubicBezTo>
                    <a:pt x="30" y="71"/>
                    <a:pt x="32" y="67"/>
                    <a:pt x="31" y="65"/>
                  </a:cubicBezTo>
                  <a:cubicBezTo>
                    <a:pt x="30" y="64"/>
                    <a:pt x="30" y="63"/>
                    <a:pt x="28" y="63"/>
                  </a:cubicBezTo>
                  <a:close/>
                  <a:moveTo>
                    <a:pt x="32" y="36"/>
                  </a:moveTo>
                  <a:cubicBezTo>
                    <a:pt x="31" y="39"/>
                    <a:pt x="30" y="42"/>
                    <a:pt x="29" y="44"/>
                  </a:cubicBezTo>
                  <a:cubicBezTo>
                    <a:pt x="28" y="48"/>
                    <a:pt x="27" y="51"/>
                    <a:pt x="28" y="55"/>
                  </a:cubicBezTo>
                  <a:cubicBezTo>
                    <a:pt x="28" y="53"/>
                    <a:pt x="29" y="51"/>
                    <a:pt x="29" y="49"/>
                  </a:cubicBezTo>
                  <a:cubicBezTo>
                    <a:pt x="31" y="45"/>
                    <a:pt x="32" y="41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1" name="手繪多邊形 47">
              <a:extLst>
                <a:ext uri="{FF2B5EF4-FFF2-40B4-BE49-F238E27FC236}">
                  <a16:creationId xmlns:a16="http://schemas.microsoft.com/office/drawing/2014/main" id="{37335FB6-B280-874C-8AC2-C8DEB20C2E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350" y="3316288"/>
              <a:ext cx="363538" cy="328613"/>
            </a:xfrm>
            <a:custGeom>
              <a:avLst/>
              <a:gdLst>
                <a:gd name="T0" fmla="*/ 50 w 161"/>
                <a:gd name="T1" fmla="*/ 8 h 146"/>
                <a:gd name="T2" fmla="*/ 60 w 161"/>
                <a:gd name="T3" fmla="*/ 25 h 146"/>
                <a:gd name="T4" fmla="*/ 54 w 161"/>
                <a:gd name="T5" fmla="*/ 17 h 146"/>
                <a:gd name="T6" fmla="*/ 63 w 161"/>
                <a:gd name="T7" fmla="*/ 34 h 146"/>
                <a:gd name="T8" fmla="*/ 49 w 161"/>
                <a:gd name="T9" fmla="*/ 37 h 146"/>
                <a:gd name="T10" fmla="*/ 41 w 161"/>
                <a:gd name="T11" fmla="*/ 13 h 146"/>
                <a:gd name="T12" fmla="*/ 16 w 161"/>
                <a:gd name="T13" fmla="*/ 62 h 146"/>
                <a:gd name="T14" fmla="*/ 34 w 161"/>
                <a:gd name="T15" fmla="*/ 92 h 146"/>
                <a:gd name="T16" fmla="*/ 27 w 161"/>
                <a:gd name="T17" fmla="*/ 146 h 146"/>
                <a:gd name="T18" fmla="*/ 33 w 161"/>
                <a:gd name="T19" fmla="*/ 104 h 146"/>
                <a:gd name="T20" fmla="*/ 26 w 161"/>
                <a:gd name="T21" fmla="*/ 102 h 146"/>
                <a:gd name="T22" fmla="*/ 30 w 161"/>
                <a:gd name="T23" fmla="*/ 101 h 146"/>
                <a:gd name="T24" fmla="*/ 4 w 161"/>
                <a:gd name="T25" fmla="*/ 60 h 146"/>
                <a:gd name="T26" fmla="*/ 41 w 161"/>
                <a:gd name="T27" fmla="*/ 10 h 146"/>
                <a:gd name="T28" fmla="*/ 51 w 161"/>
                <a:gd name="T29" fmla="*/ 4 h 146"/>
                <a:gd name="T30" fmla="*/ 145 w 161"/>
                <a:gd name="T31" fmla="*/ 13 h 146"/>
                <a:gd name="T32" fmla="*/ 142 w 161"/>
                <a:gd name="T33" fmla="*/ 0 h 146"/>
                <a:gd name="T34" fmla="*/ 141 w 161"/>
                <a:gd name="T35" fmla="*/ 33 h 146"/>
                <a:gd name="T36" fmla="*/ 50 w 161"/>
                <a:gd name="T37" fmla="*/ 8 h 146"/>
                <a:gd name="T38" fmla="*/ 137 w 161"/>
                <a:gd name="T39" fmla="*/ 31 h 146"/>
                <a:gd name="T40" fmla="*/ 148 w 161"/>
                <a:gd name="T41" fmla="*/ 16 h 146"/>
                <a:gd name="T42" fmla="*/ 70 w 161"/>
                <a:gd name="T43" fmla="*/ 8 h 146"/>
                <a:gd name="T44" fmla="*/ 137 w 161"/>
                <a:gd name="T45" fmla="*/ 31 h 146"/>
                <a:gd name="T46" fmla="*/ 26 w 161"/>
                <a:gd name="T47" fmla="*/ 84 h 146"/>
                <a:gd name="T48" fmla="*/ 22 w 161"/>
                <a:gd name="T49" fmla="*/ 16 h 146"/>
                <a:gd name="T50" fmla="*/ 26 w 161"/>
                <a:gd name="T51" fmla="*/ 84 h 146"/>
                <a:gd name="T52" fmla="*/ 57 w 161"/>
                <a:gd name="T53" fmla="*/ 28 h 146"/>
                <a:gd name="T54" fmla="*/ 46 w 161"/>
                <a:gd name="T55" fmla="*/ 16 h 146"/>
                <a:gd name="T56" fmla="*/ 57 w 161"/>
                <a:gd name="T57" fmla="*/ 28 h 146"/>
                <a:gd name="T58" fmla="*/ 57 w 161"/>
                <a:gd name="T59" fmla="*/ 31 h 146"/>
                <a:gd name="T60" fmla="*/ 46 w 161"/>
                <a:gd name="T61" fmla="*/ 28 h 146"/>
                <a:gd name="T62" fmla="*/ 57 w 161"/>
                <a:gd name="T63" fmla="*/ 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146">
                  <a:moveTo>
                    <a:pt x="50" y="8"/>
                  </a:moveTo>
                  <a:cubicBezTo>
                    <a:pt x="55" y="14"/>
                    <a:pt x="53" y="20"/>
                    <a:pt x="60" y="25"/>
                  </a:cubicBezTo>
                  <a:cubicBezTo>
                    <a:pt x="62" y="23"/>
                    <a:pt x="58" y="18"/>
                    <a:pt x="54" y="17"/>
                  </a:cubicBezTo>
                  <a:cubicBezTo>
                    <a:pt x="64" y="13"/>
                    <a:pt x="65" y="25"/>
                    <a:pt x="63" y="34"/>
                  </a:cubicBezTo>
                  <a:cubicBezTo>
                    <a:pt x="59" y="36"/>
                    <a:pt x="55" y="37"/>
                    <a:pt x="49" y="37"/>
                  </a:cubicBezTo>
                  <a:cubicBezTo>
                    <a:pt x="43" y="31"/>
                    <a:pt x="43" y="19"/>
                    <a:pt x="41" y="13"/>
                  </a:cubicBezTo>
                  <a:cubicBezTo>
                    <a:pt x="14" y="14"/>
                    <a:pt x="9" y="41"/>
                    <a:pt x="16" y="62"/>
                  </a:cubicBezTo>
                  <a:cubicBezTo>
                    <a:pt x="19" y="72"/>
                    <a:pt x="30" y="81"/>
                    <a:pt x="34" y="92"/>
                  </a:cubicBezTo>
                  <a:cubicBezTo>
                    <a:pt x="41" y="111"/>
                    <a:pt x="38" y="129"/>
                    <a:pt x="27" y="146"/>
                  </a:cubicBezTo>
                  <a:cubicBezTo>
                    <a:pt x="28" y="137"/>
                    <a:pt x="39" y="121"/>
                    <a:pt x="33" y="104"/>
                  </a:cubicBezTo>
                  <a:cubicBezTo>
                    <a:pt x="31" y="102"/>
                    <a:pt x="29" y="102"/>
                    <a:pt x="26" y="102"/>
                  </a:cubicBezTo>
                  <a:cubicBezTo>
                    <a:pt x="26" y="100"/>
                    <a:pt x="28" y="101"/>
                    <a:pt x="30" y="101"/>
                  </a:cubicBezTo>
                  <a:cubicBezTo>
                    <a:pt x="28" y="89"/>
                    <a:pt x="7" y="79"/>
                    <a:pt x="4" y="60"/>
                  </a:cubicBezTo>
                  <a:cubicBezTo>
                    <a:pt x="1" y="34"/>
                    <a:pt x="12" y="6"/>
                    <a:pt x="41" y="10"/>
                  </a:cubicBezTo>
                  <a:cubicBezTo>
                    <a:pt x="45" y="9"/>
                    <a:pt x="47" y="5"/>
                    <a:pt x="51" y="4"/>
                  </a:cubicBezTo>
                  <a:cubicBezTo>
                    <a:pt x="86" y="1"/>
                    <a:pt x="128" y="46"/>
                    <a:pt x="145" y="13"/>
                  </a:cubicBezTo>
                  <a:cubicBezTo>
                    <a:pt x="146" y="6"/>
                    <a:pt x="144" y="3"/>
                    <a:pt x="142" y="0"/>
                  </a:cubicBezTo>
                  <a:cubicBezTo>
                    <a:pt x="161" y="2"/>
                    <a:pt x="149" y="29"/>
                    <a:pt x="141" y="33"/>
                  </a:cubicBezTo>
                  <a:cubicBezTo>
                    <a:pt x="111" y="47"/>
                    <a:pt x="71" y="4"/>
                    <a:pt x="50" y="8"/>
                  </a:cubicBezTo>
                  <a:close/>
                  <a:moveTo>
                    <a:pt x="137" y="31"/>
                  </a:moveTo>
                  <a:cubicBezTo>
                    <a:pt x="142" y="29"/>
                    <a:pt x="151" y="17"/>
                    <a:pt x="148" y="16"/>
                  </a:cubicBezTo>
                  <a:cubicBezTo>
                    <a:pt x="130" y="43"/>
                    <a:pt x="93" y="14"/>
                    <a:pt x="70" y="8"/>
                  </a:cubicBezTo>
                  <a:cubicBezTo>
                    <a:pt x="87" y="21"/>
                    <a:pt x="105" y="33"/>
                    <a:pt x="137" y="31"/>
                  </a:cubicBezTo>
                  <a:close/>
                  <a:moveTo>
                    <a:pt x="26" y="84"/>
                  </a:moveTo>
                  <a:cubicBezTo>
                    <a:pt x="10" y="71"/>
                    <a:pt x="7" y="27"/>
                    <a:pt x="22" y="16"/>
                  </a:cubicBezTo>
                  <a:cubicBezTo>
                    <a:pt x="0" y="29"/>
                    <a:pt x="5" y="78"/>
                    <a:pt x="26" y="84"/>
                  </a:cubicBezTo>
                  <a:close/>
                  <a:moveTo>
                    <a:pt x="57" y="28"/>
                  </a:moveTo>
                  <a:cubicBezTo>
                    <a:pt x="55" y="22"/>
                    <a:pt x="53" y="16"/>
                    <a:pt x="46" y="16"/>
                  </a:cubicBezTo>
                  <a:cubicBezTo>
                    <a:pt x="46" y="23"/>
                    <a:pt x="50" y="27"/>
                    <a:pt x="57" y="28"/>
                  </a:cubicBezTo>
                  <a:close/>
                  <a:moveTo>
                    <a:pt x="57" y="31"/>
                  </a:moveTo>
                  <a:cubicBezTo>
                    <a:pt x="51" y="33"/>
                    <a:pt x="49" y="24"/>
                    <a:pt x="46" y="28"/>
                  </a:cubicBezTo>
                  <a:cubicBezTo>
                    <a:pt x="47" y="31"/>
                    <a:pt x="56" y="40"/>
                    <a:pt x="57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2" name="手繪多邊形 48">
              <a:extLst>
                <a:ext uri="{FF2B5EF4-FFF2-40B4-BE49-F238E27FC236}">
                  <a16:creationId xmlns:a16="http://schemas.microsoft.com/office/drawing/2014/main" id="{320A4904-BBE0-EE4D-917B-6DCF81807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288" y="3313113"/>
              <a:ext cx="336550" cy="338138"/>
            </a:xfrm>
            <a:custGeom>
              <a:avLst/>
              <a:gdLst>
                <a:gd name="T0" fmla="*/ 81 w 150"/>
                <a:gd name="T1" fmla="*/ 22 h 150"/>
                <a:gd name="T2" fmla="*/ 52 w 150"/>
                <a:gd name="T3" fmla="*/ 17 h 150"/>
                <a:gd name="T4" fmla="*/ 60 w 150"/>
                <a:gd name="T5" fmla="*/ 35 h 150"/>
                <a:gd name="T6" fmla="*/ 45 w 150"/>
                <a:gd name="T7" fmla="*/ 39 h 150"/>
                <a:gd name="T8" fmla="*/ 39 w 150"/>
                <a:gd name="T9" fmla="*/ 20 h 150"/>
                <a:gd name="T10" fmla="*/ 14 w 150"/>
                <a:gd name="T11" fmla="*/ 63 h 150"/>
                <a:gd name="T12" fmla="*/ 25 w 150"/>
                <a:gd name="T13" fmla="*/ 148 h 150"/>
                <a:gd name="T14" fmla="*/ 26 w 150"/>
                <a:gd name="T15" fmla="*/ 137 h 150"/>
                <a:gd name="T16" fmla="*/ 23 w 150"/>
                <a:gd name="T17" fmla="*/ 104 h 150"/>
                <a:gd name="T18" fmla="*/ 26 w 150"/>
                <a:gd name="T19" fmla="*/ 101 h 150"/>
                <a:gd name="T20" fmla="*/ 1 w 150"/>
                <a:gd name="T21" fmla="*/ 61 h 150"/>
                <a:gd name="T22" fmla="*/ 38 w 150"/>
                <a:gd name="T23" fmla="*/ 10 h 150"/>
                <a:gd name="T24" fmla="*/ 91 w 150"/>
                <a:gd name="T25" fmla="*/ 16 h 150"/>
                <a:gd name="T26" fmla="*/ 139 w 150"/>
                <a:gd name="T27" fmla="*/ 2 h 150"/>
                <a:gd name="T28" fmla="*/ 150 w 150"/>
                <a:gd name="T29" fmla="*/ 12 h 150"/>
                <a:gd name="T30" fmla="*/ 82 w 150"/>
                <a:gd name="T31" fmla="*/ 20 h 150"/>
                <a:gd name="T32" fmla="*/ 141 w 150"/>
                <a:gd name="T33" fmla="*/ 2 h 150"/>
                <a:gd name="T34" fmla="*/ 143 w 150"/>
                <a:gd name="T35" fmla="*/ 14 h 150"/>
                <a:gd name="T36" fmla="*/ 44 w 150"/>
                <a:gd name="T37" fmla="*/ 9 h 150"/>
                <a:gd name="T38" fmla="*/ 38 w 150"/>
                <a:gd name="T39" fmla="*/ 12 h 150"/>
                <a:gd name="T40" fmla="*/ 2 w 150"/>
                <a:gd name="T41" fmla="*/ 60 h 150"/>
                <a:gd name="T42" fmla="*/ 28 w 150"/>
                <a:gd name="T43" fmla="*/ 102 h 150"/>
                <a:gd name="T44" fmla="*/ 30 w 150"/>
                <a:gd name="T45" fmla="*/ 104 h 150"/>
                <a:gd name="T46" fmla="*/ 32 w 150"/>
                <a:gd name="T47" fmla="*/ 116 h 150"/>
                <a:gd name="T48" fmla="*/ 31 w 150"/>
                <a:gd name="T49" fmla="*/ 93 h 150"/>
                <a:gd name="T50" fmla="*/ 11 w 150"/>
                <a:gd name="T51" fmla="*/ 61 h 150"/>
                <a:gd name="T52" fmla="*/ 23 w 150"/>
                <a:gd name="T53" fmla="*/ 85 h 150"/>
                <a:gd name="T54" fmla="*/ 19 w 150"/>
                <a:gd name="T55" fmla="*/ 17 h 150"/>
                <a:gd name="T56" fmla="*/ 39 w 150"/>
                <a:gd name="T57" fmla="*/ 13 h 150"/>
                <a:gd name="T58" fmla="*/ 42 w 150"/>
                <a:gd name="T59" fmla="*/ 29 h 150"/>
                <a:gd name="T60" fmla="*/ 48 w 150"/>
                <a:gd name="T61" fmla="*/ 29 h 150"/>
                <a:gd name="T62" fmla="*/ 55 w 150"/>
                <a:gd name="T63" fmla="*/ 32 h 150"/>
                <a:gd name="T64" fmla="*/ 42 w 150"/>
                <a:gd name="T65" fmla="*/ 30 h 150"/>
                <a:gd name="T66" fmla="*/ 60 w 150"/>
                <a:gd name="T67" fmla="*/ 27 h 150"/>
                <a:gd name="T68" fmla="*/ 58 w 150"/>
                <a:gd name="T69" fmla="*/ 25 h 150"/>
                <a:gd name="T70" fmla="*/ 56 w 150"/>
                <a:gd name="T71" fmla="*/ 27 h 150"/>
                <a:gd name="T72" fmla="*/ 50 w 150"/>
                <a:gd name="T73" fmla="*/ 18 h 150"/>
                <a:gd name="T74" fmla="*/ 45 w 150"/>
                <a:gd name="T75" fmla="*/ 9 h 150"/>
                <a:gd name="T76" fmla="*/ 57 w 150"/>
                <a:gd name="T77" fmla="*/ 25 h 150"/>
                <a:gd name="T78" fmla="*/ 53 w 150"/>
                <a:gd name="T79" fmla="*/ 33 h 150"/>
                <a:gd name="T80" fmla="*/ 44 w 150"/>
                <a:gd name="T81" fmla="*/ 29 h 150"/>
                <a:gd name="T82" fmla="*/ 8 w 150"/>
                <a:gd name="T83" fmla="*/ 46 h 150"/>
                <a:gd name="T84" fmla="*/ 146 w 150"/>
                <a:gd name="T85" fmla="*/ 18 h 150"/>
                <a:gd name="T86" fmla="*/ 134 w 150"/>
                <a:gd name="T87" fmla="*/ 33 h 150"/>
                <a:gd name="T88" fmla="*/ 67 w 150"/>
                <a:gd name="T89" fmla="*/ 9 h 150"/>
                <a:gd name="T90" fmla="*/ 145 w 150"/>
                <a:gd name="T91" fmla="*/ 16 h 150"/>
                <a:gd name="T92" fmla="*/ 133 w 150"/>
                <a:gd name="T93" fmla="*/ 31 h 150"/>
                <a:gd name="T94" fmla="*/ 71 w 150"/>
                <a:gd name="T95" fmla="*/ 11 h 150"/>
                <a:gd name="T96" fmla="*/ 54 w 150"/>
                <a:gd name="T97" fmla="*/ 30 h 150"/>
                <a:gd name="T98" fmla="*/ 43 w 150"/>
                <a:gd name="T99" fmla="*/ 16 h 150"/>
                <a:gd name="T100" fmla="*/ 43 w 150"/>
                <a:gd name="T101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" h="150">
                  <a:moveTo>
                    <a:pt x="150" y="12"/>
                  </a:moveTo>
                  <a:cubicBezTo>
                    <a:pt x="150" y="20"/>
                    <a:pt x="143" y="32"/>
                    <a:pt x="138" y="34"/>
                  </a:cubicBezTo>
                  <a:cubicBezTo>
                    <a:pt x="120" y="43"/>
                    <a:pt x="99" y="32"/>
                    <a:pt x="81" y="22"/>
                  </a:cubicBezTo>
                  <a:cubicBezTo>
                    <a:pt x="69" y="15"/>
                    <a:pt x="57" y="9"/>
                    <a:pt x="48" y="10"/>
                  </a:cubicBezTo>
                  <a:cubicBezTo>
                    <a:pt x="50" y="12"/>
                    <a:pt x="51" y="15"/>
                    <a:pt x="52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6" y="16"/>
                    <a:pt x="58" y="17"/>
                  </a:cubicBezTo>
                  <a:cubicBezTo>
                    <a:pt x="61" y="19"/>
                    <a:pt x="61" y="24"/>
                    <a:pt x="61" y="27"/>
                  </a:cubicBezTo>
                  <a:cubicBezTo>
                    <a:pt x="61" y="30"/>
                    <a:pt x="61" y="33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7" y="38"/>
                    <a:pt x="52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1" y="34"/>
                    <a:pt x="40" y="26"/>
                    <a:pt x="39" y="20"/>
                  </a:cubicBezTo>
                  <a:cubicBezTo>
                    <a:pt x="39" y="18"/>
                    <a:pt x="38" y="16"/>
                    <a:pt x="38" y="14"/>
                  </a:cubicBezTo>
                  <a:cubicBezTo>
                    <a:pt x="21" y="15"/>
                    <a:pt x="11" y="27"/>
                    <a:pt x="11" y="47"/>
                  </a:cubicBezTo>
                  <a:cubicBezTo>
                    <a:pt x="11" y="52"/>
                    <a:pt x="12" y="58"/>
                    <a:pt x="14" y="63"/>
                  </a:cubicBezTo>
                  <a:cubicBezTo>
                    <a:pt x="15" y="68"/>
                    <a:pt x="18" y="72"/>
                    <a:pt x="22" y="77"/>
                  </a:cubicBezTo>
                  <a:cubicBezTo>
                    <a:pt x="26" y="82"/>
                    <a:pt x="30" y="87"/>
                    <a:pt x="32" y="93"/>
                  </a:cubicBezTo>
                  <a:cubicBezTo>
                    <a:pt x="39" y="111"/>
                    <a:pt x="36" y="130"/>
                    <a:pt x="25" y="148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4" y="144"/>
                    <a:pt x="25" y="141"/>
                    <a:pt x="26" y="137"/>
                  </a:cubicBezTo>
                  <a:cubicBezTo>
                    <a:pt x="28" y="131"/>
                    <a:pt x="31" y="123"/>
                    <a:pt x="31" y="116"/>
                  </a:cubicBezTo>
                  <a:cubicBezTo>
                    <a:pt x="31" y="112"/>
                    <a:pt x="30" y="108"/>
                    <a:pt x="29" y="105"/>
                  </a:cubicBezTo>
                  <a:cubicBezTo>
                    <a:pt x="28" y="104"/>
                    <a:pt x="26" y="104"/>
                    <a:pt x="23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2" y="101"/>
                    <a:pt x="24" y="101"/>
                    <a:pt x="26" y="101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25" y="97"/>
                    <a:pt x="21" y="93"/>
                    <a:pt x="17" y="88"/>
                  </a:cubicBezTo>
                  <a:cubicBezTo>
                    <a:pt x="10" y="81"/>
                    <a:pt x="2" y="72"/>
                    <a:pt x="1" y="61"/>
                  </a:cubicBezTo>
                  <a:cubicBezTo>
                    <a:pt x="0" y="58"/>
                    <a:pt x="0" y="55"/>
                    <a:pt x="0" y="52"/>
                  </a:cubicBezTo>
                  <a:cubicBezTo>
                    <a:pt x="0" y="37"/>
                    <a:pt x="5" y="24"/>
                    <a:pt x="13" y="17"/>
                  </a:cubicBezTo>
                  <a:cubicBezTo>
                    <a:pt x="20" y="11"/>
                    <a:pt x="28" y="9"/>
                    <a:pt x="38" y="10"/>
                  </a:cubicBezTo>
                  <a:cubicBezTo>
                    <a:pt x="40" y="10"/>
                    <a:pt x="41" y="9"/>
                    <a:pt x="43" y="7"/>
                  </a:cubicBezTo>
                  <a:cubicBezTo>
                    <a:pt x="44" y="6"/>
                    <a:pt x="46" y="5"/>
                    <a:pt x="48" y="4"/>
                  </a:cubicBezTo>
                  <a:cubicBezTo>
                    <a:pt x="62" y="3"/>
                    <a:pt x="77" y="9"/>
                    <a:pt x="91" y="16"/>
                  </a:cubicBezTo>
                  <a:cubicBezTo>
                    <a:pt x="113" y="25"/>
                    <a:pt x="131" y="33"/>
                    <a:pt x="141" y="13"/>
                  </a:cubicBezTo>
                  <a:cubicBezTo>
                    <a:pt x="142" y="12"/>
                    <a:pt x="142" y="11"/>
                    <a:pt x="142" y="10"/>
                  </a:cubicBezTo>
                  <a:cubicBezTo>
                    <a:pt x="142" y="7"/>
                    <a:pt x="140" y="4"/>
                    <a:pt x="139" y="2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6" y="1"/>
                    <a:pt x="150" y="5"/>
                    <a:pt x="150" y="12"/>
                  </a:cubicBezTo>
                  <a:close/>
                  <a:moveTo>
                    <a:pt x="45" y="9"/>
                  </a:moveTo>
                  <a:cubicBezTo>
                    <a:pt x="47" y="9"/>
                    <a:pt x="47" y="9"/>
                    <a:pt x="47" y="9"/>
                  </a:cubicBezTo>
                  <a:cubicBezTo>
                    <a:pt x="56" y="7"/>
                    <a:pt x="68" y="13"/>
                    <a:pt x="82" y="20"/>
                  </a:cubicBezTo>
                  <a:cubicBezTo>
                    <a:pt x="100" y="30"/>
                    <a:pt x="120" y="41"/>
                    <a:pt x="138" y="33"/>
                  </a:cubicBezTo>
                  <a:cubicBezTo>
                    <a:pt x="142" y="31"/>
                    <a:pt x="148" y="20"/>
                    <a:pt x="148" y="12"/>
                  </a:cubicBezTo>
                  <a:cubicBezTo>
                    <a:pt x="148" y="8"/>
                    <a:pt x="147" y="3"/>
                    <a:pt x="141" y="2"/>
                  </a:cubicBezTo>
                  <a:cubicBezTo>
                    <a:pt x="142" y="4"/>
                    <a:pt x="143" y="7"/>
                    <a:pt x="143" y="10"/>
                  </a:cubicBezTo>
                  <a:cubicBezTo>
                    <a:pt x="143" y="11"/>
                    <a:pt x="143" y="13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32" y="35"/>
                    <a:pt x="112" y="26"/>
                    <a:pt x="91" y="17"/>
                  </a:cubicBezTo>
                  <a:cubicBezTo>
                    <a:pt x="76" y="11"/>
                    <a:pt x="62" y="5"/>
                    <a:pt x="48" y="6"/>
                  </a:cubicBezTo>
                  <a:cubicBezTo>
                    <a:pt x="46" y="6"/>
                    <a:pt x="45" y="7"/>
                    <a:pt x="44" y="9"/>
                  </a:cubicBezTo>
                  <a:cubicBezTo>
                    <a:pt x="42" y="10"/>
                    <a:pt x="41" y="11"/>
                    <a:pt x="39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29" y="10"/>
                    <a:pt x="20" y="13"/>
                    <a:pt x="14" y="18"/>
                  </a:cubicBezTo>
                  <a:cubicBezTo>
                    <a:pt x="6" y="25"/>
                    <a:pt x="2" y="37"/>
                    <a:pt x="2" y="52"/>
                  </a:cubicBezTo>
                  <a:cubicBezTo>
                    <a:pt x="2" y="55"/>
                    <a:pt x="2" y="58"/>
                    <a:pt x="2" y="60"/>
                  </a:cubicBezTo>
                  <a:cubicBezTo>
                    <a:pt x="4" y="72"/>
                    <a:pt x="11" y="80"/>
                    <a:pt x="18" y="87"/>
                  </a:cubicBezTo>
                  <a:cubicBezTo>
                    <a:pt x="23" y="92"/>
                    <a:pt x="27" y="97"/>
                    <a:pt x="28" y="102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9" y="103"/>
                    <a:pt x="30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8"/>
                    <a:pt x="32" y="112"/>
                    <a:pt x="32" y="116"/>
                  </a:cubicBezTo>
                  <a:cubicBezTo>
                    <a:pt x="32" y="124"/>
                    <a:pt x="30" y="131"/>
                    <a:pt x="28" y="138"/>
                  </a:cubicBezTo>
                  <a:cubicBezTo>
                    <a:pt x="27" y="140"/>
                    <a:pt x="26" y="141"/>
                    <a:pt x="26" y="143"/>
                  </a:cubicBezTo>
                  <a:cubicBezTo>
                    <a:pt x="35" y="127"/>
                    <a:pt x="37" y="110"/>
                    <a:pt x="31" y="93"/>
                  </a:cubicBezTo>
                  <a:cubicBezTo>
                    <a:pt x="28" y="88"/>
                    <a:pt x="25" y="83"/>
                    <a:pt x="21" y="78"/>
                  </a:cubicBezTo>
                  <a:cubicBezTo>
                    <a:pt x="17" y="73"/>
                    <a:pt x="14" y="69"/>
                    <a:pt x="12" y="64"/>
                  </a:cubicBezTo>
                  <a:cubicBezTo>
                    <a:pt x="12" y="63"/>
                    <a:pt x="12" y="62"/>
                    <a:pt x="11" y="61"/>
                  </a:cubicBezTo>
                  <a:cubicBezTo>
                    <a:pt x="13" y="71"/>
                    <a:pt x="17" y="79"/>
                    <a:pt x="23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10" y="82"/>
                    <a:pt x="4" y="64"/>
                    <a:pt x="4" y="49"/>
                  </a:cubicBezTo>
                  <a:cubicBezTo>
                    <a:pt x="4" y="34"/>
                    <a:pt x="9" y="21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21"/>
                    <a:pt x="12" y="28"/>
                    <a:pt x="10" y="37"/>
                  </a:cubicBezTo>
                  <a:cubicBezTo>
                    <a:pt x="13" y="22"/>
                    <a:pt x="23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5"/>
                    <a:pt x="40" y="18"/>
                    <a:pt x="40" y="20"/>
                  </a:cubicBezTo>
                  <a:cubicBezTo>
                    <a:pt x="41" y="23"/>
                    <a:pt x="41" y="26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8"/>
                    <a:pt x="44" y="27"/>
                    <a:pt x="44" y="27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31"/>
                    <a:pt x="52" y="32"/>
                    <a:pt x="54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4" y="35"/>
                    <a:pt x="53" y="36"/>
                    <a:pt x="52" y="37"/>
                  </a:cubicBezTo>
                  <a:cubicBezTo>
                    <a:pt x="48" y="38"/>
                    <a:pt x="43" y="32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33"/>
                    <a:pt x="44" y="35"/>
                    <a:pt x="46" y="37"/>
                  </a:cubicBezTo>
                  <a:cubicBezTo>
                    <a:pt x="52" y="38"/>
                    <a:pt x="56" y="37"/>
                    <a:pt x="59" y="35"/>
                  </a:cubicBezTo>
                  <a:cubicBezTo>
                    <a:pt x="60" y="32"/>
                    <a:pt x="60" y="30"/>
                    <a:pt x="60" y="27"/>
                  </a:cubicBezTo>
                  <a:cubicBezTo>
                    <a:pt x="60" y="23"/>
                    <a:pt x="59" y="20"/>
                    <a:pt x="57" y="18"/>
                  </a:cubicBezTo>
                  <a:cubicBezTo>
                    <a:pt x="56" y="18"/>
                    <a:pt x="55" y="18"/>
                    <a:pt x="53" y="18"/>
                  </a:cubicBezTo>
                  <a:cubicBezTo>
                    <a:pt x="56" y="19"/>
                    <a:pt x="58" y="22"/>
                    <a:pt x="58" y="25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3" y="24"/>
                    <a:pt x="52" y="21"/>
                    <a:pt x="51" y="19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49" y="15"/>
                    <a:pt x="49" y="12"/>
                    <a:pt x="46" y="10"/>
                  </a:cubicBezTo>
                  <a:lnTo>
                    <a:pt x="45" y="9"/>
                  </a:lnTo>
                  <a:close/>
                  <a:moveTo>
                    <a:pt x="57" y="25"/>
                  </a:moveTo>
                  <a:cubicBezTo>
                    <a:pt x="57" y="24"/>
                    <a:pt x="55" y="21"/>
                    <a:pt x="53" y="19"/>
                  </a:cubicBezTo>
                  <a:cubicBezTo>
                    <a:pt x="53" y="21"/>
                    <a:pt x="54" y="23"/>
                    <a:pt x="57" y="25"/>
                  </a:cubicBezTo>
                  <a:close/>
                  <a:moveTo>
                    <a:pt x="44" y="29"/>
                  </a:moveTo>
                  <a:cubicBezTo>
                    <a:pt x="45" y="32"/>
                    <a:pt x="49" y="36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1" y="33"/>
                    <a:pt x="49" y="32"/>
                    <a:pt x="47" y="30"/>
                  </a:cubicBezTo>
                  <a:cubicBezTo>
                    <a:pt x="46" y="30"/>
                    <a:pt x="45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5" y="49"/>
                  </a:moveTo>
                  <a:cubicBezTo>
                    <a:pt x="5" y="62"/>
                    <a:pt x="10" y="77"/>
                    <a:pt x="19" y="82"/>
                  </a:cubicBezTo>
                  <a:cubicBezTo>
                    <a:pt x="12" y="74"/>
                    <a:pt x="8" y="58"/>
                    <a:pt x="8" y="46"/>
                  </a:cubicBezTo>
                  <a:cubicBezTo>
                    <a:pt x="8" y="36"/>
                    <a:pt x="10" y="28"/>
                    <a:pt x="13" y="22"/>
                  </a:cubicBezTo>
                  <a:cubicBezTo>
                    <a:pt x="8" y="29"/>
                    <a:pt x="5" y="38"/>
                    <a:pt x="5" y="49"/>
                  </a:cubicBezTo>
                  <a:close/>
                  <a:moveTo>
                    <a:pt x="146" y="18"/>
                  </a:moveTo>
                  <a:cubicBezTo>
                    <a:pt x="146" y="18"/>
                    <a:pt x="146" y="18"/>
                    <a:pt x="146" y="18"/>
                  </a:cubicBezTo>
                  <a:cubicBezTo>
                    <a:pt x="146" y="21"/>
                    <a:pt x="139" y="31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03" y="35"/>
                    <a:pt x="85" y="24"/>
                    <a:pt x="66" y="1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73" y="10"/>
                    <a:pt x="80" y="13"/>
                    <a:pt x="88" y="17"/>
                  </a:cubicBezTo>
                  <a:cubicBezTo>
                    <a:pt x="108" y="26"/>
                    <a:pt x="131" y="36"/>
                    <a:pt x="144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6" y="16"/>
                    <a:pt x="146" y="16"/>
                    <a:pt x="146" y="18"/>
                  </a:cubicBezTo>
                  <a:close/>
                  <a:moveTo>
                    <a:pt x="133" y="31"/>
                  </a:moveTo>
                  <a:cubicBezTo>
                    <a:pt x="138" y="29"/>
                    <a:pt x="144" y="21"/>
                    <a:pt x="145" y="18"/>
                  </a:cubicBezTo>
                  <a:cubicBezTo>
                    <a:pt x="131" y="37"/>
                    <a:pt x="108" y="27"/>
                    <a:pt x="87" y="18"/>
                  </a:cubicBezTo>
                  <a:cubicBezTo>
                    <a:pt x="81" y="15"/>
                    <a:pt x="76" y="13"/>
                    <a:pt x="71" y="11"/>
                  </a:cubicBezTo>
                  <a:cubicBezTo>
                    <a:pt x="88" y="23"/>
                    <a:pt x="105" y="33"/>
                    <a:pt x="133" y="31"/>
                  </a:cubicBezTo>
                  <a:close/>
                  <a:moveTo>
                    <a:pt x="55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47" y="29"/>
                    <a:pt x="42" y="25"/>
                    <a:pt x="42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50" y="17"/>
                    <a:pt x="53" y="23"/>
                    <a:pt x="55" y="29"/>
                  </a:cubicBezTo>
                  <a:lnTo>
                    <a:pt x="55" y="30"/>
                  </a:lnTo>
                  <a:close/>
                  <a:moveTo>
                    <a:pt x="43" y="17"/>
                  </a:moveTo>
                  <a:cubicBezTo>
                    <a:pt x="44" y="24"/>
                    <a:pt x="47" y="27"/>
                    <a:pt x="53" y="28"/>
                  </a:cubicBezTo>
                  <a:cubicBezTo>
                    <a:pt x="51" y="23"/>
                    <a:pt x="49" y="19"/>
                    <a:pt x="4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3" name="手繪多邊形 49">
              <a:extLst>
                <a:ext uri="{FF2B5EF4-FFF2-40B4-BE49-F238E27FC236}">
                  <a16:creationId xmlns:a16="http://schemas.microsoft.com/office/drawing/2014/main" id="{ECA1700E-354F-F047-9C2A-FF4D934C1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44863"/>
              <a:ext cx="334963" cy="328613"/>
            </a:xfrm>
            <a:custGeom>
              <a:avLst/>
              <a:gdLst>
                <a:gd name="T0" fmla="*/ 61 w 149"/>
                <a:gd name="T1" fmla="*/ 17 h 146"/>
                <a:gd name="T2" fmla="*/ 70 w 149"/>
                <a:gd name="T3" fmla="*/ 13 h 146"/>
                <a:gd name="T4" fmla="*/ 67 w 149"/>
                <a:gd name="T5" fmla="*/ 22 h 146"/>
                <a:gd name="T6" fmla="*/ 71 w 149"/>
                <a:gd name="T7" fmla="*/ 8 h 146"/>
                <a:gd name="T8" fmla="*/ 77 w 149"/>
                <a:gd name="T9" fmla="*/ 20 h 146"/>
                <a:gd name="T10" fmla="*/ 146 w 149"/>
                <a:gd name="T11" fmla="*/ 39 h 146"/>
                <a:gd name="T12" fmla="*/ 125 w 149"/>
                <a:gd name="T13" fmla="*/ 103 h 146"/>
                <a:gd name="T14" fmla="*/ 146 w 149"/>
                <a:gd name="T15" fmla="*/ 99 h 146"/>
                <a:gd name="T16" fmla="*/ 148 w 149"/>
                <a:gd name="T17" fmla="*/ 120 h 146"/>
                <a:gd name="T18" fmla="*/ 129 w 149"/>
                <a:gd name="T19" fmla="*/ 119 h 146"/>
                <a:gd name="T20" fmla="*/ 141 w 149"/>
                <a:gd name="T21" fmla="*/ 143 h 146"/>
                <a:gd name="T22" fmla="*/ 124 w 149"/>
                <a:gd name="T23" fmla="*/ 108 h 146"/>
                <a:gd name="T24" fmla="*/ 121 w 149"/>
                <a:gd name="T25" fmla="*/ 76 h 146"/>
                <a:gd name="T26" fmla="*/ 132 w 149"/>
                <a:gd name="T27" fmla="*/ 18 h 146"/>
                <a:gd name="T28" fmla="*/ 46 w 149"/>
                <a:gd name="T29" fmla="*/ 31 h 146"/>
                <a:gd name="T30" fmla="*/ 0 w 149"/>
                <a:gd name="T31" fmla="*/ 27 h 146"/>
                <a:gd name="T32" fmla="*/ 60 w 149"/>
                <a:gd name="T33" fmla="*/ 24 h 146"/>
                <a:gd name="T34" fmla="*/ 58 w 149"/>
                <a:gd name="T35" fmla="*/ 11 h 146"/>
                <a:gd name="T36" fmla="*/ 68 w 149"/>
                <a:gd name="T37" fmla="*/ 8 h 146"/>
                <a:gd name="T38" fmla="*/ 61 w 149"/>
                <a:gd name="T39" fmla="*/ 17 h 146"/>
                <a:gd name="T40" fmla="*/ 58 w 149"/>
                <a:gd name="T41" fmla="*/ 27 h 146"/>
                <a:gd name="T42" fmla="*/ 31 w 149"/>
                <a:gd name="T43" fmla="*/ 25 h 146"/>
                <a:gd name="T44" fmla="*/ 58 w 149"/>
                <a:gd name="T45" fmla="*/ 27 h 146"/>
                <a:gd name="T46" fmla="*/ 101 w 149"/>
                <a:gd name="T47" fmla="*/ 11 h 146"/>
                <a:gd name="T48" fmla="*/ 88 w 149"/>
                <a:gd name="T49" fmla="*/ 20 h 146"/>
                <a:gd name="T50" fmla="*/ 101 w 149"/>
                <a:gd name="T51" fmla="*/ 11 h 146"/>
                <a:gd name="T52" fmla="*/ 142 w 149"/>
                <a:gd name="T53" fmla="*/ 32 h 146"/>
                <a:gd name="T54" fmla="*/ 141 w 149"/>
                <a:gd name="T55" fmla="*/ 34 h 146"/>
                <a:gd name="T56" fmla="*/ 122 w 149"/>
                <a:gd name="T57" fmla="*/ 95 h 146"/>
                <a:gd name="T58" fmla="*/ 142 w 149"/>
                <a:gd name="T59" fmla="*/ 32 h 146"/>
                <a:gd name="T60" fmla="*/ 145 w 149"/>
                <a:gd name="T61" fmla="*/ 119 h 146"/>
                <a:gd name="T62" fmla="*/ 142 w 149"/>
                <a:gd name="T63" fmla="*/ 106 h 146"/>
                <a:gd name="T64" fmla="*/ 132 w 149"/>
                <a:gd name="T65" fmla="*/ 106 h 146"/>
                <a:gd name="T66" fmla="*/ 145 w 149"/>
                <a:gd name="T67" fmla="*/ 119 h 146"/>
                <a:gd name="T68" fmla="*/ 146 w 149"/>
                <a:gd name="T69" fmla="*/ 103 h 146"/>
                <a:gd name="T70" fmla="*/ 134 w 149"/>
                <a:gd name="T71" fmla="*/ 103 h 146"/>
                <a:gd name="T72" fmla="*/ 146 w 149"/>
                <a:gd name="T73" fmla="*/ 10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9" h="146">
                  <a:moveTo>
                    <a:pt x="61" y="17"/>
                  </a:moveTo>
                  <a:cubicBezTo>
                    <a:pt x="64" y="17"/>
                    <a:pt x="67" y="9"/>
                    <a:pt x="70" y="13"/>
                  </a:cubicBezTo>
                  <a:cubicBezTo>
                    <a:pt x="68" y="15"/>
                    <a:pt x="65" y="17"/>
                    <a:pt x="67" y="22"/>
                  </a:cubicBezTo>
                  <a:cubicBezTo>
                    <a:pt x="78" y="22"/>
                    <a:pt x="72" y="11"/>
                    <a:pt x="71" y="8"/>
                  </a:cubicBezTo>
                  <a:cubicBezTo>
                    <a:pt x="75" y="4"/>
                    <a:pt x="81" y="15"/>
                    <a:pt x="77" y="20"/>
                  </a:cubicBezTo>
                  <a:cubicBezTo>
                    <a:pt x="103" y="0"/>
                    <a:pt x="144" y="7"/>
                    <a:pt x="146" y="39"/>
                  </a:cubicBezTo>
                  <a:cubicBezTo>
                    <a:pt x="148" y="63"/>
                    <a:pt x="123" y="79"/>
                    <a:pt x="125" y="103"/>
                  </a:cubicBezTo>
                  <a:cubicBezTo>
                    <a:pt x="130" y="105"/>
                    <a:pt x="138" y="94"/>
                    <a:pt x="146" y="99"/>
                  </a:cubicBezTo>
                  <a:cubicBezTo>
                    <a:pt x="149" y="104"/>
                    <a:pt x="147" y="114"/>
                    <a:pt x="148" y="120"/>
                  </a:cubicBezTo>
                  <a:cubicBezTo>
                    <a:pt x="142" y="125"/>
                    <a:pt x="135" y="122"/>
                    <a:pt x="129" y="119"/>
                  </a:cubicBezTo>
                  <a:cubicBezTo>
                    <a:pt x="129" y="131"/>
                    <a:pt x="129" y="143"/>
                    <a:pt x="141" y="143"/>
                  </a:cubicBezTo>
                  <a:cubicBezTo>
                    <a:pt x="120" y="146"/>
                    <a:pt x="125" y="125"/>
                    <a:pt x="124" y="108"/>
                  </a:cubicBezTo>
                  <a:cubicBezTo>
                    <a:pt x="123" y="95"/>
                    <a:pt x="118" y="88"/>
                    <a:pt x="121" y="76"/>
                  </a:cubicBezTo>
                  <a:cubicBezTo>
                    <a:pt x="125" y="57"/>
                    <a:pt x="149" y="40"/>
                    <a:pt x="132" y="18"/>
                  </a:cubicBezTo>
                  <a:cubicBezTo>
                    <a:pt x="101" y="5"/>
                    <a:pt x="76" y="33"/>
                    <a:pt x="46" y="31"/>
                  </a:cubicBezTo>
                  <a:cubicBezTo>
                    <a:pt x="31" y="30"/>
                    <a:pt x="16" y="16"/>
                    <a:pt x="0" y="27"/>
                  </a:cubicBezTo>
                  <a:cubicBezTo>
                    <a:pt x="14" y="12"/>
                    <a:pt x="37" y="23"/>
                    <a:pt x="60" y="24"/>
                  </a:cubicBezTo>
                  <a:cubicBezTo>
                    <a:pt x="62" y="22"/>
                    <a:pt x="58" y="15"/>
                    <a:pt x="58" y="11"/>
                  </a:cubicBezTo>
                  <a:cubicBezTo>
                    <a:pt x="61" y="10"/>
                    <a:pt x="64" y="4"/>
                    <a:pt x="68" y="8"/>
                  </a:cubicBezTo>
                  <a:cubicBezTo>
                    <a:pt x="67" y="9"/>
                    <a:pt x="59" y="9"/>
                    <a:pt x="61" y="17"/>
                  </a:cubicBezTo>
                  <a:close/>
                  <a:moveTo>
                    <a:pt x="58" y="27"/>
                  </a:moveTo>
                  <a:cubicBezTo>
                    <a:pt x="49" y="25"/>
                    <a:pt x="41" y="22"/>
                    <a:pt x="31" y="25"/>
                  </a:cubicBezTo>
                  <a:cubicBezTo>
                    <a:pt x="41" y="26"/>
                    <a:pt x="49" y="32"/>
                    <a:pt x="58" y="27"/>
                  </a:cubicBezTo>
                  <a:close/>
                  <a:moveTo>
                    <a:pt x="101" y="11"/>
                  </a:moveTo>
                  <a:cubicBezTo>
                    <a:pt x="98" y="14"/>
                    <a:pt x="85" y="15"/>
                    <a:pt x="88" y="20"/>
                  </a:cubicBezTo>
                  <a:cubicBezTo>
                    <a:pt x="90" y="15"/>
                    <a:pt x="104" y="16"/>
                    <a:pt x="101" y="11"/>
                  </a:cubicBezTo>
                  <a:close/>
                  <a:moveTo>
                    <a:pt x="142" y="32"/>
                  </a:moveTo>
                  <a:cubicBezTo>
                    <a:pt x="140" y="29"/>
                    <a:pt x="138" y="30"/>
                    <a:pt x="141" y="34"/>
                  </a:cubicBezTo>
                  <a:cubicBezTo>
                    <a:pt x="139" y="59"/>
                    <a:pt x="121" y="67"/>
                    <a:pt x="122" y="95"/>
                  </a:cubicBezTo>
                  <a:cubicBezTo>
                    <a:pt x="127" y="73"/>
                    <a:pt x="146" y="59"/>
                    <a:pt x="142" y="32"/>
                  </a:cubicBezTo>
                  <a:close/>
                  <a:moveTo>
                    <a:pt x="145" y="119"/>
                  </a:moveTo>
                  <a:cubicBezTo>
                    <a:pt x="145" y="113"/>
                    <a:pt x="145" y="109"/>
                    <a:pt x="142" y="106"/>
                  </a:cubicBezTo>
                  <a:cubicBezTo>
                    <a:pt x="139" y="106"/>
                    <a:pt x="135" y="106"/>
                    <a:pt x="132" y="106"/>
                  </a:cubicBezTo>
                  <a:cubicBezTo>
                    <a:pt x="126" y="113"/>
                    <a:pt x="134" y="121"/>
                    <a:pt x="145" y="119"/>
                  </a:cubicBezTo>
                  <a:close/>
                  <a:moveTo>
                    <a:pt x="146" y="103"/>
                  </a:moveTo>
                  <a:cubicBezTo>
                    <a:pt x="142" y="100"/>
                    <a:pt x="137" y="100"/>
                    <a:pt x="134" y="103"/>
                  </a:cubicBezTo>
                  <a:cubicBezTo>
                    <a:pt x="139" y="101"/>
                    <a:pt x="144" y="107"/>
                    <a:pt x="146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4" name="手繪多邊形 50">
              <a:extLst>
                <a:ext uri="{FF2B5EF4-FFF2-40B4-BE49-F238E27FC236}">
                  <a16:creationId xmlns:a16="http://schemas.microsoft.com/office/drawing/2014/main" id="{5078F9B9-3DA4-0247-81AC-33CA0BDAB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425" y="3359150"/>
              <a:ext cx="334963" cy="309563"/>
            </a:xfrm>
            <a:custGeom>
              <a:avLst/>
              <a:gdLst>
                <a:gd name="T0" fmla="*/ 69 w 149"/>
                <a:gd name="T1" fmla="*/ 3 h 138"/>
                <a:gd name="T2" fmla="*/ 64 w 149"/>
                <a:gd name="T3" fmla="*/ 7 h 138"/>
                <a:gd name="T4" fmla="*/ 70 w 149"/>
                <a:gd name="T5" fmla="*/ 7 h 138"/>
                <a:gd name="T6" fmla="*/ 70 w 149"/>
                <a:gd name="T7" fmla="*/ 3 h 138"/>
                <a:gd name="T8" fmla="*/ 73 w 149"/>
                <a:gd name="T9" fmla="*/ 1 h 138"/>
                <a:gd name="T10" fmla="*/ 147 w 149"/>
                <a:gd name="T11" fmla="*/ 33 h 138"/>
                <a:gd name="T12" fmla="*/ 142 w 149"/>
                <a:gd name="T13" fmla="*/ 91 h 138"/>
                <a:gd name="T14" fmla="*/ 149 w 149"/>
                <a:gd name="T15" fmla="*/ 114 h 138"/>
                <a:gd name="T16" fmla="*/ 130 w 149"/>
                <a:gd name="T17" fmla="*/ 114 h 138"/>
                <a:gd name="T18" fmla="*/ 137 w 149"/>
                <a:gd name="T19" fmla="*/ 138 h 138"/>
                <a:gd name="T20" fmla="*/ 122 w 149"/>
                <a:gd name="T21" fmla="*/ 94 h 138"/>
                <a:gd name="T22" fmla="*/ 129 w 149"/>
                <a:gd name="T23" fmla="*/ 51 h 138"/>
                <a:gd name="T24" fmla="*/ 49 w 149"/>
                <a:gd name="T25" fmla="*/ 26 h 138"/>
                <a:gd name="T26" fmla="*/ 1 w 149"/>
                <a:gd name="T27" fmla="*/ 21 h 138"/>
                <a:gd name="T28" fmla="*/ 39 w 149"/>
                <a:gd name="T29" fmla="*/ 15 h 138"/>
                <a:gd name="T30" fmla="*/ 58 w 149"/>
                <a:gd name="T31" fmla="*/ 5 h 138"/>
                <a:gd name="T32" fmla="*/ 67 w 149"/>
                <a:gd name="T33" fmla="*/ 2 h 138"/>
                <a:gd name="T34" fmla="*/ 60 w 149"/>
                <a:gd name="T35" fmla="*/ 10 h 138"/>
                <a:gd name="T36" fmla="*/ 77 w 149"/>
                <a:gd name="T37" fmla="*/ 14 h 138"/>
                <a:gd name="T38" fmla="*/ 73 w 149"/>
                <a:gd name="T39" fmla="*/ 15 h 138"/>
                <a:gd name="T40" fmla="*/ 68 w 149"/>
                <a:gd name="T41" fmla="*/ 8 h 138"/>
                <a:gd name="T42" fmla="*/ 61 w 149"/>
                <a:gd name="T43" fmla="*/ 12 h 138"/>
                <a:gd name="T44" fmla="*/ 60 w 149"/>
                <a:gd name="T45" fmla="*/ 19 h 138"/>
                <a:gd name="T46" fmla="*/ 7 w 149"/>
                <a:gd name="T47" fmla="*/ 17 h 138"/>
                <a:gd name="T48" fmla="*/ 40 w 149"/>
                <a:gd name="T49" fmla="*/ 17 h 138"/>
                <a:gd name="T50" fmla="*/ 60 w 149"/>
                <a:gd name="T51" fmla="*/ 20 h 138"/>
                <a:gd name="T52" fmla="*/ 31 w 149"/>
                <a:gd name="T53" fmla="*/ 20 h 138"/>
                <a:gd name="T54" fmla="*/ 49 w 149"/>
                <a:gd name="T55" fmla="*/ 24 h 138"/>
                <a:gd name="T56" fmla="*/ 87 w 149"/>
                <a:gd name="T57" fmla="*/ 12 h 138"/>
                <a:gd name="T58" fmla="*/ 77 w 149"/>
                <a:gd name="T59" fmla="*/ 14 h 138"/>
                <a:gd name="T60" fmla="*/ 124 w 149"/>
                <a:gd name="T61" fmla="*/ 97 h 138"/>
                <a:gd name="T62" fmla="*/ 101 w 149"/>
                <a:gd name="T63" fmla="*/ 4 h 138"/>
                <a:gd name="T64" fmla="*/ 89 w 149"/>
                <a:gd name="T65" fmla="*/ 14 h 138"/>
                <a:gd name="T66" fmla="*/ 133 w 149"/>
                <a:gd name="T67" fmla="*/ 12 h 138"/>
                <a:gd name="T68" fmla="*/ 131 w 149"/>
                <a:gd name="T69" fmla="*/ 55 h 138"/>
                <a:gd name="T70" fmla="*/ 140 w 149"/>
                <a:gd name="T71" fmla="*/ 24 h 138"/>
                <a:gd name="T72" fmla="*/ 123 w 149"/>
                <a:gd name="T73" fmla="*/ 89 h 138"/>
                <a:gd name="T74" fmla="*/ 135 w 149"/>
                <a:gd name="T75" fmla="*/ 137 h 138"/>
                <a:gd name="T76" fmla="*/ 141 w 149"/>
                <a:gd name="T77" fmla="*/ 116 h 138"/>
                <a:gd name="T78" fmla="*/ 147 w 149"/>
                <a:gd name="T79" fmla="*/ 98 h 138"/>
                <a:gd name="T80" fmla="*/ 131 w 149"/>
                <a:gd name="T81" fmla="*/ 99 h 138"/>
                <a:gd name="T82" fmla="*/ 146 w 149"/>
                <a:gd name="T83" fmla="*/ 94 h 138"/>
                <a:gd name="T84" fmla="*/ 88 w 149"/>
                <a:gd name="T85" fmla="*/ 12 h 138"/>
                <a:gd name="T86" fmla="*/ 95 w 149"/>
                <a:gd name="T87" fmla="*/ 9 h 138"/>
                <a:gd name="T88" fmla="*/ 40 w 149"/>
                <a:gd name="T89" fmla="*/ 19 h 138"/>
                <a:gd name="T90" fmla="*/ 56 w 149"/>
                <a:gd name="T91" fmla="*/ 21 h 138"/>
                <a:gd name="T92" fmla="*/ 141 w 149"/>
                <a:gd name="T93" fmla="*/ 28 h 138"/>
                <a:gd name="T94" fmla="*/ 131 w 149"/>
                <a:gd name="T95" fmla="*/ 66 h 138"/>
                <a:gd name="T96" fmla="*/ 141 w 149"/>
                <a:gd name="T97" fmla="*/ 97 h 138"/>
                <a:gd name="T98" fmla="*/ 143 w 149"/>
                <a:gd name="T99" fmla="*/ 100 h 138"/>
                <a:gd name="T100" fmla="*/ 130 w 149"/>
                <a:gd name="T101" fmla="*/ 108 h 138"/>
                <a:gd name="T102" fmla="*/ 131 w 149"/>
                <a:gd name="T103" fmla="*/ 10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" h="138">
                  <a:moveTo>
                    <a:pt x="65" y="0"/>
                  </a:moveTo>
                  <a:cubicBezTo>
                    <a:pt x="66" y="0"/>
                    <a:pt x="68" y="1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7" y="4"/>
                  </a:cubicBezTo>
                  <a:cubicBezTo>
                    <a:pt x="65" y="4"/>
                    <a:pt x="63" y="4"/>
                    <a:pt x="62" y="6"/>
                  </a:cubicBezTo>
                  <a:cubicBezTo>
                    <a:pt x="62" y="7"/>
                    <a:pt x="61" y="8"/>
                    <a:pt x="62" y="10"/>
                  </a:cubicBezTo>
                  <a:cubicBezTo>
                    <a:pt x="63" y="9"/>
                    <a:pt x="63" y="8"/>
                    <a:pt x="64" y="7"/>
                  </a:cubicBezTo>
                  <a:cubicBezTo>
                    <a:pt x="66" y="6"/>
                    <a:pt x="67" y="5"/>
                    <a:pt x="68" y="5"/>
                  </a:cubicBezTo>
                  <a:cubicBezTo>
                    <a:pt x="69" y="5"/>
                    <a:pt x="70" y="5"/>
                    <a:pt x="70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69" y="8"/>
                    <a:pt x="69" y="9"/>
                  </a:cubicBezTo>
                  <a:cubicBezTo>
                    <a:pt x="68" y="11"/>
                    <a:pt x="67" y="12"/>
                    <a:pt x="67" y="16"/>
                  </a:cubicBezTo>
                  <a:cubicBezTo>
                    <a:pt x="70" y="16"/>
                    <a:pt x="71" y="15"/>
                    <a:pt x="72" y="14"/>
                  </a:cubicBezTo>
                  <a:cubicBezTo>
                    <a:pt x="74" y="11"/>
                    <a:pt x="71" y="5"/>
                    <a:pt x="70" y="3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2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5" y="1"/>
                    <a:pt x="77" y="3"/>
                    <a:pt x="78" y="5"/>
                  </a:cubicBezTo>
                  <a:cubicBezTo>
                    <a:pt x="79" y="7"/>
                    <a:pt x="79" y="9"/>
                    <a:pt x="79" y="11"/>
                  </a:cubicBezTo>
                  <a:cubicBezTo>
                    <a:pt x="88" y="5"/>
                    <a:pt x="99" y="2"/>
                    <a:pt x="110" y="2"/>
                  </a:cubicBezTo>
                  <a:cubicBezTo>
                    <a:pt x="131" y="2"/>
                    <a:pt x="145" y="14"/>
                    <a:pt x="147" y="33"/>
                  </a:cubicBezTo>
                  <a:cubicBezTo>
                    <a:pt x="148" y="45"/>
                    <a:pt x="142" y="55"/>
                    <a:pt x="137" y="65"/>
                  </a:cubicBezTo>
                  <a:cubicBezTo>
                    <a:pt x="131" y="75"/>
                    <a:pt x="125" y="85"/>
                    <a:pt x="126" y="97"/>
                  </a:cubicBezTo>
                  <a:cubicBezTo>
                    <a:pt x="127" y="97"/>
                    <a:pt x="130" y="96"/>
                    <a:pt x="132" y="95"/>
                  </a:cubicBezTo>
                  <a:cubicBezTo>
                    <a:pt x="135" y="93"/>
                    <a:pt x="138" y="91"/>
                    <a:pt x="142" y="91"/>
                  </a:cubicBezTo>
                  <a:cubicBezTo>
                    <a:pt x="144" y="91"/>
                    <a:pt x="145" y="92"/>
                    <a:pt x="147" y="9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9" y="96"/>
                    <a:pt x="149" y="101"/>
                    <a:pt x="149" y="106"/>
                  </a:cubicBezTo>
                  <a:cubicBezTo>
                    <a:pt x="148" y="109"/>
                    <a:pt x="148" y="112"/>
                    <a:pt x="149" y="114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48" y="115"/>
                    <a:pt x="148" y="115"/>
                    <a:pt x="148" y="115"/>
                  </a:cubicBezTo>
                  <a:cubicBezTo>
                    <a:pt x="146" y="117"/>
                    <a:pt x="143" y="118"/>
                    <a:pt x="141" y="118"/>
                  </a:cubicBezTo>
                  <a:cubicBezTo>
                    <a:pt x="137" y="118"/>
                    <a:pt x="134" y="116"/>
                    <a:pt x="130" y="114"/>
                  </a:cubicBezTo>
                  <a:cubicBezTo>
                    <a:pt x="130" y="115"/>
                    <a:pt x="130" y="115"/>
                    <a:pt x="130" y="115"/>
                  </a:cubicBezTo>
                  <a:cubicBezTo>
                    <a:pt x="130" y="126"/>
                    <a:pt x="130" y="136"/>
                    <a:pt x="141" y="136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39" y="138"/>
                    <a:pt x="138" y="138"/>
                    <a:pt x="137" y="138"/>
                  </a:cubicBezTo>
                  <a:cubicBezTo>
                    <a:pt x="123" y="138"/>
                    <a:pt x="123" y="125"/>
                    <a:pt x="123" y="112"/>
                  </a:cubicBezTo>
                  <a:cubicBezTo>
                    <a:pt x="123" y="108"/>
                    <a:pt x="123" y="105"/>
                    <a:pt x="123" y="102"/>
                  </a:cubicBezTo>
                  <a:cubicBezTo>
                    <a:pt x="123" y="99"/>
                    <a:pt x="122" y="96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3"/>
                    <a:pt x="122" y="93"/>
                    <a:pt x="122" y="93"/>
                  </a:cubicBezTo>
                  <a:cubicBezTo>
                    <a:pt x="121" y="92"/>
                    <a:pt x="121" y="91"/>
                    <a:pt x="121" y="90"/>
                  </a:cubicBezTo>
                  <a:cubicBezTo>
                    <a:pt x="120" y="84"/>
                    <a:pt x="118" y="78"/>
                    <a:pt x="120" y="70"/>
                  </a:cubicBezTo>
                  <a:cubicBezTo>
                    <a:pt x="122" y="64"/>
                    <a:pt x="125" y="57"/>
                    <a:pt x="129" y="51"/>
                  </a:cubicBezTo>
                  <a:cubicBezTo>
                    <a:pt x="136" y="39"/>
                    <a:pt x="143" y="27"/>
                    <a:pt x="132" y="13"/>
                  </a:cubicBezTo>
                  <a:cubicBezTo>
                    <a:pt x="126" y="11"/>
                    <a:pt x="121" y="10"/>
                    <a:pt x="115" y="10"/>
                  </a:cubicBezTo>
                  <a:cubicBezTo>
                    <a:pt x="104" y="10"/>
                    <a:pt x="93" y="14"/>
                    <a:pt x="83" y="18"/>
                  </a:cubicBezTo>
                  <a:cubicBezTo>
                    <a:pt x="72" y="22"/>
                    <a:pt x="61" y="26"/>
                    <a:pt x="49" y="26"/>
                  </a:cubicBezTo>
                  <a:cubicBezTo>
                    <a:pt x="48" y="26"/>
                    <a:pt x="47" y="26"/>
                    <a:pt x="45" y="26"/>
                  </a:cubicBezTo>
                  <a:cubicBezTo>
                    <a:pt x="40" y="25"/>
                    <a:pt x="35" y="23"/>
                    <a:pt x="30" y="22"/>
                  </a:cubicBezTo>
                  <a:cubicBezTo>
                    <a:pt x="25" y="19"/>
                    <a:pt x="19" y="17"/>
                    <a:pt x="13" y="17"/>
                  </a:cubicBezTo>
                  <a:cubicBezTo>
                    <a:pt x="9" y="17"/>
                    <a:pt x="4" y="19"/>
                    <a:pt x="1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15"/>
                    <a:pt x="1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13"/>
                    <a:pt x="33" y="14"/>
                    <a:pt x="39" y="15"/>
                  </a:cubicBezTo>
                  <a:cubicBezTo>
                    <a:pt x="46" y="16"/>
                    <a:pt x="53" y="17"/>
                    <a:pt x="59" y="17"/>
                  </a:cubicBezTo>
                  <a:cubicBezTo>
                    <a:pt x="61" y="16"/>
                    <a:pt x="60" y="13"/>
                    <a:pt x="59" y="10"/>
                  </a:cubicBezTo>
                  <a:cubicBezTo>
                    <a:pt x="58" y="8"/>
                    <a:pt x="58" y="7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4"/>
                    <a:pt x="59" y="3"/>
                    <a:pt x="60" y="3"/>
                  </a:cubicBezTo>
                  <a:cubicBezTo>
                    <a:pt x="62" y="1"/>
                    <a:pt x="63" y="0"/>
                    <a:pt x="65" y="0"/>
                  </a:cubicBezTo>
                  <a:close/>
                  <a:moveTo>
                    <a:pt x="67" y="2"/>
                  </a:moveTo>
                  <a:cubicBezTo>
                    <a:pt x="65" y="1"/>
                    <a:pt x="63" y="2"/>
                    <a:pt x="61" y="4"/>
                  </a:cubicBezTo>
                  <a:cubicBezTo>
                    <a:pt x="60" y="4"/>
                    <a:pt x="60" y="5"/>
                    <a:pt x="59" y="5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8"/>
                    <a:pt x="60" y="7"/>
                    <a:pt x="61" y="5"/>
                  </a:cubicBezTo>
                  <a:cubicBezTo>
                    <a:pt x="62" y="3"/>
                    <a:pt x="65" y="3"/>
                    <a:pt x="66" y="2"/>
                  </a:cubicBezTo>
                  <a:cubicBezTo>
                    <a:pt x="66" y="2"/>
                    <a:pt x="67" y="2"/>
                    <a:pt x="67" y="2"/>
                  </a:cubicBezTo>
                  <a:close/>
                  <a:moveTo>
                    <a:pt x="77" y="14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8" y="11"/>
                    <a:pt x="78" y="8"/>
                    <a:pt x="77" y="6"/>
                  </a:cubicBezTo>
                  <a:cubicBezTo>
                    <a:pt x="75" y="3"/>
                    <a:pt x="73" y="1"/>
                    <a:pt x="72" y="2"/>
                  </a:cubicBezTo>
                  <a:cubicBezTo>
                    <a:pt x="73" y="5"/>
                    <a:pt x="76" y="11"/>
                    <a:pt x="73" y="15"/>
                  </a:cubicBezTo>
                  <a:cubicBezTo>
                    <a:pt x="72" y="16"/>
                    <a:pt x="70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2"/>
                    <a:pt x="66" y="10"/>
                    <a:pt x="68" y="8"/>
                  </a:cubicBezTo>
                  <a:cubicBezTo>
                    <a:pt x="68" y="8"/>
                    <a:pt x="68" y="7"/>
                    <a:pt x="69" y="7"/>
                  </a:cubicBezTo>
                  <a:cubicBezTo>
                    <a:pt x="69" y="6"/>
                    <a:pt x="68" y="6"/>
                    <a:pt x="68" y="6"/>
                  </a:cubicBezTo>
                  <a:cubicBezTo>
                    <a:pt x="67" y="6"/>
                    <a:pt x="66" y="7"/>
                    <a:pt x="65" y="8"/>
                  </a:cubicBezTo>
                  <a:cubicBezTo>
                    <a:pt x="64" y="10"/>
                    <a:pt x="63" y="11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7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53" y="18"/>
                    <a:pt x="46" y="17"/>
                    <a:pt x="39" y="16"/>
                  </a:cubicBezTo>
                  <a:cubicBezTo>
                    <a:pt x="32" y="15"/>
                    <a:pt x="26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5" y="14"/>
                    <a:pt x="11" y="15"/>
                    <a:pt x="7" y="17"/>
                  </a:cubicBezTo>
                  <a:cubicBezTo>
                    <a:pt x="9" y="16"/>
                    <a:pt x="11" y="16"/>
                    <a:pt x="13" y="16"/>
                  </a:cubicBezTo>
                  <a:cubicBezTo>
                    <a:pt x="18" y="16"/>
                    <a:pt x="24" y="18"/>
                    <a:pt x="29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4" y="18"/>
                    <a:pt x="37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5" y="17"/>
                    <a:pt x="49" y="18"/>
                    <a:pt x="54" y="19"/>
                  </a:cubicBezTo>
                  <a:cubicBezTo>
                    <a:pt x="55" y="19"/>
                    <a:pt x="57" y="20"/>
                    <a:pt x="58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6" y="23"/>
                    <a:pt x="53" y="24"/>
                    <a:pt x="50" y="24"/>
                  </a:cubicBezTo>
                  <a:cubicBezTo>
                    <a:pt x="47" y="24"/>
                    <a:pt x="43" y="23"/>
                    <a:pt x="40" y="22"/>
                  </a:cubicBezTo>
                  <a:cubicBezTo>
                    <a:pt x="37" y="21"/>
                    <a:pt x="34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1" y="20"/>
                    <a:pt x="31" y="20"/>
                  </a:cubicBezTo>
                  <a:cubicBezTo>
                    <a:pt x="36" y="22"/>
                    <a:pt x="41" y="24"/>
                    <a:pt x="46" y="24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61" y="24"/>
                    <a:pt x="72" y="20"/>
                    <a:pt x="82" y="16"/>
                  </a:cubicBezTo>
                  <a:cubicBezTo>
                    <a:pt x="84" y="16"/>
                    <a:pt x="86" y="15"/>
                    <a:pt x="88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3"/>
                    <a:pt x="87" y="12"/>
                    <a:pt x="87" y="12"/>
                  </a:cubicBezTo>
                  <a:cubicBezTo>
                    <a:pt x="88" y="10"/>
                    <a:pt x="91" y="9"/>
                    <a:pt x="94" y="7"/>
                  </a:cubicBezTo>
                  <a:cubicBezTo>
                    <a:pt x="97" y="7"/>
                    <a:pt x="99" y="6"/>
                    <a:pt x="100" y="5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92" y="6"/>
                    <a:pt x="84" y="9"/>
                    <a:pt x="77" y="14"/>
                  </a:cubicBezTo>
                  <a:close/>
                  <a:moveTo>
                    <a:pt x="126" y="98"/>
                  </a:moveTo>
                  <a:cubicBezTo>
                    <a:pt x="126" y="98"/>
                    <a:pt x="125" y="98"/>
                    <a:pt x="125" y="98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3" y="85"/>
                    <a:pt x="129" y="74"/>
                    <a:pt x="135" y="64"/>
                  </a:cubicBezTo>
                  <a:cubicBezTo>
                    <a:pt x="141" y="54"/>
                    <a:pt x="147" y="45"/>
                    <a:pt x="146" y="34"/>
                  </a:cubicBezTo>
                  <a:cubicBezTo>
                    <a:pt x="144" y="15"/>
                    <a:pt x="130" y="4"/>
                    <a:pt x="110" y="4"/>
                  </a:cubicBezTo>
                  <a:cubicBezTo>
                    <a:pt x="107" y="4"/>
                    <a:pt x="104" y="4"/>
                    <a:pt x="101" y="4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6"/>
                    <a:pt x="102" y="6"/>
                    <a:pt x="102" y="7"/>
                  </a:cubicBezTo>
                  <a:cubicBezTo>
                    <a:pt x="101" y="9"/>
                    <a:pt x="99" y="10"/>
                    <a:pt x="96" y="11"/>
                  </a:cubicBezTo>
                  <a:cubicBezTo>
                    <a:pt x="93" y="11"/>
                    <a:pt x="90" y="12"/>
                    <a:pt x="89" y="14"/>
                  </a:cubicBezTo>
                  <a:cubicBezTo>
                    <a:pt x="97" y="11"/>
                    <a:pt x="106" y="8"/>
                    <a:pt x="115" y="8"/>
                  </a:cubicBezTo>
                  <a:cubicBezTo>
                    <a:pt x="121" y="8"/>
                    <a:pt x="127" y="9"/>
                    <a:pt x="132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45" y="27"/>
                    <a:pt x="137" y="40"/>
                    <a:pt x="130" y="52"/>
                  </a:cubicBezTo>
                  <a:cubicBezTo>
                    <a:pt x="126" y="58"/>
                    <a:pt x="123" y="64"/>
                    <a:pt x="122" y="71"/>
                  </a:cubicBezTo>
                  <a:cubicBezTo>
                    <a:pt x="120" y="76"/>
                    <a:pt x="121" y="80"/>
                    <a:pt x="121" y="84"/>
                  </a:cubicBezTo>
                  <a:cubicBezTo>
                    <a:pt x="122" y="72"/>
                    <a:pt x="126" y="63"/>
                    <a:pt x="131" y="55"/>
                  </a:cubicBezTo>
                  <a:cubicBezTo>
                    <a:pt x="135" y="47"/>
                    <a:pt x="139" y="39"/>
                    <a:pt x="140" y="28"/>
                  </a:cubicBezTo>
                  <a:cubicBezTo>
                    <a:pt x="139" y="27"/>
                    <a:pt x="138" y="25"/>
                    <a:pt x="139" y="24"/>
                  </a:cubicBezTo>
                  <a:cubicBezTo>
                    <a:pt x="139" y="24"/>
                    <a:pt x="139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1" y="24"/>
                    <a:pt x="142" y="24"/>
                    <a:pt x="143" y="26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5" y="43"/>
                    <a:pt x="139" y="55"/>
                    <a:pt x="133" y="66"/>
                  </a:cubicBezTo>
                  <a:cubicBezTo>
                    <a:pt x="129" y="73"/>
                    <a:pt x="125" y="81"/>
                    <a:pt x="123" y="89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3" y="94"/>
                    <a:pt x="124" y="97"/>
                    <a:pt x="124" y="102"/>
                  </a:cubicBezTo>
                  <a:cubicBezTo>
                    <a:pt x="125" y="105"/>
                    <a:pt x="125" y="108"/>
                    <a:pt x="125" y="112"/>
                  </a:cubicBezTo>
                  <a:cubicBezTo>
                    <a:pt x="125" y="124"/>
                    <a:pt x="125" y="135"/>
                    <a:pt x="135" y="137"/>
                  </a:cubicBezTo>
                  <a:cubicBezTo>
                    <a:pt x="129" y="133"/>
                    <a:pt x="129" y="124"/>
                    <a:pt x="129" y="115"/>
                  </a:cubicBezTo>
                  <a:cubicBezTo>
                    <a:pt x="129" y="112"/>
                    <a:pt x="129" y="112"/>
                    <a:pt x="129" y="112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133" y="115"/>
                    <a:pt x="137" y="116"/>
                    <a:pt x="141" y="116"/>
                  </a:cubicBezTo>
                  <a:cubicBezTo>
                    <a:pt x="143" y="116"/>
                    <a:pt x="145" y="115"/>
                    <a:pt x="147" y="114"/>
                  </a:cubicBezTo>
                  <a:cubicBezTo>
                    <a:pt x="147" y="112"/>
                    <a:pt x="147" y="109"/>
                    <a:pt x="147" y="106"/>
                  </a:cubicBezTo>
                  <a:cubicBezTo>
                    <a:pt x="147" y="103"/>
                    <a:pt x="147" y="100"/>
                    <a:pt x="147" y="98"/>
                  </a:cubicBezTo>
                  <a:cubicBezTo>
                    <a:pt x="147" y="98"/>
                    <a:pt x="147" y="98"/>
                    <a:pt x="147" y="98"/>
                  </a:cubicBezTo>
                  <a:cubicBezTo>
                    <a:pt x="146" y="99"/>
                    <a:pt x="145" y="99"/>
                    <a:pt x="144" y="99"/>
                  </a:cubicBezTo>
                  <a:cubicBezTo>
                    <a:pt x="143" y="99"/>
                    <a:pt x="142" y="99"/>
                    <a:pt x="141" y="99"/>
                  </a:cubicBezTo>
                  <a:cubicBezTo>
                    <a:pt x="138" y="98"/>
                    <a:pt x="136" y="97"/>
                    <a:pt x="134" y="98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3" y="97"/>
                    <a:pt x="133" y="97"/>
                    <a:pt x="133" y="97"/>
                  </a:cubicBezTo>
                  <a:cubicBezTo>
                    <a:pt x="137" y="93"/>
                    <a:pt x="142" y="93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7" y="96"/>
                    <a:pt x="146" y="95"/>
                    <a:pt x="146" y="94"/>
                  </a:cubicBezTo>
                  <a:cubicBezTo>
                    <a:pt x="145" y="93"/>
                    <a:pt x="143" y="93"/>
                    <a:pt x="142" y="93"/>
                  </a:cubicBezTo>
                  <a:cubicBezTo>
                    <a:pt x="139" y="93"/>
                    <a:pt x="136" y="94"/>
                    <a:pt x="133" y="96"/>
                  </a:cubicBezTo>
                  <a:cubicBezTo>
                    <a:pt x="130" y="97"/>
                    <a:pt x="128" y="98"/>
                    <a:pt x="126" y="98"/>
                  </a:cubicBezTo>
                  <a:close/>
                  <a:moveTo>
                    <a:pt x="88" y="12"/>
                  </a:moveTo>
                  <a:cubicBezTo>
                    <a:pt x="90" y="11"/>
                    <a:pt x="93" y="10"/>
                    <a:pt x="95" y="9"/>
                  </a:cubicBezTo>
                  <a:cubicBezTo>
                    <a:pt x="98" y="8"/>
                    <a:pt x="100" y="8"/>
                    <a:pt x="101" y="7"/>
                  </a:cubicBezTo>
                  <a:cubicBezTo>
                    <a:pt x="101" y="7"/>
                    <a:pt x="101" y="6"/>
                    <a:pt x="101" y="6"/>
                  </a:cubicBezTo>
                  <a:cubicBezTo>
                    <a:pt x="99" y="7"/>
                    <a:pt x="97" y="8"/>
                    <a:pt x="95" y="9"/>
                  </a:cubicBezTo>
                  <a:cubicBezTo>
                    <a:pt x="92" y="10"/>
                    <a:pt x="89" y="11"/>
                    <a:pt x="88" y="12"/>
                  </a:cubicBezTo>
                  <a:close/>
                  <a:moveTo>
                    <a:pt x="56" y="21"/>
                  </a:moveTo>
                  <a:cubicBezTo>
                    <a:pt x="55" y="21"/>
                    <a:pt x="54" y="21"/>
                    <a:pt x="53" y="20"/>
                  </a:cubicBezTo>
                  <a:cubicBezTo>
                    <a:pt x="49" y="19"/>
                    <a:pt x="45" y="19"/>
                    <a:pt x="40" y="19"/>
                  </a:cubicBezTo>
                  <a:cubicBezTo>
                    <a:pt x="39" y="19"/>
                    <a:pt x="37" y="19"/>
                    <a:pt x="35" y="19"/>
                  </a:cubicBezTo>
                  <a:cubicBezTo>
                    <a:pt x="37" y="20"/>
                    <a:pt x="38" y="20"/>
                    <a:pt x="40" y="20"/>
                  </a:cubicBezTo>
                  <a:cubicBezTo>
                    <a:pt x="44" y="21"/>
                    <a:pt x="47" y="22"/>
                    <a:pt x="50" y="22"/>
                  </a:cubicBezTo>
                  <a:cubicBezTo>
                    <a:pt x="52" y="22"/>
                    <a:pt x="54" y="22"/>
                    <a:pt x="56" y="21"/>
                  </a:cubicBezTo>
                  <a:close/>
                  <a:moveTo>
                    <a:pt x="141" y="27"/>
                  </a:moveTo>
                  <a:cubicBezTo>
                    <a:pt x="141" y="26"/>
                    <a:pt x="141" y="26"/>
                    <a:pt x="140" y="25"/>
                  </a:cubicBezTo>
                  <a:cubicBezTo>
                    <a:pt x="141" y="26"/>
                    <a:pt x="141" y="27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40"/>
                    <a:pt x="136" y="48"/>
                    <a:pt x="132" y="56"/>
                  </a:cubicBezTo>
                  <a:cubicBezTo>
                    <a:pt x="128" y="64"/>
                    <a:pt x="123" y="72"/>
                    <a:pt x="123" y="84"/>
                  </a:cubicBezTo>
                  <a:cubicBezTo>
                    <a:pt x="125" y="77"/>
                    <a:pt x="128" y="71"/>
                    <a:pt x="131" y="66"/>
                  </a:cubicBezTo>
                  <a:cubicBezTo>
                    <a:pt x="138" y="54"/>
                    <a:pt x="144" y="43"/>
                    <a:pt x="141" y="27"/>
                  </a:cubicBezTo>
                  <a:close/>
                  <a:moveTo>
                    <a:pt x="145" y="98"/>
                  </a:moveTo>
                  <a:cubicBezTo>
                    <a:pt x="142" y="95"/>
                    <a:pt x="139" y="95"/>
                    <a:pt x="136" y="96"/>
                  </a:cubicBezTo>
                  <a:cubicBezTo>
                    <a:pt x="138" y="96"/>
                    <a:pt x="140" y="97"/>
                    <a:pt x="141" y="97"/>
                  </a:cubicBezTo>
                  <a:cubicBezTo>
                    <a:pt x="143" y="98"/>
                    <a:pt x="144" y="98"/>
                    <a:pt x="145" y="98"/>
                  </a:cubicBezTo>
                  <a:close/>
                  <a:moveTo>
                    <a:pt x="132" y="100"/>
                  </a:moveTo>
                  <a:cubicBezTo>
                    <a:pt x="142" y="100"/>
                    <a:pt x="142" y="100"/>
                    <a:pt x="142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6" y="102"/>
                    <a:pt x="146" y="108"/>
                    <a:pt x="146" y="113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38" y="115"/>
                    <a:pt x="132" y="112"/>
                    <a:pt x="130" y="108"/>
                  </a:cubicBezTo>
                  <a:cubicBezTo>
                    <a:pt x="129" y="105"/>
                    <a:pt x="129" y="102"/>
                    <a:pt x="132" y="100"/>
                  </a:cubicBezTo>
                  <a:close/>
                  <a:moveTo>
                    <a:pt x="142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1" y="103"/>
                    <a:pt x="130" y="105"/>
                    <a:pt x="131" y="107"/>
                  </a:cubicBezTo>
                  <a:cubicBezTo>
                    <a:pt x="133" y="111"/>
                    <a:pt x="138" y="113"/>
                    <a:pt x="144" y="112"/>
                  </a:cubicBezTo>
                  <a:cubicBezTo>
                    <a:pt x="145" y="106"/>
                    <a:pt x="144" y="103"/>
                    <a:pt x="142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5" name="手繪多邊形 51">
              <a:extLst>
                <a:ext uri="{FF2B5EF4-FFF2-40B4-BE49-F238E27FC236}">
                  <a16:creationId xmlns:a16="http://schemas.microsoft.com/office/drawing/2014/main" id="{1D7D5427-90EB-6944-B2A6-871F3D899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5288" y="5753100"/>
              <a:ext cx="303213" cy="344488"/>
            </a:xfrm>
            <a:custGeom>
              <a:avLst/>
              <a:gdLst>
                <a:gd name="T0" fmla="*/ 47 w 135"/>
                <a:gd name="T1" fmla="*/ 133 h 153"/>
                <a:gd name="T2" fmla="*/ 91 w 135"/>
                <a:gd name="T3" fmla="*/ 114 h 153"/>
                <a:gd name="T4" fmla="*/ 47 w 135"/>
                <a:gd name="T5" fmla="*/ 138 h 153"/>
                <a:gd name="T6" fmla="*/ 0 w 135"/>
                <a:gd name="T7" fmla="*/ 124 h 153"/>
                <a:gd name="T8" fmla="*/ 4 w 135"/>
                <a:gd name="T9" fmla="*/ 133 h 153"/>
                <a:gd name="T10" fmla="*/ 97 w 135"/>
                <a:gd name="T11" fmla="*/ 109 h 153"/>
                <a:gd name="T12" fmla="*/ 100 w 135"/>
                <a:gd name="T13" fmla="*/ 94 h 153"/>
                <a:gd name="T14" fmla="*/ 125 w 135"/>
                <a:gd name="T15" fmla="*/ 22 h 153"/>
                <a:gd name="T16" fmla="*/ 101 w 135"/>
                <a:gd name="T17" fmla="*/ 15 h 153"/>
                <a:gd name="T18" fmla="*/ 114 w 135"/>
                <a:gd name="T19" fmla="*/ 5 h 153"/>
                <a:gd name="T20" fmla="*/ 132 w 135"/>
                <a:gd name="T21" fmla="*/ 30 h 153"/>
                <a:gd name="T22" fmla="*/ 107 w 135"/>
                <a:gd name="T23" fmla="*/ 106 h 153"/>
                <a:gd name="T24" fmla="*/ 100 w 135"/>
                <a:gd name="T25" fmla="*/ 137 h 153"/>
                <a:gd name="T26" fmla="*/ 95 w 135"/>
                <a:gd name="T27" fmla="*/ 113 h 153"/>
                <a:gd name="T28" fmla="*/ 47 w 135"/>
                <a:gd name="T29" fmla="*/ 133 h 153"/>
                <a:gd name="T30" fmla="*/ 102 w 135"/>
                <a:gd name="T31" fmla="*/ 107 h 153"/>
                <a:gd name="T32" fmla="*/ 128 w 135"/>
                <a:gd name="T33" fmla="*/ 36 h 153"/>
                <a:gd name="T34" fmla="*/ 102 w 135"/>
                <a:gd name="T35" fmla="*/ 107 h 153"/>
                <a:gd name="T36" fmla="*/ 114 w 135"/>
                <a:gd name="T37" fmla="*/ 110 h 153"/>
                <a:gd name="T38" fmla="*/ 118 w 135"/>
                <a:gd name="T39" fmla="*/ 128 h 153"/>
                <a:gd name="T40" fmla="*/ 114 w 135"/>
                <a:gd name="T41" fmla="*/ 110 h 153"/>
                <a:gd name="T42" fmla="*/ 104 w 135"/>
                <a:gd name="T43" fmla="*/ 110 h 153"/>
                <a:gd name="T44" fmla="*/ 102 w 135"/>
                <a:gd name="T45" fmla="*/ 131 h 153"/>
                <a:gd name="T46" fmla="*/ 115 w 135"/>
                <a:gd name="T47" fmla="*/ 133 h 153"/>
                <a:gd name="T48" fmla="*/ 104 w 135"/>
                <a:gd name="T49" fmla="*/ 1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153">
                  <a:moveTo>
                    <a:pt x="47" y="133"/>
                  </a:moveTo>
                  <a:cubicBezTo>
                    <a:pt x="62" y="133"/>
                    <a:pt x="76" y="119"/>
                    <a:pt x="91" y="114"/>
                  </a:cubicBezTo>
                  <a:cubicBezTo>
                    <a:pt x="82" y="120"/>
                    <a:pt x="63" y="134"/>
                    <a:pt x="47" y="138"/>
                  </a:cubicBezTo>
                  <a:cubicBezTo>
                    <a:pt x="28" y="143"/>
                    <a:pt x="0" y="144"/>
                    <a:pt x="0" y="124"/>
                  </a:cubicBezTo>
                  <a:cubicBezTo>
                    <a:pt x="6" y="123"/>
                    <a:pt x="1" y="132"/>
                    <a:pt x="4" y="133"/>
                  </a:cubicBezTo>
                  <a:cubicBezTo>
                    <a:pt x="38" y="148"/>
                    <a:pt x="65" y="113"/>
                    <a:pt x="97" y="109"/>
                  </a:cubicBezTo>
                  <a:cubicBezTo>
                    <a:pt x="98" y="104"/>
                    <a:pt x="100" y="100"/>
                    <a:pt x="100" y="94"/>
                  </a:cubicBezTo>
                  <a:cubicBezTo>
                    <a:pt x="109" y="85"/>
                    <a:pt x="131" y="46"/>
                    <a:pt x="125" y="22"/>
                  </a:cubicBezTo>
                  <a:cubicBezTo>
                    <a:pt x="123" y="12"/>
                    <a:pt x="109" y="0"/>
                    <a:pt x="101" y="15"/>
                  </a:cubicBezTo>
                  <a:cubicBezTo>
                    <a:pt x="97" y="9"/>
                    <a:pt x="107" y="4"/>
                    <a:pt x="114" y="5"/>
                  </a:cubicBezTo>
                  <a:cubicBezTo>
                    <a:pt x="125" y="6"/>
                    <a:pt x="131" y="18"/>
                    <a:pt x="132" y="30"/>
                  </a:cubicBezTo>
                  <a:cubicBezTo>
                    <a:pt x="135" y="56"/>
                    <a:pt x="111" y="90"/>
                    <a:pt x="107" y="106"/>
                  </a:cubicBezTo>
                  <a:cubicBezTo>
                    <a:pt x="133" y="105"/>
                    <a:pt x="126" y="153"/>
                    <a:pt x="100" y="137"/>
                  </a:cubicBezTo>
                  <a:cubicBezTo>
                    <a:pt x="97" y="130"/>
                    <a:pt x="98" y="120"/>
                    <a:pt x="95" y="113"/>
                  </a:cubicBezTo>
                  <a:cubicBezTo>
                    <a:pt x="78" y="113"/>
                    <a:pt x="63" y="127"/>
                    <a:pt x="47" y="133"/>
                  </a:cubicBezTo>
                  <a:close/>
                  <a:moveTo>
                    <a:pt x="102" y="107"/>
                  </a:moveTo>
                  <a:cubicBezTo>
                    <a:pt x="112" y="84"/>
                    <a:pt x="130" y="63"/>
                    <a:pt x="128" y="36"/>
                  </a:cubicBezTo>
                  <a:cubicBezTo>
                    <a:pt x="126" y="65"/>
                    <a:pt x="105" y="83"/>
                    <a:pt x="102" y="107"/>
                  </a:cubicBezTo>
                  <a:close/>
                  <a:moveTo>
                    <a:pt x="114" y="110"/>
                  </a:moveTo>
                  <a:cubicBezTo>
                    <a:pt x="117" y="118"/>
                    <a:pt x="121" y="121"/>
                    <a:pt x="118" y="128"/>
                  </a:cubicBezTo>
                  <a:cubicBezTo>
                    <a:pt x="128" y="125"/>
                    <a:pt x="119" y="112"/>
                    <a:pt x="114" y="110"/>
                  </a:cubicBezTo>
                  <a:close/>
                  <a:moveTo>
                    <a:pt x="104" y="110"/>
                  </a:moveTo>
                  <a:cubicBezTo>
                    <a:pt x="100" y="114"/>
                    <a:pt x="100" y="125"/>
                    <a:pt x="102" y="131"/>
                  </a:cubicBezTo>
                  <a:cubicBezTo>
                    <a:pt x="108" y="132"/>
                    <a:pt x="110" y="135"/>
                    <a:pt x="115" y="133"/>
                  </a:cubicBezTo>
                  <a:cubicBezTo>
                    <a:pt x="120" y="121"/>
                    <a:pt x="114" y="111"/>
                    <a:pt x="104" y="1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  <p:sp>
          <p:nvSpPr>
            <p:cNvPr id="46" name="手繪多邊形 52">
              <a:extLst>
                <a:ext uri="{FF2B5EF4-FFF2-40B4-BE49-F238E27FC236}">
                  <a16:creationId xmlns:a16="http://schemas.microsoft.com/office/drawing/2014/main" id="{1B7E7C8A-2DCC-A042-918A-60DA3E8D4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13" y="5762625"/>
              <a:ext cx="306388" cy="311150"/>
            </a:xfrm>
            <a:custGeom>
              <a:avLst/>
              <a:gdLst>
                <a:gd name="T0" fmla="*/ 0 w 136"/>
                <a:gd name="T1" fmla="*/ 120 h 138"/>
                <a:gd name="T2" fmla="*/ 4 w 136"/>
                <a:gd name="T3" fmla="*/ 120 h 138"/>
                <a:gd name="T4" fmla="*/ 23 w 136"/>
                <a:gd name="T5" fmla="*/ 132 h 138"/>
                <a:gd name="T6" fmla="*/ 97 w 136"/>
                <a:gd name="T7" fmla="*/ 104 h 138"/>
                <a:gd name="T8" fmla="*/ 100 w 136"/>
                <a:gd name="T9" fmla="*/ 90 h 138"/>
                <a:gd name="T10" fmla="*/ 103 w 136"/>
                <a:gd name="T11" fmla="*/ 11 h 138"/>
                <a:gd name="T12" fmla="*/ 101 w 136"/>
                <a:gd name="T13" fmla="*/ 6 h 138"/>
                <a:gd name="T14" fmla="*/ 134 w 136"/>
                <a:gd name="T15" fmla="*/ 26 h 138"/>
                <a:gd name="T16" fmla="*/ 125 w 136"/>
                <a:gd name="T17" fmla="*/ 119 h 138"/>
                <a:gd name="T18" fmla="*/ 100 w 136"/>
                <a:gd name="T19" fmla="*/ 133 h 138"/>
                <a:gd name="T20" fmla="*/ 96 w 136"/>
                <a:gd name="T21" fmla="*/ 110 h 138"/>
                <a:gd name="T22" fmla="*/ 87 w 136"/>
                <a:gd name="T23" fmla="*/ 115 h 138"/>
                <a:gd name="T24" fmla="*/ 5 w 136"/>
                <a:gd name="T25" fmla="*/ 129 h 138"/>
                <a:gd name="T26" fmla="*/ 48 w 136"/>
                <a:gd name="T27" fmla="*/ 134 h 138"/>
                <a:gd name="T28" fmla="*/ 48 w 136"/>
                <a:gd name="T29" fmla="*/ 129 h 138"/>
                <a:gd name="T30" fmla="*/ 65 w 136"/>
                <a:gd name="T31" fmla="*/ 120 h 138"/>
                <a:gd name="T32" fmla="*/ 97 w 136"/>
                <a:gd name="T33" fmla="*/ 108 h 138"/>
                <a:gd name="T34" fmla="*/ 97 w 136"/>
                <a:gd name="T35" fmla="*/ 109 h 138"/>
                <a:gd name="T36" fmla="*/ 111 w 136"/>
                <a:gd name="T37" fmla="*/ 135 h 138"/>
                <a:gd name="T38" fmla="*/ 118 w 136"/>
                <a:gd name="T39" fmla="*/ 125 h 138"/>
                <a:gd name="T40" fmla="*/ 117 w 136"/>
                <a:gd name="T41" fmla="*/ 129 h 138"/>
                <a:gd name="T42" fmla="*/ 108 w 136"/>
                <a:gd name="T43" fmla="*/ 129 h 138"/>
                <a:gd name="T44" fmla="*/ 103 w 136"/>
                <a:gd name="T45" fmla="*/ 128 h 138"/>
                <a:gd name="T46" fmla="*/ 105 w 136"/>
                <a:gd name="T47" fmla="*/ 105 h 138"/>
                <a:gd name="T48" fmla="*/ 118 w 136"/>
                <a:gd name="T49" fmla="*/ 124 h 138"/>
                <a:gd name="T50" fmla="*/ 114 w 136"/>
                <a:gd name="T51" fmla="*/ 105 h 138"/>
                <a:gd name="T52" fmla="*/ 108 w 136"/>
                <a:gd name="T53" fmla="*/ 102 h 138"/>
                <a:gd name="T54" fmla="*/ 115 w 136"/>
                <a:gd name="T55" fmla="*/ 82 h 138"/>
                <a:gd name="T56" fmla="*/ 102 w 136"/>
                <a:gd name="T57" fmla="*/ 7 h 138"/>
                <a:gd name="T58" fmla="*/ 127 w 136"/>
                <a:gd name="T59" fmla="*/ 18 h 138"/>
                <a:gd name="T60" fmla="*/ 98 w 136"/>
                <a:gd name="T61" fmla="*/ 105 h 138"/>
                <a:gd name="T62" fmla="*/ 23 w 136"/>
                <a:gd name="T63" fmla="*/ 133 h 138"/>
                <a:gd name="T64" fmla="*/ 104 w 136"/>
                <a:gd name="T65" fmla="*/ 127 h 138"/>
                <a:gd name="T66" fmla="*/ 115 w 136"/>
                <a:gd name="T67" fmla="*/ 113 h 138"/>
                <a:gd name="T68" fmla="*/ 89 w 136"/>
                <a:gd name="T69" fmla="*/ 110 h 138"/>
                <a:gd name="T70" fmla="*/ 74 w 136"/>
                <a:gd name="T71" fmla="*/ 118 h 138"/>
                <a:gd name="T72" fmla="*/ 4 w 136"/>
                <a:gd name="T73" fmla="*/ 127 h 138"/>
                <a:gd name="T74" fmla="*/ 2 w 136"/>
                <a:gd name="T75" fmla="*/ 121 h 138"/>
                <a:gd name="T76" fmla="*/ 120 w 136"/>
                <a:gd name="T77" fmla="*/ 123 h 138"/>
                <a:gd name="T78" fmla="*/ 102 w 136"/>
                <a:gd name="T79" fmla="*/ 108 h 138"/>
                <a:gd name="T80" fmla="*/ 128 w 136"/>
                <a:gd name="T81" fmla="*/ 32 h 138"/>
                <a:gd name="T82" fmla="*/ 104 w 136"/>
                <a:gd name="T83" fmla="*/ 103 h 138"/>
                <a:gd name="T84" fmla="*/ 116 w 136"/>
                <a:gd name="T85" fmla="*/ 72 h 138"/>
                <a:gd name="T86" fmla="*/ 128 w 136"/>
                <a:gd name="T87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138">
                  <a:moveTo>
                    <a:pt x="26" y="138"/>
                  </a:moveTo>
                  <a:cubicBezTo>
                    <a:pt x="16" y="138"/>
                    <a:pt x="9" y="136"/>
                    <a:pt x="5" y="131"/>
                  </a:cubicBezTo>
                  <a:cubicBezTo>
                    <a:pt x="2" y="129"/>
                    <a:pt x="0" y="125"/>
                    <a:pt x="0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2" y="119"/>
                    <a:pt x="3" y="119"/>
                    <a:pt x="4" y="120"/>
                  </a:cubicBezTo>
                  <a:cubicBezTo>
                    <a:pt x="5" y="121"/>
                    <a:pt x="5" y="123"/>
                    <a:pt x="5" y="124"/>
                  </a:cubicBezTo>
                  <a:cubicBezTo>
                    <a:pt x="5" y="126"/>
                    <a:pt x="5" y="128"/>
                    <a:pt x="6" y="128"/>
                  </a:cubicBezTo>
                  <a:cubicBezTo>
                    <a:pt x="11" y="131"/>
                    <a:pt x="17" y="132"/>
                    <a:pt x="23" y="132"/>
                  </a:cubicBezTo>
                  <a:cubicBezTo>
                    <a:pt x="37" y="132"/>
                    <a:pt x="49" y="125"/>
                    <a:pt x="63" y="118"/>
                  </a:cubicBezTo>
                  <a:cubicBezTo>
                    <a:pt x="74" y="112"/>
                    <a:pt x="85" y="106"/>
                    <a:pt x="97" y="104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9" y="100"/>
                    <a:pt x="100" y="96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9" y="81"/>
                    <a:pt x="132" y="42"/>
                    <a:pt x="125" y="18"/>
                  </a:cubicBezTo>
                  <a:cubicBezTo>
                    <a:pt x="124" y="12"/>
                    <a:pt x="117" y="4"/>
                    <a:pt x="111" y="4"/>
                  </a:cubicBezTo>
                  <a:cubicBezTo>
                    <a:pt x="108" y="4"/>
                    <a:pt x="105" y="7"/>
                    <a:pt x="103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8"/>
                    <a:pt x="101" y="6"/>
                  </a:cubicBezTo>
                  <a:cubicBezTo>
                    <a:pt x="103" y="2"/>
                    <a:pt x="109" y="0"/>
                    <a:pt x="114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7" y="1"/>
                    <a:pt x="133" y="14"/>
                    <a:pt x="134" y="26"/>
                  </a:cubicBezTo>
                  <a:cubicBezTo>
                    <a:pt x="136" y="44"/>
                    <a:pt x="125" y="66"/>
                    <a:pt x="117" y="83"/>
                  </a:cubicBezTo>
                  <a:cubicBezTo>
                    <a:pt x="113" y="90"/>
                    <a:pt x="110" y="96"/>
                    <a:pt x="109" y="101"/>
                  </a:cubicBezTo>
                  <a:cubicBezTo>
                    <a:pt x="120" y="101"/>
                    <a:pt x="125" y="110"/>
                    <a:pt x="125" y="119"/>
                  </a:cubicBezTo>
                  <a:cubicBezTo>
                    <a:pt x="125" y="128"/>
                    <a:pt x="120" y="137"/>
                    <a:pt x="111" y="137"/>
                  </a:cubicBezTo>
                  <a:cubicBezTo>
                    <a:pt x="107" y="137"/>
                    <a:pt x="104" y="136"/>
                    <a:pt x="100" y="134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8" y="130"/>
                    <a:pt x="98" y="125"/>
                    <a:pt x="97" y="120"/>
                  </a:cubicBezTo>
                  <a:cubicBezTo>
                    <a:pt x="97" y="116"/>
                    <a:pt x="97" y="113"/>
                    <a:pt x="96" y="110"/>
                  </a:cubicBezTo>
                  <a:cubicBezTo>
                    <a:pt x="95" y="110"/>
                    <a:pt x="95" y="110"/>
                    <a:pt x="94" y="110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1" y="112"/>
                    <a:pt x="89" y="113"/>
                    <a:pt x="87" y="115"/>
                  </a:cubicBezTo>
                  <a:cubicBezTo>
                    <a:pt x="77" y="121"/>
                    <a:pt x="61" y="132"/>
                    <a:pt x="48" y="135"/>
                  </a:cubicBezTo>
                  <a:cubicBezTo>
                    <a:pt x="41" y="137"/>
                    <a:pt x="33" y="138"/>
                    <a:pt x="26" y="138"/>
                  </a:cubicBezTo>
                  <a:close/>
                  <a:moveTo>
                    <a:pt x="5" y="129"/>
                  </a:moveTo>
                  <a:cubicBezTo>
                    <a:pt x="5" y="130"/>
                    <a:pt x="5" y="130"/>
                    <a:pt x="6" y="130"/>
                  </a:cubicBezTo>
                  <a:cubicBezTo>
                    <a:pt x="10" y="134"/>
                    <a:pt x="17" y="137"/>
                    <a:pt x="26" y="137"/>
                  </a:cubicBezTo>
                  <a:cubicBezTo>
                    <a:pt x="33" y="137"/>
                    <a:pt x="41" y="135"/>
                    <a:pt x="48" y="134"/>
                  </a:cubicBezTo>
                  <a:cubicBezTo>
                    <a:pt x="61" y="130"/>
                    <a:pt x="76" y="120"/>
                    <a:pt x="86" y="114"/>
                  </a:cubicBezTo>
                  <a:cubicBezTo>
                    <a:pt x="82" y="115"/>
                    <a:pt x="78" y="117"/>
                    <a:pt x="75" y="119"/>
                  </a:cubicBezTo>
                  <a:cubicBezTo>
                    <a:pt x="66" y="124"/>
                    <a:pt x="57" y="129"/>
                    <a:pt x="48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4" y="126"/>
                    <a:pt x="59" y="123"/>
                    <a:pt x="65" y="120"/>
                  </a:cubicBezTo>
                  <a:cubicBezTo>
                    <a:pt x="75" y="114"/>
                    <a:pt x="85" y="108"/>
                    <a:pt x="96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8" y="112"/>
                    <a:pt x="99" y="116"/>
                    <a:pt x="99" y="120"/>
                  </a:cubicBezTo>
                  <a:cubicBezTo>
                    <a:pt x="99" y="124"/>
                    <a:pt x="100" y="129"/>
                    <a:pt x="101" y="132"/>
                  </a:cubicBezTo>
                  <a:cubicBezTo>
                    <a:pt x="104" y="134"/>
                    <a:pt x="108" y="135"/>
                    <a:pt x="111" y="135"/>
                  </a:cubicBezTo>
                  <a:cubicBezTo>
                    <a:pt x="118" y="135"/>
                    <a:pt x="122" y="129"/>
                    <a:pt x="123" y="123"/>
                  </a:cubicBezTo>
                  <a:cubicBezTo>
                    <a:pt x="122" y="124"/>
                    <a:pt x="121" y="125"/>
                    <a:pt x="119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8" y="127"/>
                    <a:pt x="117" y="128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5" y="130"/>
                    <a:pt x="114" y="130"/>
                    <a:pt x="113" y="130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1" y="130"/>
                    <a:pt x="109" y="130"/>
                    <a:pt x="108" y="129"/>
                  </a:cubicBezTo>
                  <a:cubicBezTo>
                    <a:pt x="106" y="129"/>
                    <a:pt x="105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00" y="122"/>
                    <a:pt x="100" y="110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10" y="106"/>
                    <a:pt x="114" y="108"/>
                    <a:pt x="116" y="112"/>
                  </a:cubicBezTo>
                  <a:cubicBezTo>
                    <a:pt x="118" y="116"/>
                    <a:pt x="119" y="120"/>
                    <a:pt x="118" y="124"/>
                  </a:cubicBezTo>
                  <a:cubicBezTo>
                    <a:pt x="118" y="124"/>
                    <a:pt x="118" y="124"/>
                    <a:pt x="118" y="124"/>
                  </a:cubicBezTo>
                  <a:cubicBezTo>
                    <a:pt x="121" y="119"/>
                    <a:pt x="119" y="116"/>
                    <a:pt x="117" y="112"/>
                  </a:cubicBezTo>
                  <a:cubicBezTo>
                    <a:pt x="116" y="110"/>
                    <a:pt x="115" y="109"/>
                    <a:pt x="114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6"/>
                    <a:pt x="121" y="109"/>
                    <a:pt x="123" y="113"/>
                  </a:cubicBezTo>
                  <a:cubicBezTo>
                    <a:pt x="121" y="107"/>
                    <a:pt x="116" y="102"/>
                    <a:pt x="108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1"/>
                    <a:pt x="107" y="101"/>
                    <a:pt x="107" y="101"/>
                  </a:cubicBezTo>
                  <a:cubicBezTo>
                    <a:pt x="108" y="97"/>
                    <a:pt x="112" y="90"/>
                    <a:pt x="115" y="82"/>
                  </a:cubicBezTo>
                  <a:cubicBezTo>
                    <a:pt x="124" y="65"/>
                    <a:pt x="134" y="44"/>
                    <a:pt x="133" y="26"/>
                  </a:cubicBezTo>
                  <a:cubicBezTo>
                    <a:pt x="131" y="15"/>
                    <a:pt x="126" y="3"/>
                    <a:pt x="115" y="2"/>
                  </a:cubicBezTo>
                  <a:cubicBezTo>
                    <a:pt x="110" y="1"/>
                    <a:pt x="104" y="4"/>
                    <a:pt x="102" y="7"/>
                  </a:cubicBezTo>
                  <a:cubicBezTo>
                    <a:pt x="102" y="7"/>
                    <a:pt x="102" y="8"/>
                    <a:pt x="102" y="9"/>
                  </a:cubicBezTo>
                  <a:cubicBezTo>
                    <a:pt x="105" y="4"/>
                    <a:pt x="109" y="3"/>
                    <a:pt x="111" y="3"/>
                  </a:cubicBezTo>
                  <a:cubicBezTo>
                    <a:pt x="118" y="3"/>
                    <a:pt x="125" y="11"/>
                    <a:pt x="127" y="18"/>
                  </a:cubicBezTo>
                  <a:cubicBezTo>
                    <a:pt x="133" y="42"/>
                    <a:pt x="110" y="81"/>
                    <a:pt x="101" y="91"/>
                  </a:cubicBezTo>
                  <a:cubicBezTo>
                    <a:pt x="102" y="96"/>
                    <a:pt x="100" y="100"/>
                    <a:pt x="99" y="104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86" y="107"/>
                    <a:pt x="75" y="113"/>
                    <a:pt x="64" y="119"/>
                  </a:cubicBezTo>
                  <a:cubicBezTo>
                    <a:pt x="51" y="126"/>
                    <a:pt x="37" y="133"/>
                    <a:pt x="23" y="133"/>
                  </a:cubicBezTo>
                  <a:cubicBezTo>
                    <a:pt x="17" y="133"/>
                    <a:pt x="11" y="132"/>
                    <a:pt x="5" y="129"/>
                  </a:cubicBezTo>
                  <a:cubicBezTo>
                    <a:pt x="5" y="129"/>
                    <a:pt x="5" y="129"/>
                    <a:pt x="5" y="129"/>
                  </a:cubicBezTo>
                  <a:close/>
                  <a:moveTo>
                    <a:pt x="104" y="127"/>
                  </a:moveTo>
                  <a:cubicBezTo>
                    <a:pt x="106" y="127"/>
                    <a:pt x="107" y="127"/>
                    <a:pt x="108" y="128"/>
                  </a:cubicBezTo>
                  <a:cubicBezTo>
                    <a:pt x="111" y="129"/>
                    <a:pt x="113" y="129"/>
                    <a:pt x="116" y="128"/>
                  </a:cubicBezTo>
                  <a:cubicBezTo>
                    <a:pt x="118" y="123"/>
                    <a:pt x="118" y="117"/>
                    <a:pt x="115" y="113"/>
                  </a:cubicBezTo>
                  <a:cubicBezTo>
                    <a:pt x="113" y="110"/>
                    <a:pt x="109" y="107"/>
                    <a:pt x="105" y="107"/>
                  </a:cubicBezTo>
                  <a:cubicBezTo>
                    <a:pt x="102" y="111"/>
                    <a:pt x="102" y="121"/>
                    <a:pt x="104" y="127"/>
                  </a:cubicBezTo>
                  <a:close/>
                  <a:moveTo>
                    <a:pt x="89" y="110"/>
                  </a:moveTo>
                  <a:cubicBezTo>
                    <a:pt x="81" y="112"/>
                    <a:pt x="73" y="117"/>
                    <a:pt x="65" y="121"/>
                  </a:cubicBezTo>
                  <a:cubicBezTo>
                    <a:pt x="61" y="123"/>
                    <a:pt x="57" y="125"/>
                    <a:pt x="53" y="127"/>
                  </a:cubicBezTo>
                  <a:cubicBezTo>
                    <a:pt x="60" y="126"/>
                    <a:pt x="67" y="122"/>
                    <a:pt x="74" y="118"/>
                  </a:cubicBezTo>
                  <a:cubicBezTo>
                    <a:pt x="79" y="115"/>
                    <a:pt x="84" y="112"/>
                    <a:pt x="89" y="110"/>
                  </a:cubicBezTo>
                  <a:close/>
                  <a:moveTo>
                    <a:pt x="2" y="121"/>
                  </a:moveTo>
                  <a:cubicBezTo>
                    <a:pt x="2" y="123"/>
                    <a:pt x="3" y="125"/>
                    <a:pt x="4" y="127"/>
                  </a:cubicBezTo>
                  <a:cubicBezTo>
                    <a:pt x="3" y="127"/>
                    <a:pt x="3" y="125"/>
                    <a:pt x="3" y="124"/>
                  </a:cubicBezTo>
                  <a:cubicBezTo>
                    <a:pt x="3" y="123"/>
                    <a:pt x="4" y="122"/>
                    <a:pt x="3" y="121"/>
                  </a:cubicBezTo>
                  <a:cubicBezTo>
                    <a:pt x="3" y="121"/>
                    <a:pt x="3" y="121"/>
                    <a:pt x="2" y="121"/>
                  </a:cubicBezTo>
                  <a:close/>
                  <a:moveTo>
                    <a:pt x="116" y="108"/>
                  </a:moveTo>
                  <a:cubicBezTo>
                    <a:pt x="117" y="109"/>
                    <a:pt x="118" y="110"/>
                    <a:pt x="118" y="111"/>
                  </a:cubicBezTo>
                  <a:cubicBezTo>
                    <a:pt x="120" y="115"/>
                    <a:pt x="122" y="118"/>
                    <a:pt x="120" y="123"/>
                  </a:cubicBezTo>
                  <a:cubicBezTo>
                    <a:pt x="122" y="122"/>
                    <a:pt x="123" y="121"/>
                    <a:pt x="123" y="119"/>
                  </a:cubicBezTo>
                  <a:cubicBezTo>
                    <a:pt x="123" y="115"/>
                    <a:pt x="119" y="110"/>
                    <a:pt x="116" y="108"/>
                  </a:cubicBezTo>
                  <a:close/>
                  <a:moveTo>
                    <a:pt x="102" y="108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104" y="92"/>
                    <a:pt x="109" y="82"/>
                    <a:pt x="114" y="72"/>
                  </a:cubicBezTo>
                  <a:cubicBezTo>
                    <a:pt x="121" y="60"/>
                    <a:pt x="127" y="47"/>
                    <a:pt x="128" y="32"/>
                  </a:cubicBezTo>
                  <a:cubicBezTo>
                    <a:pt x="130" y="32"/>
                    <a:pt x="130" y="32"/>
                    <a:pt x="130" y="32"/>
                  </a:cubicBezTo>
                  <a:cubicBezTo>
                    <a:pt x="131" y="51"/>
                    <a:pt x="122" y="68"/>
                    <a:pt x="114" y="84"/>
                  </a:cubicBezTo>
                  <a:cubicBezTo>
                    <a:pt x="110" y="90"/>
                    <a:pt x="107" y="97"/>
                    <a:pt x="104" y="103"/>
                  </a:cubicBezTo>
                  <a:lnTo>
                    <a:pt x="102" y="108"/>
                  </a:lnTo>
                  <a:close/>
                  <a:moveTo>
                    <a:pt x="128" y="44"/>
                  </a:moveTo>
                  <a:cubicBezTo>
                    <a:pt x="125" y="54"/>
                    <a:pt x="120" y="63"/>
                    <a:pt x="116" y="72"/>
                  </a:cubicBezTo>
                  <a:cubicBezTo>
                    <a:pt x="111" y="81"/>
                    <a:pt x="107" y="89"/>
                    <a:pt x="105" y="97"/>
                  </a:cubicBezTo>
                  <a:cubicBezTo>
                    <a:pt x="108" y="92"/>
                    <a:pt x="110" y="88"/>
                    <a:pt x="112" y="83"/>
                  </a:cubicBezTo>
                  <a:cubicBezTo>
                    <a:pt x="119" y="71"/>
                    <a:pt x="126" y="58"/>
                    <a:pt x="12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zh-TW" altLang="en-US">
                <a:solidFill>
                  <a:srgbClr val="9A5315"/>
                </a:solidFill>
                <a:latin typeface="Microsoft JhengHei UI"/>
              </a:endParaRPr>
            </a:p>
          </p:txBody>
        </p:sp>
      </p:grpSp>
      <p:sp>
        <p:nvSpPr>
          <p:cNvPr id="78" name="圖片版面配置區 33"/>
          <p:cNvSpPr>
            <a:spLocks noGrp="1"/>
          </p:cNvSpPr>
          <p:nvPr>
            <p:ph type="pic" sz="quarter" idx="18"/>
          </p:nvPr>
        </p:nvSpPr>
        <p:spPr>
          <a:xfrm>
            <a:off x="3449914" y="53340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79" name="圖片版面配置區 33"/>
          <p:cNvSpPr>
            <a:spLocks noGrp="1"/>
          </p:cNvSpPr>
          <p:nvPr>
            <p:ph type="pic" sz="quarter" idx="19"/>
          </p:nvPr>
        </p:nvSpPr>
        <p:spPr>
          <a:xfrm>
            <a:off x="625928" y="1013590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0" name="圖片版面配置區 33"/>
          <p:cNvSpPr>
            <a:spLocks noGrp="1"/>
          </p:cNvSpPr>
          <p:nvPr>
            <p:ph type="pic" sz="quarter" idx="20"/>
          </p:nvPr>
        </p:nvSpPr>
        <p:spPr>
          <a:xfrm>
            <a:off x="6281554" y="1013591"/>
            <a:ext cx="2228850" cy="3657600"/>
          </a:xfrm>
          <a:solidFill>
            <a:schemeClr val="bg2"/>
          </a:solidFill>
          <a:ln w="38100">
            <a:solidFill>
              <a:schemeClr val="bg1"/>
            </a:solidFill>
          </a:ln>
        </p:spPr>
        <p:txBody>
          <a:bodyPr rtlCol="0">
            <a:normAutofit/>
          </a:bodyPr>
          <a:lstStyle>
            <a:lvl1pPr marL="0" indent="0" algn="ctr" latinLnBrk="0">
              <a:buNone/>
              <a:defRPr lang="zh-TW"/>
            </a:lvl1pPr>
          </a:lstStyle>
          <a:p>
            <a:pPr lvl="0"/>
            <a:r>
              <a:rPr lang="zh-TW" altLang="en-US" noProof="0"/>
              <a:t>按一下圖示以新增圖片</a:t>
            </a:r>
            <a:endParaRPr lang="zh-TW" noProof="0"/>
          </a:p>
        </p:txBody>
      </p:sp>
      <p:sp>
        <p:nvSpPr>
          <p:cNvPr id="81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711653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2" name="文字版面配置區 3"/>
          <p:cNvSpPr>
            <a:spLocks noGrp="1"/>
          </p:cNvSpPr>
          <p:nvPr>
            <p:ph type="body" sz="half" idx="21"/>
          </p:nvPr>
        </p:nvSpPr>
        <p:spPr>
          <a:xfrm>
            <a:off x="3530406" y="4582378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83" name="文字版面配置區 3"/>
          <p:cNvSpPr>
            <a:spLocks noGrp="1"/>
          </p:cNvSpPr>
          <p:nvPr>
            <p:ph type="body" sz="half" idx="22"/>
          </p:nvPr>
        </p:nvSpPr>
        <p:spPr>
          <a:xfrm>
            <a:off x="6367279" y="5018002"/>
            <a:ext cx="2057400" cy="914400"/>
          </a:xfrm>
        </p:spPr>
        <p:txBody>
          <a:bodyPr>
            <a:normAutofit/>
          </a:bodyPr>
          <a:lstStyle>
            <a:lvl1pPr marL="0" indent="0" latinLnBrk="0">
              <a:spcBef>
                <a:spcPts val="1600"/>
              </a:spcBef>
              <a:buNone/>
              <a:defRPr lang="zh-TW" sz="1600"/>
            </a:lvl1pPr>
            <a:lvl2pPr marL="457200" indent="0" latinLnBrk="0">
              <a:buNone/>
              <a:defRPr lang="zh-TW" sz="1400"/>
            </a:lvl2pPr>
            <a:lvl3pPr marL="914400" indent="0" latinLnBrk="0">
              <a:buNone/>
              <a:defRPr lang="zh-TW" sz="1200"/>
            </a:lvl3pPr>
            <a:lvl4pPr marL="1371600" indent="0" latinLnBrk="0">
              <a:buNone/>
              <a:defRPr lang="zh-TW" sz="1000"/>
            </a:lvl4pPr>
            <a:lvl5pPr marL="1828800" indent="0" latinLnBrk="0">
              <a:buNone/>
              <a:defRPr lang="zh-TW" sz="1000"/>
            </a:lvl5pPr>
            <a:lvl6pPr marL="2286000" indent="0" latinLnBrk="0">
              <a:buNone/>
              <a:defRPr lang="zh-TW" sz="1000"/>
            </a:lvl6pPr>
            <a:lvl7pPr marL="2743200" indent="0" latinLnBrk="0">
              <a:buNone/>
              <a:defRPr lang="zh-TW" sz="1000"/>
            </a:lvl7pPr>
            <a:lvl8pPr marL="3200400" indent="0" latinLnBrk="0">
              <a:buNone/>
              <a:defRPr lang="zh-TW" sz="1000"/>
            </a:lvl8pPr>
            <a:lvl9pPr marL="3657600" indent="0" latinLnBrk="0">
              <a:buNone/>
              <a:defRPr lang="zh-TW" sz="10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7" name="日期版面配置區 5">
            <a:extLst>
              <a:ext uri="{FF2B5EF4-FFF2-40B4-BE49-F238E27FC236}">
                <a16:creationId xmlns:a16="http://schemas.microsoft.com/office/drawing/2014/main" id="{7C6838C0-7B5D-9E4C-ACF1-85E4D0E35F5A}"/>
              </a:ext>
            </a:extLst>
          </p:cNvPr>
          <p:cNvSpPr>
            <a:spLocks noGrp="1"/>
          </p:cNvSpPr>
          <p:nvPr>
            <p:ph type="dt" sz="half" idx="23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B0C1F41-A43A-4D4E-A2F0-BB85C2A2541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8" name="頁尾版面配置區 6">
            <a:extLst>
              <a:ext uri="{FF2B5EF4-FFF2-40B4-BE49-F238E27FC236}">
                <a16:creationId xmlns:a16="http://schemas.microsoft.com/office/drawing/2014/main" id="{E6858337-52F9-0843-B508-BD1E82008B5A}"/>
              </a:ext>
            </a:extLst>
          </p:cNvPr>
          <p:cNvSpPr>
            <a:spLocks noGrp="1"/>
          </p:cNvSpPr>
          <p:nvPr>
            <p:ph type="ftr" sz="quarter" idx="24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49" name="投影片編號版面配置區 7">
            <a:extLst>
              <a:ext uri="{FF2B5EF4-FFF2-40B4-BE49-F238E27FC236}">
                <a16:creationId xmlns:a16="http://schemas.microsoft.com/office/drawing/2014/main" id="{CDA469E2-99B7-5C46-A608-3196293F536F}"/>
              </a:ext>
            </a:extLst>
          </p:cNvPr>
          <p:cNvSpPr>
            <a:spLocks noGrp="1"/>
          </p:cNvSpPr>
          <p:nvPr>
            <p:ph type="sldNum" sz="quarter" idx="25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mtClean="0"/>
            </a:lvl1pPr>
          </a:lstStyle>
          <a:p>
            <a:pPr>
              <a:defRPr/>
            </a:pPr>
            <a:fld id="{5B5EB145-D0C2-B946-A4F8-98BBA142FC93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77087873"/>
      </p:ext>
    </p:extLst>
  </p:cSld>
  <p:clrMapOvr>
    <a:masterClrMapping/>
  </p:clrMapOvr>
  <p:transition spd="med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垂直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6941E12B-DB70-974E-9421-A3BC873A1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1E910EB0-6C6C-6D48-9DEC-0411298F969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3705B4D-636A-F84C-A49E-51B85C1DC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F323FA7B-2A11-274B-BC17-8DB2A227B3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DBCBCC94-F03B-414F-B69A-7B15253B4E2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57651042"/>
      </p:ext>
    </p:extLst>
  </p:cSld>
  <p:clrMapOvr>
    <a:masterClrMapping/>
  </p:clrMapOvr>
  <p:transition spd="med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垂直標題 1"/>
          <p:cNvSpPr>
            <a:spLocks noGrp="1"/>
          </p:cNvSpPr>
          <p:nvPr>
            <p:ph type="title" orient="vert"/>
          </p:nvPr>
        </p:nvSpPr>
        <p:spPr>
          <a:xfrm>
            <a:off x="7218202" y="304800"/>
            <a:ext cx="1297148" cy="5676900"/>
          </a:xfrm>
        </p:spPr>
        <p:txBody>
          <a:bodyPr vert="eaVert"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垂直文字版面配置區 2"/>
          <p:cNvSpPr>
            <a:spLocks noGrp="1"/>
          </p:cNvSpPr>
          <p:nvPr>
            <p:ph type="body" orient="vert" idx="1"/>
          </p:nvPr>
        </p:nvSpPr>
        <p:spPr>
          <a:xfrm>
            <a:off x="628659" y="304800"/>
            <a:ext cx="6475253" cy="5676900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9F41C72-1815-924C-91A6-BEC2AEACFF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64EA6053-3B5D-8F4B-A542-85F4E89C4116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ED972722-843D-DF40-865E-2866D5F417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3064E968-F682-784B-89CC-81423E5F9B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6D1346F7-F1B3-F04E-AFB5-F008E3A6975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09106862"/>
      </p:ext>
    </p:extLst>
  </p:cSld>
  <p:clrMapOvr>
    <a:masterClrMapping/>
  </p:clrMapOvr>
  <p:transition spd="med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標題及表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表格版面配置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</p:spPr>
        <p:txBody>
          <a:bodyPr rtlCol="0">
            <a:normAutofit/>
          </a:bodyPr>
          <a:lstStyle>
            <a:lvl1pPr>
              <a:defRPr>
                <a:latin typeface="標楷體" pitchFamily="65" charset="-120"/>
                <a:ea typeface="標楷體" pitchFamily="65" charset="-120"/>
              </a:defRPr>
            </a:lvl1pPr>
          </a:lstStyle>
          <a:p>
            <a:pPr lvl="0"/>
            <a:endParaRPr lang="zh-TW" altLang="en-US" noProof="0"/>
          </a:p>
        </p:txBody>
      </p:sp>
      <p:sp>
        <p:nvSpPr>
          <p:cNvPr id="4" name="Date Placeholder 4">
            <a:extLst>
              <a:ext uri="{FF2B5EF4-FFF2-40B4-BE49-F238E27FC236}">
                <a16:creationId xmlns:a16="http://schemas.microsoft.com/office/drawing/2014/main" id="{E8B7519C-2609-7D47-8A98-6130B27280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09F35CC9-4C29-F945-9181-8A6CC5753483}" type="datetime1">
              <a:rPr lang="ja-JP" altLang="en-US"/>
              <a:pPr>
                <a:defRPr/>
              </a:pPr>
              <a:t>2022/2/10</a:t>
            </a:fld>
            <a:endParaRPr lang="en-US" altLang="zh-TW" dirty="0"/>
          </a:p>
        </p:txBody>
      </p:sp>
      <p:sp>
        <p:nvSpPr>
          <p:cNvPr id="5" name="Footer Placeholder 5">
            <a:extLst>
              <a:ext uri="{FF2B5EF4-FFF2-40B4-BE49-F238E27FC236}">
                <a16:creationId xmlns:a16="http://schemas.microsoft.com/office/drawing/2014/main" id="{FB296D66-568B-3943-B7E1-7A38B4AC5A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lang="en-US" altLang="zh-TW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E9D110ED-B820-AD48-A4B0-062A26C42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731B710-D0A4-C246-833E-78CC7C11061A}" type="slidenum">
              <a:rPr lang="en-US" altLang="zh-TW"/>
              <a:pPr>
                <a:defRPr/>
              </a:pPr>
              <a:t>‹#›</a:t>
            </a:fld>
            <a:endParaRPr lang="en-US" altLang="zh-TW"/>
          </a:p>
        </p:txBody>
      </p:sp>
    </p:spTree>
    <p:extLst>
      <p:ext uri="{BB962C8B-B14F-4D97-AF65-F5344CB8AC3E}">
        <p14:creationId xmlns:p14="http://schemas.microsoft.com/office/powerpoint/2010/main" val="152642407"/>
      </p:ext>
    </p:extLst>
  </p:cSld>
  <p:clrMapOvr>
    <a:masterClrMapping/>
  </p:clrMapOvr>
  <p:transition spd="med">
    <p:wipe dir="d"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Shape 89"/>
          <p:cNvSpPr>
            <a:spLocks noGrp="1"/>
          </p:cNvSpPr>
          <p:nvPr>
            <p:ph type="title"/>
          </p:nvPr>
        </p:nvSpPr>
        <p:spPr>
          <a:xfrm>
            <a:off x="1115617" y="122239"/>
            <a:ext cx="6885385" cy="1002507"/>
          </a:xfrm>
          <a:prstGeom prst="rect">
            <a:avLst/>
          </a:prstGeom>
        </p:spPr>
        <p:txBody>
          <a:bodyPr/>
          <a:lstStyle/>
          <a:p>
            <a:r>
              <a:t>大標題文字</a:t>
            </a:r>
          </a:p>
        </p:txBody>
      </p:sp>
      <p:sp>
        <p:nvSpPr>
          <p:cNvPr id="90" name="Shape 90"/>
          <p:cNvSpPr>
            <a:spLocks noGrp="1"/>
          </p:cNvSpPr>
          <p:nvPr>
            <p:ph type="body" idx="1"/>
          </p:nvPr>
        </p:nvSpPr>
        <p:spPr>
          <a:xfrm>
            <a:off x="457200" y="1124746"/>
            <a:ext cx="8229600" cy="500618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t>內文層級一</a:t>
            </a:r>
          </a:p>
          <a:p>
            <a:pPr lvl="1"/>
            <a:r>
              <a:t>內文層級二</a:t>
            </a:r>
          </a:p>
          <a:p>
            <a:pPr lvl="2"/>
            <a:r>
              <a:t>內文層級三</a:t>
            </a:r>
          </a:p>
          <a:p>
            <a:pPr lvl="3"/>
            <a:r>
              <a:t>內文層級四</a:t>
            </a:r>
          </a:p>
          <a:p>
            <a:pPr lvl="4"/>
            <a:r>
              <a:t>內文層級五</a:t>
            </a:r>
          </a:p>
        </p:txBody>
      </p:sp>
      <p:sp>
        <p:nvSpPr>
          <p:cNvPr id="4" name="Shape 91">
            <a:extLst>
              <a:ext uri="{FF2B5EF4-FFF2-40B4-BE49-F238E27FC236}">
                <a16:creationId xmlns:a16="http://schemas.microsoft.com/office/drawing/2014/main" id="{66B8B175-F14C-DE41-9E42-961744B43D7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3DD8482-2219-5949-8C02-7C4D87AFD031}" type="slidenum">
              <a:rPr lang="zh-TW" altLang="zh-TW"/>
              <a:pPr>
                <a:defRPr/>
              </a:pPr>
              <a:t>‹#›</a:t>
            </a:fld>
            <a:endParaRPr lang="zh-TW" altLang="zh-TW"/>
          </a:p>
        </p:txBody>
      </p:sp>
    </p:spTree>
    <p:extLst>
      <p:ext uri="{BB962C8B-B14F-4D97-AF65-F5344CB8AC3E}">
        <p14:creationId xmlns:p14="http://schemas.microsoft.com/office/powerpoint/2010/main" val="1505747393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3199210" y="1752600"/>
            <a:ext cx="5143502" cy="1828800"/>
          </a:xfrm>
        </p:spPr>
        <p:txBody>
          <a:bodyPr>
            <a:normAutofit/>
          </a:bodyPr>
          <a:lstStyle>
            <a:lvl1pPr algn="l" latinLnBrk="0">
              <a:defRPr lang="zh-TW" sz="5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algn="l" latinLnBrk="0">
              <a:spcBef>
                <a:spcPts val="0"/>
              </a:spcBef>
              <a:buNone/>
              <a:defRPr lang="zh-TW" sz="2400"/>
            </a:lvl1pPr>
            <a:lvl2pPr marL="457200" indent="0" algn="ctr" latinLnBrk="0">
              <a:buNone/>
              <a:defRPr lang="zh-TW" sz="2000"/>
            </a:lvl2pPr>
            <a:lvl3pPr marL="914400" indent="0" algn="ctr" latinLnBrk="0">
              <a:buNone/>
              <a:defRPr lang="zh-TW" sz="1800"/>
            </a:lvl3pPr>
            <a:lvl4pPr marL="1371600" indent="0" algn="ctr" latinLnBrk="0">
              <a:buNone/>
              <a:defRPr lang="zh-TW" sz="1600"/>
            </a:lvl4pPr>
            <a:lvl5pPr marL="1828800" indent="0" algn="ctr" latinLnBrk="0">
              <a:buNone/>
              <a:defRPr lang="zh-TW" sz="1600"/>
            </a:lvl5pPr>
            <a:lvl6pPr marL="2286000" indent="0" algn="ctr" latinLnBrk="0">
              <a:buNone/>
              <a:defRPr lang="zh-TW" sz="1600"/>
            </a:lvl6pPr>
            <a:lvl7pPr marL="2743200" indent="0" algn="ctr" latinLnBrk="0">
              <a:buNone/>
              <a:defRPr lang="zh-TW" sz="1600"/>
            </a:lvl7pPr>
            <a:lvl8pPr marL="3200400" indent="0" algn="ctr" latinLnBrk="0">
              <a:buNone/>
              <a:defRPr lang="zh-TW" sz="1600"/>
            </a:lvl8pPr>
            <a:lvl9pPr marL="3657600" indent="0" algn="ctr" latinLnBrk="0">
              <a:buNone/>
              <a:defRPr lang="zh-TW" sz="1600"/>
            </a:lvl9pPr>
          </a:lstStyle>
          <a:p>
            <a:r>
              <a:rPr lang="zh-TW" altLang="en-US"/>
              <a:t>按一下以編輯母片副標題樣式</a:t>
            </a:r>
            <a:endParaRPr lang="zh-TW"/>
          </a:p>
        </p:txBody>
      </p:sp>
    </p:spTree>
    <p:extLst>
      <p:ext uri="{BB962C8B-B14F-4D97-AF65-F5344CB8AC3E}">
        <p14:creationId xmlns:p14="http://schemas.microsoft.com/office/powerpoint/2010/main" val="2363412387"/>
      </p:ext>
    </p:extLst>
  </p:cSld>
  <p:clrMapOvr>
    <a:masterClrMapping/>
  </p:clrMapOvr>
  <p:transition spd="med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 i="0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63670E9-EB8C-834E-A2D9-9ADB6C574C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C5F1A027-9FE2-C44C-A316-01E5BE2958E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674205EE-A182-054B-8782-A4D206E641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D57136F6-32D2-3F40-A23F-B1B9BE10CA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04321DE-C100-724B-8D8F-1C3847F18D10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25148787"/>
      </p:ext>
    </p:extLst>
  </p:cSld>
  <p:clrMapOvr>
    <a:masterClrMapping/>
  </p:clrMapOvr>
  <p:transition spd="med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199210" y="1828800"/>
            <a:ext cx="5143502" cy="1828800"/>
          </a:xfrm>
        </p:spPr>
        <p:txBody>
          <a:bodyPr>
            <a:normAutofit/>
          </a:bodyPr>
          <a:lstStyle>
            <a:lvl1pPr latinLnBrk="0">
              <a:defRPr lang="zh-TW" sz="4400"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3199207" y="3733800"/>
            <a:ext cx="5143502" cy="914400"/>
          </a:xfrm>
        </p:spPr>
        <p:txBody>
          <a:bodyPr/>
          <a:lstStyle>
            <a:lvl1pPr marL="0" indent="0" latinLnBrk="0">
              <a:spcBef>
                <a:spcPts val="0"/>
              </a:spcBef>
              <a:buNone/>
              <a:defRPr lang="zh-TW" sz="2400">
                <a:solidFill>
                  <a:schemeClr val="tx1"/>
                </a:solidFill>
              </a:defRPr>
            </a:lvl1pPr>
            <a:lvl2pPr marL="457200" indent="0" latinLnBrk="0">
              <a:buNone/>
              <a:defRPr lang="zh-TW"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latinLnBrk="0">
              <a:buNone/>
              <a:defRPr lang="zh-TW"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latinLnBrk="0">
              <a:buNone/>
              <a:defRPr lang="zh-TW"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</p:spTree>
    <p:extLst>
      <p:ext uri="{BB962C8B-B14F-4D97-AF65-F5344CB8AC3E}">
        <p14:creationId xmlns:p14="http://schemas.microsoft.com/office/powerpoint/2010/main" val="2258912987"/>
      </p:ext>
    </p:extLst>
  </p:cSld>
  <p:clrMapOvr>
    <a:masterClrMapping/>
  </p:clrMapOvr>
  <p:transition spd="med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798911" y="1825625"/>
            <a:ext cx="371594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4629159" y="1825625"/>
            <a:ext cx="3713561" cy="4187952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7FD8A2BA-B4AE-5847-BD93-9FD0FDAAE1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D17280E8-AE16-E74D-896C-83767EC87CF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6DEC82F0-7B4C-B14A-9088-DCBB6A2140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DD5188B6-8EB6-C647-9A05-A90F3D3E48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3FD2135-E5BA-9949-8CD8-622457FB04F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84235127"/>
      </p:ext>
    </p:extLst>
  </p:cSld>
  <p:clrMapOvr>
    <a:masterClrMapping/>
  </p:clrMapOvr>
  <p:transition spd="med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802386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802386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717036" cy="823912"/>
          </a:xfrm>
        </p:spPr>
        <p:txBody>
          <a:bodyPr anchor="b"/>
          <a:lstStyle>
            <a:lvl1pPr marL="0" indent="0" latinLnBrk="0">
              <a:spcBef>
                <a:spcPts val="0"/>
              </a:spcBef>
              <a:buNone/>
              <a:defRPr lang="zh-TW" sz="2400" b="1"/>
            </a:lvl1pPr>
            <a:lvl2pPr marL="457200" indent="0" latinLnBrk="0">
              <a:buNone/>
              <a:defRPr lang="zh-TW" sz="2000" b="1"/>
            </a:lvl2pPr>
            <a:lvl3pPr marL="914400" indent="0" latinLnBrk="0">
              <a:buNone/>
              <a:defRPr lang="zh-TW" sz="1800" b="1"/>
            </a:lvl3pPr>
            <a:lvl4pPr marL="1371600" indent="0" latinLnBrk="0">
              <a:buNone/>
              <a:defRPr lang="zh-TW" sz="1600" b="1"/>
            </a:lvl4pPr>
            <a:lvl5pPr marL="1828800" indent="0" latinLnBrk="0">
              <a:buNone/>
              <a:defRPr lang="zh-TW" sz="1600" b="1"/>
            </a:lvl5pPr>
            <a:lvl6pPr marL="2286000" indent="0" latinLnBrk="0">
              <a:buNone/>
              <a:defRPr lang="zh-TW" sz="1600" b="1"/>
            </a:lvl6pPr>
            <a:lvl7pPr marL="2743200" indent="0" latinLnBrk="0">
              <a:buNone/>
              <a:defRPr lang="zh-TW" sz="1600" b="1"/>
            </a:lvl7pPr>
            <a:lvl8pPr marL="3200400" indent="0" latinLnBrk="0">
              <a:buNone/>
              <a:defRPr lang="zh-TW" sz="1600" b="1"/>
            </a:lvl8pPr>
            <a:lvl9pPr marL="3657600" indent="0" latinLnBrk="0">
              <a:buNone/>
              <a:defRPr lang="zh-TW" sz="1600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4629150" y="2505094"/>
            <a:ext cx="3717036" cy="3476625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/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D8B479E6-A129-CA4C-95E1-5544A01866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46FD5E67-DD02-5D4E-A111-8207BD3B9A9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1947CD1F-7A5D-CA40-933B-2D3C19C03F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6CE55828-9CA3-4C4F-BD09-E8B0982164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5930D8DB-8314-8A41-B611-6B1B4709DB16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62140105"/>
      </p:ext>
    </p:extLst>
  </p:cSld>
  <p:clrMapOvr>
    <a:masterClrMapping/>
  </p:clrMapOvr>
  <p:transition spd="med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1"/>
            </a:lvl1pPr>
          </a:lstStyle>
          <a:p>
            <a:r>
              <a:rPr lang="zh-TW" altLang="en-US"/>
              <a:t>按一下以編輯母片標題樣式</a:t>
            </a:r>
            <a:endParaRPr lang="zh-TW"/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7DFDAD7F-1C87-394E-A3FE-52A9E057E6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fld id="{26C805BC-1154-2848-BD64-3EC2B56AFD3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F5832960-512E-A14F-B435-BC785B32FF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 kumimoji="1">
                <a:latin typeface="Arial" pitchFamily="34" charset="0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672E0755-C409-B443-8511-6C493C5F2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hangingPunct="0">
              <a:defRPr kumimoji="1" smtClean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2F9224B4-901B-A548-B72F-9EC782DE297F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36098690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.xml"/><Relationship Id="rId13" Type="http://schemas.openxmlformats.org/officeDocument/2006/relationships/slideLayout" Target="../slideLayouts/slideLayout153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7.xml"/><Relationship Id="rId12" Type="http://schemas.openxmlformats.org/officeDocument/2006/relationships/slideLayout" Target="../slideLayouts/slideLayout152.xml"/><Relationship Id="rId17" Type="http://schemas.openxmlformats.org/officeDocument/2006/relationships/theme" Target="../theme/theme10.xml"/><Relationship Id="rId2" Type="http://schemas.openxmlformats.org/officeDocument/2006/relationships/slideLayout" Target="../slideLayouts/slideLayout142.xml"/><Relationship Id="rId16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41.xml"/><Relationship Id="rId6" Type="http://schemas.openxmlformats.org/officeDocument/2006/relationships/slideLayout" Target="../slideLayouts/slideLayout146.xml"/><Relationship Id="rId11" Type="http://schemas.openxmlformats.org/officeDocument/2006/relationships/slideLayout" Target="../slideLayouts/slideLayout151.xml"/><Relationship Id="rId5" Type="http://schemas.openxmlformats.org/officeDocument/2006/relationships/slideLayout" Target="../slideLayouts/slideLayout145.xml"/><Relationship Id="rId15" Type="http://schemas.openxmlformats.org/officeDocument/2006/relationships/slideLayout" Target="../slideLayouts/slideLayout155.xml"/><Relationship Id="rId10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44.xml"/><Relationship Id="rId9" Type="http://schemas.openxmlformats.org/officeDocument/2006/relationships/slideLayout" Target="../slideLayouts/slideLayout149.xml"/><Relationship Id="rId14" Type="http://schemas.openxmlformats.org/officeDocument/2006/relationships/slideLayout" Target="../slideLayouts/slideLayout15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5" Type="http://schemas.openxmlformats.org/officeDocument/2006/relationships/theme" Target="../theme/theme11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13" Type="http://schemas.openxmlformats.org/officeDocument/2006/relationships/slideLayout" Target="../slideLayouts/slideLayout183.xml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12" Type="http://schemas.openxmlformats.org/officeDocument/2006/relationships/slideLayout" Target="../slideLayouts/slideLayout18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72.xml"/><Relationship Id="rId16" Type="http://schemas.openxmlformats.org/officeDocument/2006/relationships/theme" Target="../theme/theme1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75.xml"/><Relationship Id="rId1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80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Relationship Id="rId14" Type="http://schemas.openxmlformats.org/officeDocument/2006/relationships/slideLayout" Target="../slideLayouts/slideLayout184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8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188.xml"/><Relationship Id="rId7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7.xml"/><Relationship Id="rId17" Type="http://schemas.openxmlformats.org/officeDocument/2006/relationships/theme" Target="../theme/theme13.xml"/><Relationship Id="rId2" Type="http://schemas.openxmlformats.org/officeDocument/2006/relationships/slideLayout" Target="../slideLayouts/slideLayout187.xml"/><Relationship Id="rId16" Type="http://schemas.openxmlformats.org/officeDocument/2006/relationships/slideLayout" Target="../slideLayouts/slideLayout201.xml"/><Relationship Id="rId1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6.xml"/><Relationship Id="rId5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200.xml"/><Relationship Id="rId10" Type="http://schemas.openxmlformats.org/officeDocument/2006/relationships/slideLayout" Target="../slideLayouts/slideLayout195.xml"/><Relationship Id="rId4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9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.xml"/><Relationship Id="rId13" Type="http://schemas.openxmlformats.org/officeDocument/2006/relationships/slideLayout" Target="../slideLayouts/slideLayout214.xml"/><Relationship Id="rId3" Type="http://schemas.openxmlformats.org/officeDocument/2006/relationships/slideLayout" Target="../slideLayouts/slideLayout204.xml"/><Relationship Id="rId7" Type="http://schemas.openxmlformats.org/officeDocument/2006/relationships/slideLayout" Target="../slideLayouts/slideLayout208.xml"/><Relationship Id="rId12" Type="http://schemas.openxmlformats.org/officeDocument/2006/relationships/slideLayout" Target="../slideLayouts/slideLayout213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03.xml"/><Relationship Id="rId16" Type="http://schemas.openxmlformats.org/officeDocument/2006/relationships/theme" Target="../theme/theme14.xml"/><Relationship Id="rId1" Type="http://schemas.openxmlformats.org/officeDocument/2006/relationships/slideLayout" Target="../slideLayouts/slideLayout202.xml"/><Relationship Id="rId6" Type="http://schemas.openxmlformats.org/officeDocument/2006/relationships/slideLayout" Target="../slideLayouts/slideLayout207.xml"/><Relationship Id="rId11" Type="http://schemas.openxmlformats.org/officeDocument/2006/relationships/slideLayout" Target="../slideLayouts/slideLayout212.xml"/><Relationship Id="rId5" Type="http://schemas.openxmlformats.org/officeDocument/2006/relationships/slideLayout" Target="../slideLayouts/slideLayout206.xml"/><Relationship Id="rId15" Type="http://schemas.openxmlformats.org/officeDocument/2006/relationships/slideLayout" Target="../slideLayouts/slideLayout216.xml"/><Relationship Id="rId10" Type="http://schemas.openxmlformats.org/officeDocument/2006/relationships/slideLayout" Target="../slideLayouts/slideLayout211.xml"/><Relationship Id="rId4" Type="http://schemas.openxmlformats.org/officeDocument/2006/relationships/slideLayout" Target="../slideLayouts/slideLayout205.xml"/><Relationship Id="rId9" Type="http://schemas.openxmlformats.org/officeDocument/2006/relationships/slideLayout" Target="../slideLayouts/slideLayout210.xml"/><Relationship Id="rId14" Type="http://schemas.openxmlformats.org/officeDocument/2006/relationships/slideLayout" Target="../slideLayouts/slideLayout215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slideLayout" Target="../slideLayouts/slideLayout229.xml"/><Relationship Id="rId3" Type="http://schemas.openxmlformats.org/officeDocument/2006/relationships/slideLayout" Target="../slideLayouts/slideLayout219.xml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18.xml"/><Relationship Id="rId16" Type="http://schemas.openxmlformats.org/officeDocument/2006/relationships/theme" Target="../theme/theme15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5" Type="http://schemas.openxmlformats.org/officeDocument/2006/relationships/slideLayout" Target="../slideLayouts/slideLayout221.xml"/><Relationship Id="rId15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26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Relationship Id="rId14" Type="http://schemas.openxmlformats.org/officeDocument/2006/relationships/slideLayout" Target="../slideLayouts/slideLayout230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13" Type="http://schemas.openxmlformats.org/officeDocument/2006/relationships/slideLayout" Target="../slideLayouts/slideLayout244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slideLayout" Target="../slideLayouts/slideLayout243.xml"/><Relationship Id="rId17" Type="http://schemas.openxmlformats.org/officeDocument/2006/relationships/theme" Target="../theme/theme16.xml"/><Relationship Id="rId2" Type="http://schemas.openxmlformats.org/officeDocument/2006/relationships/slideLayout" Target="../slideLayouts/slideLayout233.xml"/><Relationship Id="rId16" Type="http://schemas.openxmlformats.org/officeDocument/2006/relationships/slideLayout" Target="../slideLayouts/slideLayout247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5" Type="http://schemas.openxmlformats.org/officeDocument/2006/relationships/slideLayout" Target="../slideLayouts/slideLayout24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245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0.xml"/><Relationship Id="rId2" Type="http://schemas.openxmlformats.org/officeDocument/2006/relationships/slideLayout" Target="../slideLayouts/slideLayout249.xml"/><Relationship Id="rId1" Type="http://schemas.openxmlformats.org/officeDocument/2006/relationships/slideLayout" Target="../slideLayouts/slideLayout248.xml"/><Relationship Id="rId6" Type="http://schemas.openxmlformats.org/officeDocument/2006/relationships/theme" Target="../theme/theme17.xml"/><Relationship Id="rId5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51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255.xml"/><Relationship Id="rId7" Type="http://schemas.openxmlformats.org/officeDocument/2006/relationships/slideLayout" Target="../slideLayouts/slideLayout259.xml"/><Relationship Id="rId12" Type="http://schemas.openxmlformats.org/officeDocument/2006/relationships/slideLayout" Target="../slideLayouts/slideLayout264.xml"/><Relationship Id="rId2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53.xml"/><Relationship Id="rId6" Type="http://schemas.openxmlformats.org/officeDocument/2006/relationships/slideLayout" Target="../slideLayouts/slideLayout258.xml"/><Relationship Id="rId11" Type="http://schemas.openxmlformats.org/officeDocument/2006/relationships/slideLayout" Target="../slideLayouts/slideLayout263.xml"/><Relationship Id="rId5" Type="http://schemas.openxmlformats.org/officeDocument/2006/relationships/slideLayout" Target="../slideLayouts/slideLayout257.xml"/><Relationship Id="rId10" Type="http://schemas.openxmlformats.org/officeDocument/2006/relationships/slideLayout" Target="../slideLayouts/slideLayout262.xml"/><Relationship Id="rId4" Type="http://schemas.openxmlformats.org/officeDocument/2006/relationships/slideLayout" Target="../slideLayouts/slideLayout256.xml"/><Relationship Id="rId9" Type="http://schemas.openxmlformats.org/officeDocument/2006/relationships/slideLayout" Target="../slideLayouts/slideLayout26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7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slideLayout" Target="../slideLayouts/slideLayout90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theme" Target="../theme/theme7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.xml"/><Relationship Id="rId13" Type="http://schemas.openxmlformats.org/officeDocument/2006/relationships/slideLayout" Target="../slideLayouts/slideLayout122.xml"/><Relationship Id="rId3" Type="http://schemas.openxmlformats.org/officeDocument/2006/relationships/slideLayout" Target="../slideLayouts/slideLayout112.xml"/><Relationship Id="rId7" Type="http://schemas.openxmlformats.org/officeDocument/2006/relationships/slideLayout" Target="../slideLayouts/slideLayout116.xml"/><Relationship Id="rId12" Type="http://schemas.openxmlformats.org/officeDocument/2006/relationships/slideLayout" Target="../slideLayouts/slideLayout12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111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110.xml"/><Relationship Id="rId6" Type="http://schemas.openxmlformats.org/officeDocument/2006/relationships/slideLayout" Target="../slideLayouts/slideLayout115.xml"/><Relationship Id="rId11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4.xml"/><Relationship Id="rId1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13.xml"/><Relationship Id="rId9" Type="http://schemas.openxmlformats.org/officeDocument/2006/relationships/slideLayout" Target="../slideLayouts/slideLayout118.xml"/><Relationship Id="rId14" Type="http://schemas.openxmlformats.org/officeDocument/2006/relationships/slideLayout" Target="../slideLayouts/slideLayout12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13" Type="http://schemas.openxmlformats.org/officeDocument/2006/relationships/slideLayout" Target="../slideLayouts/slideLayout137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slideLayout" Target="../slideLayouts/slideLayout136.xml"/><Relationship Id="rId17" Type="http://schemas.openxmlformats.org/officeDocument/2006/relationships/theme" Target="../theme/theme9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標題版面配置區 1">
            <a:extLst>
              <a:ext uri="{FF2B5EF4-FFF2-40B4-BE49-F238E27FC236}">
                <a16:creationId xmlns:a16="http://schemas.microsoft.com/office/drawing/2014/main" id="{2D2CA372-A724-8C41-84BA-364B3F767F7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027" name="文字版面配置區 2">
            <a:extLst>
              <a:ext uri="{FF2B5EF4-FFF2-40B4-BE49-F238E27FC236}">
                <a16:creationId xmlns:a16="http://schemas.microsoft.com/office/drawing/2014/main" id="{099384AA-8A1A-0E4E-BA10-55D4F5DDF3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240" r:id="rId1"/>
    <p:sldLayoutId id="2147527232" r:id="rId2"/>
    <p:sldLayoutId id="2147527241" r:id="rId3"/>
    <p:sldLayoutId id="2147527233" r:id="rId4"/>
    <p:sldLayoutId id="2147527234" r:id="rId5"/>
    <p:sldLayoutId id="2147527235" r:id="rId6"/>
    <p:sldLayoutId id="2147527242" r:id="rId7"/>
    <p:sldLayoutId id="2147527243" r:id="rId8"/>
    <p:sldLayoutId id="2147527244" r:id="rId9"/>
    <p:sldLayoutId id="2147527245" r:id="rId10"/>
    <p:sldLayoutId id="2147527246" r:id="rId11"/>
    <p:sldLayoutId id="2147527247" r:id="rId12"/>
    <p:sldLayoutId id="2147527248" r:id="rId13"/>
    <p:sldLayoutId id="2147527249" r:id="rId14"/>
    <p:sldLayoutId id="2147527250" r:id="rId15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標題版面配置區 1">
            <a:extLst>
              <a:ext uri="{FF2B5EF4-FFF2-40B4-BE49-F238E27FC236}">
                <a16:creationId xmlns:a16="http://schemas.microsoft.com/office/drawing/2014/main" id="{362736B6-45A7-AA42-943A-F83C2F9FBEC9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0243" name="文字版面配置區 2">
            <a:extLst>
              <a:ext uri="{FF2B5EF4-FFF2-40B4-BE49-F238E27FC236}">
                <a16:creationId xmlns:a16="http://schemas.microsoft.com/office/drawing/2014/main" id="{F461ADA6-341E-5B4C-96DB-3EEB2B6C08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3ECC3F88-065D-454E-84A9-BD08FB72C5C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D577C5F4-0EF5-C549-90FC-F18558AB948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97CC8292-9E7D-EE4A-97D8-7C32E91A86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592A4AF6-AD85-0A42-9B1E-A420C01734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668AA5A0-A7D4-F94B-9A13-3FB801E15FF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76" r:id="rId1"/>
    <p:sldLayoutId id="2147527377" r:id="rId2"/>
    <p:sldLayoutId id="2147527378" r:id="rId3"/>
    <p:sldLayoutId id="2147527379" r:id="rId4"/>
    <p:sldLayoutId id="2147527380" r:id="rId5"/>
    <p:sldLayoutId id="2147527381" r:id="rId6"/>
    <p:sldLayoutId id="2147527382" r:id="rId7"/>
    <p:sldLayoutId id="2147527383" r:id="rId8"/>
    <p:sldLayoutId id="2147527384" r:id="rId9"/>
    <p:sldLayoutId id="2147527385" r:id="rId10"/>
    <p:sldLayoutId id="2147527386" r:id="rId11"/>
    <p:sldLayoutId id="2147527387" r:id="rId12"/>
    <p:sldLayoutId id="2147527388" r:id="rId13"/>
    <p:sldLayoutId id="2147527389" r:id="rId14"/>
    <p:sldLayoutId id="2147527390" r:id="rId15"/>
    <p:sldLayoutId id="2147527391" r:id="rId16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標題版面配置區 1">
            <a:extLst>
              <a:ext uri="{FF2B5EF4-FFF2-40B4-BE49-F238E27FC236}">
                <a16:creationId xmlns:a16="http://schemas.microsoft.com/office/drawing/2014/main" id="{C96A0EC8-2C23-244D-B3D7-C3C5C8365ABA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1267" name="文字版面配置區 2">
            <a:extLst>
              <a:ext uri="{FF2B5EF4-FFF2-40B4-BE49-F238E27FC236}">
                <a16:creationId xmlns:a16="http://schemas.microsoft.com/office/drawing/2014/main" id="{40255E87-65BF-2846-9183-EEE5F45872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C1019EA8-B3CC-834D-9A49-3A4DA2EBCD6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A829621E-04D4-6046-8759-A1658A492D41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0D408B2B-C2E9-2B4D-91C5-8B3F015B75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1AE94B0-9943-E248-815A-D76717E37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07CCC046-9FDA-8649-8559-E4DF4F201077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92" r:id="rId1"/>
    <p:sldLayoutId id="2147527393" r:id="rId2"/>
    <p:sldLayoutId id="2147527394" r:id="rId3"/>
    <p:sldLayoutId id="2147527395" r:id="rId4"/>
    <p:sldLayoutId id="2147527396" r:id="rId5"/>
    <p:sldLayoutId id="2147527397" r:id="rId6"/>
    <p:sldLayoutId id="2147527398" r:id="rId7"/>
    <p:sldLayoutId id="2147527399" r:id="rId8"/>
    <p:sldLayoutId id="2147527400" r:id="rId9"/>
    <p:sldLayoutId id="2147527401" r:id="rId10"/>
    <p:sldLayoutId id="2147527402" r:id="rId11"/>
    <p:sldLayoutId id="2147527403" r:id="rId12"/>
    <p:sldLayoutId id="2147527404" r:id="rId13"/>
    <p:sldLayoutId id="2147527405" r:id="rId14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標題版面配置區 1">
            <a:extLst>
              <a:ext uri="{FF2B5EF4-FFF2-40B4-BE49-F238E27FC236}">
                <a16:creationId xmlns:a16="http://schemas.microsoft.com/office/drawing/2014/main" id="{85D75942-7BA2-9941-9A9E-B026822C4C8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2291" name="文字版面配置區 2">
            <a:extLst>
              <a:ext uri="{FF2B5EF4-FFF2-40B4-BE49-F238E27FC236}">
                <a16:creationId xmlns:a16="http://schemas.microsoft.com/office/drawing/2014/main" id="{D023F319-6232-BB45-8EA1-8D90BA8B64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240A701-2B8A-2F45-AA3B-E5FE610F74B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56D1F037-DF86-3046-9173-2044469A64A2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807BC70-F60C-7C41-AE83-E0F0A211B60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1035A1CB-0C73-B54A-A973-079A1D33E1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51F7B1C1-25FD-A04A-965F-0A62964B4A3C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406" r:id="rId1"/>
    <p:sldLayoutId id="2147527407" r:id="rId2"/>
    <p:sldLayoutId id="2147527408" r:id="rId3"/>
    <p:sldLayoutId id="2147527409" r:id="rId4"/>
    <p:sldLayoutId id="2147527410" r:id="rId5"/>
    <p:sldLayoutId id="2147527411" r:id="rId6"/>
    <p:sldLayoutId id="2147527412" r:id="rId7"/>
    <p:sldLayoutId id="2147527413" r:id="rId8"/>
    <p:sldLayoutId id="2147527414" r:id="rId9"/>
    <p:sldLayoutId id="2147527415" r:id="rId10"/>
    <p:sldLayoutId id="2147527416" r:id="rId11"/>
    <p:sldLayoutId id="2147527417" r:id="rId12"/>
    <p:sldLayoutId id="2147527418" r:id="rId13"/>
    <p:sldLayoutId id="2147527419" r:id="rId14"/>
    <p:sldLayoutId id="2147527420" r:id="rId15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標題版面配置區 1">
            <a:extLst>
              <a:ext uri="{FF2B5EF4-FFF2-40B4-BE49-F238E27FC236}">
                <a16:creationId xmlns:a16="http://schemas.microsoft.com/office/drawing/2014/main" id="{AFC4810A-604A-2E40-BA08-8863571827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3315" name="文字版面配置區 2">
            <a:extLst>
              <a:ext uri="{FF2B5EF4-FFF2-40B4-BE49-F238E27FC236}">
                <a16:creationId xmlns:a16="http://schemas.microsoft.com/office/drawing/2014/main" id="{C541619F-DD19-944E-A6F6-DC09991878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404FD482-87AC-7547-BD36-1143770DBDB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90C6C9D0-DB61-C640-B131-CA5DDCA20AF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C84ADD0F-A10A-1D4F-BFAC-47909730486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E519431-D64E-3B4B-9C85-A0D5FED2C7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A3B9477A-032A-6D4B-B906-4601CEABEFE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421" r:id="rId1"/>
    <p:sldLayoutId id="2147527422" r:id="rId2"/>
    <p:sldLayoutId id="2147527423" r:id="rId3"/>
    <p:sldLayoutId id="2147527424" r:id="rId4"/>
    <p:sldLayoutId id="2147527425" r:id="rId5"/>
    <p:sldLayoutId id="2147527426" r:id="rId6"/>
    <p:sldLayoutId id="2147527427" r:id="rId7"/>
    <p:sldLayoutId id="2147527428" r:id="rId8"/>
    <p:sldLayoutId id="2147527429" r:id="rId9"/>
    <p:sldLayoutId id="2147527430" r:id="rId10"/>
    <p:sldLayoutId id="2147527431" r:id="rId11"/>
    <p:sldLayoutId id="2147527432" r:id="rId12"/>
    <p:sldLayoutId id="2147527433" r:id="rId13"/>
    <p:sldLayoutId id="2147527434" r:id="rId14"/>
    <p:sldLayoutId id="2147527435" r:id="rId15"/>
    <p:sldLayoutId id="2147527436" r:id="rId16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標題版面配置區 1">
            <a:extLst>
              <a:ext uri="{FF2B5EF4-FFF2-40B4-BE49-F238E27FC236}">
                <a16:creationId xmlns:a16="http://schemas.microsoft.com/office/drawing/2014/main" id="{85A5E1B4-8C62-E146-B3E9-43FA5CE9160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4339" name="文字版面配置區 2">
            <a:extLst>
              <a:ext uri="{FF2B5EF4-FFF2-40B4-BE49-F238E27FC236}">
                <a16:creationId xmlns:a16="http://schemas.microsoft.com/office/drawing/2014/main" id="{B4E7879D-6BFA-F640-B42E-5AD4DC9C6B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437" r:id="rId1"/>
    <p:sldLayoutId id="2147527236" r:id="rId2"/>
    <p:sldLayoutId id="2147527438" r:id="rId3"/>
    <p:sldLayoutId id="2147527237" r:id="rId4"/>
    <p:sldLayoutId id="2147527238" r:id="rId5"/>
    <p:sldLayoutId id="2147527239" r:id="rId6"/>
    <p:sldLayoutId id="2147527439" r:id="rId7"/>
    <p:sldLayoutId id="2147527440" r:id="rId8"/>
    <p:sldLayoutId id="2147527441" r:id="rId9"/>
    <p:sldLayoutId id="2147527442" r:id="rId10"/>
    <p:sldLayoutId id="2147527443" r:id="rId11"/>
    <p:sldLayoutId id="2147527444" r:id="rId12"/>
    <p:sldLayoutId id="2147527445" r:id="rId13"/>
    <p:sldLayoutId id="2147527446" r:id="rId14"/>
    <p:sldLayoutId id="2147527447" r:id="rId15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標題版面配置區 1">
            <a:extLst>
              <a:ext uri="{FF2B5EF4-FFF2-40B4-BE49-F238E27FC236}">
                <a16:creationId xmlns:a16="http://schemas.microsoft.com/office/drawing/2014/main" id="{2D2CA372-A724-8C41-84BA-364B3F767F7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1027" name="文字版面配置區 2">
            <a:extLst>
              <a:ext uri="{FF2B5EF4-FFF2-40B4-BE49-F238E27FC236}">
                <a16:creationId xmlns:a16="http://schemas.microsoft.com/office/drawing/2014/main" id="{099384AA-8A1A-0E4E-BA10-55D4F5DDF3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</p:spTree>
    <p:extLst>
      <p:ext uri="{BB962C8B-B14F-4D97-AF65-F5344CB8AC3E}">
        <p14:creationId xmlns:p14="http://schemas.microsoft.com/office/powerpoint/2010/main" val="827256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27449" r:id="rId1"/>
    <p:sldLayoutId id="2147527450" r:id="rId2"/>
    <p:sldLayoutId id="2147527451" r:id="rId3"/>
    <p:sldLayoutId id="2147527452" r:id="rId4"/>
    <p:sldLayoutId id="2147527453" r:id="rId5"/>
    <p:sldLayoutId id="2147527454" r:id="rId6"/>
    <p:sldLayoutId id="2147527455" r:id="rId7"/>
    <p:sldLayoutId id="2147527456" r:id="rId8"/>
    <p:sldLayoutId id="2147527457" r:id="rId9"/>
    <p:sldLayoutId id="2147527458" r:id="rId10"/>
    <p:sldLayoutId id="2147527459" r:id="rId11"/>
    <p:sldLayoutId id="2147527460" r:id="rId12"/>
    <p:sldLayoutId id="2147527461" r:id="rId13"/>
    <p:sldLayoutId id="2147527462" r:id="rId14"/>
    <p:sldLayoutId id="2147527463" r:id="rId15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標題版面配置區 1">
            <a:extLst>
              <a:ext uri="{FF2B5EF4-FFF2-40B4-BE49-F238E27FC236}">
                <a16:creationId xmlns:a16="http://schemas.microsoft.com/office/drawing/2014/main" id="{3A4E2BAC-FAA1-B544-8832-C1319FA178E6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6147" name="文字版面配置區 2">
            <a:extLst>
              <a:ext uri="{FF2B5EF4-FFF2-40B4-BE49-F238E27FC236}">
                <a16:creationId xmlns:a16="http://schemas.microsoft.com/office/drawing/2014/main" id="{23B03A83-63DC-2C4F-80FD-EA47746EC1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DCDBB46-3E6D-4641-90A6-2DD797156E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9E68F4-1EA7-7E4A-9BE5-11C0E15D0DC9}" type="datetime1">
              <a:rPr kumimoji="0" lang="ja-JP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2022/2/10</a:t>
            </a:fld>
            <a:endParaRPr kumimoji="0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Microsoft JhengHei UI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7E77260A-D54D-A241-A0E0-9CA2BD0002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Microsoft JhengHei UI"/>
              <a:ea typeface="新細明體" panose="02020500000000000000" pitchFamily="18" charset="-120"/>
              <a:cs typeface="+mn-cs"/>
            </a:endParaRPr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2050E2E-98E2-3244-A4E0-CBE8D7D29F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863FC75-FABF-9C46-B0F1-41A8C9A64E11}" type="slidenum">
              <a:rPr kumimoji="0" lang="en-US" altLang="zh-TW" sz="1000" b="0" i="0" u="none" strike="noStrike" kern="1200" cap="none" spc="0" normalizeH="0" baseline="0" noProof="0">
                <a:ln>
                  <a:noFill/>
                </a:ln>
                <a:solidFill>
                  <a:srgbClr val="9A5315"/>
                </a:solidFill>
                <a:effectLst/>
                <a:uLnTx/>
                <a:uFillTx/>
                <a:latin typeface="Microsoft JhengHei UI" panose="020B0604030504040204" pitchFamily="34" charset="-120"/>
                <a:ea typeface="新細明體" panose="02020500000000000000" pitchFamily="18" charset="-120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TW" altLang="en-US" sz="1000" b="0" i="0" u="none" strike="noStrike" kern="1200" cap="none" spc="0" normalizeH="0" baseline="0" noProof="0">
              <a:ln>
                <a:noFill/>
              </a:ln>
              <a:solidFill>
                <a:srgbClr val="9A5315"/>
              </a:solidFill>
              <a:effectLst/>
              <a:uLnTx/>
              <a:uFillTx/>
              <a:latin typeface="Microsoft JhengHei UI" panose="020B0604030504040204" pitchFamily="34" charset="-120"/>
              <a:ea typeface="新細明體" panose="02020500000000000000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6068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27465" r:id="rId1"/>
    <p:sldLayoutId id="2147527466" r:id="rId2"/>
    <p:sldLayoutId id="2147527467" r:id="rId3"/>
    <p:sldLayoutId id="2147527468" r:id="rId4"/>
    <p:sldLayoutId id="2147527469" r:id="rId5"/>
    <p:sldLayoutId id="2147527470" r:id="rId6"/>
    <p:sldLayoutId id="2147527471" r:id="rId7"/>
    <p:sldLayoutId id="2147527472" r:id="rId8"/>
    <p:sldLayoutId id="2147527473" r:id="rId9"/>
    <p:sldLayoutId id="2147527474" r:id="rId10"/>
    <p:sldLayoutId id="2147527475" r:id="rId11"/>
    <p:sldLayoutId id="2147527476" r:id="rId12"/>
    <p:sldLayoutId id="2147527477" r:id="rId13"/>
    <p:sldLayoutId id="2147527478" r:id="rId14"/>
    <p:sldLayoutId id="2147527479" r:id="rId15"/>
    <p:sldLayoutId id="2147527480" r:id="rId16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55245" y="2355343"/>
            <a:ext cx="843351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C0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57200" y="1600151"/>
            <a:ext cx="8229600" cy="7232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700" b="1" i="0">
                <a:solidFill>
                  <a:srgbClr val="920000"/>
                </a:solidFill>
                <a:latin typeface="微軟正黑體"/>
                <a:cs typeface="微軟正黑體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1"/>
            <a:ext cx="292608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1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8BD707-D9CF-40AE-B4C6-C98DA3205C09}" type="datetimeFigureOut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2/10/2022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401812" y="6448281"/>
            <a:ext cx="231775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888888"/>
                </a:solidFill>
                <a:latin typeface="Calibri"/>
                <a:cs typeface="Calibri"/>
              </a:defRPr>
            </a:lvl1pPr>
          </a:lstStyle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945336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27482" r:id="rId1"/>
    <p:sldLayoutId id="2147527483" r:id="rId2"/>
    <p:sldLayoutId id="2147527484" r:id="rId3"/>
    <p:sldLayoutId id="2147527485" r:id="rId4"/>
    <p:sldLayoutId id="2147527486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377AD1E4-21B0-4EDD-AEC7-C25FDF6AD3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6817E53-9E91-4890-AD18-67D2E8DC87E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38DCF6-184F-4CF0-8DE6-8C839C72DA2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B0565DA3-109C-4BB0-9353-1E81ED7E1CC8}" type="datetimeFigureOut">
              <a:rPr kumimoji="0" lang="en-US" smtClean="0">
                <a:solidFill>
                  <a:prstClr val="black">
                    <a:tint val="75000"/>
                  </a:prstClr>
                </a:solidFill>
                <a:latin typeface="Calibri Light"/>
                <a:ea typeface="+mn-ea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2/10/2022</a:t>
            </a:fld>
            <a:endParaRPr kumimoji="0" lang="en-US">
              <a:solidFill>
                <a:prstClr val="black">
                  <a:tint val="75000"/>
                </a:prstClr>
              </a:solidFill>
              <a:latin typeface="Calibri Light"/>
              <a:ea typeface="+mn-ea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F9484E-F94F-4FC9-AA78-422814FEA8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kumimoji="0" lang="en-US">
              <a:solidFill>
                <a:prstClr val="black">
                  <a:tint val="75000"/>
                </a:prstClr>
              </a:solidFill>
              <a:latin typeface="Calibri Light"/>
              <a:ea typeface="+mn-ea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C230FB-2EF3-4D87-9C1E-271083981C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1046B996-B622-4B67-A455-51FC79324563}" type="slidenum">
              <a:rPr kumimoji="0" lang="en-US" smtClean="0">
                <a:solidFill>
                  <a:prstClr val="black">
                    <a:tint val="75000"/>
                  </a:prstClr>
                </a:solidFill>
                <a:latin typeface="Calibri Light"/>
                <a:ea typeface="+mn-ea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kumimoji="0" lang="en-US">
              <a:solidFill>
                <a:prstClr val="black">
                  <a:tint val="75000"/>
                </a:prstClr>
              </a:solidFill>
              <a:latin typeface="Calibri Ligh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990031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27488" r:id="rId1"/>
    <p:sldLayoutId id="2147527489" r:id="rId2"/>
    <p:sldLayoutId id="2147527490" r:id="rId3"/>
    <p:sldLayoutId id="2147527491" r:id="rId4"/>
    <p:sldLayoutId id="2147527492" r:id="rId5"/>
    <p:sldLayoutId id="2147527493" r:id="rId6"/>
    <p:sldLayoutId id="2147527494" r:id="rId7"/>
    <p:sldLayoutId id="2147527495" r:id="rId8"/>
    <p:sldLayoutId id="2147527496" r:id="rId9"/>
    <p:sldLayoutId id="2147527497" r:id="rId10"/>
    <p:sldLayoutId id="2147527498" r:id="rId11"/>
    <p:sldLayoutId id="214752749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標題版面配置區 1">
            <a:extLst>
              <a:ext uri="{FF2B5EF4-FFF2-40B4-BE49-F238E27FC236}">
                <a16:creationId xmlns:a16="http://schemas.microsoft.com/office/drawing/2014/main" id="{1BA562B7-6525-364F-B76E-A6C7EC41AF3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2051" name="文字版面配置區 2">
            <a:extLst>
              <a:ext uri="{FF2B5EF4-FFF2-40B4-BE49-F238E27FC236}">
                <a16:creationId xmlns:a16="http://schemas.microsoft.com/office/drawing/2014/main" id="{F449E1C7-5FC7-3342-9572-4404A8E082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2837A96-3C91-6B49-BC78-424A52F8FD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988AFCED-9E40-8844-845E-A95330DD2195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C808E10D-EBE6-AF45-AD37-2C4A93B3FBB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B983B3FD-39AE-C841-A91F-B5DB7BD0F6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9B3054A0-2604-E949-A754-5E26237E5B2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251" r:id="rId1"/>
    <p:sldLayoutId id="2147527252" r:id="rId2"/>
    <p:sldLayoutId id="2147527253" r:id="rId3"/>
    <p:sldLayoutId id="2147527254" r:id="rId4"/>
    <p:sldLayoutId id="2147527255" r:id="rId5"/>
    <p:sldLayoutId id="2147527256" r:id="rId6"/>
    <p:sldLayoutId id="2147527257" r:id="rId7"/>
    <p:sldLayoutId id="2147527258" r:id="rId8"/>
    <p:sldLayoutId id="2147527259" r:id="rId9"/>
    <p:sldLayoutId id="2147527260" r:id="rId10"/>
    <p:sldLayoutId id="2147527261" r:id="rId11"/>
    <p:sldLayoutId id="2147527262" r:id="rId12"/>
    <p:sldLayoutId id="2147527263" r:id="rId13"/>
    <p:sldLayoutId id="2147527264" r:id="rId14"/>
    <p:sldLayoutId id="2147527265" r:id="rId15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標題版面配置區 1">
            <a:extLst>
              <a:ext uri="{FF2B5EF4-FFF2-40B4-BE49-F238E27FC236}">
                <a16:creationId xmlns:a16="http://schemas.microsoft.com/office/drawing/2014/main" id="{BEBB45E2-07B1-1F46-8AFF-A40CAA8C4D7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3075" name="文字版面配置區 2">
            <a:extLst>
              <a:ext uri="{FF2B5EF4-FFF2-40B4-BE49-F238E27FC236}">
                <a16:creationId xmlns:a16="http://schemas.microsoft.com/office/drawing/2014/main" id="{4BF5328F-FCFB-D041-A001-1FD6953D04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60D6C7E-1E78-EB4C-9DC0-55DECCCD926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34590399-B935-544D-B4C3-E190E08FE92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032B180-CA88-714C-BE9C-307D9BA1AA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52CCDAC-03AD-0743-AFFC-9E4418D8BA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C44D5CAC-E96D-814C-BD6C-1C4C6822C56A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266" r:id="rId1"/>
    <p:sldLayoutId id="2147527267" r:id="rId2"/>
    <p:sldLayoutId id="2147527268" r:id="rId3"/>
    <p:sldLayoutId id="2147527269" r:id="rId4"/>
    <p:sldLayoutId id="2147527270" r:id="rId5"/>
    <p:sldLayoutId id="2147527271" r:id="rId6"/>
    <p:sldLayoutId id="2147527272" r:id="rId7"/>
    <p:sldLayoutId id="2147527273" r:id="rId8"/>
    <p:sldLayoutId id="2147527274" r:id="rId9"/>
    <p:sldLayoutId id="2147527275" r:id="rId10"/>
    <p:sldLayoutId id="2147527276" r:id="rId11"/>
    <p:sldLayoutId id="2147527277" r:id="rId12"/>
    <p:sldLayoutId id="2147527278" r:id="rId13"/>
    <p:sldLayoutId id="2147527279" r:id="rId14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9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標題版面配置區 1">
            <a:extLst>
              <a:ext uri="{FF2B5EF4-FFF2-40B4-BE49-F238E27FC236}">
                <a16:creationId xmlns:a16="http://schemas.microsoft.com/office/drawing/2014/main" id="{7FA01CBE-5597-E84F-9146-8D70EEFA480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4099" name="文字版面配置區 2">
            <a:extLst>
              <a:ext uri="{FF2B5EF4-FFF2-40B4-BE49-F238E27FC236}">
                <a16:creationId xmlns:a16="http://schemas.microsoft.com/office/drawing/2014/main" id="{406C2C85-03B5-A34F-AE76-59C6DCDB4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D6CF9DA-8279-6F49-B1E0-BC20AFB9DAD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AE2FC367-5E18-DD4D-9317-91802F8F309F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498DA681-8D27-6C4F-802D-CE6E97DB32C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E28BA4B9-A824-7F48-ACF5-FE9B59F36C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3DABDFA8-EC42-6E43-AF2C-3B90E979F8A2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280" r:id="rId1"/>
    <p:sldLayoutId id="2147527281" r:id="rId2"/>
    <p:sldLayoutId id="2147527282" r:id="rId3"/>
    <p:sldLayoutId id="2147527283" r:id="rId4"/>
    <p:sldLayoutId id="2147527284" r:id="rId5"/>
    <p:sldLayoutId id="2147527285" r:id="rId6"/>
    <p:sldLayoutId id="2147527286" r:id="rId7"/>
    <p:sldLayoutId id="2147527287" r:id="rId8"/>
    <p:sldLayoutId id="2147527288" r:id="rId9"/>
    <p:sldLayoutId id="2147527289" r:id="rId10"/>
    <p:sldLayoutId id="2147527290" r:id="rId11"/>
    <p:sldLayoutId id="2147527291" r:id="rId12"/>
    <p:sldLayoutId id="2147527292" r:id="rId13"/>
    <p:sldLayoutId id="2147527293" r:id="rId14"/>
    <p:sldLayoutId id="2147527294" r:id="rId15"/>
    <p:sldLayoutId id="2147527295" r:id="rId16"/>
    <p:sldLayoutId id="2147527296" r:id="rId17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標題版面配置區 1">
            <a:extLst>
              <a:ext uri="{FF2B5EF4-FFF2-40B4-BE49-F238E27FC236}">
                <a16:creationId xmlns:a16="http://schemas.microsoft.com/office/drawing/2014/main" id="{7DCAA242-DC14-B742-B8DB-D97CFB14C82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5123" name="文字版面配置區 2">
            <a:extLst>
              <a:ext uri="{FF2B5EF4-FFF2-40B4-BE49-F238E27FC236}">
                <a16:creationId xmlns:a16="http://schemas.microsoft.com/office/drawing/2014/main" id="{4969B4DB-3CC5-8349-94AB-08FDD1956DC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515DFAD7-197D-CE42-8949-228CF12089A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2F729230-4D08-2441-B520-C5D2EC7855CC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9D917BE-1935-C940-B321-431F7DB299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AE1FC477-E392-114D-A7F5-000D58DE1E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1F8E3225-4E4C-C34F-ABFB-821AFE19010E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297" r:id="rId1"/>
    <p:sldLayoutId id="2147527298" r:id="rId2"/>
    <p:sldLayoutId id="2147527299" r:id="rId3"/>
    <p:sldLayoutId id="2147527300" r:id="rId4"/>
    <p:sldLayoutId id="2147527301" r:id="rId5"/>
    <p:sldLayoutId id="2147527302" r:id="rId6"/>
    <p:sldLayoutId id="2147527303" r:id="rId7"/>
    <p:sldLayoutId id="2147527304" r:id="rId8"/>
    <p:sldLayoutId id="2147527305" r:id="rId9"/>
    <p:sldLayoutId id="2147527306" r:id="rId10"/>
    <p:sldLayoutId id="2147527307" r:id="rId11"/>
    <p:sldLayoutId id="2147527308" r:id="rId12"/>
    <p:sldLayoutId id="2147527309" r:id="rId13"/>
    <p:sldLayoutId id="2147527310" r:id="rId14"/>
    <p:sldLayoutId id="2147527311" r:id="rId15"/>
    <p:sldLayoutId id="2147527312" r:id="rId16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標題版面配置區 1">
            <a:extLst>
              <a:ext uri="{FF2B5EF4-FFF2-40B4-BE49-F238E27FC236}">
                <a16:creationId xmlns:a16="http://schemas.microsoft.com/office/drawing/2014/main" id="{3A4E2BAC-FAA1-B544-8832-C1319FA178E6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6147" name="文字版面配置區 2">
            <a:extLst>
              <a:ext uri="{FF2B5EF4-FFF2-40B4-BE49-F238E27FC236}">
                <a16:creationId xmlns:a16="http://schemas.microsoft.com/office/drawing/2014/main" id="{23B03A83-63DC-2C4F-80FD-EA47746EC1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2DCDBB46-3E6D-4641-90A6-2DD797156E9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479E68F4-1EA7-7E4A-9BE5-11C0E15D0DC9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7E77260A-D54D-A241-A0E0-9CA2BD0002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92050E2E-98E2-3244-A4E0-CBE8D7D29F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6863FC75-FABF-9C46-B0F1-41A8C9A64E11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13" r:id="rId1"/>
    <p:sldLayoutId id="2147527314" r:id="rId2"/>
    <p:sldLayoutId id="2147527315" r:id="rId3"/>
    <p:sldLayoutId id="2147527316" r:id="rId4"/>
    <p:sldLayoutId id="2147527317" r:id="rId5"/>
    <p:sldLayoutId id="2147527318" r:id="rId6"/>
    <p:sldLayoutId id="2147527319" r:id="rId7"/>
    <p:sldLayoutId id="2147527320" r:id="rId8"/>
    <p:sldLayoutId id="2147527321" r:id="rId9"/>
    <p:sldLayoutId id="2147527322" r:id="rId10"/>
    <p:sldLayoutId id="2147527323" r:id="rId11"/>
    <p:sldLayoutId id="2147527324" r:id="rId12"/>
    <p:sldLayoutId id="2147527325" r:id="rId13"/>
    <p:sldLayoutId id="2147527326" r:id="rId14"/>
    <p:sldLayoutId id="2147527327" r:id="rId15"/>
    <p:sldLayoutId id="2147527328" r:id="rId16"/>
  </p:sldLayoutIdLst>
  <p:transition spd="med">
    <p:fade/>
  </p:transition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標題版面配置區 1">
            <a:extLst>
              <a:ext uri="{FF2B5EF4-FFF2-40B4-BE49-F238E27FC236}">
                <a16:creationId xmlns:a16="http://schemas.microsoft.com/office/drawing/2014/main" id="{3AFB3EFA-1C58-1348-B543-BDC9EB22877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7171" name="文字版面配置區 2">
            <a:extLst>
              <a:ext uri="{FF2B5EF4-FFF2-40B4-BE49-F238E27FC236}">
                <a16:creationId xmlns:a16="http://schemas.microsoft.com/office/drawing/2014/main" id="{069AABAF-BCD4-244C-989D-47C92F2264E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7EE03AA9-5B89-CC48-B0B3-FD7AB14D346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13974A44-D172-1344-89B1-2ADACAF04727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723A761C-E7A4-524D-866D-D5FDAE8FBF6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5F088477-EA68-294F-B4AC-1CFD04930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07226E4B-7A87-AA47-BE4A-91DB3887E8E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29" r:id="rId1"/>
    <p:sldLayoutId id="2147527330" r:id="rId2"/>
    <p:sldLayoutId id="2147527331" r:id="rId3"/>
    <p:sldLayoutId id="2147527332" r:id="rId4"/>
    <p:sldLayoutId id="2147527333" r:id="rId5"/>
    <p:sldLayoutId id="2147527334" r:id="rId6"/>
    <p:sldLayoutId id="2147527335" r:id="rId7"/>
    <p:sldLayoutId id="2147527336" r:id="rId8"/>
    <p:sldLayoutId id="2147527337" r:id="rId9"/>
    <p:sldLayoutId id="2147527338" r:id="rId10"/>
    <p:sldLayoutId id="2147527339" r:id="rId11"/>
    <p:sldLayoutId id="2147527340" r:id="rId12"/>
    <p:sldLayoutId id="2147527341" r:id="rId13"/>
    <p:sldLayoutId id="2147527342" r:id="rId14"/>
    <p:sldLayoutId id="2147527343" r:id="rId15"/>
    <p:sldLayoutId id="2147527344" r:id="rId16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標題版面配置區 1">
            <a:extLst>
              <a:ext uri="{FF2B5EF4-FFF2-40B4-BE49-F238E27FC236}">
                <a16:creationId xmlns:a16="http://schemas.microsoft.com/office/drawing/2014/main" id="{0944CBF0-FC4A-DE4D-A6A8-D47E6AB10FDC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8195" name="文字版面配置區 2">
            <a:extLst>
              <a:ext uri="{FF2B5EF4-FFF2-40B4-BE49-F238E27FC236}">
                <a16:creationId xmlns:a16="http://schemas.microsoft.com/office/drawing/2014/main" id="{8801B88A-ACA5-0544-9B70-637FC144D1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975120B-C514-074F-B762-096CB849085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1F176B6C-2A51-B84B-9322-EFDA431F4A43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15A3649E-C661-9340-BA43-7895DB23C8E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327D6AD8-EAC9-0D43-92CB-5ED21C4154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7B5B892D-FEDE-9544-80AD-749E1FE2CA7B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45" r:id="rId1"/>
    <p:sldLayoutId id="2147527346" r:id="rId2"/>
    <p:sldLayoutId id="2147527347" r:id="rId3"/>
    <p:sldLayoutId id="2147527348" r:id="rId4"/>
    <p:sldLayoutId id="2147527349" r:id="rId5"/>
    <p:sldLayoutId id="2147527350" r:id="rId6"/>
    <p:sldLayoutId id="2147527351" r:id="rId7"/>
    <p:sldLayoutId id="2147527352" r:id="rId8"/>
    <p:sldLayoutId id="2147527353" r:id="rId9"/>
    <p:sldLayoutId id="2147527354" r:id="rId10"/>
    <p:sldLayoutId id="2147527355" r:id="rId11"/>
    <p:sldLayoutId id="2147527356" r:id="rId12"/>
    <p:sldLayoutId id="2147527357" r:id="rId13"/>
    <p:sldLayoutId id="2147527358" r:id="rId14"/>
    <p:sldLayoutId id="2147527359" r:id="rId15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8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標題版面配置區 1">
            <a:extLst>
              <a:ext uri="{FF2B5EF4-FFF2-40B4-BE49-F238E27FC236}">
                <a16:creationId xmlns:a16="http://schemas.microsoft.com/office/drawing/2014/main" id="{304A0CAC-A48D-9040-8CAF-901CDE1699F6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798513" y="304800"/>
            <a:ext cx="7543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按一下以編輯母片標題樣式</a:t>
            </a:r>
          </a:p>
        </p:txBody>
      </p:sp>
      <p:sp>
        <p:nvSpPr>
          <p:cNvPr id="9219" name="文字版面配置區 2">
            <a:extLst>
              <a:ext uri="{FF2B5EF4-FFF2-40B4-BE49-F238E27FC236}">
                <a16:creationId xmlns:a16="http://schemas.microsoft.com/office/drawing/2014/main" id="{3E7F40CB-DD80-B744-8F60-6DE727CD36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798513" y="1752600"/>
            <a:ext cx="7543800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TW" altLang="zh-TW"/>
              <a:t>按一下以編輯母片文字樣式</a:t>
            </a:r>
          </a:p>
          <a:p>
            <a:pPr lvl="1"/>
            <a:r>
              <a:rPr lang="zh-TW" altLang="zh-TW"/>
              <a:t>第二層</a:t>
            </a:r>
          </a:p>
          <a:p>
            <a:pPr lvl="2"/>
            <a:r>
              <a:rPr lang="zh-TW" altLang="zh-TW"/>
              <a:t>第三層</a:t>
            </a:r>
          </a:p>
          <a:p>
            <a:pPr lvl="3"/>
            <a:r>
              <a:rPr lang="zh-TW" altLang="zh-TW"/>
              <a:t>第四層</a:t>
            </a:r>
          </a:p>
          <a:p>
            <a:pPr lvl="4"/>
            <a:r>
              <a:rPr lang="zh-TW" altLang="zh-TW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C6B1D3EB-87DA-754F-92ED-0FD6EDE567C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56313" y="6019800"/>
            <a:ext cx="104775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fld id="{9E54C11D-6D00-EA4E-A9F6-680635EB0F5A}" type="datetime1">
              <a:rPr lang="ja-JP" altLang="en-US"/>
              <a:pPr>
                <a:defRPr/>
              </a:pPr>
              <a:t>2022/2/10</a:t>
            </a:fld>
            <a:endParaRPr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4EB165F5-EE0C-8341-9B56-F109F6E574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84313" y="6019800"/>
            <a:ext cx="4457700" cy="228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lang="zh-TW" sz="1000">
                <a:solidFill>
                  <a:srgbClr val="9A5315"/>
                </a:solidFill>
                <a:latin typeface="Microsoft JhengHei UI"/>
              </a:defRPr>
            </a:lvl1pPr>
          </a:lstStyle>
          <a:p>
            <a:pPr>
              <a:defRPr/>
            </a:pPr>
            <a:endParaRPr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1A9736C5-8DFC-8A42-8E89-5D0567E890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8513" y="6019800"/>
            <a:ext cx="571500" cy="2286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kumimoji="0" sz="1000" smtClean="0">
                <a:solidFill>
                  <a:srgbClr val="9A5315"/>
                </a:solidFill>
                <a:latin typeface="Microsoft JhengHei UI" panose="020B0604030504040204" pitchFamily="34" charset="-120"/>
              </a:defRPr>
            </a:lvl1pPr>
          </a:lstStyle>
          <a:p>
            <a:pPr>
              <a:defRPr/>
            </a:pPr>
            <a:fld id="{32DE6668-3816-9D46-8094-695965F89CF5}" type="slidenum">
              <a:rPr lang="en-US" altLang="zh-TW"/>
              <a:pPr>
                <a:defRPr/>
              </a:pPr>
              <a:t>‹#›</a:t>
            </a:fld>
            <a:endParaRPr lang="zh-TW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27360" r:id="rId1"/>
    <p:sldLayoutId id="2147527361" r:id="rId2"/>
    <p:sldLayoutId id="2147527362" r:id="rId3"/>
    <p:sldLayoutId id="2147527363" r:id="rId4"/>
    <p:sldLayoutId id="2147527364" r:id="rId5"/>
    <p:sldLayoutId id="2147527365" r:id="rId6"/>
    <p:sldLayoutId id="2147527366" r:id="rId7"/>
    <p:sldLayoutId id="2147527367" r:id="rId8"/>
    <p:sldLayoutId id="2147527368" r:id="rId9"/>
    <p:sldLayoutId id="2147527369" r:id="rId10"/>
    <p:sldLayoutId id="2147527370" r:id="rId11"/>
    <p:sldLayoutId id="2147527371" r:id="rId12"/>
    <p:sldLayoutId id="2147527372" r:id="rId13"/>
    <p:sldLayoutId id="2147527373" r:id="rId14"/>
    <p:sldLayoutId id="2147527374" r:id="rId15"/>
    <p:sldLayoutId id="2147527375" r:id="rId16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lang="zh-TW" sz="3600" kern="1200">
          <a:solidFill>
            <a:srgbClr val="4D290B"/>
          </a:solidFill>
          <a:latin typeface="+mj-lt"/>
          <a:ea typeface="+mj-ea"/>
          <a:cs typeface="Microsoft JhengHei UI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3600">
          <a:solidFill>
            <a:srgbClr val="4D290B"/>
          </a:solidFill>
          <a:latin typeface="Microsoft JhengHei UI"/>
          <a:ea typeface="Microsoft JhengHei UI"/>
          <a:cs typeface="Microsoft JhengHei UI"/>
        </a:defRPr>
      </a:lvl9pPr>
    </p:titleStyle>
    <p:bodyStyle>
      <a:lvl1pPr marL="346075" indent="-346075" algn="l" rtl="0" eaLnBrk="0" fontAlgn="base" hangingPunct="0">
        <a:spcBef>
          <a:spcPts val="1800"/>
        </a:spcBef>
        <a:spcAft>
          <a:spcPct val="0"/>
        </a:spcAft>
        <a:buFont typeface="Arial" panose="020B0604020202020204" pitchFamily="34" charset="0"/>
        <a:buChar char="•"/>
        <a:defRPr lang="zh-TW" sz="2400" kern="1200">
          <a:solidFill>
            <a:schemeClr val="tx1"/>
          </a:solidFill>
          <a:latin typeface="+mn-lt"/>
          <a:ea typeface="+mn-ea"/>
          <a:cs typeface="Microsoft JhengHei UI"/>
        </a:defRPr>
      </a:lvl1pPr>
      <a:lvl2pPr marL="739775" indent="-282575" algn="l" rtl="0" eaLnBrk="0" fontAlgn="base" hangingPunct="0">
        <a:spcBef>
          <a:spcPts val="1200"/>
        </a:spcBef>
        <a:spcAft>
          <a:spcPct val="0"/>
        </a:spcAft>
        <a:buFont typeface="Arial" panose="020B0604020202020204" pitchFamily="34" charset="0"/>
        <a:buChar char="•"/>
        <a:defRPr lang="zh-TW" sz="2000" kern="1200">
          <a:solidFill>
            <a:schemeClr val="tx1"/>
          </a:solidFill>
          <a:latin typeface="+mn-lt"/>
          <a:ea typeface="+mn-ea"/>
          <a:cs typeface="Microsoft JhengHei UI"/>
        </a:defRPr>
      </a:lvl2pPr>
      <a:lvl3pPr marL="1143000" indent="-228600" algn="l" rtl="0" eaLnBrk="0" fontAlgn="base" hangingPunct="0">
        <a:spcBef>
          <a:spcPts val="800"/>
        </a:spcBef>
        <a:spcAft>
          <a:spcPct val="0"/>
        </a:spcAft>
        <a:buFont typeface="Arial" panose="020B0604020202020204" pitchFamily="34" charset="0"/>
        <a:buChar char="•"/>
        <a:defRPr lang="zh-TW" kern="1200">
          <a:solidFill>
            <a:schemeClr val="tx1"/>
          </a:solidFill>
          <a:latin typeface="+mn-lt"/>
          <a:ea typeface="+mn-ea"/>
          <a:cs typeface="Microsoft JhengHei UI"/>
        </a:defRPr>
      </a:lvl3pPr>
      <a:lvl4pPr marL="16002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4pPr>
      <a:lvl5pPr marL="2057400" indent="-228600" algn="l" rtl="0" eaLnBrk="0" fontAlgn="base" hangingPunct="0">
        <a:spcBef>
          <a:spcPts val="600"/>
        </a:spcBef>
        <a:spcAft>
          <a:spcPct val="0"/>
        </a:spcAft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Microsoft JhengHei UI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•"/>
        <a:defRPr lang="zh-TW"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lang="zh-TW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8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jpeg"/><Relationship Id="rId1" Type="http://schemas.openxmlformats.org/officeDocument/2006/relationships/slideLayout" Target="../slideLayouts/slideLayout100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8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emf"/><Relationship Id="rId1" Type="http://schemas.openxmlformats.org/officeDocument/2006/relationships/slideLayout" Target="../slideLayouts/slideLayout3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5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4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146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ttk.entry.edu.tw/" TargetMode="Externa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42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4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146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146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Layout" Target="../slideLayouts/slideLayout146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14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85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4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ttk.entry.edu.tw/" TargetMode="Externa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4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46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46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4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154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hyperlink" Target="&#23436;&#25972;CF/1219_&#22312;&#22320;&#23601;&#23416;_&#26126;&#26143;&#31687;_30secTVC_SD_ok.mp4" TargetMode="External"/><Relationship Id="rId3" Type="http://schemas.openxmlformats.org/officeDocument/2006/relationships/image" Target="../media/image155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8.png"/><Relationship Id="rId5" Type="http://schemas.openxmlformats.org/officeDocument/2006/relationships/image" Target="../media/image157.png"/><Relationship Id="rId10" Type="http://schemas.openxmlformats.org/officeDocument/2006/relationships/hyperlink" Target="&#22312;&#22320;&#23601;&#23416;&#34892;&#37559;&#23459;&#23566;&#24433;&#29255;(&#26126;&#26143;&#31687;).wmv" TargetMode="External"/><Relationship Id="rId4" Type="http://schemas.openxmlformats.org/officeDocument/2006/relationships/image" Target="../media/image156.png"/><Relationship Id="rId9" Type="http://schemas.openxmlformats.org/officeDocument/2006/relationships/image" Target="../media/image160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png"/><Relationship Id="rId13" Type="http://schemas.openxmlformats.org/officeDocument/2006/relationships/image" Target="../media/image169.png"/><Relationship Id="rId18" Type="http://schemas.openxmlformats.org/officeDocument/2006/relationships/slide" Target="slide15.xml"/><Relationship Id="rId3" Type="http://schemas.openxmlformats.org/officeDocument/2006/relationships/image" Target="../media/image161.png"/><Relationship Id="rId21" Type="http://schemas.openxmlformats.org/officeDocument/2006/relationships/image" Target="../media/image173.png"/><Relationship Id="rId7" Type="http://schemas.openxmlformats.org/officeDocument/2006/relationships/image" Target="../media/image165.png"/><Relationship Id="rId12" Type="http://schemas.openxmlformats.org/officeDocument/2006/relationships/slide" Target="slide6.xml"/><Relationship Id="rId17" Type="http://schemas.openxmlformats.org/officeDocument/2006/relationships/image" Target="../media/image171.png"/><Relationship Id="rId2" Type="http://schemas.openxmlformats.org/officeDocument/2006/relationships/notesSlide" Target="../notesSlides/notesSlide65.xml"/><Relationship Id="rId16" Type="http://schemas.openxmlformats.org/officeDocument/2006/relationships/slide" Target="slide19.xml"/><Relationship Id="rId20" Type="http://schemas.openxmlformats.org/officeDocument/2006/relationships/slide" Target="slide11.xml"/><Relationship Id="rId1" Type="http://schemas.openxmlformats.org/officeDocument/2006/relationships/slideLayout" Target="../slideLayouts/slideLayout216.xml"/><Relationship Id="rId6" Type="http://schemas.openxmlformats.org/officeDocument/2006/relationships/image" Target="../media/image164.png"/><Relationship Id="rId11" Type="http://schemas.openxmlformats.org/officeDocument/2006/relationships/image" Target="../media/image168.png"/><Relationship Id="rId5" Type="http://schemas.openxmlformats.org/officeDocument/2006/relationships/image" Target="../media/image163.png"/><Relationship Id="rId15" Type="http://schemas.openxmlformats.org/officeDocument/2006/relationships/image" Target="../media/image170.png"/><Relationship Id="rId10" Type="http://schemas.openxmlformats.org/officeDocument/2006/relationships/slide" Target="slide12.xml"/><Relationship Id="rId19" Type="http://schemas.openxmlformats.org/officeDocument/2006/relationships/image" Target="../media/image172.png"/><Relationship Id="rId4" Type="http://schemas.openxmlformats.org/officeDocument/2006/relationships/image" Target="../media/image162.png"/><Relationship Id="rId9" Type="http://schemas.openxmlformats.org/officeDocument/2006/relationships/image" Target="../media/image167.png"/><Relationship Id="rId14" Type="http://schemas.openxmlformats.org/officeDocument/2006/relationships/slide" Target="slide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hyperlink" Target="107&#26032;&#21271;&#24066;&#31435;&#39640;&#32026;&#20013;&#31561;&#23416;&#26657;&#36774;&#29702;&#23416;&#29983;&#29518;&#21161;&#23416;&#37329;&#23526;&#26045;&#35336;&#30059;(&#26680;&#23450;).doc" TargetMode="Externa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20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3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5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3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13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6.xml"/><Relationship Id="rId4" Type="http://schemas.openxmlformats.org/officeDocument/2006/relationships/image" Target="../media/image13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3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3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52.xml"/><Relationship Id="rId6" Type="http://schemas.openxmlformats.org/officeDocument/2006/relationships/image" Target="../media/image17.jpg"/><Relationship Id="rId5" Type="http://schemas.openxmlformats.org/officeDocument/2006/relationships/image" Target="../media/image16.jpg"/><Relationship Id="rId4" Type="http://schemas.openxmlformats.org/officeDocument/2006/relationships/image" Target="../media/image15.jp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7.png"/><Relationship Id="rId7" Type="http://schemas.openxmlformats.org/officeDocument/2006/relationships/image" Target="../media/image21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7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5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7.png"/><Relationship Id="rId7" Type="http://schemas.openxmlformats.org/officeDocument/2006/relationships/image" Target="../media/image38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4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49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9.png"/><Relationship Id="rId21" Type="http://schemas.openxmlformats.org/officeDocument/2006/relationships/image" Target="../media/image64.png"/><Relationship Id="rId34" Type="http://schemas.openxmlformats.org/officeDocument/2006/relationships/image" Target="../media/image77.png"/><Relationship Id="rId42" Type="http://schemas.openxmlformats.org/officeDocument/2006/relationships/image" Target="../media/image85.png"/><Relationship Id="rId47" Type="http://schemas.openxmlformats.org/officeDocument/2006/relationships/image" Target="../media/image90.png"/><Relationship Id="rId50" Type="http://schemas.openxmlformats.org/officeDocument/2006/relationships/image" Target="../media/image93.png"/><Relationship Id="rId55" Type="http://schemas.openxmlformats.org/officeDocument/2006/relationships/image" Target="../media/image98.png"/><Relationship Id="rId63" Type="http://schemas.openxmlformats.org/officeDocument/2006/relationships/image" Target="../media/image106.png"/><Relationship Id="rId7" Type="http://schemas.openxmlformats.org/officeDocument/2006/relationships/image" Target="../media/image50.png"/><Relationship Id="rId2" Type="http://schemas.openxmlformats.org/officeDocument/2006/relationships/image" Target="../media/image46.png"/><Relationship Id="rId16" Type="http://schemas.openxmlformats.org/officeDocument/2006/relationships/image" Target="../media/image59.png"/><Relationship Id="rId29" Type="http://schemas.openxmlformats.org/officeDocument/2006/relationships/image" Target="../media/image72.png"/><Relationship Id="rId11" Type="http://schemas.openxmlformats.org/officeDocument/2006/relationships/image" Target="../media/image54.png"/><Relationship Id="rId24" Type="http://schemas.openxmlformats.org/officeDocument/2006/relationships/image" Target="../media/image67.png"/><Relationship Id="rId32" Type="http://schemas.openxmlformats.org/officeDocument/2006/relationships/image" Target="../media/image75.png"/><Relationship Id="rId37" Type="http://schemas.openxmlformats.org/officeDocument/2006/relationships/image" Target="../media/image80.png"/><Relationship Id="rId40" Type="http://schemas.openxmlformats.org/officeDocument/2006/relationships/image" Target="../media/image83.png"/><Relationship Id="rId45" Type="http://schemas.openxmlformats.org/officeDocument/2006/relationships/image" Target="../media/image88.png"/><Relationship Id="rId53" Type="http://schemas.openxmlformats.org/officeDocument/2006/relationships/image" Target="../media/image96.png"/><Relationship Id="rId58" Type="http://schemas.openxmlformats.org/officeDocument/2006/relationships/image" Target="../media/image101.png"/><Relationship Id="rId66" Type="http://schemas.openxmlformats.org/officeDocument/2006/relationships/image" Target="../media/image109.png"/><Relationship Id="rId5" Type="http://schemas.openxmlformats.org/officeDocument/2006/relationships/image" Target="../media/image48.png"/><Relationship Id="rId61" Type="http://schemas.openxmlformats.org/officeDocument/2006/relationships/image" Target="../media/image104.png"/><Relationship Id="rId19" Type="http://schemas.openxmlformats.org/officeDocument/2006/relationships/image" Target="../media/image62.png"/><Relationship Id="rId14" Type="http://schemas.openxmlformats.org/officeDocument/2006/relationships/image" Target="../media/image57.png"/><Relationship Id="rId22" Type="http://schemas.openxmlformats.org/officeDocument/2006/relationships/image" Target="../media/image65.png"/><Relationship Id="rId27" Type="http://schemas.openxmlformats.org/officeDocument/2006/relationships/image" Target="../media/image70.png"/><Relationship Id="rId30" Type="http://schemas.openxmlformats.org/officeDocument/2006/relationships/image" Target="../media/image73.png"/><Relationship Id="rId35" Type="http://schemas.openxmlformats.org/officeDocument/2006/relationships/image" Target="../media/image78.png"/><Relationship Id="rId43" Type="http://schemas.openxmlformats.org/officeDocument/2006/relationships/image" Target="../media/image86.png"/><Relationship Id="rId48" Type="http://schemas.openxmlformats.org/officeDocument/2006/relationships/image" Target="../media/image91.png"/><Relationship Id="rId56" Type="http://schemas.openxmlformats.org/officeDocument/2006/relationships/image" Target="../media/image99.png"/><Relationship Id="rId64" Type="http://schemas.openxmlformats.org/officeDocument/2006/relationships/image" Target="../media/image107.png"/><Relationship Id="rId8" Type="http://schemas.openxmlformats.org/officeDocument/2006/relationships/image" Target="../media/image51.png"/><Relationship Id="rId51" Type="http://schemas.openxmlformats.org/officeDocument/2006/relationships/image" Target="../media/image94.png"/><Relationship Id="rId3" Type="http://schemas.openxmlformats.org/officeDocument/2006/relationships/image" Target="../media/image7.png"/><Relationship Id="rId12" Type="http://schemas.openxmlformats.org/officeDocument/2006/relationships/image" Target="../media/image55.png"/><Relationship Id="rId17" Type="http://schemas.openxmlformats.org/officeDocument/2006/relationships/image" Target="../media/image60.png"/><Relationship Id="rId25" Type="http://schemas.openxmlformats.org/officeDocument/2006/relationships/image" Target="../media/image68.png"/><Relationship Id="rId33" Type="http://schemas.openxmlformats.org/officeDocument/2006/relationships/image" Target="../media/image76.png"/><Relationship Id="rId38" Type="http://schemas.openxmlformats.org/officeDocument/2006/relationships/image" Target="../media/image81.png"/><Relationship Id="rId46" Type="http://schemas.openxmlformats.org/officeDocument/2006/relationships/image" Target="../media/image89.png"/><Relationship Id="rId59" Type="http://schemas.openxmlformats.org/officeDocument/2006/relationships/image" Target="../media/image102.png"/><Relationship Id="rId20" Type="http://schemas.openxmlformats.org/officeDocument/2006/relationships/image" Target="../media/image63.png"/><Relationship Id="rId41" Type="http://schemas.openxmlformats.org/officeDocument/2006/relationships/image" Target="../media/image84.png"/><Relationship Id="rId54" Type="http://schemas.openxmlformats.org/officeDocument/2006/relationships/image" Target="../media/image97.png"/><Relationship Id="rId62" Type="http://schemas.openxmlformats.org/officeDocument/2006/relationships/image" Target="../media/image105.png"/><Relationship Id="rId1" Type="http://schemas.openxmlformats.org/officeDocument/2006/relationships/slideLayout" Target="../slideLayouts/slideLayout249.xml"/><Relationship Id="rId6" Type="http://schemas.openxmlformats.org/officeDocument/2006/relationships/image" Target="../media/image49.png"/><Relationship Id="rId15" Type="http://schemas.openxmlformats.org/officeDocument/2006/relationships/image" Target="../media/image58.png"/><Relationship Id="rId23" Type="http://schemas.openxmlformats.org/officeDocument/2006/relationships/image" Target="../media/image66.png"/><Relationship Id="rId28" Type="http://schemas.openxmlformats.org/officeDocument/2006/relationships/image" Target="../media/image71.png"/><Relationship Id="rId36" Type="http://schemas.openxmlformats.org/officeDocument/2006/relationships/image" Target="../media/image79.png"/><Relationship Id="rId49" Type="http://schemas.openxmlformats.org/officeDocument/2006/relationships/image" Target="../media/image92.png"/><Relationship Id="rId57" Type="http://schemas.openxmlformats.org/officeDocument/2006/relationships/image" Target="../media/image100.png"/><Relationship Id="rId10" Type="http://schemas.openxmlformats.org/officeDocument/2006/relationships/image" Target="../media/image53.png"/><Relationship Id="rId31" Type="http://schemas.openxmlformats.org/officeDocument/2006/relationships/image" Target="../media/image74.png"/><Relationship Id="rId44" Type="http://schemas.openxmlformats.org/officeDocument/2006/relationships/image" Target="../media/image87.png"/><Relationship Id="rId52" Type="http://schemas.openxmlformats.org/officeDocument/2006/relationships/image" Target="../media/image95.png"/><Relationship Id="rId60" Type="http://schemas.openxmlformats.org/officeDocument/2006/relationships/image" Target="../media/image103.png"/><Relationship Id="rId65" Type="http://schemas.openxmlformats.org/officeDocument/2006/relationships/image" Target="../media/image108.png"/><Relationship Id="rId4" Type="http://schemas.openxmlformats.org/officeDocument/2006/relationships/image" Target="../media/image47.png"/><Relationship Id="rId9" Type="http://schemas.openxmlformats.org/officeDocument/2006/relationships/image" Target="../media/image52.png"/><Relationship Id="rId13" Type="http://schemas.openxmlformats.org/officeDocument/2006/relationships/image" Target="../media/image56.png"/><Relationship Id="rId18" Type="http://schemas.openxmlformats.org/officeDocument/2006/relationships/image" Target="../media/image61.png"/><Relationship Id="rId39" Type="http://schemas.openxmlformats.org/officeDocument/2006/relationships/image" Target="../media/image8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25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52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image" Target="../media/image7.png"/><Relationship Id="rId7" Type="http://schemas.openxmlformats.org/officeDocument/2006/relationships/image" Target="../media/image115.png"/><Relationship Id="rId12" Type="http://schemas.openxmlformats.org/officeDocument/2006/relationships/image" Target="../media/image120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Relationship Id="rId6" Type="http://schemas.openxmlformats.org/officeDocument/2006/relationships/image" Target="../media/image114.png"/><Relationship Id="rId11" Type="http://schemas.openxmlformats.org/officeDocument/2006/relationships/image" Target="../media/image119.png"/><Relationship Id="rId5" Type="http://schemas.openxmlformats.org/officeDocument/2006/relationships/image" Target="../media/image113.png"/><Relationship Id="rId10" Type="http://schemas.openxmlformats.org/officeDocument/2006/relationships/image" Target="../media/image118.png"/><Relationship Id="rId4" Type="http://schemas.openxmlformats.org/officeDocument/2006/relationships/image" Target="../media/image112.png"/><Relationship Id="rId9" Type="http://schemas.openxmlformats.org/officeDocument/2006/relationships/image" Target="../media/image117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Relationship Id="rId5" Type="http://schemas.openxmlformats.org/officeDocument/2006/relationships/image" Target="../media/image122.png"/><Relationship Id="rId4" Type="http://schemas.openxmlformats.org/officeDocument/2006/relationships/image" Target="../media/image121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Relationship Id="rId4" Type="http://schemas.openxmlformats.org/officeDocument/2006/relationships/image" Target="../media/image123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24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4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49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5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Relationship Id="rId5" Type="http://schemas.openxmlformats.org/officeDocument/2006/relationships/image" Target="../media/image127.png"/><Relationship Id="rId4" Type="http://schemas.openxmlformats.org/officeDocument/2006/relationships/image" Target="../media/image126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49.xml"/><Relationship Id="rId4" Type="http://schemas.openxmlformats.org/officeDocument/2006/relationships/image" Target="../media/image34.png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49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51.xml"/><Relationship Id="rId6" Type="http://schemas.openxmlformats.org/officeDocument/2006/relationships/image" Target="../media/image132.png"/><Relationship Id="rId5" Type="http://schemas.openxmlformats.org/officeDocument/2006/relationships/image" Target="../media/image131.png"/><Relationship Id="rId4" Type="http://schemas.openxmlformats.org/officeDocument/2006/relationships/image" Target="../media/image130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49.xml"/><Relationship Id="rId4" Type="http://schemas.openxmlformats.org/officeDocument/2006/relationships/image" Target="../media/image34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hyperlink" Target="http://www.jctv.ntut.edu.tw/u5/" TargetMode="External"/><Relationship Id="rId7" Type="http://schemas.openxmlformats.org/officeDocument/2006/relationships/hyperlink" Target="http://s5.nkuht.edu.tw/" TargetMode="External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252.xml"/><Relationship Id="rId6" Type="http://schemas.openxmlformats.org/officeDocument/2006/relationships/hyperlink" Target="http://exam.jente.edu.tw/" TargetMode="External"/><Relationship Id="rId5" Type="http://schemas.openxmlformats.org/officeDocument/2006/relationships/image" Target="../media/image134.png"/><Relationship Id="rId4" Type="http://schemas.openxmlformats.org/officeDocument/2006/relationships/hyperlink" Target="http://www.jctv.ntut.edu.tw/enter5/" TargetMode="External"/><Relationship Id="rId9" Type="http://schemas.openxmlformats.org/officeDocument/2006/relationships/image" Target="../media/image136.png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1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" Target="slide15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8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tiff"/><Relationship Id="rId1" Type="http://schemas.openxmlformats.org/officeDocument/2006/relationships/slideLayout" Target="../slideLayouts/slideLayout84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7" Type="http://schemas.openxmlformats.org/officeDocument/2006/relationships/image" Target="../media/image138.tiff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84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8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7" Type="http://schemas.openxmlformats.org/officeDocument/2006/relationships/image" Target="../media/image139.png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84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8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9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內容版面配置區 2">
            <a:extLst>
              <a:ext uri="{FF2B5EF4-FFF2-40B4-BE49-F238E27FC236}">
                <a16:creationId xmlns:a16="http://schemas.microsoft.com/office/drawing/2014/main" id="{81A67D71-F56B-E94F-BA81-F950AC9E9D24}"/>
              </a:ext>
            </a:extLst>
          </p:cNvPr>
          <p:cNvSpPr txBox="1">
            <a:spLocks/>
          </p:cNvSpPr>
          <p:nvPr/>
        </p:nvSpPr>
        <p:spPr bwMode="auto">
          <a:xfrm>
            <a:off x="179389" y="1341439"/>
            <a:ext cx="8785225" cy="4535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ctr">
              <a:spcBef>
                <a:spcPts val="600"/>
              </a:spcBef>
              <a:buFont typeface="Arial" panose="020B0604020202020204" pitchFamily="34" charset="0"/>
              <a:buNone/>
            </a:pPr>
            <a:endParaRPr kumimoji="0" lang="zh-TW" altLang="en-US" sz="1600" b="1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4" name="標題 3">
            <a:extLst>
              <a:ext uri="{FF2B5EF4-FFF2-40B4-BE49-F238E27FC236}">
                <a16:creationId xmlns:a16="http://schemas.microsoft.com/office/drawing/2014/main" id="{308F7B45-FB5D-7842-B7A1-26F239085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552" y="193675"/>
            <a:ext cx="7543800" cy="1219200"/>
          </a:xfrm>
          <a:ln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altLang="en-US" sz="5400" cap="all" dirty="0">
                <a:ln w="0"/>
                <a:gradFill flip="none">
                  <a:gsLst>
                    <a:gs pos="0">
                      <a:srgbClr val="F3771A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3771A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3771A">
                        <a:shade val="65000"/>
                        <a:satMod val="130000"/>
                      </a:srgbClr>
                    </a:gs>
                    <a:gs pos="92000">
                      <a:srgbClr val="F3771A">
                        <a:shade val="50000"/>
                        <a:satMod val="120000"/>
                      </a:srgbClr>
                    </a:gs>
                    <a:gs pos="100000">
                      <a:srgbClr val="F3771A">
                        <a:shade val="48000"/>
                        <a:satMod val="120000"/>
                      </a:srgb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  <a:latin typeface="標楷體" pitchFamily="65" charset="-120"/>
                <a:ea typeface="標楷體" pitchFamily="65" charset="-120"/>
              </a:rPr>
              <a:t>   基北區</a:t>
            </a:r>
            <a:endParaRPr altLang="en-US" sz="5400" dirty="0"/>
          </a:p>
        </p:txBody>
      </p:sp>
      <p:sp>
        <p:nvSpPr>
          <p:cNvPr id="5" name="內容版面配置區 4">
            <a:extLst>
              <a:ext uri="{FF2B5EF4-FFF2-40B4-BE49-F238E27FC236}">
                <a16:creationId xmlns:a16="http://schemas.microsoft.com/office/drawing/2014/main" id="{31C1633E-CD83-994C-B901-AF8D33B8974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9751" y="1844824"/>
            <a:ext cx="8424863" cy="4464050"/>
          </a:xfrm>
        </p:spPr>
        <p:txBody>
          <a:bodyPr/>
          <a:lstStyle/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altLang="en-US" sz="4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十二年國民基本教育</a:t>
            </a:r>
            <a:endParaRPr lang="en-US" altLang="zh-TW" sz="4800" b="1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alt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「</a:t>
            </a:r>
            <a:r>
              <a:rPr lang="en-US" altLang="zh-TW" sz="4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4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學年度國中生適性入學</a:t>
            </a:r>
            <a:r>
              <a:rPr altLang="en-US" sz="48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」</a:t>
            </a:r>
            <a:endParaRPr lang="en-US" altLang="zh-TW" sz="48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altLang="en-US" sz="4800" b="1" dirty="0">
                <a:solidFill>
                  <a:srgbClr val="003399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宣導講綱</a:t>
            </a:r>
            <a:endParaRPr lang="en-US" altLang="en-US" sz="4800" b="1" dirty="0">
              <a:solidFill>
                <a:srgbClr val="003399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endParaRPr lang="en-US" altLang="en-US" sz="4800" b="1" dirty="0">
              <a:solidFill>
                <a:srgbClr val="003399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altLang="en-US" sz="4000" b="1" dirty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新北市十二年國教宣導團</a:t>
            </a:r>
            <a:endParaRPr lang="en-US" altLang="zh-TW" sz="4000" b="1" dirty="0">
              <a:solidFill>
                <a:srgbClr val="0E18D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r>
              <a:rPr lang="en-US" altLang="zh-TW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年</a:t>
            </a:r>
            <a:r>
              <a:rPr lang="en-US" altLang="en-US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2</a:t>
            </a:r>
            <a:r>
              <a:rPr altLang="en-US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月</a:t>
            </a:r>
            <a:r>
              <a:rPr altLang="en-US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/>
                <a:ea typeface="標楷體"/>
              </a:rPr>
              <a:t>版</a:t>
            </a:r>
            <a:r>
              <a:rPr altLang="en-US" sz="2800" b="1" dirty="0" smtClean="0">
                <a:solidFill>
                  <a:srgbClr val="0E18D8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</a:rPr>
              <a:t>  </a:t>
            </a:r>
            <a:endParaRPr lang="en-US" altLang="zh-TW" sz="4800" b="1" dirty="0">
              <a:solidFill>
                <a:srgbClr val="0E18D8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  <a:p>
            <a:pPr algn="ctr">
              <a:spcBef>
                <a:spcPts val="600"/>
              </a:spcBef>
              <a:buFont typeface="Arial" panose="020B0604020202020204" pitchFamily="34" charset="0"/>
              <a:buNone/>
              <a:defRPr/>
            </a:pPr>
            <a:endParaRPr lang="en-US" altLang="zh-TW" sz="3600" b="1" dirty="0">
              <a:solidFill>
                <a:srgbClr val="003399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230405" name="圖片 1">
            <a:extLst>
              <a:ext uri="{FF2B5EF4-FFF2-40B4-BE49-F238E27FC236}">
                <a16:creationId xmlns:a16="http://schemas.microsoft.com/office/drawing/2014/main" id="{B6BA8E51-3390-DA49-BB65-0DF632706A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95" t="15233" r="28389" b="46558"/>
          <a:stretch>
            <a:fillRect/>
          </a:stretch>
        </p:blipFill>
        <p:spPr bwMode="auto">
          <a:xfrm>
            <a:off x="827089" y="493713"/>
            <a:ext cx="688975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2">
            <a:extLst>
              <a:ext uri="{FF2B5EF4-FFF2-40B4-BE49-F238E27FC236}">
                <a16:creationId xmlns:a16="http://schemas.microsoft.com/office/drawing/2014/main" id="{9A1D2C9F-200A-A249-AF75-6E0C39502FA2}"/>
              </a:ext>
            </a:extLst>
          </p:cNvPr>
          <p:cNvSpPr txBox="1">
            <a:spLocks/>
          </p:cNvSpPr>
          <p:nvPr/>
        </p:nvSpPr>
        <p:spPr bwMode="auto">
          <a:xfrm>
            <a:off x="504000" y="324000"/>
            <a:ext cx="8193088" cy="576262"/>
          </a:xfrm>
          <a:prstGeom prst="rect">
            <a:avLst/>
          </a:prstGeom>
          <a:solidFill>
            <a:srgbClr val="FFFF99">
              <a:alpha val="44000"/>
            </a:srgbClr>
          </a:solidFill>
          <a:ln w="28575" cap="flat">
            <a:noFill/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9pPr>
          </a:lstStyle>
          <a:p>
            <a:pPr defTabSz="1244600" eaLnBrk="1" hangingPunct="1">
              <a:lnSpc>
                <a:spcPct val="90000"/>
              </a:lnSpc>
              <a:defRPr/>
            </a:pPr>
            <a:r>
              <a:rPr lang="zh-TW" altLang="en-US" sz="3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國中教育會考等級及標示</a:t>
            </a:r>
          </a:p>
        </p:txBody>
      </p:sp>
      <p:grpSp>
        <p:nvGrpSpPr>
          <p:cNvPr id="246789" name="群組 1">
            <a:extLst>
              <a:ext uri="{FF2B5EF4-FFF2-40B4-BE49-F238E27FC236}">
                <a16:creationId xmlns:a16="http://schemas.microsoft.com/office/drawing/2014/main" id="{F1A8EBF4-0B3A-9B48-8895-ADF63103DF06}"/>
              </a:ext>
            </a:extLst>
          </p:cNvPr>
          <p:cNvGrpSpPr>
            <a:grpSpLocks/>
          </p:cNvGrpSpPr>
          <p:nvPr/>
        </p:nvGrpSpPr>
        <p:grpSpPr bwMode="auto">
          <a:xfrm>
            <a:off x="668338" y="1331913"/>
            <a:ext cx="8216900" cy="4751387"/>
            <a:chOff x="668824" y="1331541"/>
            <a:chExt cx="8216414" cy="4752528"/>
          </a:xfrm>
        </p:grpSpPr>
        <p:graphicFrame>
          <p:nvGraphicFramePr>
            <p:cNvPr id="3" name="資料庫圖表 2">
              <a:extLst>
                <a:ext uri="{FF2B5EF4-FFF2-40B4-BE49-F238E27FC236}">
                  <a16:creationId xmlns:a16="http://schemas.microsoft.com/office/drawing/2014/main" id="{DD4866FD-14BB-4344-AD2A-ADA230D81007}"/>
                </a:ext>
              </a:extLst>
            </p:cNvPr>
            <p:cNvGraphicFramePr/>
            <p:nvPr/>
          </p:nvGraphicFramePr>
          <p:xfrm>
            <a:off x="668824" y="1331541"/>
            <a:ext cx="6798445" cy="4752528"/>
          </p:xfrm>
          <a:graphic>
            <a:graphicData uri="http://schemas.openxmlformats.org/drawingml/2006/diagram">
              <dgm:relIds xmlns:dgm="http://schemas.openxmlformats.org/drawingml/2006/diagram" xmlns:r="http://schemas.openxmlformats.org/officeDocument/2006/relationships" r:dm="rId3" r:lo="rId4" r:qs="rId5" r:cs="rId6"/>
            </a:graphicData>
          </a:graphic>
        </p:graphicFrame>
        <p:grpSp>
          <p:nvGrpSpPr>
            <p:cNvPr id="246791" name="群組 3">
              <a:extLst>
                <a:ext uri="{FF2B5EF4-FFF2-40B4-BE49-F238E27FC236}">
                  <a16:creationId xmlns:a16="http://schemas.microsoft.com/office/drawing/2014/main" id="{D698B40B-9C4C-814B-A214-2BE6900821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1913" y="2957513"/>
              <a:ext cx="1203325" cy="1455737"/>
              <a:chOff x="5885459" y="1627880"/>
              <a:chExt cx="1383182" cy="1496767"/>
            </a:xfrm>
          </p:grpSpPr>
          <p:sp>
            <p:nvSpPr>
              <p:cNvPr id="6" name="圓角矩形 5">
                <a:extLst>
                  <a:ext uri="{FF2B5EF4-FFF2-40B4-BE49-F238E27FC236}">
                    <a16:creationId xmlns:a16="http://schemas.microsoft.com/office/drawing/2014/main" id="{57E970C3-D132-EA44-BB63-7F230F33B38E}"/>
                  </a:ext>
                </a:extLst>
              </p:cNvPr>
              <p:cNvSpPr/>
              <p:nvPr/>
            </p:nvSpPr>
            <p:spPr>
              <a:xfrm>
                <a:off x="5885541" y="1627899"/>
                <a:ext cx="1383100" cy="1497126"/>
              </a:xfrm>
              <a:prstGeom prst="roundRect">
                <a:avLst>
                  <a:gd name="adj" fmla="val 10000"/>
                </a:avLst>
              </a:prstGeom>
              <a:solidFill>
                <a:schemeClr val="accent6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3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7" name="圓角矩形 4">
                <a:extLst>
                  <a:ext uri="{FF2B5EF4-FFF2-40B4-BE49-F238E27FC236}">
                    <a16:creationId xmlns:a16="http://schemas.microsoft.com/office/drawing/2014/main" id="{00BE1511-5AB7-EC4D-ABE5-01B845A85330}"/>
                  </a:ext>
                </a:extLst>
              </p:cNvPr>
              <p:cNvSpPr/>
              <p:nvPr/>
            </p:nvSpPr>
            <p:spPr>
              <a:xfrm>
                <a:off x="5925683" y="1668714"/>
                <a:ext cx="1302815" cy="1415495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121920" tIns="121920" rIns="121920" bIns="121920" anchor="ctr"/>
              <a:lstStyle>
                <a:lvl1pPr defTabSz="142240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1pPr>
                <a:lvl2pPr marL="742950" indent="-285750" defTabSz="142240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2pPr>
                <a:lvl3pPr marL="1143000" indent="-228600" defTabSz="142240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3pPr>
                <a:lvl4pPr marL="1600200" indent="-228600" defTabSz="142240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4pPr>
                <a:lvl5pPr marL="2057400" indent="-228600" defTabSz="1422400"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5pPr>
                <a:lvl6pPr marL="2514600" indent="-228600" defTabSz="14224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6pPr>
                <a:lvl7pPr marL="2971800" indent="-228600" defTabSz="14224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7pPr>
                <a:lvl8pPr marL="3429000" indent="-228600" defTabSz="14224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8pPr>
                <a:lvl9pPr marL="3886200" indent="-228600" defTabSz="1422400" eaLnBrk="0" fontAlgn="base" hangingPunct="0">
                  <a:spcBef>
                    <a:spcPct val="0"/>
                  </a:spcBef>
                  <a:spcAft>
                    <a:spcPct val="0"/>
                  </a:spcAft>
                  <a:defRPr kumimoji="1">
                    <a:solidFill>
                      <a:schemeClr val="tx1"/>
                    </a:solidFill>
                    <a:latin typeface="Arial" panose="020B0604020202020204" pitchFamily="34" charset="0"/>
                    <a:ea typeface="新細明體" panose="02020500000000000000" pitchFamily="18" charset="-120"/>
                  </a:defRPr>
                </a:lvl9pPr>
              </a:lstStyle>
              <a:p>
                <a:pPr algn="ctr">
                  <a:lnSpc>
                    <a:spcPct val="90000"/>
                  </a:lnSpc>
                  <a:spcAft>
                    <a:spcPct val="35000"/>
                  </a:spcAft>
                </a:pPr>
                <a:r>
                  <a:rPr lang="zh-TW" altLang="en-US" sz="3200">
                    <a:solidFill>
                      <a:srgbClr val="FFFFFF"/>
                    </a:solidFill>
                    <a:latin typeface="標楷體" panose="02010601000101010101" pitchFamily="2" charset="-120"/>
                    <a:ea typeface="標楷體" panose="02010601000101010101" pitchFamily="2" charset="-120"/>
                  </a:rPr>
                  <a:t>英語閱讀</a:t>
                </a:r>
              </a:p>
            </p:txBody>
          </p:sp>
        </p:grpSp>
        <p:grpSp>
          <p:nvGrpSpPr>
            <p:cNvPr id="246792" name="群組 6">
              <a:extLst>
                <a:ext uri="{FF2B5EF4-FFF2-40B4-BE49-F238E27FC236}">
                  <a16:creationId xmlns:a16="http://schemas.microsoft.com/office/drawing/2014/main" id="{CAEC5088-CA01-8348-811E-C6389DB4ED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37450" y="4572000"/>
              <a:ext cx="1290638" cy="1503363"/>
              <a:chOff x="5497481" y="3248588"/>
              <a:chExt cx="1290441" cy="1503729"/>
            </a:xfrm>
          </p:grpSpPr>
          <p:sp>
            <p:nvSpPr>
              <p:cNvPr id="9" name="圓角矩形 8">
                <a:extLst>
                  <a:ext uri="{FF2B5EF4-FFF2-40B4-BE49-F238E27FC236}">
                    <a16:creationId xmlns:a16="http://schemas.microsoft.com/office/drawing/2014/main" id="{18203868-C336-B44E-95A1-0B81D312F556}"/>
                  </a:ext>
                </a:extLst>
              </p:cNvPr>
              <p:cNvSpPr/>
              <p:nvPr/>
            </p:nvSpPr>
            <p:spPr>
              <a:xfrm>
                <a:off x="5497561" y="3248994"/>
                <a:ext cx="1290365" cy="1504090"/>
              </a:xfrm>
              <a:prstGeom prst="roundRect">
                <a:avLst>
                  <a:gd name="adj" fmla="val 10000"/>
                </a:avLst>
              </a:prstGeom>
              <a:solidFill>
                <a:schemeClr val="accent6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4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0" name="圓角矩形 4">
                <a:extLst>
                  <a:ext uri="{FF2B5EF4-FFF2-40B4-BE49-F238E27FC236}">
                    <a16:creationId xmlns:a16="http://schemas.microsoft.com/office/drawing/2014/main" id="{6343C732-815B-8A4C-8F16-6429E6D128A3}"/>
                  </a:ext>
                </a:extLst>
              </p:cNvPr>
              <p:cNvSpPr/>
              <p:nvPr/>
            </p:nvSpPr>
            <p:spPr>
              <a:xfrm>
                <a:off x="5535653" y="3287113"/>
                <a:ext cx="1214181" cy="1427853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87630" tIns="87630" rIns="87630" bIns="87630" spcCol="1270" anchor="ctr"/>
              <a:lstStyle/>
              <a:p>
                <a:pPr algn="ctr" defTabSz="1022350">
                  <a:lnSpc>
                    <a:spcPct val="90000"/>
                  </a:lnSpc>
                  <a:spcAft>
                    <a:spcPct val="35000"/>
                  </a:spcAft>
                  <a:defRPr/>
                </a:pPr>
                <a:r>
                  <a:rPr lang="zh-TW" altLang="en-US" sz="2300" dirty="0">
                    <a:solidFill>
                      <a:prstClr val="white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精熟</a:t>
                </a:r>
                <a:r>
                  <a:rPr lang="en-US" altLang="zh-TW" sz="2300" dirty="0">
                    <a:solidFill>
                      <a:prstClr val="white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/</a:t>
                </a:r>
                <a:r>
                  <a:rPr lang="zh-TW" altLang="en-US" sz="2300" dirty="0">
                    <a:solidFill>
                      <a:prstClr val="white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基礎</a:t>
                </a:r>
                <a:r>
                  <a:rPr lang="en-US" altLang="zh-TW" sz="2300" dirty="0">
                    <a:solidFill>
                      <a:prstClr val="white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/</a:t>
                </a:r>
                <a:r>
                  <a:rPr lang="zh-TW" altLang="en-US" sz="2300" dirty="0">
                    <a:solidFill>
                      <a:prstClr val="white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待加強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內容版面配置區 2">
            <a:extLst>
              <a:ext uri="{FF2B5EF4-FFF2-40B4-BE49-F238E27FC236}">
                <a16:creationId xmlns:a16="http://schemas.microsoft.com/office/drawing/2014/main" id="{BEB4EB5C-9EC6-A44D-BF04-01F9AF4780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4214" y="981075"/>
            <a:ext cx="8459787" cy="5327650"/>
          </a:xfrm>
        </p:spPr>
        <p:txBody>
          <a:bodyPr/>
          <a:lstStyle/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體育班招生管道分成</a:t>
            </a: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種：</a:t>
            </a:r>
            <a:endParaRPr lang="en-US" altLang="zh-TW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(1)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多數招生名額採</a:t>
            </a:r>
            <a:r>
              <a:rPr altLang="en-US" dirty="0">
                <a:solidFill>
                  <a:srgbClr val="0333F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獨招</a:t>
            </a:r>
            <a:endParaRPr lang="en-US" altLang="zh-TW" dirty="0">
              <a:solidFill>
                <a:srgbClr val="0333F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(2)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部分招生名額採</a:t>
            </a:r>
            <a:r>
              <a:rPr altLang="en-US" b="1" u="sng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甄審</a:t>
            </a:r>
            <a:r>
              <a:rPr lang="en-US" altLang="zh-TW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外加</a:t>
            </a:r>
            <a:r>
              <a:rPr lang="en-US" altLang="zh-TW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及</a:t>
            </a:r>
            <a:r>
              <a:rPr altLang="en-US" b="1" u="sng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甄試</a:t>
            </a:r>
            <a:r>
              <a:rPr lang="en-US" altLang="zh-TW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內含</a:t>
            </a:r>
            <a:r>
              <a:rPr lang="en-US" altLang="zh-TW" b="1" u="sng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個管道</a:t>
            </a:r>
            <a:endParaRPr lang="en-US" altLang="zh-TW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高級中等學校體育班辦理特色招生甄選入學，</a:t>
            </a:r>
            <a:r>
              <a:rPr altLang="en-US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係依術</a:t>
            </a:r>
            <a:endParaRPr lang="en-US" altLang="en-US" b="1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altLang="en-US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科測驗分數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作為入學依據。</a:t>
            </a:r>
            <a:endParaRPr lang="en-US" altLang="en-US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3.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術科測驗內容包括</a:t>
            </a:r>
            <a:r>
              <a:rPr altLang="en-US" dirty="0">
                <a:solidFill>
                  <a:srgbClr val="0333F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基礎體能、專項技術及運動成就表</a:t>
            </a:r>
            <a:endParaRPr lang="en-US" altLang="en-US" dirty="0">
              <a:solidFill>
                <a:srgbClr val="0333F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altLang="en-US" dirty="0">
                <a:solidFill>
                  <a:srgbClr val="0333F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現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等。</a:t>
            </a:r>
            <a:endParaRPr lang="en-US" altLang="en-US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4.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學科測驗：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學年度為國英數</a:t>
            </a:r>
            <a:r>
              <a:rPr lang="en-US" altLang="zh-TW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altLang="en-US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科。</a:t>
            </a:r>
            <a:endParaRPr lang="en-US" altLang="zh-TW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600"/>
              </a:spcBef>
              <a:buFont typeface="Arial" panose="020B0604020202020204" pitchFamily="34" charset="0"/>
              <a:buNone/>
            </a:pPr>
            <a:r>
              <a:rPr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但是自</a:t>
            </a:r>
            <a:r>
              <a:rPr lang="en-US" altLang="zh-TW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106</a:t>
            </a:r>
            <a:r>
              <a:rPr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學年度起運動成績優良學生升學輔導甄審、甄試，以國中教育會考成績取代甄試學科考試，例如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以甄審方式分發</a:t>
            </a:r>
            <a:r>
              <a:rPr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升學之國民中學學生，其運動成績等級均相同者，依國中教育會考成績之高低評定之；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以甄試方式</a:t>
            </a:r>
            <a:r>
              <a:rPr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輔導升學之國民中學學生，免參加學科考試，以國中教育會考成績取代之。</a:t>
            </a:r>
          </a:p>
        </p:txBody>
      </p:sp>
      <p:sp>
        <p:nvSpPr>
          <p:cNvPr id="355331" name="投影片編號版面配置區 3">
            <a:extLst>
              <a:ext uri="{FF2B5EF4-FFF2-40B4-BE49-F238E27FC236}">
                <a16:creationId xmlns:a16="http://schemas.microsoft.com/office/drawing/2014/main" id="{D29F3D94-00D9-9749-804B-5222E31F66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E2AF4845-CD72-B246-AF17-763DA267CD05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100</a:t>
            </a:fld>
            <a:endParaRPr lang="en-US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sp>
        <p:nvSpPr>
          <p:cNvPr id="5" name="標題 1">
            <a:extLst>
              <a:ext uri="{FF2B5EF4-FFF2-40B4-BE49-F238E27FC236}">
                <a16:creationId xmlns:a16="http://schemas.microsoft.com/office/drawing/2014/main" id="{73FA6896-168B-C241-8836-28120FDB36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16633"/>
            <a:ext cx="8820150" cy="648071"/>
          </a:xfrm>
          <a:solidFill>
            <a:schemeClr val="accent1">
              <a:lumMod val="75000"/>
            </a:schemeClr>
          </a:solidFill>
        </p:spPr>
        <p:txBody>
          <a:bodyPr anchor="t"/>
          <a:lstStyle/>
          <a:p>
            <a:pPr algn="ctr">
              <a:defRPr/>
            </a:pP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特色招生甄選入學</a:t>
            </a: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---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體育班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標題 1">
            <a:extLst>
              <a:ext uri="{FF2B5EF4-FFF2-40B4-BE49-F238E27FC236}">
                <a16:creationId xmlns:a16="http://schemas.microsoft.com/office/drawing/2014/main" id="{73FA6896-168B-C241-8836-28120FDB36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16633"/>
            <a:ext cx="8820150" cy="988268"/>
          </a:xfrm>
          <a:solidFill>
            <a:schemeClr val="accent1">
              <a:lumMod val="75000"/>
            </a:schemeClr>
          </a:solidFill>
        </p:spPr>
        <p:txBody>
          <a:bodyPr anchor="t"/>
          <a:lstStyle/>
          <a:p>
            <a:pPr>
              <a:defRPr/>
            </a:pP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學年度特色招生甄選入學</a:t>
            </a: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</a:t>
            </a:r>
            <a: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---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體育班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56355" name="內容版面配置區 2">
            <a:extLst>
              <a:ext uri="{FF2B5EF4-FFF2-40B4-BE49-F238E27FC236}">
                <a16:creationId xmlns:a16="http://schemas.microsoft.com/office/drawing/2014/main" id="{B4DA02A3-369F-7546-9292-C384EA2EAF0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9750" y="1125538"/>
            <a:ext cx="8208963" cy="5529262"/>
          </a:xfrm>
        </p:spPr>
        <p:txBody>
          <a:bodyPr/>
          <a:lstStyle/>
          <a:p>
            <a:pPr marL="514350" indent="-514350">
              <a:buFont typeface="Microsoft JhengHei UI" panose="020B0604030504040204" pitchFamily="34" charset="-120"/>
              <a:buAutoNum type="ea1ChtPeriod"/>
            </a:pPr>
            <a:r>
              <a:rPr altLang="en-US" sz="2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參加高級中等學校體育班甄選入學之學生不受免試就學區限制</a:t>
            </a:r>
            <a:r>
              <a:rPr altLang="en-US" sz="2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，學生得跨區報名。</a:t>
            </a:r>
          </a:p>
          <a:p>
            <a:pPr marL="514350" indent="-514350">
              <a:buFont typeface="Microsoft JhengHei UI" panose="020B0604030504040204" pitchFamily="34" charset="-120"/>
              <a:buAutoNum type="ea1ChtPeriod"/>
            </a:pPr>
            <a:r>
              <a:rPr altLang="en-US" sz="2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報名：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~5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altLang="en-US" sz="2800" dirty="0">
              <a:solidFill>
                <a:srgbClr val="0E18D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514350" indent="-514350">
              <a:buFont typeface="Microsoft JhengHei UI" panose="020B0604030504040204" pitchFamily="34" charset="-120"/>
              <a:buAutoNum type="ea1ChtPeriod"/>
            </a:pPr>
            <a:r>
              <a:rPr altLang="en-US" sz="2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術科測驗：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8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altLang="en-US" sz="2800" dirty="0">
              <a:solidFill>
                <a:srgbClr val="0E18D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514350" indent="-514350">
              <a:buFont typeface="Microsoft JhengHei UI" panose="020B0604030504040204" pitchFamily="34" charset="-120"/>
              <a:buAutoNum type="ea1ChtPeriod"/>
            </a:pPr>
            <a:r>
              <a:rPr altLang="en-US" sz="2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放榜：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8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altLang="en-US" sz="2800" dirty="0">
              <a:solidFill>
                <a:srgbClr val="0E18D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514350" indent="-514350">
              <a:buFont typeface="Microsoft JhengHei UI" panose="020B0604030504040204" pitchFamily="34" charset="-120"/>
              <a:buAutoNum type="ea1ChtPeriod"/>
            </a:pPr>
            <a:r>
              <a:rPr altLang="en-US" sz="2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報到：</a:t>
            </a:r>
            <a:r>
              <a:rPr lang="en-US" altLang="zh-TW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8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altLang="en-US" sz="2800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altLang="en-US" sz="28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4" name="標題 1">
            <a:extLst>
              <a:ext uri="{FF2B5EF4-FFF2-40B4-BE49-F238E27FC236}">
                <a16:creationId xmlns:a16="http://schemas.microsoft.com/office/drawing/2014/main" id="{73FA6896-168B-C241-8836-28120FDB36A1}"/>
              </a:ext>
            </a:extLst>
          </p:cNvPr>
          <p:cNvSpPr txBox="1">
            <a:spLocks/>
          </p:cNvSpPr>
          <p:nvPr/>
        </p:nvSpPr>
        <p:spPr bwMode="auto">
          <a:xfrm>
            <a:off x="4860033" y="5157192"/>
            <a:ext cx="3672086" cy="98826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zh-TW" sz="3600" b="1" i="0" kern="1200">
                <a:solidFill>
                  <a:srgbClr val="4D290B"/>
                </a:solidFill>
                <a:latin typeface="+mj-lt"/>
                <a:ea typeface="+mj-ea"/>
                <a:cs typeface="Microsoft JhengHei UI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kumimoji="0" lang="zh-TW"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體育績優</a:t>
            </a:r>
            <a:r>
              <a:rPr kumimoji="0"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kumimoji="0" lang="zh-TW"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獨招</a:t>
            </a:r>
            <a:r>
              <a:rPr kumimoji="0"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)</a:t>
            </a:r>
            <a:r>
              <a:rPr kumimoji="0" lang="zh-TW"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時程一致</a:t>
            </a:r>
            <a:endParaRPr kumimoji="0" lang="zh-TW"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投影片編號版面配置區 1">
            <a:extLst>
              <a:ext uri="{FF2B5EF4-FFF2-40B4-BE49-F238E27FC236}">
                <a16:creationId xmlns:a16="http://schemas.microsoft.com/office/drawing/2014/main" id="{D0BADBB1-A1FD-054D-97FD-D121DED3D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6988175" y="6248400"/>
            <a:ext cx="1905000" cy="4572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1D805D5C-B18A-0448-89CC-0674CEE651D7}" type="slidenum">
              <a:rPr lang="en-US" altLang="zh-TW" sz="1400">
                <a:solidFill>
                  <a:srgbClr val="9A5315"/>
                </a:solidFill>
                <a:latin typeface="Times New Roman" panose="02020603050405020304" pitchFamily="18" charset="0"/>
                <a:ea typeface="新細明體" panose="02020500000000000000" pitchFamily="18" charset="-120"/>
              </a:rPr>
              <a:pPr eaLnBrk="1" hangingPunct="1">
                <a:spcBef>
                  <a:spcPct val="0"/>
                </a:spcBef>
                <a:buFontTx/>
                <a:buNone/>
              </a:pPr>
              <a:t>102</a:t>
            </a:fld>
            <a:endParaRPr lang="en-US" altLang="zh-TW" sz="1400">
              <a:solidFill>
                <a:srgbClr val="9A5315"/>
              </a:solidFill>
              <a:latin typeface="Times New Roman" panose="02020603050405020304" pitchFamily="18" charset="0"/>
              <a:ea typeface="新細明體" panose="02020500000000000000" pitchFamily="18" charset="-120"/>
            </a:endParaRPr>
          </a:p>
        </p:txBody>
      </p:sp>
      <p:sp>
        <p:nvSpPr>
          <p:cNvPr id="358403" name="Rectangle 93">
            <a:extLst>
              <a:ext uri="{FF2B5EF4-FFF2-40B4-BE49-F238E27FC236}">
                <a16:creationId xmlns:a16="http://schemas.microsoft.com/office/drawing/2014/main" id="{08C96899-D33C-7640-9A7C-90743494F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" y="1125540"/>
            <a:ext cx="684213" cy="714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>
              <a:solidFill>
                <a:srgbClr val="9A5315"/>
              </a:solidFill>
              <a:latin typeface="Times New Roman" panose="02020603050405020304" pitchFamily="18" charset="0"/>
              <a:ea typeface="新細明體" panose="02020500000000000000" pitchFamily="18" charset="-120"/>
            </a:endParaRPr>
          </a:p>
        </p:txBody>
      </p:sp>
      <p:sp>
        <p:nvSpPr>
          <p:cNvPr id="358404" name="Rectangle 92">
            <a:extLst>
              <a:ext uri="{FF2B5EF4-FFF2-40B4-BE49-F238E27FC236}">
                <a16:creationId xmlns:a16="http://schemas.microsoft.com/office/drawing/2014/main" id="{52C49FD4-B120-DB45-9B47-05161FFDE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1123950"/>
            <a:ext cx="8388350" cy="460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>
              <a:solidFill>
                <a:srgbClr val="9A5315"/>
              </a:solidFill>
              <a:latin typeface="Times New Roman" panose="02020603050405020304" pitchFamily="18" charset="0"/>
              <a:ea typeface="新細明體" panose="02020500000000000000" pitchFamily="18" charset="-120"/>
            </a:endParaRPr>
          </a:p>
        </p:txBody>
      </p:sp>
      <p:pic>
        <p:nvPicPr>
          <p:cNvPr id="358405" name="Picture 5">
            <a:extLst>
              <a:ext uri="{FF2B5EF4-FFF2-40B4-BE49-F238E27FC236}">
                <a16:creationId xmlns:a16="http://schemas.microsoft.com/office/drawing/2014/main" id="{B2CF61C3-FF4B-B545-B038-CFE21012D5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6" y="4581525"/>
            <a:ext cx="244475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手繪多邊形 38">
            <a:extLst>
              <a:ext uri="{FF2B5EF4-FFF2-40B4-BE49-F238E27FC236}">
                <a16:creationId xmlns:a16="http://schemas.microsoft.com/office/drawing/2014/main" id="{97D1A3FE-1CB6-E945-912D-7660444220D5}"/>
              </a:ext>
            </a:extLst>
          </p:cNvPr>
          <p:cNvSpPr/>
          <p:nvPr/>
        </p:nvSpPr>
        <p:spPr bwMode="auto">
          <a:xfrm>
            <a:off x="1403351" y="1412877"/>
            <a:ext cx="2232025" cy="690563"/>
          </a:xfrm>
          <a:custGeom>
            <a:avLst/>
            <a:gdLst>
              <a:gd name="connsiteX0" fmla="*/ 0 w 1857374"/>
              <a:gd name="connsiteY0" fmla="*/ 0 h 742949"/>
              <a:gd name="connsiteX1" fmla="*/ 1857374 w 1857374"/>
              <a:gd name="connsiteY1" fmla="*/ 0 h 742949"/>
              <a:gd name="connsiteX2" fmla="*/ 1857374 w 1857374"/>
              <a:gd name="connsiteY2" fmla="*/ 742949 h 742949"/>
              <a:gd name="connsiteX3" fmla="*/ 0 w 1857374"/>
              <a:gd name="connsiteY3" fmla="*/ 742949 h 742949"/>
              <a:gd name="connsiteX4" fmla="*/ 0 w 1857374"/>
              <a:gd name="connsiteY4" fmla="*/ 0 h 7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374" h="742949">
                <a:moveTo>
                  <a:pt x="0" y="0"/>
                </a:moveTo>
                <a:lnTo>
                  <a:pt x="1857374" y="0"/>
                </a:lnTo>
                <a:lnTo>
                  <a:pt x="1857374" y="742949"/>
                </a:lnTo>
                <a:lnTo>
                  <a:pt x="0" y="742949"/>
                </a:lnTo>
                <a:lnTo>
                  <a:pt x="0" y="0"/>
                </a:lnTo>
                <a:close/>
              </a:path>
            </a:pathLst>
          </a:custGeom>
          <a:solidFill>
            <a:srgbClr val="6600CC"/>
          </a:solidFill>
          <a:ln>
            <a:noFill/>
          </a:ln>
        </p:spPr>
        <p:style>
          <a:lnRef idx="2">
            <a:schemeClr val="accent5">
              <a:hueOff val="5142836"/>
              <a:satOff val="11748"/>
              <a:lumOff val="-32549"/>
              <a:alphaOff val="0"/>
            </a:schemeClr>
          </a:lnRef>
          <a:fillRef idx="1">
            <a:schemeClr val="accent5">
              <a:hueOff val="5142836"/>
              <a:satOff val="11748"/>
              <a:lumOff val="-32549"/>
              <a:alphaOff val="0"/>
            </a:schemeClr>
          </a:fillRef>
          <a:effectRef idx="0">
            <a:schemeClr val="accent5">
              <a:hueOff val="5142836"/>
              <a:satOff val="11748"/>
              <a:lumOff val="-32549"/>
              <a:alphaOff val="0"/>
            </a:schemeClr>
          </a:effectRef>
          <a:fontRef idx="minor">
            <a:schemeClr val="lt1"/>
          </a:fontRef>
        </p:style>
        <p:txBody>
          <a:bodyPr lIns="206248" tIns="117856" rIns="206248" bIns="117856" spcCol="1270" anchor="ctr"/>
          <a:lstStyle/>
          <a:p>
            <a:pPr algn="ctr">
              <a:lnSpc>
                <a:spcPts val="3700"/>
              </a:lnSpc>
              <a:defRPr/>
            </a:pPr>
            <a:r>
              <a:rPr lang="zh-TW" altLang="en-US" sz="2800" b="1" dirty="0">
                <a:solidFill>
                  <a:srgbClr val="FFFFFF"/>
                </a:solidFill>
              </a:rPr>
              <a:t>甄審</a:t>
            </a:r>
            <a:r>
              <a:rPr lang="en-US" altLang="zh-TW" sz="2800" b="1" dirty="0">
                <a:solidFill>
                  <a:srgbClr val="FFFFFF"/>
                </a:solidFill>
              </a:rPr>
              <a:t>(</a:t>
            </a:r>
            <a:r>
              <a:rPr lang="zh-TW" altLang="en-US" sz="2800" b="1" dirty="0">
                <a:solidFill>
                  <a:srgbClr val="FFFFFF"/>
                </a:solidFill>
              </a:rPr>
              <a:t>外加</a:t>
            </a:r>
            <a:r>
              <a:rPr lang="en-US" altLang="zh-TW" sz="2800" b="1" dirty="0">
                <a:solidFill>
                  <a:srgbClr val="FFFFFF"/>
                </a:solidFill>
              </a:rPr>
              <a:t>)</a:t>
            </a:r>
          </a:p>
        </p:txBody>
      </p:sp>
      <p:sp>
        <p:nvSpPr>
          <p:cNvPr id="40" name="手繪多邊形 39">
            <a:extLst>
              <a:ext uri="{FF2B5EF4-FFF2-40B4-BE49-F238E27FC236}">
                <a16:creationId xmlns:a16="http://schemas.microsoft.com/office/drawing/2014/main" id="{245AD043-7DE5-1147-9948-E72D4A51CE38}"/>
              </a:ext>
            </a:extLst>
          </p:cNvPr>
          <p:cNvSpPr/>
          <p:nvPr/>
        </p:nvSpPr>
        <p:spPr bwMode="auto">
          <a:xfrm>
            <a:off x="1403351" y="2133602"/>
            <a:ext cx="2232025" cy="3598863"/>
          </a:xfrm>
          <a:custGeom>
            <a:avLst/>
            <a:gdLst>
              <a:gd name="connsiteX0" fmla="*/ 0 w 1857374"/>
              <a:gd name="connsiteY0" fmla="*/ 0 h 1361520"/>
              <a:gd name="connsiteX1" fmla="*/ 1857374 w 1857374"/>
              <a:gd name="connsiteY1" fmla="*/ 0 h 1361520"/>
              <a:gd name="connsiteX2" fmla="*/ 1857374 w 1857374"/>
              <a:gd name="connsiteY2" fmla="*/ 1361520 h 1361520"/>
              <a:gd name="connsiteX3" fmla="*/ 0 w 1857374"/>
              <a:gd name="connsiteY3" fmla="*/ 1361520 h 1361520"/>
              <a:gd name="connsiteX4" fmla="*/ 0 w 1857374"/>
              <a:gd name="connsiteY4" fmla="*/ 0 h 136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374" h="1361520">
                <a:moveTo>
                  <a:pt x="0" y="0"/>
                </a:moveTo>
                <a:lnTo>
                  <a:pt x="1857374" y="0"/>
                </a:lnTo>
                <a:lnTo>
                  <a:pt x="1857374" y="1361520"/>
                </a:lnTo>
                <a:lnTo>
                  <a:pt x="0" y="136152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lnRef>
          <a:fillRef idx="1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fillRef>
          <a:effectRef idx="0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54686" tIns="154686" rIns="206248" bIns="232029" spcCol="1270"/>
          <a:lstStyle/>
          <a:p>
            <a:pPr marL="0" lvl="1" defTabSz="1289050">
              <a:lnSpc>
                <a:spcPts val="3000"/>
              </a:lnSpc>
              <a:spcAft>
                <a:spcPts val="0"/>
              </a:spcAft>
              <a:defRPr/>
            </a:pPr>
            <a:r>
              <a:rPr lang="zh-TW" altLang="en-US" dirty="0">
                <a:solidFill>
                  <a:srgbClr val="9A5315">
                    <a:hueOff val="0"/>
                    <a:satOff val="0"/>
                    <a:lumOff val="0"/>
                    <a:alphaOff val="0"/>
                  </a:srgbClr>
                </a:solidFill>
              </a:rPr>
              <a:t>甄審係以國際運動競賽成就為報名門檻，作為分發之標準，為外加招生名額。</a:t>
            </a:r>
          </a:p>
        </p:txBody>
      </p:sp>
      <p:grpSp>
        <p:nvGrpSpPr>
          <p:cNvPr id="358408" name="群組 3">
            <a:extLst>
              <a:ext uri="{FF2B5EF4-FFF2-40B4-BE49-F238E27FC236}">
                <a16:creationId xmlns:a16="http://schemas.microsoft.com/office/drawing/2014/main" id="{D8C8BD6F-A18C-C743-A26F-6DC012C590DF}"/>
              </a:ext>
            </a:extLst>
          </p:cNvPr>
          <p:cNvGrpSpPr>
            <a:grpSpLocks/>
          </p:cNvGrpSpPr>
          <p:nvPr/>
        </p:nvGrpSpPr>
        <p:grpSpPr bwMode="auto">
          <a:xfrm>
            <a:off x="3708401" y="1412877"/>
            <a:ext cx="4608513" cy="4322763"/>
            <a:chOff x="1613324" y="2376765"/>
            <a:chExt cx="1984096" cy="3077303"/>
          </a:xfrm>
        </p:grpSpPr>
        <p:sp>
          <p:nvSpPr>
            <p:cNvPr id="42" name="手繪多邊形 41">
              <a:extLst>
                <a:ext uri="{FF2B5EF4-FFF2-40B4-BE49-F238E27FC236}">
                  <a16:creationId xmlns:a16="http://schemas.microsoft.com/office/drawing/2014/main" id="{2B65A1D6-BAA2-4545-9DCF-A6440B5DE100}"/>
                </a:ext>
              </a:extLst>
            </p:cNvPr>
            <p:cNvSpPr/>
            <p:nvPr/>
          </p:nvSpPr>
          <p:spPr>
            <a:xfrm>
              <a:off x="1613324" y="2376765"/>
              <a:ext cx="930878" cy="489340"/>
            </a:xfrm>
            <a:custGeom>
              <a:avLst/>
              <a:gdLst>
                <a:gd name="connsiteX0" fmla="*/ 0 w 1857374"/>
                <a:gd name="connsiteY0" fmla="*/ 0 h 742949"/>
                <a:gd name="connsiteX1" fmla="*/ 1857374 w 1857374"/>
                <a:gd name="connsiteY1" fmla="*/ 0 h 742949"/>
                <a:gd name="connsiteX2" fmla="*/ 1857374 w 1857374"/>
                <a:gd name="connsiteY2" fmla="*/ 742949 h 742949"/>
                <a:gd name="connsiteX3" fmla="*/ 0 w 1857374"/>
                <a:gd name="connsiteY3" fmla="*/ 742949 h 742949"/>
                <a:gd name="connsiteX4" fmla="*/ 0 w 1857374"/>
                <a:gd name="connsiteY4" fmla="*/ 0 h 7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742949">
                  <a:moveTo>
                    <a:pt x="0" y="0"/>
                  </a:moveTo>
                  <a:lnTo>
                    <a:pt x="1857374" y="0"/>
                  </a:lnTo>
                  <a:lnTo>
                    <a:pt x="1857374" y="742949"/>
                  </a:lnTo>
                  <a:lnTo>
                    <a:pt x="0" y="742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66"/>
            </a:solidFill>
            <a:ln>
              <a:noFill/>
            </a:ln>
          </p:spPr>
          <p:style>
            <a:lnRef idx="2">
              <a:schemeClr val="accent5"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206248" tIns="117856" rIns="206248" bIns="117856" spcCol="1270" anchor="ctr"/>
            <a:lstStyle/>
            <a:p>
              <a:pPr algn="ctr" defTabSz="1289050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zh-TW" altLang="en-US" sz="2900">
                <a:solidFill>
                  <a:srgbClr val="9A5315"/>
                </a:solidFill>
              </a:endParaRPr>
            </a:p>
          </p:txBody>
        </p:sp>
        <p:sp>
          <p:nvSpPr>
            <p:cNvPr id="43" name="手繪多邊形 42">
              <a:extLst>
                <a:ext uri="{FF2B5EF4-FFF2-40B4-BE49-F238E27FC236}">
                  <a16:creationId xmlns:a16="http://schemas.microsoft.com/office/drawing/2014/main" id="{711FC7EC-DCD2-3044-841D-F4E4243EBF8D}"/>
                </a:ext>
              </a:extLst>
            </p:cNvPr>
            <p:cNvSpPr/>
            <p:nvPr/>
          </p:nvSpPr>
          <p:spPr>
            <a:xfrm>
              <a:off x="1613324" y="2889837"/>
              <a:ext cx="930878" cy="2564231"/>
            </a:xfrm>
            <a:custGeom>
              <a:avLst/>
              <a:gdLst>
                <a:gd name="connsiteX0" fmla="*/ 0 w 1857374"/>
                <a:gd name="connsiteY0" fmla="*/ 0 h 1361520"/>
                <a:gd name="connsiteX1" fmla="*/ 1857374 w 1857374"/>
                <a:gd name="connsiteY1" fmla="*/ 0 h 1361520"/>
                <a:gd name="connsiteX2" fmla="*/ 1857374 w 1857374"/>
                <a:gd name="connsiteY2" fmla="*/ 1361520 h 1361520"/>
                <a:gd name="connsiteX3" fmla="*/ 0 w 1857374"/>
                <a:gd name="connsiteY3" fmla="*/ 1361520 h 1361520"/>
                <a:gd name="connsiteX4" fmla="*/ 0 w 1857374"/>
                <a:gd name="connsiteY4" fmla="*/ 0 h 136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1361520">
                  <a:moveTo>
                    <a:pt x="0" y="0"/>
                  </a:moveTo>
                  <a:lnTo>
                    <a:pt x="1857374" y="0"/>
                  </a:lnTo>
                  <a:lnTo>
                    <a:pt x="1857374" y="1361520"/>
                  </a:lnTo>
                  <a:lnTo>
                    <a:pt x="0" y="136152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154686" tIns="154686" rIns="206248" bIns="232029"/>
            <a:lstStyle>
              <a:lvl1pPr marL="342900" indent="-3429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1pPr>
              <a:lvl2pPr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2pPr>
              <a:lvl3pPr marL="11430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3pPr>
              <a:lvl4pPr marL="16002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4pPr>
              <a:lvl5pPr marL="20574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5pPr>
              <a:lvl6pPr marL="25146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6pPr>
              <a:lvl7pPr marL="29718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7pPr>
              <a:lvl8pPr marL="34290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8pPr>
              <a:lvl9pPr marL="38862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9pPr>
            </a:lstStyle>
            <a:p>
              <a:pPr marL="0" lvl="1">
                <a:lnSpc>
                  <a:spcPts val="3000"/>
                </a:lnSpc>
              </a:pPr>
              <a:r>
                <a:rPr lang="zh-TW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以</a:t>
              </a:r>
              <a:r>
                <a:rPr lang="zh-TW" altLang="zh-TW" sz="2300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運動競賽成就</a:t>
              </a:r>
              <a:r>
                <a:rPr lang="zh-TW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為報名門檻，並加考</a:t>
              </a:r>
              <a:r>
                <a:rPr lang="zh-TW" altLang="zh-TW" sz="2300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學科</a:t>
              </a:r>
              <a:r>
                <a:rPr lang="en-US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(</a:t>
              </a:r>
              <a:r>
                <a:rPr lang="zh-TW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國、英、數、自然及社會</a:t>
              </a:r>
              <a:r>
                <a:rPr lang="en-US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)</a:t>
              </a:r>
              <a:r>
                <a:rPr lang="zh-TW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及部分專長須參加</a:t>
              </a:r>
              <a:r>
                <a:rPr lang="zh-TW" altLang="zh-TW" sz="2300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術科</a:t>
              </a:r>
              <a:r>
                <a:rPr lang="zh-TW" altLang="zh-TW" sz="2300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檢定，為內含之招生名額。</a:t>
              </a:r>
            </a:p>
            <a:p>
              <a:pPr marL="0" lvl="1">
                <a:lnSpc>
                  <a:spcPts val="3500"/>
                </a:lnSpc>
              </a:pPr>
              <a:endParaRPr lang="en-US" altLang="zh-TW" sz="230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  <p:sp>
          <p:nvSpPr>
            <p:cNvPr id="44" name="手繪多邊形 43">
              <a:extLst>
                <a:ext uri="{FF2B5EF4-FFF2-40B4-BE49-F238E27FC236}">
                  <a16:creationId xmlns:a16="http://schemas.microsoft.com/office/drawing/2014/main" id="{6150A187-D957-C548-9C0A-C914E0B9EF71}"/>
                </a:ext>
              </a:extLst>
            </p:cNvPr>
            <p:cNvSpPr/>
            <p:nvPr/>
          </p:nvSpPr>
          <p:spPr>
            <a:xfrm>
              <a:off x="2581109" y="2376765"/>
              <a:ext cx="1016311" cy="468998"/>
            </a:xfrm>
            <a:custGeom>
              <a:avLst/>
              <a:gdLst>
                <a:gd name="connsiteX0" fmla="*/ 0 w 1857374"/>
                <a:gd name="connsiteY0" fmla="*/ 0 h 742949"/>
                <a:gd name="connsiteX1" fmla="*/ 1857374 w 1857374"/>
                <a:gd name="connsiteY1" fmla="*/ 0 h 742949"/>
                <a:gd name="connsiteX2" fmla="*/ 1857374 w 1857374"/>
                <a:gd name="connsiteY2" fmla="*/ 742949 h 742949"/>
                <a:gd name="connsiteX3" fmla="*/ 0 w 1857374"/>
                <a:gd name="connsiteY3" fmla="*/ 742949 h 742949"/>
                <a:gd name="connsiteX4" fmla="*/ 0 w 1857374"/>
                <a:gd name="connsiteY4" fmla="*/ 0 h 7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742949">
                  <a:moveTo>
                    <a:pt x="0" y="0"/>
                  </a:moveTo>
                  <a:lnTo>
                    <a:pt x="1857374" y="0"/>
                  </a:lnTo>
                  <a:lnTo>
                    <a:pt x="1857374" y="742949"/>
                  </a:lnTo>
                  <a:lnTo>
                    <a:pt x="0" y="742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6600"/>
            </a:solidFill>
            <a:ln>
              <a:noFill/>
            </a:ln>
          </p:spPr>
          <p:style>
            <a:lnRef idx="2">
              <a:schemeClr val="accent5">
                <a:hueOff val="2571418"/>
                <a:satOff val="5874"/>
                <a:lumOff val="-16274"/>
                <a:alphaOff val="0"/>
              </a:schemeClr>
            </a:lnRef>
            <a:fillRef idx="1">
              <a:schemeClr val="accent5">
                <a:hueOff val="2571418"/>
                <a:satOff val="5874"/>
                <a:lumOff val="-16274"/>
                <a:alphaOff val="0"/>
              </a:schemeClr>
            </a:fillRef>
            <a:effectRef idx="0">
              <a:schemeClr val="accent5">
                <a:hueOff val="2571418"/>
                <a:satOff val="5874"/>
                <a:lumOff val="-16274"/>
                <a:alphaOff val="0"/>
              </a:schemeClr>
            </a:effectRef>
            <a:fontRef idx="minor">
              <a:schemeClr val="lt1"/>
            </a:fontRef>
          </p:style>
          <p:txBody>
            <a:bodyPr lIns="206248" tIns="117856" rIns="206248" bIns="117856" spcCol="1270" anchor="ctr"/>
            <a:lstStyle/>
            <a:p>
              <a:pPr algn="ctr" defTabSz="1289050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zh-TW" altLang="en-US" sz="2900">
                <a:solidFill>
                  <a:srgbClr val="9A5315"/>
                </a:solidFill>
              </a:endParaRPr>
            </a:p>
          </p:txBody>
        </p:sp>
        <p:sp>
          <p:nvSpPr>
            <p:cNvPr id="45" name="手繪多邊形 44">
              <a:extLst>
                <a:ext uri="{FF2B5EF4-FFF2-40B4-BE49-F238E27FC236}">
                  <a16:creationId xmlns:a16="http://schemas.microsoft.com/office/drawing/2014/main" id="{05F833F5-FDBA-D845-A2F2-47C06ABF7052}"/>
                </a:ext>
              </a:extLst>
            </p:cNvPr>
            <p:cNvSpPr/>
            <p:nvPr/>
          </p:nvSpPr>
          <p:spPr>
            <a:xfrm>
              <a:off x="2575641" y="2866105"/>
              <a:ext cx="1021779" cy="2587963"/>
            </a:xfrm>
            <a:custGeom>
              <a:avLst/>
              <a:gdLst>
                <a:gd name="connsiteX0" fmla="*/ 0 w 1857374"/>
                <a:gd name="connsiteY0" fmla="*/ 0 h 1361520"/>
                <a:gd name="connsiteX1" fmla="*/ 1857374 w 1857374"/>
                <a:gd name="connsiteY1" fmla="*/ 0 h 1361520"/>
                <a:gd name="connsiteX2" fmla="*/ 1857374 w 1857374"/>
                <a:gd name="connsiteY2" fmla="*/ 1361520 h 1361520"/>
                <a:gd name="connsiteX3" fmla="*/ 0 w 1857374"/>
                <a:gd name="connsiteY3" fmla="*/ 1361520 h 1361520"/>
                <a:gd name="connsiteX4" fmla="*/ 0 w 1857374"/>
                <a:gd name="connsiteY4" fmla="*/ 0 h 136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1361520">
                  <a:moveTo>
                    <a:pt x="0" y="0"/>
                  </a:moveTo>
                  <a:lnTo>
                    <a:pt x="1857374" y="0"/>
                  </a:lnTo>
                  <a:lnTo>
                    <a:pt x="1857374" y="1361520"/>
                  </a:lnTo>
                  <a:lnTo>
                    <a:pt x="0" y="136152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lnRef>
            <a:fillRef idx="1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fillRef>
            <a:effectRef idx="0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154686" tIns="154686" rIns="206248" bIns="232029"/>
            <a:lstStyle>
              <a:lvl1pPr marL="342900" indent="-3429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1pPr>
              <a:lvl2pPr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2pPr>
              <a:lvl3pPr marL="11430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3pPr>
              <a:lvl4pPr marL="16002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4pPr>
              <a:lvl5pPr marL="2057400" indent="-228600" defTabSz="12890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5pPr>
              <a:lvl6pPr marL="25146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6pPr>
              <a:lvl7pPr marL="29718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7pPr>
              <a:lvl8pPr marL="34290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8pPr>
              <a:lvl9pPr marL="3886200" indent="-228600" defTabSz="12890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9pPr>
            </a:lstStyle>
            <a:p>
              <a:pPr marL="0" lvl="1">
                <a:lnSpc>
                  <a:spcPts val="2500"/>
                </a:lnSpc>
              </a:pP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其招生規定由各校擬訂，報主管機關核定；除依</a:t>
              </a:r>
              <a:r>
                <a:rPr lang="zh-TW" altLang="en-US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中等以上學校運動成績優良學生升學輔導辦法</a:t>
              </a: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第</a:t>
              </a:r>
              <a:r>
                <a:rPr lang="en-US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19</a:t>
              </a: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條第</a:t>
              </a:r>
              <a:r>
                <a:rPr lang="en-US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2</a:t>
              </a: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項規定條件，並</a:t>
              </a:r>
              <a:r>
                <a:rPr lang="zh-TW" altLang="en-US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由</a:t>
              </a: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主管教育行政機關核准，</a:t>
              </a:r>
              <a:r>
                <a:rPr lang="zh-TW" altLang="zh-TW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得</a:t>
              </a:r>
              <a:r>
                <a:rPr lang="zh-TW" altLang="en-US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以招生名額</a:t>
              </a:r>
              <a:r>
                <a:rPr lang="en-US" altLang="zh-TW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3%</a:t>
              </a:r>
              <a:r>
                <a:rPr lang="zh-TW" altLang="en-US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內，以</a:t>
              </a:r>
              <a:r>
                <a:rPr lang="zh-TW" altLang="zh-TW">
                  <a:solidFill>
                    <a:srgbClr val="FF0000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外加名額方式辦理</a:t>
              </a:r>
              <a:r>
                <a:rPr lang="zh-TW" altLang="zh-TW">
                  <a:solidFill>
                    <a:srgbClr val="9A5315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rPr>
                <a:t>。</a:t>
              </a:r>
              <a:endParaRPr lang="en-US" altLang="zh-TW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endParaRPr>
            </a:p>
          </p:txBody>
        </p:sp>
      </p:grpSp>
      <p:sp>
        <p:nvSpPr>
          <p:cNvPr id="46" name="矩形 45">
            <a:extLst>
              <a:ext uri="{FF2B5EF4-FFF2-40B4-BE49-F238E27FC236}">
                <a16:creationId xmlns:a16="http://schemas.microsoft.com/office/drawing/2014/main" id="{DA8E090D-014D-C74D-B596-9F9451391C8F}"/>
              </a:ext>
            </a:extLst>
          </p:cNvPr>
          <p:cNvSpPr/>
          <p:nvPr/>
        </p:nvSpPr>
        <p:spPr>
          <a:xfrm>
            <a:off x="3659188" y="1484314"/>
            <a:ext cx="2208212" cy="566822"/>
          </a:xfrm>
          <a:prstGeom prst="rect">
            <a:avLst/>
          </a:prstGeom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ctr">
              <a:lnSpc>
                <a:spcPts val="3700"/>
              </a:lnSpc>
            </a:pPr>
            <a:r>
              <a:rPr lang="zh-TW" altLang="en-US" sz="2800" b="1">
                <a:solidFill>
                  <a:srgbClr val="FFFFFF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甄試</a:t>
            </a:r>
            <a:r>
              <a:rPr lang="en-US" altLang="zh-TW" sz="2800" b="1">
                <a:solidFill>
                  <a:srgbClr val="FFFFFF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(</a:t>
            </a:r>
            <a:r>
              <a:rPr lang="zh-TW" altLang="en-US" sz="2800" b="1">
                <a:solidFill>
                  <a:srgbClr val="FFFFFF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內含</a:t>
            </a:r>
            <a:r>
              <a:rPr lang="en-US" altLang="zh-TW" sz="2800" b="1">
                <a:solidFill>
                  <a:srgbClr val="FFFFFF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)</a:t>
            </a:r>
            <a:endParaRPr lang="zh-TW" altLang="en-US" sz="2800" b="1">
              <a:solidFill>
                <a:srgbClr val="FFFFFF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FF6994B2-9952-F34D-A220-4857DF2A43D0}"/>
              </a:ext>
            </a:extLst>
          </p:cNvPr>
          <p:cNvSpPr/>
          <p:nvPr/>
        </p:nvSpPr>
        <p:spPr>
          <a:xfrm>
            <a:off x="6011864" y="1493840"/>
            <a:ext cx="2281237" cy="566737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lnSpc>
                <a:spcPts val="3700"/>
              </a:lnSpc>
              <a:defRPr/>
            </a:pPr>
            <a:r>
              <a:rPr lang="zh-TW" altLang="en-US" sz="2800" b="1" kern="0" dirty="0">
                <a:solidFill>
                  <a:srgbClr val="FFFFFF"/>
                </a:solidFill>
                <a:latin typeface="Microsoft JhengHei UI"/>
                <a:ea typeface="Microsoft JhengHei UI"/>
              </a:rPr>
              <a:t>單獨招生</a:t>
            </a:r>
          </a:p>
        </p:txBody>
      </p:sp>
      <p:sp>
        <p:nvSpPr>
          <p:cNvPr id="174091" name="矩形 3">
            <a:extLst>
              <a:ext uri="{FF2B5EF4-FFF2-40B4-BE49-F238E27FC236}">
                <a16:creationId xmlns:a16="http://schemas.microsoft.com/office/drawing/2014/main" id="{141DF491-CE1B-8142-A0B2-C36DFFDAA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239" y="246063"/>
            <a:ext cx="8351837" cy="59055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/>
          <a:lstStyle/>
          <a:p>
            <a:pPr algn="ctr">
              <a:lnSpc>
                <a:spcPct val="90000"/>
              </a:lnSpc>
              <a:defRPr/>
            </a:pPr>
            <a:r>
              <a:rPr lang="zh-TW" altLang="en-US" sz="3600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運動績優生升學管道 </a:t>
            </a:r>
          </a:p>
        </p:txBody>
      </p:sp>
      <p:sp>
        <p:nvSpPr>
          <p:cNvPr id="18" name="向下箭號 17">
            <a:extLst>
              <a:ext uri="{FF2B5EF4-FFF2-40B4-BE49-F238E27FC236}">
                <a16:creationId xmlns:a16="http://schemas.microsoft.com/office/drawing/2014/main" id="{FBA04F5E-1F06-B14C-8040-1DA272179686}"/>
              </a:ext>
            </a:extLst>
          </p:cNvPr>
          <p:cNvSpPr/>
          <p:nvPr/>
        </p:nvSpPr>
        <p:spPr>
          <a:xfrm>
            <a:off x="4537076" y="5732463"/>
            <a:ext cx="682625" cy="360362"/>
          </a:xfrm>
          <a:prstGeom prst="downArrow">
            <a:avLst/>
          </a:prstGeom>
          <a:solidFill>
            <a:srgbClr val="FF00FF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  <p:sp>
        <p:nvSpPr>
          <p:cNvPr id="358413" name="AutoShape 12">
            <a:extLst>
              <a:ext uri="{FF2B5EF4-FFF2-40B4-BE49-F238E27FC236}">
                <a16:creationId xmlns:a16="http://schemas.microsoft.com/office/drawing/2014/main" id="{FA1D7EA9-811B-5F48-B938-71493F215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288" y="6092827"/>
            <a:ext cx="6705600" cy="59372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CCC0D9"/>
              </a:gs>
            </a:gsLst>
            <a:lin ang="5400000" scaled="1"/>
          </a:gradFill>
          <a:ln w="12700">
            <a:solidFill>
              <a:srgbClr val="B2A1C7"/>
            </a:solidFill>
            <a:round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ctr" eaLnBrk="1" hangingPunct="1">
              <a:lnSpc>
                <a:spcPts val="3500"/>
              </a:lnSpc>
              <a:spcBef>
                <a:spcPct val="0"/>
              </a:spcBef>
              <a:buFontTx/>
              <a:buNone/>
            </a:pPr>
            <a:r>
              <a:rPr lang="zh-TW" altLang="en-US" b="1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Times New Roman" panose="02020603050405020304" pitchFamily="18" charset="0"/>
              </a:rPr>
              <a:t>甄審及甄試由教育部辦理，單獨招生由學校辦理。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93">
            <a:extLst>
              <a:ext uri="{FF2B5EF4-FFF2-40B4-BE49-F238E27FC236}">
                <a16:creationId xmlns:a16="http://schemas.microsoft.com/office/drawing/2014/main" id="{AD31F5DF-B447-AB46-9AF1-FE33504EF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" y="1125540"/>
            <a:ext cx="684213" cy="71437"/>
          </a:xfrm>
          <a:prstGeom prst="rect">
            <a:avLst/>
          </a:prstGeom>
          <a:solidFill>
            <a:srgbClr val="008000"/>
          </a:solidFill>
          <a:ln w="952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>
              <a:solidFill>
                <a:srgbClr val="9A5315"/>
              </a:solidFill>
              <a:latin typeface="Times New Roman" panose="02020603050405020304" pitchFamily="18" charset="0"/>
              <a:ea typeface="新細明體" panose="02020500000000000000" pitchFamily="18" charset="-120"/>
            </a:endParaRPr>
          </a:p>
        </p:txBody>
      </p:sp>
      <p:sp>
        <p:nvSpPr>
          <p:cNvPr id="359427" name="Rectangle 92">
            <a:extLst>
              <a:ext uri="{FF2B5EF4-FFF2-40B4-BE49-F238E27FC236}">
                <a16:creationId xmlns:a16="http://schemas.microsoft.com/office/drawing/2014/main" id="{7589B18C-6F1A-E44A-AA95-8D1CED9AD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50" y="1123950"/>
            <a:ext cx="8388350" cy="46038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TW" altLang="en-US">
              <a:solidFill>
                <a:srgbClr val="9A5315"/>
              </a:solidFill>
              <a:latin typeface="Times New Roman" panose="02020603050405020304" pitchFamily="18" charset="0"/>
              <a:ea typeface="新細明體" panose="02020500000000000000" pitchFamily="18" charset="-120"/>
            </a:endParaRPr>
          </a:p>
        </p:txBody>
      </p:sp>
      <p:pic>
        <p:nvPicPr>
          <p:cNvPr id="359428" name="Picture 5">
            <a:extLst>
              <a:ext uri="{FF2B5EF4-FFF2-40B4-BE49-F238E27FC236}">
                <a16:creationId xmlns:a16="http://schemas.microsoft.com/office/drawing/2014/main" id="{F385F162-1922-9841-8B77-B34792A9E4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6" y="4527550"/>
            <a:ext cx="244475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10" name="矩形 3">
            <a:extLst>
              <a:ext uri="{FF2B5EF4-FFF2-40B4-BE49-F238E27FC236}">
                <a16:creationId xmlns:a16="http://schemas.microsoft.com/office/drawing/2014/main" id="{8CDF553E-B308-7541-83B8-CFB4D81BA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9" y="261938"/>
            <a:ext cx="8281987" cy="59055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/>
          <a:lstStyle/>
          <a:p>
            <a:pPr algn="ctr">
              <a:lnSpc>
                <a:spcPct val="90000"/>
              </a:lnSpc>
              <a:defRPr/>
            </a:pPr>
            <a:r>
              <a:rPr lang="en-US" altLang="zh-TW" sz="3600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lang="zh-TW" altLang="en-US" sz="3600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學年</a:t>
            </a:r>
            <a:r>
              <a:rPr lang="zh-TW" altLang="en-US" sz="3600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</a:rPr>
              <a:t>度</a:t>
            </a:r>
            <a:r>
              <a:rPr lang="zh-TW" altLang="en-US" sz="3600" b="1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運動績優生升學管道 </a:t>
            </a:r>
          </a:p>
        </p:txBody>
      </p:sp>
      <p:sp>
        <p:nvSpPr>
          <p:cNvPr id="39" name="手繪多邊形 38">
            <a:extLst>
              <a:ext uri="{FF2B5EF4-FFF2-40B4-BE49-F238E27FC236}">
                <a16:creationId xmlns:a16="http://schemas.microsoft.com/office/drawing/2014/main" id="{AEFD3459-BD5A-F340-B293-F13C275E83F3}"/>
              </a:ext>
            </a:extLst>
          </p:cNvPr>
          <p:cNvSpPr/>
          <p:nvPr/>
        </p:nvSpPr>
        <p:spPr bwMode="auto">
          <a:xfrm>
            <a:off x="1043608" y="1628775"/>
            <a:ext cx="3096592" cy="762000"/>
          </a:xfrm>
          <a:custGeom>
            <a:avLst/>
            <a:gdLst>
              <a:gd name="connsiteX0" fmla="*/ 0 w 1857374"/>
              <a:gd name="connsiteY0" fmla="*/ 0 h 742949"/>
              <a:gd name="connsiteX1" fmla="*/ 1857374 w 1857374"/>
              <a:gd name="connsiteY1" fmla="*/ 0 h 742949"/>
              <a:gd name="connsiteX2" fmla="*/ 1857374 w 1857374"/>
              <a:gd name="connsiteY2" fmla="*/ 742949 h 742949"/>
              <a:gd name="connsiteX3" fmla="*/ 0 w 1857374"/>
              <a:gd name="connsiteY3" fmla="*/ 742949 h 742949"/>
              <a:gd name="connsiteX4" fmla="*/ 0 w 1857374"/>
              <a:gd name="connsiteY4" fmla="*/ 0 h 7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374" h="742949">
                <a:moveTo>
                  <a:pt x="0" y="0"/>
                </a:moveTo>
                <a:lnTo>
                  <a:pt x="1857374" y="0"/>
                </a:lnTo>
                <a:lnTo>
                  <a:pt x="1857374" y="742949"/>
                </a:lnTo>
                <a:lnTo>
                  <a:pt x="0" y="742949"/>
                </a:lnTo>
                <a:lnTo>
                  <a:pt x="0" y="0"/>
                </a:lnTo>
                <a:close/>
              </a:path>
            </a:pathLst>
          </a:custGeom>
          <a:solidFill>
            <a:srgbClr val="6600CC"/>
          </a:solidFill>
          <a:ln>
            <a:noFill/>
          </a:ln>
        </p:spPr>
        <p:style>
          <a:lnRef idx="2">
            <a:schemeClr val="accent5">
              <a:hueOff val="5142836"/>
              <a:satOff val="11748"/>
              <a:lumOff val="-32549"/>
              <a:alphaOff val="0"/>
            </a:schemeClr>
          </a:lnRef>
          <a:fillRef idx="1">
            <a:schemeClr val="accent5">
              <a:hueOff val="5142836"/>
              <a:satOff val="11748"/>
              <a:lumOff val="-32549"/>
              <a:alphaOff val="0"/>
            </a:schemeClr>
          </a:fillRef>
          <a:effectRef idx="0">
            <a:schemeClr val="accent5">
              <a:hueOff val="5142836"/>
              <a:satOff val="11748"/>
              <a:lumOff val="-32549"/>
              <a:alphaOff val="0"/>
            </a:schemeClr>
          </a:effectRef>
          <a:fontRef idx="minor">
            <a:schemeClr val="lt1"/>
          </a:fontRef>
        </p:style>
        <p:txBody>
          <a:bodyPr lIns="206248" tIns="117856" rIns="206248" bIns="117856" spcCol="1270" anchor="ctr"/>
          <a:lstStyle/>
          <a:p>
            <a:pPr algn="ctr">
              <a:lnSpc>
                <a:spcPts val="3000"/>
              </a:lnSpc>
              <a:defRPr/>
            </a:pPr>
            <a:r>
              <a:rPr lang="en-US" altLang="zh-TW" sz="2600" b="1" dirty="0" smtClean="0">
                <a:solidFill>
                  <a:srgbClr val="FFFFFF"/>
                </a:solidFill>
              </a:rPr>
              <a:t>111</a:t>
            </a:r>
            <a:r>
              <a:rPr lang="zh-TW" altLang="en-US" sz="2600" b="1" dirty="0" smtClean="0">
                <a:solidFill>
                  <a:srgbClr val="FFFFFF"/>
                </a:solidFill>
              </a:rPr>
              <a:t>年</a:t>
            </a:r>
            <a:r>
              <a:rPr lang="zh-TW" altLang="en-US" sz="2600" b="1" dirty="0">
                <a:solidFill>
                  <a:srgbClr val="FFFFFF"/>
                </a:solidFill>
              </a:rPr>
              <a:t>甄審甄試</a:t>
            </a:r>
            <a:endParaRPr lang="en-US" altLang="zh-TW" sz="2600" b="1" dirty="0">
              <a:solidFill>
                <a:srgbClr val="FFFFFF"/>
              </a:solidFill>
            </a:endParaRPr>
          </a:p>
          <a:p>
            <a:pPr algn="ctr">
              <a:lnSpc>
                <a:spcPts val="3000"/>
              </a:lnSpc>
              <a:defRPr/>
            </a:pPr>
            <a:r>
              <a:rPr lang="zh-TW" altLang="en-US" sz="2600" b="1" dirty="0">
                <a:solidFill>
                  <a:srgbClr val="FFFFFF"/>
                </a:solidFill>
              </a:rPr>
              <a:t>重要日程</a:t>
            </a:r>
          </a:p>
        </p:txBody>
      </p:sp>
      <p:sp>
        <p:nvSpPr>
          <p:cNvPr id="40" name="手繪多邊形 39">
            <a:extLst>
              <a:ext uri="{FF2B5EF4-FFF2-40B4-BE49-F238E27FC236}">
                <a16:creationId xmlns:a16="http://schemas.microsoft.com/office/drawing/2014/main" id="{02DAB4B6-EDA9-5F45-A8D3-23941FFCD51F}"/>
              </a:ext>
            </a:extLst>
          </p:cNvPr>
          <p:cNvSpPr/>
          <p:nvPr/>
        </p:nvSpPr>
        <p:spPr bwMode="auto">
          <a:xfrm>
            <a:off x="1043608" y="2390776"/>
            <a:ext cx="3096592" cy="4062561"/>
          </a:xfrm>
          <a:custGeom>
            <a:avLst/>
            <a:gdLst>
              <a:gd name="connsiteX0" fmla="*/ 0 w 1857374"/>
              <a:gd name="connsiteY0" fmla="*/ 0 h 1361520"/>
              <a:gd name="connsiteX1" fmla="*/ 1857374 w 1857374"/>
              <a:gd name="connsiteY1" fmla="*/ 0 h 1361520"/>
              <a:gd name="connsiteX2" fmla="*/ 1857374 w 1857374"/>
              <a:gd name="connsiteY2" fmla="*/ 1361520 h 1361520"/>
              <a:gd name="connsiteX3" fmla="*/ 0 w 1857374"/>
              <a:gd name="connsiteY3" fmla="*/ 1361520 h 1361520"/>
              <a:gd name="connsiteX4" fmla="*/ 0 w 1857374"/>
              <a:gd name="connsiteY4" fmla="*/ 0 h 1361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374" h="1361520">
                <a:moveTo>
                  <a:pt x="0" y="0"/>
                </a:moveTo>
                <a:lnTo>
                  <a:pt x="1857374" y="0"/>
                </a:lnTo>
                <a:lnTo>
                  <a:pt x="1857374" y="1361520"/>
                </a:lnTo>
                <a:lnTo>
                  <a:pt x="0" y="1361520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lnRef>
          <a:fillRef idx="1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fillRef>
          <a:effectRef idx="0">
            <a:schemeClr val="accent5">
              <a:tint val="40000"/>
              <a:alpha val="90000"/>
              <a:hueOff val="5260815"/>
              <a:satOff val="-10792"/>
              <a:lumOff val="-6789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54686" tIns="154686" rIns="206248" bIns="232029"/>
          <a:lstStyle>
            <a:lvl1pPr marL="342900" indent="-342900" defTabSz="12890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defTabSz="12890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 defTabSz="12890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 defTabSz="12890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 defTabSz="12890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defTabSz="128905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defTabSz="128905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defTabSz="128905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defTabSz="128905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marL="0" lvl="1">
              <a:lnSpc>
                <a:spcPts val="2500"/>
              </a:lnSpc>
            </a:pP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1.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網路線上報名：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預定 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/>
            </a:r>
            <a:b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</a:b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 111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年</a:t>
            </a: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4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月中旬至</a:t>
            </a: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4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月底</a:t>
            </a:r>
            <a:endParaRPr lang="en-US" altLang="zh-TW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  <a:p>
            <a:pPr marL="0" lvl="1">
              <a:lnSpc>
                <a:spcPts val="2500"/>
              </a:lnSpc>
            </a:pP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2.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資格審查結果網</a:t>
            </a:r>
            <a:endParaRPr lang="en-US" altLang="zh-TW" b="1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  <a:p>
            <a:pPr marL="0" lvl="1">
              <a:lnSpc>
                <a:spcPts val="2500"/>
              </a:lnSpc>
            </a:pP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  路公告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：</a:t>
            </a:r>
            <a:r>
              <a:rPr lang="zh-TW" altLang="en-US" dirty="0" smtClean="0"/>
              <a:t>預定</a:t>
            </a:r>
            <a:r>
              <a:rPr lang="en-US" altLang="zh-TW" dirty="0" smtClean="0"/>
              <a:t>5</a:t>
            </a:r>
            <a:r>
              <a:rPr lang="zh-TW" altLang="en-US" dirty="0" smtClean="0"/>
              <a:t>月中旬</a:t>
            </a:r>
            <a:endParaRPr lang="en-US" altLang="zh-TW" dirty="0" smtClean="0"/>
          </a:p>
          <a:p>
            <a:pPr marL="0" lvl="1">
              <a:lnSpc>
                <a:spcPts val="2500"/>
              </a:lnSpc>
            </a:pP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3</a:t>
            </a: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.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甄試學科考試：</a:t>
            </a: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/>
            </a:r>
            <a:b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</a:br>
            <a:r>
              <a:rPr lang="zh-TW" altLang="en-US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</a:t>
            </a:r>
            <a:r>
              <a:rPr lang="zh-TW" altLang="en-US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 </a:t>
            </a:r>
            <a:r>
              <a:rPr lang="en-US" altLang="zh-TW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111</a:t>
            </a:r>
            <a:r>
              <a:rPr lang="zh-TW" altLang="en-US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年</a:t>
            </a:r>
            <a:r>
              <a:rPr lang="en-US" altLang="zh-TW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5</a:t>
            </a:r>
            <a:r>
              <a:rPr lang="zh-TW" altLang="en-US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月</a:t>
            </a:r>
            <a:endParaRPr lang="en-US" altLang="zh-TW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  <a:p>
            <a:pPr marL="0" lvl="1">
              <a:lnSpc>
                <a:spcPts val="2500"/>
              </a:lnSpc>
            </a:pP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4.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甄試：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/>
            </a:r>
            <a:b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</a:b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 111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年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5</a:t>
            </a:r>
            <a:r>
              <a:rPr lang="zh-TW" altLang="en-US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月</a:t>
            </a:r>
            <a:endParaRPr lang="en-US" altLang="zh-TW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  <a:p>
            <a:pPr marL="0" lvl="1">
              <a:lnSpc>
                <a:spcPts val="2500"/>
              </a:lnSpc>
            </a:pP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5.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錄取分發放榜：</a:t>
            </a:r>
            <a:endParaRPr lang="en-US" altLang="zh-TW" b="1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  <a:p>
            <a:pPr marL="0" lvl="1">
              <a:lnSpc>
                <a:spcPts val="2500"/>
              </a:lnSpc>
            </a:pPr>
            <a:r>
              <a:rPr lang="zh-TW" altLang="en-US" dirty="0"/>
              <a:t>預定</a:t>
            </a:r>
            <a:r>
              <a:rPr lang="en-US" altLang="zh-TW" dirty="0" smtClean="0"/>
              <a:t>111</a:t>
            </a:r>
            <a:r>
              <a:rPr lang="zh-TW" altLang="en-US" dirty="0" smtClean="0"/>
              <a:t>年</a:t>
            </a:r>
            <a:r>
              <a:rPr lang="en-US" altLang="zh-TW" dirty="0"/>
              <a:t>6</a:t>
            </a:r>
            <a:r>
              <a:rPr lang="zh-TW" altLang="en-US" dirty="0"/>
              <a:t>月</a:t>
            </a:r>
            <a:r>
              <a:rPr lang="zh-TW" altLang="en-US" dirty="0" smtClean="0"/>
              <a:t>中旬</a:t>
            </a:r>
            <a:endParaRPr lang="en-US" altLang="zh-TW" dirty="0" smtClean="0"/>
          </a:p>
          <a:p>
            <a:pPr marL="0" lvl="1">
              <a:lnSpc>
                <a:spcPts val="2500"/>
              </a:lnSpc>
            </a:pP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6</a:t>
            </a:r>
            <a:r>
              <a:rPr lang="en-US" altLang="zh-TW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.</a:t>
            </a:r>
            <a:r>
              <a:rPr lang="zh-TW" altLang="en-US" b="1" dirty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報到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：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/>
            </a:r>
            <a:b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</a:b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   111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年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7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月</a:t>
            </a:r>
            <a:r>
              <a:rPr lang="en-US" altLang="zh-TW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14</a:t>
            </a:r>
            <a:r>
              <a:rPr lang="zh-TW" altLang="en-US" b="1" dirty="0" smtClean="0">
                <a:solidFill>
                  <a:srgbClr val="9A5315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rPr>
              <a:t>日</a:t>
            </a:r>
            <a:endParaRPr lang="zh-TW" altLang="en-US" sz="1600" b="1" dirty="0">
              <a:solidFill>
                <a:srgbClr val="9A5315"/>
              </a:solidFill>
              <a:latin typeface="Microsoft JhengHei UI" panose="020B0604030504040204" pitchFamily="34" charset="-120"/>
              <a:ea typeface="Microsoft JhengHei UI" panose="020B0604030504040204" pitchFamily="34" charset="-120"/>
            </a:endParaRPr>
          </a:p>
        </p:txBody>
      </p:sp>
      <p:grpSp>
        <p:nvGrpSpPr>
          <p:cNvPr id="359432" name="群組 3">
            <a:extLst>
              <a:ext uri="{FF2B5EF4-FFF2-40B4-BE49-F238E27FC236}">
                <a16:creationId xmlns:a16="http://schemas.microsoft.com/office/drawing/2014/main" id="{6CE31F37-6AA0-C443-95F2-F1C630048F16}"/>
              </a:ext>
            </a:extLst>
          </p:cNvPr>
          <p:cNvGrpSpPr>
            <a:grpSpLocks/>
          </p:cNvGrpSpPr>
          <p:nvPr/>
        </p:nvGrpSpPr>
        <p:grpSpPr bwMode="auto">
          <a:xfrm>
            <a:off x="4171951" y="1628777"/>
            <a:ext cx="4205288" cy="4621213"/>
            <a:chOff x="1613324" y="2405927"/>
            <a:chExt cx="2001508" cy="3048141"/>
          </a:xfrm>
        </p:grpSpPr>
        <p:sp>
          <p:nvSpPr>
            <p:cNvPr id="42" name="手繪多邊形 41">
              <a:extLst>
                <a:ext uri="{FF2B5EF4-FFF2-40B4-BE49-F238E27FC236}">
                  <a16:creationId xmlns:a16="http://schemas.microsoft.com/office/drawing/2014/main" id="{0D9E4B0C-6589-9442-87C8-86FD3593A6A5}"/>
                </a:ext>
              </a:extLst>
            </p:cNvPr>
            <p:cNvSpPr/>
            <p:nvPr/>
          </p:nvSpPr>
          <p:spPr>
            <a:xfrm>
              <a:off x="1613324" y="2405927"/>
              <a:ext cx="979976" cy="497378"/>
            </a:xfrm>
            <a:custGeom>
              <a:avLst/>
              <a:gdLst>
                <a:gd name="connsiteX0" fmla="*/ 0 w 1857374"/>
                <a:gd name="connsiteY0" fmla="*/ 0 h 742949"/>
                <a:gd name="connsiteX1" fmla="*/ 1857374 w 1857374"/>
                <a:gd name="connsiteY1" fmla="*/ 0 h 742949"/>
                <a:gd name="connsiteX2" fmla="*/ 1857374 w 1857374"/>
                <a:gd name="connsiteY2" fmla="*/ 742949 h 742949"/>
                <a:gd name="connsiteX3" fmla="*/ 0 w 1857374"/>
                <a:gd name="connsiteY3" fmla="*/ 742949 h 742949"/>
                <a:gd name="connsiteX4" fmla="*/ 0 w 1857374"/>
                <a:gd name="connsiteY4" fmla="*/ 0 h 7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742949">
                  <a:moveTo>
                    <a:pt x="0" y="0"/>
                  </a:moveTo>
                  <a:lnTo>
                    <a:pt x="1857374" y="0"/>
                  </a:lnTo>
                  <a:lnTo>
                    <a:pt x="1857374" y="742949"/>
                  </a:lnTo>
                  <a:lnTo>
                    <a:pt x="0" y="742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66"/>
            </a:solidFill>
            <a:ln>
              <a:noFill/>
            </a:ln>
          </p:spPr>
          <p:style>
            <a:lnRef idx="2">
              <a:schemeClr val="accent5"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206248" tIns="117856" rIns="206248" bIns="117856" spcCol="1270" anchor="ctr"/>
            <a:lstStyle/>
            <a:p>
              <a:pPr algn="ctr" defTabSz="1289050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zh-TW" altLang="en-US" sz="2900">
                <a:solidFill>
                  <a:srgbClr val="9A5315"/>
                </a:solidFill>
              </a:endParaRPr>
            </a:p>
          </p:txBody>
        </p:sp>
        <p:sp>
          <p:nvSpPr>
            <p:cNvPr id="43" name="手繪多邊形 42">
              <a:extLst>
                <a:ext uri="{FF2B5EF4-FFF2-40B4-BE49-F238E27FC236}">
                  <a16:creationId xmlns:a16="http://schemas.microsoft.com/office/drawing/2014/main" id="{9D7C4CDE-6483-B34F-BEF2-20478539967A}"/>
                </a:ext>
              </a:extLst>
            </p:cNvPr>
            <p:cNvSpPr/>
            <p:nvPr/>
          </p:nvSpPr>
          <p:spPr>
            <a:xfrm>
              <a:off x="1613324" y="2903305"/>
              <a:ext cx="979976" cy="2550763"/>
            </a:xfrm>
            <a:custGeom>
              <a:avLst/>
              <a:gdLst>
                <a:gd name="connsiteX0" fmla="*/ 0 w 1857374"/>
                <a:gd name="connsiteY0" fmla="*/ 0 h 1361520"/>
                <a:gd name="connsiteX1" fmla="*/ 1857374 w 1857374"/>
                <a:gd name="connsiteY1" fmla="*/ 0 h 1361520"/>
                <a:gd name="connsiteX2" fmla="*/ 1857374 w 1857374"/>
                <a:gd name="connsiteY2" fmla="*/ 1361520 h 1361520"/>
                <a:gd name="connsiteX3" fmla="*/ 0 w 1857374"/>
                <a:gd name="connsiteY3" fmla="*/ 1361520 h 1361520"/>
                <a:gd name="connsiteX4" fmla="*/ 0 w 1857374"/>
                <a:gd name="connsiteY4" fmla="*/ 0 h 136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1361520">
                  <a:moveTo>
                    <a:pt x="0" y="0"/>
                  </a:moveTo>
                  <a:lnTo>
                    <a:pt x="1857374" y="0"/>
                  </a:lnTo>
                  <a:lnTo>
                    <a:pt x="1857374" y="1361520"/>
                  </a:lnTo>
                  <a:lnTo>
                    <a:pt x="0" y="136152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lnRef>
            <a:fillRef idx="1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5">
                <a:tint val="40000"/>
                <a:alpha val="9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154686" tIns="154686" rIns="206248" bIns="232029" spcCol="1270"/>
            <a:lstStyle/>
            <a:p>
              <a:pPr marL="0" lvl="1" algn="dist" defTabSz="1289050">
                <a:lnSpc>
                  <a:spcPts val="2400"/>
                </a:lnSpc>
                <a:spcAft>
                  <a:spcPts val="0"/>
                </a:spcAft>
                <a:defRPr/>
              </a:pPr>
              <a:r>
                <a:rPr lang="zh-TW" altLang="en-US" sz="2200" dirty="0">
                  <a:solidFill>
                    <a:srgbClr val="9A5315">
                      <a:hueOff val="0"/>
                      <a:satOff val="0"/>
                      <a:lumOff val="0"/>
                      <a:alphaOff val="0"/>
                    </a:srgbClr>
                  </a:solidFill>
                  <a:latin typeface="+mj-ea"/>
                </a:rPr>
                <a:t>招生名額不限體育班級。各校招生名額會已公布於國教署網站電子公告欄。</a:t>
              </a:r>
            </a:p>
          </p:txBody>
        </p:sp>
        <p:sp>
          <p:nvSpPr>
            <p:cNvPr id="44" name="手繪多邊形 43">
              <a:extLst>
                <a:ext uri="{FF2B5EF4-FFF2-40B4-BE49-F238E27FC236}">
                  <a16:creationId xmlns:a16="http://schemas.microsoft.com/office/drawing/2014/main" id="{6E972324-0337-D841-8F67-A8F6397800FF}"/>
                </a:ext>
              </a:extLst>
            </p:cNvPr>
            <p:cNvSpPr/>
            <p:nvPr/>
          </p:nvSpPr>
          <p:spPr>
            <a:xfrm>
              <a:off x="2617478" y="2405927"/>
              <a:ext cx="992065" cy="497378"/>
            </a:xfrm>
            <a:custGeom>
              <a:avLst/>
              <a:gdLst>
                <a:gd name="connsiteX0" fmla="*/ 0 w 1857374"/>
                <a:gd name="connsiteY0" fmla="*/ 0 h 742949"/>
                <a:gd name="connsiteX1" fmla="*/ 1857374 w 1857374"/>
                <a:gd name="connsiteY1" fmla="*/ 0 h 742949"/>
                <a:gd name="connsiteX2" fmla="*/ 1857374 w 1857374"/>
                <a:gd name="connsiteY2" fmla="*/ 742949 h 742949"/>
                <a:gd name="connsiteX3" fmla="*/ 0 w 1857374"/>
                <a:gd name="connsiteY3" fmla="*/ 742949 h 742949"/>
                <a:gd name="connsiteX4" fmla="*/ 0 w 1857374"/>
                <a:gd name="connsiteY4" fmla="*/ 0 h 742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742949">
                  <a:moveTo>
                    <a:pt x="0" y="0"/>
                  </a:moveTo>
                  <a:lnTo>
                    <a:pt x="1857374" y="0"/>
                  </a:lnTo>
                  <a:lnTo>
                    <a:pt x="1857374" y="742949"/>
                  </a:lnTo>
                  <a:lnTo>
                    <a:pt x="0" y="742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6600"/>
            </a:solidFill>
            <a:ln>
              <a:noFill/>
            </a:ln>
          </p:spPr>
          <p:style>
            <a:lnRef idx="2">
              <a:schemeClr val="accent5">
                <a:hueOff val="2571418"/>
                <a:satOff val="5874"/>
                <a:lumOff val="-16274"/>
                <a:alphaOff val="0"/>
              </a:schemeClr>
            </a:lnRef>
            <a:fillRef idx="1">
              <a:schemeClr val="accent5">
                <a:hueOff val="2571418"/>
                <a:satOff val="5874"/>
                <a:lumOff val="-16274"/>
                <a:alphaOff val="0"/>
              </a:schemeClr>
            </a:fillRef>
            <a:effectRef idx="0">
              <a:schemeClr val="accent5">
                <a:hueOff val="2571418"/>
                <a:satOff val="5874"/>
                <a:lumOff val="-16274"/>
                <a:alphaOff val="0"/>
              </a:schemeClr>
            </a:effectRef>
            <a:fontRef idx="minor">
              <a:schemeClr val="lt1"/>
            </a:fontRef>
          </p:style>
          <p:txBody>
            <a:bodyPr lIns="206248" tIns="117856" rIns="206248" bIns="117856" spcCol="1270" anchor="ctr"/>
            <a:lstStyle/>
            <a:p>
              <a:pPr algn="ctr" defTabSz="1289050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zh-TW" altLang="en-US" sz="2900">
                <a:solidFill>
                  <a:srgbClr val="9A5315"/>
                </a:solidFill>
              </a:endParaRPr>
            </a:p>
          </p:txBody>
        </p:sp>
        <p:sp>
          <p:nvSpPr>
            <p:cNvPr id="45" name="手繪多邊形 44">
              <a:extLst>
                <a:ext uri="{FF2B5EF4-FFF2-40B4-BE49-F238E27FC236}">
                  <a16:creationId xmlns:a16="http://schemas.microsoft.com/office/drawing/2014/main" id="{9E831BB9-7A91-604D-8D30-4E9A0E86C4CE}"/>
                </a:ext>
              </a:extLst>
            </p:cNvPr>
            <p:cNvSpPr/>
            <p:nvPr/>
          </p:nvSpPr>
          <p:spPr>
            <a:xfrm>
              <a:off x="2612945" y="2923200"/>
              <a:ext cx="1001887" cy="2530868"/>
            </a:xfrm>
            <a:custGeom>
              <a:avLst/>
              <a:gdLst>
                <a:gd name="connsiteX0" fmla="*/ 0 w 1857374"/>
                <a:gd name="connsiteY0" fmla="*/ 0 h 1361520"/>
                <a:gd name="connsiteX1" fmla="*/ 1857374 w 1857374"/>
                <a:gd name="connsiteY1" fmla="*/ 0 h 1361520"/>
                <a:gd name="connsiteX2" fmla="*/ 1857374 w 1857374"/>
                <a:gd name="connsiteY2" fmla="*/ 1361520 h 1361520"/>
                <a:gd name="connsiteX3" fmla="*/ 0 w 1857374"/>
                <a:gd name="connsiteY3" fmla="*/ 1361520 h 1361520"/>
                <a:gd name="connsiteX4" fmla="*/ 0 w 1857374"/>
                <a:gd name="connsiteY4" fmla="*/ 0 h 136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7374" h="1361520">
                  <a:moveTo>
                    <a:pt x="0" y="0"/>
                  </a:moveTo>
                  <a:lnTo>
                    <a:pt x="1857374" y="0"/>
                  </a:lnTo>
                  <a:lnTo>
                    <a:pt x="1857374" y="1361520"/>
                  </a:lnTo>
                  <a:lnTo>
                    <a:pt x="0" y="1361520"/>
                  </a:ln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lnRef>
            <a:fillRef idx="1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fillRef>
            <a:effectRef idx="0">
              <a:schemeClr val="accent5">
                <a:tint val="40000"/>
                <a:alpha val="90000"/>
                <a:hueOff val="2630408"/>
                <a:satOff val="-5396"/>
                <a:lumOff val="-3394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lIns="154686" tIns="154686" rIns="206248" bIns="232029" spcCol="1270"/>
            <a:lstStyle/>
            <a:p>
              <a:pPr marL="0" lvl="1" defTabSz="1289050">
                <a:lnSpc>
                  <a:spcPts val="3100"/>
                </a:lnSpc>
                <a:spcAft>
                  <a:spcPts val="0"/>
                </a:spcAft>
                <a:defRPr/>
              </a:pPr>
              <a:r>
                <a:rPr lang="zh-TW" altLang="en-US" sz="3000" dirty="0">
                  <a:solidFill>
                    <a:srgbClr val="9A5315">
                      <a:hueOff val="0"/>
                      <a:satOff val="0"/>
                      <a:lumOff val="0"/>
                      <a:alphaOff val="0"/>
                    </a:srgbClr>
                  </a:solidFill>
                  <a:latin typeface="+mj-ea"/>
                </a:rPr>
                <a:t>不受就學區限制，學生得跨區報考。</a:t>
              </a:r>
            </a:p>
          </p:txBody>
        </p:sp>
      </p:grpSp>
      <p:sp>
        <p:nvSpPr>
          <p:cNvPr id="46" name="矩形 45">
            <a:extLst>
              <a:ext uri="{FF2B5EF4-FFF2-40B4-BE49-F238E27FC236}">
                <a16:creationId xmlns:a16="http://schemas.microsoft.com/office/drawing/2014/main" id="{13030F1E-6199-8947-BCF4-C05F7262E7D3}"/>
              </a:ext>
            </a:extLst>
          </p:cNvPr>
          <p:cNvSpPr/>
          <p:nvPr/>
        </p:nvSpPr>
        <p:spPr>
          <a:xfrm>
            <a:off x="4133851" y="1557338"/>
            <a:ext cx="2208213" cy="8620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lnSpc>
                <a:spcPts val="3000"/>
              </a:lnSpc>
              <a:defRPr/>
            </a:pPr>
            <a:r>
              <a:rPr lang="zh-TW" altLang="en-US" sz="2600" b="1" dirty="0">
                <a:solidFill>
                  <a:srgbClr val="FFFFFF"/>
                </a:solidFill>
                <a:latin typeface="+mn-lt"/>
                <a:ea typeface="Microsoft JhengHei UI"/>
              </a:rPr>
              <a:t>招生種類及</a:t>
            </a:r>
            <a:endParaRPr lang="en-US" altLang="zh-TW" sz="2600" b="1" dirty="0">
              <a:solidFill>
                <a:srgbClr val="FFFFFF"/>
              </a:solidFill>
              <a:latin typeface="+mn-lt"/>
              <a:ea typeface="Microsoft JhengHei UI"/>
            </a:endParaRPr>
          </a:p>
          <a:p>
            <a:pPr algn="ctr">
              <a:lnSpc>
                <a:spcPts val="3000"/>
              </a:lnSpc>
              <a:defRPr/>
            </a:pPr>
            <a:r>
              <a:rPr lang="zh-TW" altLang="en-US" sz="2600" b="1" dirty="0">
                <a:solidFill>
                  <a:srgbClr val="FFFFFF"/>
                </a:solidFill>
                <a:latin typeface="+mn-lt"/>
                <a:ea typeface="Microsoft JhengHei UI"/>
              </a:rPr>
              <a:t>名額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8CCB83D5-2838-A14D-AEDA-B76EEDC48D44}"/>
              </a:ext>
            </a:extLst>
          </p:cNvPr>
          <p:cNvSpPr/>
          <p:nvPr/>
        </p:nvSpPr>
        <p:spPr>
          <a:xfrm>
            <a:off x="6342064" y="1792288"/>
            <a:ext cx="2025650" cy="4127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lnSpc>
                <a:spcPts val="2500"/>
              </a:lnSpc>
              <a:defRPr/>
            </a:pPr>
            <a:r>
              <a:rPr lang="zh-TW" altLang="en-US" sz="2600" b="1" kern="0" dirty="0">
                <a:solidFill>
                  <a:srgbClr val="FFFFFF"/>
                </a:solidFill>
                <a:latin typeface="+mj-ea"/>
                <a:ea typeface="Microsoft JhengHei UI"/>
              </a:rPr>
              <a:t>招生範圍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86CDE5F8-D61E-F347-9FFB-60A783A1F7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47814" y="333375"/>
            <a:ext cx="7380287" cy="4535488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altLang="en-US" sz="49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其他入學管道</a:t>
            </a:r>
            <a:r>
              <a:rPr lang="en-US" altLang="en-US" sz="49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en-US" sz="49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49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49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4000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4000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學年度特色招生甄選入學</a:t>
            </a:r>
            <a:r>
              <a:rPr lang="en-US" altLang="zh-TW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-</a:t>
            </a:r>
            <a:br>
              <a:rPr lang="en-US" altLang="zh-TW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altLang="en-US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產特、技優甄選、實用技能</a:t>
            </a:r>
            <a:r>
              <a:rPr lang="en-US" altLang="en-US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en-US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en-US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</a:t>
            </a:r>
            <a:br>
              <a:rPr lang="en-US" altLang="en-US" sz="4000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altLang="en-US" sz="40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br>
              <a:rPr altLang="en-US" sz="40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endParaRPr altLang="en-US" sz="4000" dirty="0">
              <a:solidFill>
                <a:srgbClr val="0E18D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504697218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358DFB27-5416-BE44-BA25-DA51E6F119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754291"/>
              </p:ext>
            </p:extLst>
          </p:nvPr>
        </p:nvGraphicFramePr>
        <p:xfrm>
          <a:off x="107950" y="93665"/>
          <a:ext cx="8999538" cy="6677663"/>
        </p:xfrm>
        <a:graphic>
          <a:graphicData uri="http://schemas.openxmlformats.org/drawingml/2006/table">
            <a:tbl>
              <a:tblPr/>
              <a:tblGrid>
                <a:gridCol w="1274763">
                  <a:extLst>
                    <a:ext uri="{9D8B030D-6E8A-4147-A177-3AD203B41FA5}">
                      <a16:colId xmlns:a16="http://schemas.microsoft.com/office/drawing/2014/main" val="1191013453"/>
                    </a:ext>
                  </a:extLst>
                </a:gridCol>
                <a:gridCol w="3524250">
                  <a:extLst>
                    <a:ext uri="{9D8B030D-6E8A-4147-A177-3AD203B41FA5}">
                      <a16:colId xmlns:a16="http://schemas.microsoft.com/office/drawing/2014/main" val="2910181740"/>
                    </a:ext>
                  </a:extLst>
                </a:gridCol>
                <a:gridCol w="2625725">
                  <a:extLst>
                    <a:ext uri="{9D8B030D-6E8A-4147-A177-3AD203B41FA5}">
                      <a16:colId xmlns:a16="http://schemas.microsoft.com/office/drawing/2014/main" val="2961356761"/>
                    </a:ext>
                  </a:extLst>
                </a:gridCol>
                <a:gridCol w="1574800">
                  <a:extLst>
                    <a:ext uri="{9D8B030D-6E8A-4147-A177-3AD203B41FA5}">
                      <a16:colId xmlns:a16="http://schemas.microsoft.com/office/drawing/2014/main" val="21345851"/>
                    </a:ext>
                  </a:extLst>
                </a:gridCol>
              </a:tblGrid>
              <a:tr h="1289050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管道別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項目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產</a:t>
                      </a: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業</a:t>
                      </a: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特</a:t>
                      </a: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殊需求類科</a:t>
                      </a:r>
                      <a:r>
                        <a:rPr kumimoji="0" lang="en-US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/>
                      </a:r>
                      <a:br>
                        <a:rPr kumimoji="0" lang="en-US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</a:b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優先入學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技優甄審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實用技能</a:t>
                      </a:r>
                      <a:endParaRPr kumimoji="0" lang="en-US" altLang="zh-TW" sz="2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學程入學</a:t>
                      </a:r>
                      <a:endParaRPr kumimoji="0" lang="zh-TW" altLang="zh-TW" sz="2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381188"/>
                  </a:ext>
                </a:extLst>
              </a:tr>
              <a:tr h="863600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承辦</a:t>
                      </a:r>
                      <a:endParaRPr kumimoji="0" lang="en-US" altLang="zh-TW" sz="2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學校</a:t>
                      </a:r>
                      <a:endParaRPr kumimoji="0" lang="zh-TW" altLang="zh-TW" sz="2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木柵高工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松山工農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海大附中</a:t>
                      </a:r>
                      <a:endParaRPr kumimoji="0" lang="zh-TW" altLang="zh-TW" sz="28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6466346"/>
                  </a:ext>
                </a:extLst>
              </a:tr>
              <a:tr h="3302000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報名</a:t>
                      </a:r>
                      <a:endParaRPr kumimoji="0" lang="en-US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資格</a:t>
                      </a:r>
                      <a:endParaRPr kumimoji="0" lang="zh-TW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應屆畢業生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低收入戶</a:t>
                      </a: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子女優先入學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在校期間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年免學費及雜費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免申請、無門檻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1" i="0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具有</a:t>
                      </a:r>
                      <a:r>
                        <a:rPr kumimoji="0" lang="zh-TW" altLang="en-US" sz="1800" b="1" i="0" u="sng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低收入戶子女、中低收入戶子女、失業勞工子女、特殊境遇家庭子女、育幼院童、農漁民子女、軍公教遺族、身心障礙人士子女、原住民</a:t>
                      </a:r>
                      <a:r>
                        <a:rPr kumimoji="0" lang="zh-TW" altLang="en-US" sz="1800" b="1" i="0" u="sng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等身分者，始得報名參加本入學管道。</a:t>
                      </a:r>
                      <a:endParaRPr kumimoji="0" lang="zh-TW" altLang="zh-TW" sz="1800" b="1" i="0" u="sng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285750" indent="-285750"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285750" marR="0" lvl="0" indent="-2857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標楷體" panose="02010601000101010101" pitchFamily="2" charset="-120"/>
                        <a:buChar char="☆"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國際</a:t>
                      </a:r>
                      <a:r>
                        <a:rPr kumimoji="0" lang="zh-TW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、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全國技能競賽（含科學展覽）成績優異</a:t>
                      </a:r>
                      <a:r>
                        <a:rPr kumimoji="0" lang="zh-TW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、</a:t>
                      </a:r>
                      <a:endParaRPr kumimoji="0" lang="en-US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285750" marR="0" lvl="0" indent="-2857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標楷體" panose="02010601000101010101" pitchFamily="2" charset="-120"/>
                        <a:buChar char="☆"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技藝技能比賽及科學展覽（不含成果展）優勝類</a:t>
                      </a:r>
                      <a:endParaRPr kumimoji="0" lang="en-US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285750" marR="0" lvl="0" indent="-2857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標楷體" panose="02010601000101010101" pitchFamily="2" charset="-120"/>
                        <a:buChar char="☆"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領有技術士證類</a:t>
                      </a:r>
                      <a:endParaRPr kumimoji="0" lang="en-US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285750" marR="0" lvl="0" indent="-2857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標楷體" panose="02010601000101010101" pitchFamily="2" charset="-120"/>
                        <a:buChar char="☆"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應屆畢業生選讀國中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技藝教育課程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，且成績達該班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PR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值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70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分以上者。</a:t>
                      </a:r>
                      <a:endParaRPr kumimoji="0" lang="en-US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285750" marR="0" lvl="0" indent="-28575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kumimoji="0" lang="zh-TW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不分甲乙丙類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)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應屆畢業生，曾選習國中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技藝教育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學生優先分發，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未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曾選習國中技藝教育學生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次之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。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853782"/>
                  </a:ext>
                </a:extLst>
              </a:tr>
              <a:tr h="5032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報名費</a:t>
                      </a:r>
                      <a:endParaRPr kumimoji="0" lang="zh-TW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免報名費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免報名費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150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元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582334"/>
                  </a:ext>
                </a:extLst>
              </a:tr>
              <a:tr h="7191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簡章公告</a:t>
                      </a:r>
                      <a:endParaRPr kumimoji="0" lang="zh-TW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endParaRPr kumimoji="0" lang="zh-TW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endParaRPr kumimoji="0" lang="zh-TW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endParaRPr kumimoji="0" lang="zh-TW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530" marR="39530" marT="952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07317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>
    <p:fade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8" name="圖片 3">
            <a:extLst>
              <a:ext uri="{FF2B5EF4-FFF2-40B4-BE49-F238E27FC236}">
                <a16:creationId xmlns:a16="http://schemas.microsoft.com/office/drawing/2014/main" id="{4323F368-9FC1-184E-96B6-0ECA2F62B17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4" y="5132388"/>
            <a:ext cx="1785937" cy="172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1144DA26-6FFE-4445-ABE7-A387B183DB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5289" y="1417640"/>
            <a:ext cx="8713787" cy="4708525"/>
          </a:xfrm>
        </p:spPr>
        <p:txBody>
          <a:bodyPr>
            <a:normAutofit/>
          </a:bodyPr>
          <a:lstStyle/>
          <a:p>
            <a:pPr marL="0" indent="0">
              <a:lnSpc>
                <a:spcPct val="90000"/>
              </a:lnSpc>
              <a:buFont typeface="Wingdings 2" pitchFamily="2" charset="2"/>
              <a:buNone/>
            </a:pP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教育部國民及學前教育署產業特殊需求類科獎補助作業要點</a:t>
            </a:r>
            <a:endParaRPr lang="en-US" altLang="zh-TW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>
              <a:lnSpc>
                <a:spcPct val="90000"/>
              </a:lnSpc>
              <a:buFont typeface="Wingdings 2" pitchFamily="2" charset="2"/>
              <a:buNone/>
            </a:pPr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基北區</a:t>
            </a:r>
            <a:r>
              <a:rPr lang="en-US" altLang="zh-TW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109 </a:t>
            </a:r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學年度：</a:t>
            </a:r>
            <a:r>
              <a:rPr lang="en-US" altLang="zh-TW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9</a:t>
            </a:r>
            <a:r>
              <a:rPr lang="zh-TW" altLang="en-US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校 </a:t>
            </a:r>
            <a:r>
              <a:rPr lang="en-US" altLang="zh-TW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7</a:t>
            </a:r>
            <a:r>
              <a:rPr lang="zh-TW" altLang="en-US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群 </a:t>
            </a:r>
            <a:r>
              <a:rPr lang="en-US" altLang="zh-TW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12</a:t>
            </a:r>
            <a:r>
              <a:rPr lang="zh-TW" altLang="en-US" sz="2800" b="1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科，招生</a:t>
            </a:r>
            <a:r>
              <a:rPr lang="zh-TW"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名額</a:t>
            </a:r>
            <a:r>
              <a:rPr lang="en-US" altLang="zh-TW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119</a:t>
            </a:r>
            <a:r>
              <a:rPr altLang="en-US" sz="2800" b="1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名</a:t>
            </a:r>
            <a:endParaRPr lang="en-US" altLang="en-US" sz="2800" b="1" dirty="0" smtClean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>
              <a:lnSpc>
                <a:spcPct val="90000"/>
              </a:lnSpc>
              <a:buFont typeface="Wingdings 2" pitchFamily="2" charset="2"/>
              <a:buNone/>
            </a:pPr>
            <a:endParaRPr lang="en-US" altLang="zh-TW" sz="2800" b="1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機械群：模具科、鑄造科、板金科、配管科</a:t>
            </a: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二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動力機械群：重機科</a:t>
            </a: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三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土木與建築群：土木科</a:t>
            </a: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四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海事群：航海科、輪機科</a:t>
            </a: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五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水產群：漁業科、水產養殖科</a:t>
            </a:r>
            <a:endParaRPr lang="en-US" altLang="en-US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>
              <a:lnSpc>
                <a:spcPct val="90000"/>
              </a:lnSpc>
              <a:spcBef>
                <a:spcPts val="200"/>
              </a:spcBef>
              <a:buFont typeface="Wingdings 2" pitchFamily="2" charset="2"/>
              <a:buNone/>
            </a:pP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六</a:t>
            </a:r>
            <a:r>
              <a:rPr lang="en-US" altLang="zh-TW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設計群：陶瓷工程科</a:t>
            </a:r>
          </a:p>
          <a:p>
            <a:pPr marL="0" indent="0">
              <a:lnSpc>
                <a:spcPct val="90000"/>
              </a:lnSpc>
              <a:spcBef>
                <a:spcPct val="0"/>
              </a:spcBef>
              <a:buFont typeface="Wingdings 2" pitchFamily="2" charset="2"/>
              <a:buNone/>
            </a:pPr>
            <a:r>
              <a:rPr altLang="en-US" sz="3000" dirty="0">
                <a:solidFill>
                  <a:srgbClr val="0000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2800" dirty="0">
                <a:solidFill>
                  <a:srgbClr val="0000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優點特色</a:t>
            </a:r>
            <a:endParaRPr lang="en-US" altLang="zh-TW" sz="2800" dirty="0">
              <a:solidFill>
                <a:srgbClr val="0000FF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>
              <a:lnSpc>
                <a:spcPct val="90000"/>
              </a:lnSpc>
              <a:spcBef>
                <a:spcPct val="0"/>
              </a:spcBef>
            </a:pPr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選讀適用科別，享有學費、雜費補助</a:t>
            </a:r>
          </a:p>
        </p:txBody>
      </p:sp>
      <p:sp>
        <p:nvSpPr>
          <p:cNvPr id="6" name="標題 1">
            <a:extLst>
              <a:ext uri="{FF2B5EF4-FFF2-40B4-BE49-F238E27FC236}">
                <a16:creationId xmlns:a16="http://schemas.microsoft.com/office/drawing/2014/main" id="{05DC930D-7DB8-2548-8657-FC3D605A85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5" y="274638"/>
            <a:ext cx="8281988" cy="850106"/>
          </a:xfrm>
          <a:solidFill>
            <a:schemeClr val="tx1">
              <a:lumMod val="40000"/>
              <a:lumOff val="60000"/>
            </a:schemeClr>
          </a:solidFill>
        </p:spPr>
        <p:txBody>
          <a:bodyPr>
            <a:normAutofit/>
          </a:bodyPr>
          <a:lstStyle/>
          <a:p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產</a:t>
            </a:r>
            <a:r>
              <a:rPr altLang="en-US" dirty="0">
                <a:latin typeface="微軟正黑體" panose="020B0604030504040204" pitchFamily="34" charset="-120"/>
              </a:rPr>
              <a:t>業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特</a:t>
            </a:r>
            <a:r>
              <a:rPr altLang="en-US" dirty="0">
                <a:latin typeface="微軟正黑體" panose="020B0604030504040204" pitchFamily="34" charset="-120"/>
              </a:rPr>
              <a:t>殊需求類科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優先入學</a:t>
            </a:r>
            <a:r>
              <a:rPr lang="en-US" altLang="zh-TW" dirty="0">
                <a:latin typeface="微軟正黑體" panose="020B0604030504040204" pitchFamily="34" charset="-120"/>
              </a:rPr>
              <a:t>(1/4</a:t>
            </a:r>
            <a:r>
              <a:rPr lang="en-US" altLang="zh-TW" dirty="0" smtClean="0">
                <a:latin typeface="微軟正黑體" panose="020B0604030504040204" pitchFamily="34" charset="-120"/>
              </a:rPr>
              <a:t>)</a:t>
            </a:r>
            <a:endParaRPr altLang="en-US" sz="3200" dirty="0">
              <a:latin typeface="微軟正黑體" panose="020B0604030504040204" pitchFamily="34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76049DE3-F613-8F48-9D15-686E32FB70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7089" y="1557338"/>
            <a:ext cx="7926387" cy="4246562"/>
          </a:xfrm>
        </p:spPr>
        <p:txBody>
          <a:bodyPr>
            <a:normAutofit/>
          </a:bodyPr>
          <a:lstStyle/>
          <a:p>
            <a:pPr marL="365125" indent="-255588" eaLnBrk="1" hangingPunct="1">
              <a:lnSpc>
                <a:spcPct val="90000"/>
              </a:lnSpc>
              <a:spcBef>
                <a:spcPts val="400"/>
              </a:spcBef>
              <a:buClr>
                <a:srgbClr val="2DA2BF"/>
              </a:buClr>
              <a:buSzPct val="68000"/>
              <a:buFont typeface="Wingdings 3" pitchFamily="2" charset="2"/>
              <a:buChar char=""/>
            </a:pPr>
            <a:r>
              <a:rPr altLang="en-US" sz="30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何謂產業特殊需求類科</a:t>
            </a:r>
            <a:r>
              <a:rPr lang="en-US" altLang="zh-TW" sz="30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sz="30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以下簡稱產特</a:t>
            </a:r>
            <a:r>
              <a:rPr lang="en-US" altLang="zh-TW" sz="30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sz="30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endParaRPr lang="en-US" altLang="zh-TW" sz="3000" b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65125" indent="-255588" eaLnBrk="1" hangingPunct="1">
              <a:lnSpc>
                <a:spcPct val="90000"/>
              </a:lnSpc>
              <a:spcBef>
                <a:spcPts val="400"/>
              </a:spcBef>
              <a:buClr>
                <a:srgbClr val="2DA2BF"/>
              </a:buClr>
              <a:buSzPct val="68000"/>
              <a:buFont typeface="Wingdings 2" pitchFamily="2" charset="2"/>
              <a:buNone/>
            </a:pP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產特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係指傳統、重要、基礎</a:t>
            </a: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具有急迫需求之行職</a:t>
            </a:r>
            <a:endParaRPr lang="en-US" altLang="zh-TW" sz="2600">
              <a:solidFill>
                <a:srgbClr val="0D0D0D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65125" indent="-255588" eaLnBrk="1" hangingPunct="1">
              <a:lnSpc>
                <a:spcPct val="90000"/>
              </a:lnSpc>
              <a:spcBef>
                <a:spcPts val="400"/>
              </a:spcBef>
              <a:buClr>
                <a:srgbClr val="2DA2BF"/>
              </a:buClr>
              <a:buSzPct val="68000"/>
              <a:buFont typeface="Wingdings 2" pitchFamily="2" charset="2"/>
              <a:buNone/>
            </a:pP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業</a:t>
            </a: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或產業人力傳承困難</a:t>
            </a: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或學生就業意願較低或</a:t>
            </a:r>
            <a:endParaRPr lang="en-US" altLang="zh-TW" sz="2600">
              <a:solidFill>
                <a:srgbClr val="0D0D0D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65125" indent="-255588" eaLnBrk="1" hangingPunct="1">
              <a:lnSpc>
                <a:spcPct val="90000"/>
              </a:lnSpc>
              <a:spcBef>
                <a:spcPts val="400"/>
              </a:spcBef>
              <a:buClr>
                <a:srgbClr val="2DA2BF"/>
              </a:buClr>
              <a:buSzPct val="68000"/>
              <a:buFont typeface="Wingdings 2" pitchFamily="2" charset="2"/>
              <a:buNone/>
            </a:pPr>
            <a:r>
              <a:rPr altLang="en-US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altLang="zh-TW" sz="26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設備投資成本高之類科</a:t>
            </a:r>
            <a:endParaRPr lang="en-US" altLang="zh-TW" sz="2600">
              <a:solidFill>
                <a:srgbClr val="0D0D0D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65125" indent="-255588" eaLnBrk="1" hangingPunct="1">
              <a:lnSpc>
                <a:spcPct val="90000"/>
              </a:lnSpc>
              <a:spcBef>
                <a:spcPts val="400"/>
              </a:spcBef>
              <a:buClr>
                <a:srgbClr val="2DA2BF"/>
              </a:buClr>
              <a:buSzPct val="68000"/>
              <a:buFont typeface="Wingdings 3" pitchFamily="2" charset="2"/>
              <a:buChar char=""/>
            </a:pPr>
            <a:r>
              <a:rPr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產特就學優待：</a:t>
            </a:r>
            <a:endParaRPr lang="en-US" altLang="zh-TW" sz="2800" b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620713" lvl="1" indent="-228600" eaLnBrk="1" hangingPunct="1">
              <a:lnSpc>
                <a:spcPct val="90000"/>
              </a:lnSpc>
              <a:spcBef>
                <a:spcPts val="325"/>
              </a:spcBef>
              <a:buClr>
                <a:srgbClr val="2DA2BF"/>
              </a:buClr>
              <a:buFont typeface="Wingdings" pitchFamily="2" charset="2"/>
              <a:buChar char="l"/>
            </a:pPr>
            <a:r>
              <a:rPr altLang="zh-TW" sz="24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對學生之補助：</a:t>
            </a:r>
            <a:endParaRPr lang="en-US" altLang="zh-TW" sz="2400">
              <a:solidFill>
                <a:srgbClr val="0D0D0D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620713" lvl="1" indent="-228600" eaLnBrk="1" hangingPunct="1">
              <a:lnSpc>
                <a:spcPct val="90000"/>
              </a:lnSpc>
              <a:spcBef>
                <a:spcPts val="325"/>
              </a:spcBef>
              <a:buClr>
                <a:srgbClr val="2DA2BF"/>
              </a:buClr>
              <a:buFont typeface="Wingdings 2" pitchFamily="2" charset="2"/>
              <a:buNone/>
            </a:pPr>
            <a:r>
              <a:rPr altLang="en-US" sz="24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在校期間</a:t>
            </a:r>
            <a:r>
              <a:rPr lang="en-US"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3</a:t>
            </a:r>
            <a:r>
              <a:rPr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年免學費</a:t>
            </a:r>
            <a:r>
              <a:rPr altLang="en-US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及雜費</a:t>
            </a:r>
            <a:r>
              <a:rPr lang="en-US"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免申請、無門檻</a:t>
            </a:r>
            <a:r>
              <a:rPr lang="en-US"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</a:p>
          <a:p>
            <a:pPr marL="620713" lvl="1" indent="-228600" eaLnBrk="1" hangingPunct="1">
              <a:lnSpc>
                <a:spcPct val="90000"/>
              </a:lnSpc>
              <a:spcBef>
                <a:spcPts val="325"/>
              </a:spcBef>
              <a:buClr>
                <a:srgbClr val="2DA2BF"/>
              </a:buClr>
              <a:buFont typeface="Wingdings" pitchFamily="2" charset="2"/>
              <a:buChar char="l"/>
            </a:pPr>
            <a:r>
              <a:rPr altLang="zh-TW" sz="24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對學校之補助：</a:t>
            </a:r>
            <a:endParaRPr lang="en-US" altLang="zh-TW" sz="2400">
              <a:solidFill>
                <a:srgbClr val="0D0D0D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620713" lvl="1" indent="-228600" eaLnBrk="1" hangingPunct="1">
              <a:lnSpc>
                <a:spcPct val="90000"/>
              </a:lnSpc>
              <a:spcBef>
                <a:spcPts val="325"/>
              </a:spcBef>
              <a:buClr>
                <a:srgbClr val="2DA2BF"/>
              </a:buClr>
              <a:buFont typeface="Wingdings 2" pitchFamily="2" charset="2"/>
              <a:buNone/>
            </a:pPr>
            <a:r>
              <a:rPr altLang="en-US" sz="2400">
                <a:solidFill>
                  <a:srgbClr val="0D0D0D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 </a:t>
            </a:r>
            <a:r>
              <a:rPr altLang="zh-TW" sz="2400">
                <a:solidFill>
                  <a:srgbClr val="00B05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業務費、課業輔導費、實習實驗費、設備費</a:t>
            </a:r>
          </a:p>
          <a:p>
            <a:pPr marL="620713" lvl="1" indent="-228600" eaLnBrk="1" hangingPunct="1">
              <a:lnSpc>
                <a:spcPct val="90000"/>
              </a:lnSpc>
              <a:spcBef>
                <a:spcPts val="325"/>
              </a:spcBef>
              <a:buClr>
                <a:srgbClr val="2DA2BF"/>
              </a:buClr>
              <a:buFont typeface="Wingdings" pitchFamily="2" charset="2"/>
              <a:buChar char="l"/>
            </a:pPr>
            <a:r>
              <a:rPr altLang="zh-TW" sz="24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低收入戶子女優先入學</a:t>
            </a:r>
            <a:endParaRPr altLang="en-US" sz="2400" b="1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365125" indent="-255588">
              <a:lnSpc>
                <a:spcPct val="90000"/>
              </a:lnSpc>
            </a:pPr>
            <a:endParaRPr altLang="en-US"/>
          </a:p>
        </p:txBody>
      </p:sp>
      <p:sp>
        <p:nvSpPr>
          <p:cNvPr id="4" name="標題 1">
            <a:extLst>
              <a:ext uri="{FF2B5EF4-FFF2-40B4-BE49-F238E27FC236}">
                <a16:creationId xmlns:a16="http://schemas.microsoft.com/office/drawing/2014/main" id="{05DC930D-7DB8-2548-8657-FC3D605A85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5" y="274638"/>
            <a:ext cx="8281988" cy="850106"/>
          </a:xfrm>
          <a:solidFill>
            <a:schemeClr val="tx1">
              <a:lumMod val="40000"/>
              <a:lumOff val="60000"/>
            </a:schemeClr>
          </a:solidFill>
        </p:spPr>
        <p:txBody>
          <a:bodyPr>
            <a:normAutofit/>
          </a:bodyPr>
          <a:lstStyle/>
          <a:p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產</a:t>
            </a:r>
            <a:r>
              <a:rPr altLang="en-US" dirty="0">
                <a:latin typeface="微軟正黑體" panose="020B0604030504040204" pitchFamily="34" charset="-120"/>
              </a:rPr>
              <a:t>業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特</a:t>
            </a:r>
            <a:r>
              <a:rPr altLang="en-US" dirty="0">
                <a:latin typeface="微軟正黑體" panose="020B0604030504040204" pitchFamily="34" charset="-120"/>
              </a:rPr>
              <a:t>殊需求類科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優先入學</a:t>
            </a:r>
            <a:r>
              <a:rPr lang="en-US" altLang="zh-TW" dirty="0" smtClean="0">
                <a:latin typeface="微軟正黑體" panose="020B0604030504040204" pitchFamily="34" charset="-120"/>
              </a:rPr>
              <a:t>(2/4)</a:t>
            </a:r>
            <a:endParaRPr altLang="en-US" sz="3200" dirty="0">
              <a:latin typeface="微軟正黑體" panose="020B0604030504040204" pitchFamily="34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0690" name="圖片 3">
            <a:extLst>
              <a:ext uri="{FF2B5EF4-FFF2-40B4-BE49-F238E27FC236}">
                <a16:creationId xmlns:a16="http://schemas.microsoft.com/office/drawing/2014/main" id="{D335E6C5-E878-1046-B02D-F7EDC064E47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8064" y="5132388"/>
            <a:ext cx="1785937" cy="172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B9334BA5-8BED-A549-AF91-23371E24A0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5289" y="1417640"/>
            <a:ext cx="8713787" cy="5324475"/>
          </a:xfrm>
        </p:spPr>
        <p:txBody>
          <a:bodyPr>
            <a:noAutofit/>
          </a:bodyPr>
          <a:lstStyle/>
          <a:p>
            <a:pPr>
              <a:lnSpc>
                <a:spcPct val="80000"/>
              </a:lnSpc>
            </a:pPr>
            <a:r>
              <a:rPr lang="zh-TW" altLang="en-US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報名資格：須同時符合學歷條件之一和特別條件之一</a:t>
            </a:r>
            <a:endParaRPr lang="en-US" altLang="zh-TW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1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學歷條件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國中或同等學歷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丙級技術士證或相當於丙級以上技術士證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1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特別條件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低收入戶子女 </a:t>
            </a: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中低收入戶子女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失業勞工子女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特殊境遇家庭子女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育幼院童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農漁民子女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軍公教遺族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身心障礙人士子女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lvl="2">
              <a:lnSpc>
                <a:spcPct val="80000"/>
              </a:lnSpc>
            </a:pPr>
            <a:r>
              <a:rPr lang="zh-TW" altLang="en-US" sz="24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原住民</a:t>
            </a:r>
            <a:endParaRPr lang="zh-TW" altLang="en-US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" name="標題 1">
            <a:extLst>
              <a:ext uri="{FF2B5EF4-FFF2-40B4-BE49-F238E27FC236}">
                <a16:creationId xmlns:a16="http://schemas.microsoft.com/office/drawing/2014/main" id="{05DC930D-7DB8-2548-8657-FC3D605A85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5" y="274638"/>
            <a:ext cx="8281988" cy="850106"/>
          </a:xfrm>
          <a:solidFill>
            <a:schemeClr val="tx1">
              <a:lumMod val="40000"/>
              <a:lumOff val="60000"/>
            </a:schemeClr>
          </a:solidFill>
        </p:spPr>
        <p:txBody>
          <a:bodyPr>
            <a:normAutofit/>
          </a:bodyPr>
          <a:lstStyle/>
          <a:p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產</a:t>
            </a:r>
            <a:r>
              <a:rPr altLang="en-US" dirty="0">
                <a:latin typeface="微軟正黑體" panose="020B0604030504040204" pitchFamily="34" charset="-120"/>
              </a:rPr>
              <a:t>業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特</a:t>
            </a:r>
            <a:r>
              <a:rPr altLang="en-US" dirty="0">
                <a:latin typeface="微軟正黑體" panose="020B0604030504040204" pitchFamily="34" charset="-120"/>
              </a:rPr>
              <a:t>殊需求類科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優先入學</a:t>
            </a:r>
            <a:r>
              <a:rPr lang="en-US" altLang="zh-TW" dirty="0" smtClean="0">
                <a:latin typeface="微軟正黑體" panose="020B0604030504040204" pitchFamily="34" charset="-120"/>
              </a:rPr>
              <a:t>(3/4)</a:t>
            </a:r>
            <a:endParaRPr altLang="en-US" sz="3200" dirty="0">
              <a:latin typeface="微軟正黑體" panose="020B0604030504040204" pitchFamily="34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1424AB36-2EE5-A241-9EFA-1F99C841A8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8514" y="1752600"/>
            <a:ext cx="7661919" cy="4229100"/>
          </a:xfrm>
        </p:spPr>
        <p:txBody>
          <a:bodyPr/>
          <a:lstStyle/>
          <a:p>
            <a:pPr marL="0" indent="0">
              <a:buFont typeface="Wingdings 2" pitchFamily="2" charset="2"/>
              <a:buNone/>
            </a:pP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30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重要招生日程</a:t>
            </a:r>
            <a:r>
              <a:rPr lang="en-US" altLang="en-US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(111</a:t>
            </a:r>
            <a:r>
              <a:rPr lang="zh-TW" altLang="en-US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學年度尚未公告</a:t>
            </a:r>
            <a:r>
              <a:rPr lang="en-US" altLang="zh-TW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,</a:t>
            </a:r>
            <a:r>
              <a:rPr lang="zh-TW" altLang="en-US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</a:t>
            </a:r>
            <a:r>
              <a:rPr lang="en-US" altLang="zh-TW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為例</a:t>
            </a:r>
            <a:r>
              <a:rPr lang="en-US" altLang="zh-TW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endParaRPr lang="en-US" altLang="zh-TW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報名日期：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20-21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放榜：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9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報到後聲明放棄錄取資格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未在規定日程內放棄不得報名參加下一個入學管道 </a:t>
            </a:r>
            <a:endParaRPr lang="en-US" altLang="zh-TW" sz="2600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endParaRPr alt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" name="標題 1">
            <a:extLst>
              <a:ext uri="{FF2B5EF4-FFF2-40B4-BE49-F238E27FC236}">
                <a16:creationId xmlns:a16="http://schemas.microsoft.com/office/drawing/2014/main" id="{05DC930D-7DB8-2548-8657-FC3D605A85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5" y="274638"/>
            <a:ext cx="8281988" cy="850106"/>
          </a:xfrm>
          <a:solidFill>
            <a:schemeClr val="tx1">
              <a:lumMod val="40000"/>
              <a:lumOff val="60000"/>
            </a:schemeClr>
          </a:solidFill>
        </p:spPr>
        <p:txBody>
          <a:bodyPr>
            <a:normAutofit/>
          </a:bodyPr>
          <a:lstStyle/>
          <a:p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產</a:t>
            </a:r>
            <a:r>
              <a:rPr altLang="en-US" dirty="0">
                <a:latin typeface="微軟正黑體" panose="020B0604030504040204" pitchFamily="34" charset="-120"/>
              </a:rPr>
              <a:t>業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特</a:t>
            </a:r>
            <a:r>
              <a:rPr altLang="en-US" dirty="0">
                <a:latin typeface="微軟正黑體" panose="020B0604030504040204" pitchFamily="34" charset="-120"/>
              </a:rPr>
              <a:t>殊需求類科</a:t>
            </a: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</a:rPr>
              <a:t>優先入學</a:t>
            </a:r>
            <a:r>
              <a:rPr lang="en-US" altLang="zh-TW" dirty="0" smtClean="0">
                <a:latin typeface="微軟正黑體" panose="020B0604030504040204" pitchFamily="34" charset="-120"/>
              </a:rPr>
              <a:t>(4/4)</a:t>
            </a:r>
            <a:endParaRPr altLang="en-US" sz="3200" dirty="0">
              <a:latin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202231851"/>
      </p:ext>
    </p:extLst>
  </p:cSld>
  <p:clrMapOvr>
    <a:masterClrMapping/>
  </p:clrMapOvr>
  <p:transition spd="med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2">
            <a:extLst>
              <a:ext uri="{FF2B5EF4-FFF2-40B4-BE49-F238E27FC236}">
                <a16:creationId xmlns:a16="http://schemas.microsoft.com/office/drawing/2014/main" id="{16034FE0-F363-8B41-BEF1-1A383098036F}"/>
              </a:ext>
            </a:extLst>
          </p:cNvPr>
          <p:cNvSpPr txBox="1">
            <a:spLocks/>
          </p:cNvSpPr>
          <p:nvPr/>
        </p:nvSpPr>
        <p:spPr bwMode="auto">
          <a:xfrm>
            <a:off x="504001" y="324002"/>
            <a:ext cx="8194178" cy="576065"/>
          </a:xfrm>
          <a:prstGeom prst="rect">
            <a:avLst/>
          </a:prstGeom>
          <a:solidFill>
            <a:srgbClr val="FFFF99">
              <a:alpha val="44000"/>
            </a:srgbClr>
          </a:solidFill>
          <a:ln w="28575" cap="flat">
            <a:noFill/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標楷體" pitchFamily="65" charset="-120"/>
              </a:defRPr>
            </a:lvl9pPr>
          </a:lstStyle>
          <a:p>
            <a:pPr defTabSz="1244600" eaLnBrk="1" hangingPunct="1">
              <a:lnSpc>
                <a:spcPct val="90000"/>
              </a:lnSpc>
              <a:defRPr/>
            </a:pPr>
            <a:r>
              <a:rPr lang="zh-TW" altLang="en-US" sz="3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國中教育會考 三等級 四標示</a:t>
            </a:r>
          </a:p>
        </p:txBody>
      </p:sp>
      <p:graphicFrame>
        <p:nvGraphicFramePr>
          <p:cNvPr id="4" name="資料庫圖表 3">
            <a:extLst>
              <a:ext uri="{FF2B5EF4-FFF2-40B4-BE49-F238E27FC236}">
                <a16:creationId xmlns:a16="http://schemas.microsoft.com/office/drawing/2014/main" id="{ECC987B7-3D88-4944-8A54-0262C74A1DD4}"/>
              </a:ext>
            </a:extLst>
          </p:cNvPr>
          <p:cNvGraphicFramePr/>
          <p:nvPr/>
        </p:nvGraphicFramePr>
        <p:xfrm>
          <a:off x="395538" y="1412776"/>
          <a:ext cx="8568952" cy="49685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180FB11-191F-42ED-A61C-A4E908BF40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51F9016-D34B-4097-8B58-ECFAF94F457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6E2B52A-8B52-492C-B877-3125378BC34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4011A27-B680-42DE-A2B3-ACCAF6B8243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907107C-8F2D-478C-87DB-8AE8D750049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C66C250-9DE2-4A67-8729-28E76F8C31F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BF2EBE7-81EE-4149-9CEA-94B5A4F62A3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04B4055-874F-4D7F-8E0A-E19E9C4182A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44B511A-A981-4E35-A697-2F6233CB0C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4D73F13-BFFA-435B-B30F-37F099DA09A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Sub>
          <a:bldDgm bld="lvlAtOnce"/>
        </p:bldSub>
      </p:bldGraphic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標題 1">
            <a:extLst>
              <a:ext uri="{FF2B5EF4-FFF2-40B4-BE49-F238E27FC236}">
                <a16:creationId xmlns:a16="http://schemas.microsoft.com/office/drawing/2014/main" id="{2DB24EC6-62FB-EA40-BA95-8352FE344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189" y="404815"/>
            <a:ext cx="8291512" cy="863947"/>
          </a:xfr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r>
              <a:rPr altLang="en-US" dirty="0" smtClean="0">
                <a:solidFill>
                  <a:srgbClr val="FF0000"/>
                </a:solidFill>
                <a:latin typeface="微軟正黑體" panose="020B0604030504040204" pitchFamily="34" charset="-120"/>
              </a:rPr>
              <a:t>技優</a:t>
            </a:r>
            <a:r>
              <a:rPr altLang="en-US" dirty="0" smtClean="0">
                <a:latin typeface="微軟正黑體" panose="020B0604030504040204" pitchFamily="34" charset="-120"/>
              </a:rPr>
              <a:t>甄審入學</a:t>
            </a:r>
            <a:r>
              <a:rPr lang="en-US" altLang="en-US" dirty="0" smtClean="0">
                <a:latin typeface="微軟正黑體" panose="020B0604030504040204" pitchFamily="34" charset="-120"/>
              </a:rPr>
              <a:t>(</a:t>
            </a:r>
            <a:r>
              <a:rPr altLang="en-US" dirty="0" smtClean="0">
                <a:latin typeface="微軟正黑體" panose="020B0604030504040204" pitchFamily="34" charset="-120"/>
              </a:rPr>
              <a:t> </a:t>
            </a:r>
            <a:r>
              <a:rPr lang="en-US" altLang="zh-TW" dirty="0" smtClean="0">
                <a:latin typeface="微軟正黑體" panose="020B0604030504040204" pitchFamily="34" charset="-120"/>
              </a:rPr>
              <a:t>1/4)</a:t>
            </a:r>
            <a:endParaRPr altLang="en-US" dirty="0">
              <a:latin typeface="微軟正黑體" panose="020B0604030504040204" pitchFamily="34" charset="-120"/>
            </a:endParaRPr>
          </a:p>
        </p:txBody>
      </p:sp>
      <p:sp>
        <p:nvSpPr>
          <p:cNvPr id="364547" name="內容版面配置區 2">
            <a:extLst>
              <a:ext uri="{FF2B5EF4-FFF2-40B4-BE49-F238E27FC236}">
                <a16:creationId xmlns:a16="http://schemas.microsoft.com/office/drawing/2014/main" id="{01796DD3-0158-404F-AD31-0F172940C5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1" y="1600202"/>
            <a:ext cx="8578850" cy="4525963"/>
          </a:xfrm>
        </p:spPr>
        <p:txBody>
          <a:bodyPr/>
          <a:lstStyle/>
          <a:p>
            <a:r>
              <a:rPr altLang="en-US" sz="2800">
                <a:latin typeface="標楷體" panose="02010601000101010101" pitchFamily="2" charset="-120"/>
                <a:ea typeface="標楷體" panose="02010601000101010101" pitchFamily="2" charset="-120"/>
              </a:rPr>
              <a:t>志願選填：</a:t>
            </a:r>
            <a:r>
              <a:rPr altLang="en-US" sz="2800" b="1"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altLang="en-US" sz="2800">
                <a:latin typeface="標楷體" panose="02010601000101010101" pitchFamily="2" charset="-120"/>
                <a:ea typeface="標楷體" panose="02010601000101010101" pitchFamily="2" charset="-120"/>
              </a:rPr>
              <a:t>校多科</a:t>
            </a:r>
            <a:endParaRPr lang="en-US" altLang="zh-TW" sz="28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r>
              <a:rPr altLang="en-US" sz="2800">
                <a:latin typeface="標楷體" panose="02010601000101010101" pitchFamily="2" charset="-120"/>
                <a:ea typeface="標楷體" panose="02010601000101010101" pitchFamily="2" charset="-120"/>
              </a:rPr>
              <a:t>申請資格：</a:t>
            </a:r>
            <a:endParaRPr lang="en-US" altLang="zh-TW" sz="28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國際技能競賽，獲得優勝以上名次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全國技藝技能競賽，獲得優勝獲佳作以上名次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3.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全國中小學科學展覽，獲得優勝以上名次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4.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各縣市技藝技能競賽、科學展覽，獲得優勝以上名次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5.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領有丙級以上技術士證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6.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應屆畢</a:t>
            </a: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結</a:t>
            </a: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業生技藝教育課程成績優良</a:t>
            </a:r>
            <a:endParaRPr lang="en-US" altLang="zh-TW" sz="2400"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>
                <a:latin typeface="標楷體" panose="02010601000101010101" pitchFamily="2" charset="-120"/>
                <a:ea typeface="標楷體" panose="02010601000101010101" pitchFamily="2" charset="-120"/>
              </a:rPr>
              <a:t>7.</a:t>
            </a:r>
            <a:r>
              <a:rPr altLang="en-US" sz="2400">
                <a:latin typeface="標楷體" panose="02010601000101010101" pitchFamily="2" charset="-120"/>
                <a:ea typeface="標楷體" panose="02010601000101010101" pitchFamily="2" charset="-120"/>
              </a:rPr>
              <a:t>其他參加國際特殊技藝技能競賽，獲得優勝以上名次</a:t>
            </a:r>
          </a:p>
        </p:txBody>
      </p:sp>
    </p:spTree>
    <p:extLst>
      <p:ext uri="{BB962C8B-B14F-4D97-AF65-F5344CB8AC3E}">
        <p14:creationId xmlns:p14="http://schemas.microsoft.com/office/powerpoint/2010/main" val="1029832066"/>
      </p:ext>
    </p:extLst>
  </p:cSld>
  <p:clrMapOvr>
    <a:masterClrMapping/>
  </p:clrMapOvr>
  <p:transition spd="med">
    <p:fade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1" name="內容版面配置區 2">
            <a:extLst>
              <a:ext uri="{FF2B5EF4-FFF2-40B4-BE49-F238E27FC236}">
                <a16:creationId xmlns:a16="http://schemas.microsoft.com/office/drawing/2014/main" id="{275BE87B-ECE0-8743-B15A-F6435B6E22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5537" y="1331121"/>
            <a:ext cx="8218487" cy="4708525"/>
          </a:xfrm>
        </p:spPr>
        <p:txBody>
          <a:bodyPr/>
          <a:lstStyle/>
          <a:p>
            <a:r>
              <a:rPr altLang="en-US" sz="2800" dirty="0"/>
              <a:t>積分核算：僅得擇優採一項計算積分</a:t>
            </a:r>
            <a:endParaRPr lang="en-US" altLang="zh-TW" sz="2800" dirty="0"/>
          </a:p>
        </p:txBody>
      </p:sp>
      <p:sp>
        <p:nvSpPr>
          <p:cNvPr id="365572" name="投影片編號版面配置區 3">
            <a:extLst>
              <a:ext uri="{FF2B5EF4-FFF2-40B4-BE49-F238E27FC236}">
                <a16:creationId xmlns:a16="http://schemas.microsoft.com/office/drawing/2014/main" id="{5D302EF0-5125-D54C-92F5-DC13853260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1FB5A906-40E8-444A-B0A0-AD07257D8860}" type="slidenum">
              <a:rPr lang="zh-TW" altLang="en-US" sz="1200">
                <a:solidFill>
                  <a:srgbClr val="898989"/>
                </a:solidFill>
                <a:latin typeface="Cambria" panose="02040503050406030204" pitchFamily="18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111</a:t>
            </a:fld>
            <a:endParaRPr lang="zh-TW" altLang="en-US" sz="1200">
              <a:solidFill>
                <a:srgbClr val="898989"/>
              </a:solidFill>
              <a:latin typeface="Cambria" panose="02040503050406030204" pitchFamily="18" charset="0"/>
              <a:ea typeface="新細明體" panose="02020500000000000000" pitchFamily="18" charset="-120"/>
            </a:endParaRPr>
          </a:p>
        </p:txBody>
      </p:sp>
      <p:graphicFrame>
        <p:nvGraphicFramePr>
          <p:cNvPr id="7" name="表格 6">
            <a:extLst>
              <a:ext uri="{FF2B5EF4-FFF2-40B4-BE49-F238E27FC236}">
                <a16:creationId xmlns:a16="http://schemas.microsoft.com/office/drawing/2014/main" id="{282D132A-D9EF-D041-94B6-1A013F6EEF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2355954"/>
              </p:ext>
            </p:extLst>
          </p:nvPr>
        </p:nvGraphicFramePr>
        <p:xfrm>
          <a:off x="395537" y="1772816"/>
          <a:ext cx="7921377" cy="4871408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3673360">
                  <a:extLst>
                    <a:ext uri="{9D8B030D-6E8A-4147-A177-3AD203B41FA5}">
                      <a16:colId xmlns:a16="http://schemas.microsoft.com/office/drawing/2014/main" val="1420292854"/>
                    </a:ext>
                  </a:extLst>
                </a:gridCol>
                <a:gridCol w="3116164">
                  <a:extLst>
                    <a:ext uri="{9D8B030D-6E8A-4147-A177-3AD203B41FA5}">
                      <a16:colId xmlns:a16="http://schemas.microsoft.com/office/drawing/2014/main" val="2813077723"/>
                    </a:ext>
                  </a:extLst>
                </a:gridCol>
                <a:gridCol w="1131853">
                  <a:extLst>
                    <a:ext uri="{9D8B030D-6E8A-4147-A177-3AD203B41FA5}">
                      <a16:colId xmlns:a16="http://schemas.microsoft.com/office/drawing/2014/main" val="3720772824"/>
                    </a:ext>
                  </a:extLst>
                </a:gridCol>
              </a:tblGrid>
              <a:tr h="25596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項目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得獎名次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積分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6896828"/>
                  </a:ext>
                </a:extLst>
              </a:tr>
              <a:tr h="255968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國際技能競賽（包括科技展覽）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優勝以上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100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3752650161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未得獎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95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679158146"/>
                  </a:ext>
                </a:extLst>
              </a:tr>
              <a:tr h="462539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全國性技藝技能競賽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第一名、第二名、第三名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主辦</a:t>
                      </a: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95</a:t>
                      </a:r>
                      <a:b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</a:b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協辦</a:t>
                      </a: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80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5571406"/>
                  </a:ext>
                </a:extLst>
              </a:tr>
              <a:tr h="462539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第四名至優勝或佳作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主辦</a:t>
                      </a: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80</a:t>
                      </a:r>
                      <a:b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</a:b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協辦</a:t>
                      </a: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65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1457157"/>
                  </a:ext>
                </a:extLst>
              </a:tr>
              <a:tr h="255968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全國中小學科學展覽會、臺灣國際科學展覽會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第一名、第二名、第三名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95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2565654429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第四名至優勝或佳作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80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940463117"/>
                  </a:ext>
                </a:extLst>
              </a:tr>
              <a:tr h="255968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其他國際性特殊技藝技能競賽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第一名、第二名、第三名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95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0940886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第四名至優勝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80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7087171"/>
                  </a:ext>
                </a:extLst>
              </a:tr>
              <a:tr h="255968">
                <a:tc row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各縣（市）政府主辦報經本部備查之技藝技能比賽及科學展覽（不包括成果展）優勝者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第一名、第二名、第三名（特優）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70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2008585178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第四名、第五名、第六名（優等）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65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1704369992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佳作（甲等）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60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1840101475"/>
                  </a:ext>
                </a:extLst>
              </a:tr>
              <a:tr h="462539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領有技術證士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領有丙級以上技術士證或相當於丙級以上之單一級技術士證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50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</a:txBody>
                  <a:tcPr marL="0" marR="0" marT="24385" marB="24385" anchor="ctr" horzOverflow="overflow"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3941041"/>
                  </a:ext>
                </a:extLst>
              </a:tr>
              <a:tr h="255968">
                <a:tc row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應屆畢（結）業生技藝教育課程成績優良，技藝教育課程職群成績（與國中在校學習領域評量成績無涉）達該班</a:t>
                      </a:r>
                      <a:r>
                        <a:rPr kumimoji="0" lang="en-US" altLang="zh-TW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PR</a:t>
                      </a:r>
                      <a:r>
                        <a:rPr kumimoji="0" lang="zh-TW" altLang="zh-TW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值七十以上者（得擇優一職群成績採計得分）</a:t>
                      </a:r>
                      <a:endParaRPr kumimoji="0" lang="zh-TW" altLang="zh-TW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PR</a:t>
                      </a:r>
                      <a:r>
                        <a:rPr kumimoji="0" lang="zh-TW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值（百分等級）九十以上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50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1915386850"/>
                  </a:ext>
                </a:extLst>
              </a:tr>
              <a:tr h="29937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PR</a:t>
                      </a: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值（百分等級）八十以上未達九十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45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2237482547"/>
                  </a:ext>
                </a:extLst>
              </a:tr>
              <a:tr h="25596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PR</a:t>
                      </a:r>
                      <a:r>
                        <a:rPr kumimoji="0" lang="zh-TW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值（百分等級）七十以上未達八十</a:t>
                      </a:r>
                      <a:endParaRPr kumimoji="0" lang="zh-TW" altLang="zh-TW" sz="14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</a:rPr>
                        <a:t>40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  <a:cs typeface="Times New Roman" panose="02020603050405020304" pitchFamily="18" charset="0"/>
                      </a:endParaRPr>
                    </a:p>
                  </a:txBody>
                  <a:tcPr marL="0" marR="0" marT="24385" marB="24385" anchor="ctr" horzOverflow="overflow"/>
                </a:tc>
                <a:extLst>
                  <a:ext uri="{0D108BD9-81ED-4DB2-BD59-A6C34878D82A}">
                    <a16:rowId xmlns:a16="http://schemas.microsoft.com/office/drawing/2014/main" val="3127576978"/>
                  </a:ext>
                </a:extLst>
              </a:tr>
            </a:tbl>
          </a:graphicData>
        </a:graphic>
      </p:graphicFrame>
      <p:sp>
        <p:nvSpPr>
          <p:cNvPr id="8" name="標題 1">
            <a:extLst>
              <a:ext uri="{FF2B5EF4-FFF2-40B4-BE49-F238E27FC236}">
                <a16:creationId xmlns:a16="http://schemas.microsoft.com/office/drawing/2014/main" id="{2DB24EC6-62FB-EA40-BA95-8352FE344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189" y="404815"/>
            <a:ext cx="8291512" cy="863947"/>
          </a:xfr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r>
              <a:rPr altLang="en-US" dirty="0" smtClean="0">
                <a:solidFill>
                  <a:srgbClr val="FF0000"/>
                </a:solidFill>
                <a:latin typeface="微軟正黑體" panose="020B0604030504040204" pitchFamily="34" charset="-120"/>
              </a:rPr>
              <a:t>技優</a:t>
            </a:r>
            <a:r>
              <a:rPr altLang="en-US" dirty="0" smtClean="0">
                <a:latin typeface="微軟正黑體" panose="020B0604030504040204" pitchFamily="34" charset="-120"/>
              </a:rPr>
              <a:t>甄審入學</a:t>
            </a:r>
            <a:r>
              <a:rPr lang="en-US" altLang="en-US" dirty="0" smtClean="0">
                <a:latin typeface="微軟正黑體" panose="020B0604030504040204" pitchFamily="34" charset="-120"/>
              </a:rPr>
              <a:t>(</a:t>
            </a:r>
            <a:r>
              <a:rPr altLang="en-US" dirty="0" smtClean="0">
                <a:latin typeface="微軟正黑體" panose="020B0604030504040204" pitchFamily="34" charset="-120"/>
              </a:rPr>
              <a:t> </a:t>
            </a:r>
            <a:r>
              <a:rPr lang="en-US" altLang="zh-TW" dirty="0" smtClean="0">
                <a:latin typeface="微軟正黑體" panose="020B0604030504040204" pitchFamily="34" charset="-120"/>
              </a:rPr>
              <a:t>2/4)</a:t>
            </a:r>
            <a:endParaRPr altLang="en-US" dirty="0">
              <a:latin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668800087"/>
      </p:ext>
    </p:extLst>
  </p:cSld>
  <p:clrMapOvr>
    <a:masterClrMapping/>
  </p:clrMapOvr>
  <p:transition spd="med">
    <p:fade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內容版面配置區 2">
            <a:extLst>
              <a:ext uri="{FF2B5EF4-FFF2-40B4-BE49-F238E27FC236}">
                <a16:creationId xmlns:a16="http://schemas.microsoft.com/office/drawing/2014/main" id="{84EC0ACE-8D53-6D40-9E78-88AF550812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851" y="1600202"/>
            <a:ext cx="8569325" cy="4525963"/>
          </a:xfrm>
        </p:spPr>
        <p:txBody>
          <a:bodyPr/>
          <a:lstStyle/>
          <a:p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分發依據：</a:t>
            </a:r>
            <a:endParaRPr lang="en-US" altLang="zh-TW" sz="28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1.</a:t>
            </a:r>
            <a:r>
              <a:rPr altLang="en-US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依積分高低順序及志願序分發相關專業群科就讀。 </a:t>
            </a:r>
            <a: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altLang="en-US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積分相同進行同分參酌以定錄取，</a:t>
            </a:r>
            <a:r>
              <a:rPr altLang="en-US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同分參酌項目由各就學 </a:t>
            </a:r>
            <a:r>
              <a:rPr lang="en-US" altLang="zh-TW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lang="en-US" altLang="zh-TW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區自訂</a:t>
            </a:r>
            <a:r>
              <a:rPr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sz="24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2.</a:t>
            </a:r>
            <a:r>
              <a:rPr altLang="en-US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所填志願之校科已額滿者，不予分發；其分發至額滿為止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3.</a:t>
            </a:r>
            <a:r>
              <a:rPr altLang="en-US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經積分比序且同分參酌後，仍無法評比者，增額錄取之。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457200" lvl="1" indent="0">
              <a:buFont typeface="Wingdings 2" pitchFamily="2" charset="2"/>
              <a:buNone/>
            </a:pPr>
            <a:r>
              <a:rPr lang="en-US" altLang="zh-TW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4.</a:t>
            </a:r>
            <a:r>
              <a:rPr altLang="en-US" sz="24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分發以一次為限，一經分發後不得申請更改。</a:t>
            </a:r>
            <a:endParaRPr lang="en-US" altLang="zh-TW" sz="24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錄取名額：</a:t>
            </a:r>
            <a:endParaRPr lang="en-US" altLang="zh-TW" sz="28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457200" lvl="1" indent="0"/>
            <a:r>
              <a:rPr altLang="en-US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公立學校每班內含</a:t>
            </a:r>
            <a:r>
              <a:rPr lang="en-US" altLang="zh-TW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</a:t>
            </a:r>
            <a:r>
              <a:rPr altLang="en-US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名，私立學校每班外加</a:t>
            </a:r>
            <a:r>
              <a:rPr lang="en-US" altLang="zh-TW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</a:t>
            </a:r>
            <a:r>
              <a:rPr altLang="en-US" sz="24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名</a:t>
            </a:r>
            <a:r>
              <a:rPr altLang="en-US" sz="24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lang="en-US" altLang="zh-TW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5" name="標題 1">
            <a:extLst>
              <a:ext uri="{FF2B5EF4-FFF2-40B4-BE49-F238E27FC236}">
                <a16:creationId xmlns:a16="http://schemas.microsoft.com/office/drawing/2014/main" id="{2DB24EC6-62FB-EA40-BA95-8352FE344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189" y="404815"/>
            <a:ext cx="8291512" cy="863947"/>
          </a:xfr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r>
              <a:rPr altLang="en-US" dirty="0" smtClean="0">
                <a:solidFill>
                  <a:srgbClr val="FF0000"/>
                </a:solidFill>
                <a:latin typeface="微軟正黑體" panose="020B0604030504040204" pitchFamily="34" charset="-120"/>
              </a:rPr>
              <a:t>技優</a:t>
            </a:r>
            <a:r>
              <a:rPr altLang="en-US" dirty="0" smtClean="0">
                <a:latin typeface="微軟正黑體" panose="020B0604030504040204" pitchFamily="34" charset="-120"/>
              </a:rPr>
              <a:t>甄審入學</a:t>
            </a:r>
            <a:r>
              <a:rPr lang="en-US" altLang="en-US" dirty="0" smtClean="0">
                <a:latin typeface="微軟正黑體" panose="020B0604030504040204" pitchFamily="34" charset="-120"/>
              </a:rPr>
              <a:t>(</a:t>
            </a:r>
            <a:r>
              <a:rPr altLang="en-US" dirty="0" smtClean="0">
                <a:latin typeface="微軟正黑體" panose="020B0604030504040204" pitchFamily="34" charset="-120"/>
              </a:rPr>
              <a:t> </a:t>
            </a:r>
            <a:r>
              <a:rPr lang="en-US" altLang="zh-TW" dirty="0" smtClean="0">
                <a:latin typeface="微軟正黑體" panose="020B0604030504040204" pitchFamily="34" charset="-120"/>
              </a:rPr>
              <a:t>3/4)</a:t>
            </a:r>
            <a:endParaRPr altLang="en-US" dirty="0">
              <a:latin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646100016"/>
      </p:ext>
    </p:extLst>
  </p:cSld>
  <p:clrMapOvr>
    <a:masterClrMapping/>
  </p:clrMapOvr>
  <p:transition spd="med">
    <p:fade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1424AB36-2EE5-A241-9EFA-1F99C841A8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27585" y="1412776"/>
            <a:ext cx="7704856" cy="4229100"/>
          </a:xfrm>
        </p:spPr>
        <p:txBody>
          <a:bodyPr/>
          <a:lstStyle/>
          <a:p>
            <a:pPr marL="0" indent="0">
              <a:buFont typeface="Wingdings 2" pitchFamily="2" charset="2"/>
              <a:buNone/>
            </a:pP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30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重要招生日程</a:t>
            </a:r>
            <a:r>
              <a:rPr lang="en-US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(111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學年度尚未公告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,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為例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endParaRPr lang="en-US" altLang="zh-TW" sz="3000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報名日期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20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-5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21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</a:p>
          <a:p>
            <a:pPr marL="0" indent="0"/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放榜：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9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 smtClean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</a:t>
            </a:r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報到後聲明放棄錄取資格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</a:t>
            </a:r>
            <a:r>
              <a:rPr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altLang="en-US" sz="26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未在規定日程內放棄不得報名參加下一個入學管道 </a:t>
            </a:r>
            <a:endParaRPr lang="en-US" altLang="zh-TW" sz="2600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endParaRPr altLang="en-US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6" name="標題 1">
            <a:extLst>
              <a:ext uri="{FF2B5EF4-FFF2-40B4-BE49-F238E27FC236}">
                <a16:creationId xmlns:a16="http://schemas.microsoft.com/office/drawing/2014/main" id="{2DB24EC6-62FB-EA40-BA95-8352FE3443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189" y="404815"/>
            <a:ext cx="8291512" cy="863947"/>
          </a:xfr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r>
              <a:rPr altLang="en-US" dirty="0" smtClean="0">
                <a:solidFill>
                  <a:srgbClr val="FF0000"/>
                </a:solidFill>
                <a:latin typeface="微軟正黑體" panose="020B0604030504040204" pitchFamily="34" charset="-120"/>
              </a:rPr>
              <a:t>技優</a:t>
            </a:r>
            <a:r>
              <a:rPr altLang="en-US" dirty="0" smtClean="0">
                <a:latin typeface="微軟正黑體" panose="020B0604030504040204" pitchFamily="34" charset="-120"/>
              </a:rPr>
              <a:t>甄審入學</a:t>
            </a:r>
            <a:r>
              <a:rPr lang="en-US" altLang="en-US" dirty="0" smtClean="0">
                <a:latin typeface="微軟正黑體" panose="020B0604030504040204" pitchFamily="34" charset="-120"/>
              </a:rPr>
              <a:t>(</a:t>
            </a:r>
            <a:r>
              <a:rPr altLang="en-US" dirty="0" smtClean="0">
                <a:latin typeface="微軟正黑體" panose="020B0604030504040204" pitchFamily="34" charset="-120"/>
              </a:rPr>
              <a:t> </a:t>
            </a:r>
            <a:r>
              <a:rPr lang="en-US" altLang="zh-TW" dirty="0" smtClean="0">
                <a:latin typeface="微軟正黑體" panose="020B0604030504040204" pitchFamily="34" charset="-120"/>
              </a:rPr>
              <a:t>4/4)</a:t>
            </a:r>
            <a:endParaRPr altLang="en-US" dirty="0">
              <a:latin typeface="微軟正黑體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4085475"/>
      </p:ext>
    </p:extLst>
  </p:cSld>
  <p:clrMapOvr>
    <a:masterClrMapping/>
  </p:clrMapOvr>
  <p:transition spd="med">
    <p:fade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標題 1">
            <a:extLst>
              <a:ext uri="{FF2B5EF4-FFF2-40B4-BE49-F238E27FC236}">
                <a16:creationId xmlns:a16="http://schemas.microsoft.com/office/drawing/2014/main" id="{C866655A-727F-D84E-B590-48AE15CA7E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513" y="692696"/>
            <a:ext cx="7543800" cy="831304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r>
              <a:rPr altLang="en-US" dirty="0">
                <a:solidFill>
                  <a:srgbClr val="C00000"/>
                </a:solidFill>
                <a:latin typeface="微軟正黑體" panose="020B0604030504040204" pitchFamily="34" charset="-120"/>
              </a:rPr>
              <a:t>實用技能學程入學</a:t>
            </a:r>
            <a:r>
              <a:rPr lang="en-US" altLang="zh-TW" dirty="0">
                <a:solidFill>
                  <a:srgbClr val="C00000"/>
                </a:solidFill>
                <a:latin typeface="微軟正黑體" panose="020B0604030504040204" pitchFamily="34" charset="-120"/>
              </a:rPr>
              <a:t>(1/4)</a:t>
            </a:r>
            <a:endParaRPr altLang="en-US" dirty="0">
              <a:solidFill>
                <a:srgbClr val="C00000"/>
              </a:solidFill>
              <a:latin typeface="微軟正黑體" panose="020B0604030504040204" pitchFamily="34" charset="-120"/>
            </a:endParaRPr>
          </a:p>
        </p:txBody>
      </p:sp>
      <p:sp>
        <p:nvSpPr>
          <p:cNvPr id="371715" name="內容版面配置區 2">
            <a:extLst>
              <a:ext uri="{FF2B5EF4-FFF2-40B4-BE49-F238E27FC236}">
                <a16:creationId xmlns:a16="http://schemas.microsoft.com/office/drawing/2014/main" id="{6ED92F88-31B6-E944-B519-EA717F50FC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5651" y="1846265"/>
            <a:ext cx="7610475" cy="4022725"/>
          </a:xfrm>
        </p:spPr>
        <p:txBody>
          <a:bodyPr/>
          <a:lstStyle/>
          <a:p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實用技能學程是以學生為中心、學校為本位的教育，注重學生多元性向與適性發展教育環境。</a:t>
            </a:r>
            <a:endParaRPr lang="en-US" altLang="zh-TW" sz="28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課程設計是延續國中技藝教育課程，為具有技藝傾向、就業意願和想學習一技之長的學生所設計的學習環境。</a:t>
            </a:r>
            <a:endParaRPr lang="en-US" altLang="zh-TW" sz="28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採</a:t>
            </a:r>
            <a:r>
              <a:rPr altLang="en-US" sz="2800" b="1" dirty="0">
                <a:solidFill>
                  <a:srgbClr val="0333F8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分區分發</a:t>
            </a:r>
            <a:r>
              <a:rPr altLang="en-US" sz="28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方式。曾選習國中技藝教育學生優先分發，未曾選習國中技藝教育學生次之</a:t>
            </a:r>
            <a:r>
              <a:rPr altLang="en-US" sz="28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。</a:t>
            </a:r>
            <a:endParaRPr altLang="en-US" sz="2800" b="1" dirty="0">
              <a:solidFill>
                <a:srgbClr val="FF3399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標題 1">
            <a:extLst>
              <a:ext uri="{FF2B5EF4-FFF2-40B4-BE49-F238E27FC236}">
                <a16:creationId xmlns:a16="http://schemas.microsoft.com/office/drawing/2014/main" id="{AC7536B4-1667-F845-961D-EA59DACE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513" y="692696"/>
            <a:ext cx="7543800" cy="831304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r>
              <a:rPr lang="zh-TW" altLang="en-US" dirty="0">
                <a:solidFill>
                  <a:srgbClr val="C00000"/>
                </a:solidFill>
                <a:latin typeface="微軟正黑體" panose="020B0604030504040204" pitchFamily="34" charset="-120"/>
              </a:rPr>
              <a:t>實用技能學程入學</a:t>
            </a:r>
            <a:r>
              <a:rPr lang="en-US" altLang="zh-TW" dirty="0">
                <a:solidFill>
                  <a:srgbClr val="C00000"/>
                </a:solidFill>
                <a:latin typeface="微軟正黑體" panose="020B0604030504040204" pitchFamily="34" charset="-120"/>
              </a:rPr>
              <a:t>(2/4)</a:t>
            </a:r>
            <a:endParaRPr altLang="en-US" dirty="0">
              <a:latin typeface="微軟正黑體" panose="020B0604030504040204" pitchFamily="34" charset="-120"/>
            </a:endParaRP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004B0C9C-E279-7A47-8705-84D1941AD1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5289" y="1600202"/>
            <a:ext cx="8713787" cy="4525963"/>
          </a:xfrm>
        </p:spPr>
        <p:txBody>
          <a:bodyPr>
            <a:normAutofit/>
          </a:bodyPr>
          <a:lstStyle/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全國分區同時辦理輔導分發入學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學生可任選一區報名</a:t>
            </a:r>
            <a:r>
              <a:rPr lang="en-US" altLang="zh-TW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限一區</a:t>
            </a:r>
            <a:r>
              <a:rPr lang="en-US" altLang="zh-TW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，採志願序分發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不採計在校或國中教育會考成績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修習國中技藝教育課程之國中畢業生優先錄取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  <a:buFont typeface="Wingdings 2" pitchFamily="2" charset="2"/>
              <a:buNone/>
            </a:pPr>
            <a:r>
              <a:rPr altLang="en-US" sz="2300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2300" dirty="0">
                <a:solidFill>
                  <a:srgbClr val="0000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優點特色</a:t>
            </a:r>
            <a:endParaRPr lang="en-US" altLang="zh-TW" sz="2300" dirty="0">
              <a:solidFill>
                <a:srgbClr val="0000FF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培養學生職場就業技能為主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適合有興趣學習技藝，就業意願高且想學習</a:t>
            </a:r>
            <a:r>
              <a:rPr lang="en-US" altLang="zh-TW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/>
            </a:r>
            <a:br>
              <a:rPr lang="en-US" altLang="zh-TW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</a:b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一技之長的學生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</a:pPr>
            <a:r>
              <a:rPr altLang="en-US" sz="23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日間上課／夜間上課</a:t>
            </a:r>
            <a:endParaRPr lang="en-US" altLang="zh-TW" sz="23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>
              <a:lnSpc>
                <a:spcPct val="80000"/>
              </a:lnSpc>
              <a:buFont typeface="Wingdings 2" pitchFamily="2" charset="2"/>
              <a:buNone/>
            </a:pPr>
            <a:endParaRPr altLang="en-US" sz="23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標題 1">
            <a:extLst>
              <a:ext uri="{FF2B5EF4-FFF2-40B4-BE49-F238E27FC236}">
                <a16:creationId xmlns:a16="http://schemas.microsoft.com/office/drawing/2014/main" id="{865A8F30-2214-F849-9AEF-65681DE18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513" y="692696"/>
            <a:ext cx="7543800" cy="831304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r>
              <a:rPr lang="zh-TW" altLang="en-US" dirty="0">
                <a:solidFill>
                  <a:srgbClr val="C00000"/>
                </a:solidFill>
                <a:latin typeface="微軟正黑體" panose="020B0604030504040204" pitchFamily="34" charset="-120"/>
              </a:rPr>
              <a:t>實用技能學程入學</a:t>
            </a:r>
            <a:r>
              <a:rPr lang="en-US" altLang="zh-TW" dirty="0">
                <a:solidFill>
                  <a:srgbClr val="C00000"/>
                </a:solidFill>
                <a:latin typeface="微軟正黑體" panose="020B0604030504040204" pitchFamily="34" charset="-120"/>
              </a:rPr>
              <a:t>(3/4)</a:t>
            </a:r>
            <a:endParaRPr altLang="en-US" dirty="0">
              <a:latin typeface="微軟正黑體" panose="020B0604030504040204" pitchFamily="34" charset="-120"/>
            </a:endParaRPr>
          </a:p>
        </p:txBody>
      </p:sp>
      <p:sp>
        <p:nvSpPr>
          <p:cNvPr id="376835" name="內容版面配置區 4">
            <a:extLst>
              <a:ext uri="{FF2B5EF4-FFF2-40B4-BE49-F238E27FC236}">
                <a16:creationId xmlns:a16="http://schemas.microsoft.com/office/drawing/2014/main" id="{71748E9B-C93F-BB4C-95AA-8E10149ED0F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Font typeface="Wingdings 2" pitchFamily="2" charset="2"/>
              <a:buNone/>
            </a:pPr>
            <a:r>
              <a:rPr lang="en-US" altLang="zh-TW">
                <a:latin typeface="微軟正黑體" panose="020B0604030504040204" pitchFamily="34" charset="-120"/>
                <a:ea typeface="微軟正黑體" panose="020B0604030504040204" pitchFamily="34" charset="-120"/>
              </a:rPr>
              <a:t> </a:t>
            </a:r>
            <a:endParaRPr altLang="en-US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graphicFrame>
        <p:nvGraphicFramePr>
          <p:cNvPr id="2" name="表格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475795"/>
              </p:ext>
            </p:extLst>
          </p:nvPr>
        </p:nvGraphicFramePr>
        <p:xfrm>
          <a:off x="1187625" y="1541872"/>
          <a:ext cx="7701682" cy="4927248"/>
        </p:xfrm>
        <a:graphic>
          <a:graphicData uri="http://schemas.openxmlformats.org/drawingml/2006/table">
            <a:tbl>
              <a:tblPr/>
              <a:tblGrid>
                <a:gridCol w="1878386">
                  <a:extLst>
                    <a:ext uri="{9D8B030D-6E8A-4147-A177-3AD203B41FA5}">
                      <a16:colId xmlns:a16="http://schemas.microsoft.com/office/drawing/2014/main" val="875023366"/>
                    </a:ext>
                  </a:extLst>
                </a:gridCol>
                <a:gridCol w="5823296">
                  <a:extLst>
                    <a:ext uri="{9D8B030D-6E8A-4147-A177-3AD203B41FA5}">
                      <a16:colId xmlns:a16="http://schemas.microsoft.com/office/drawing/2014/main" val="3224627612"/>
                    </a:ext>
                  </a:extLst>
                </a:gridCol>
              </a:tblGrid>
              <a:tr h="183397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職群別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zh-TW" altLang="en-US" sz="120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科           別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111067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一、機械群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機械板金科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模具技術科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機械加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工科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機械修護科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鑄造技術科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6.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電腦繪圖科*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6019933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二、動力機械群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汽車修護科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機車修護科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塗裝技術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科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汽車電機科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568630"/>
                  </a:ext>
                </a:extLst>
              </a:tr>
              <a:tr h="414922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三、電機與電子群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水電技術科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家電技術科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視聽電子修護科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電機修護科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微電腦修護科 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/>
                      </a:r>
                      <a:b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</a:b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6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冷凍空調技術科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473484"/>
                  </a:ext>
                </a:extLst>
              </a:tr>
              <a:tr h="432048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四、土木與建築群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營造技術科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電腦繪圖科*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8257019"/>
                  </a:ext>
                </a:extLst>
              </a:tr>
              <a:tr h="183397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五、化工群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化工技術科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染整技術科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2892894"/>
                  </a:ext>
                </a:extLst>
              </a:tr>
              <a:tr h="443889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六、商業群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文書處理科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商業事務科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銷售事務科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商用資訊科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會計實務科 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/>
                      </a:r>
                      <a:b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</a:b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6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廣告技術科*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7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多媒體技術科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1993289"/>
                  </a:ext>
                </a:extLst>
              </a:tr>
              <a:tr h="39775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七、設計群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金銀珠寶加工科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金屬工藝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科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廣告技術科*  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服裝製作科</a:t>
                      </a:r>
                    </a:p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流行飾品製作科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6.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裝潢技術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科 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7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竹木工藝科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6656782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八、農業群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農業技術科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園藝技術科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造園技術科   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寵物經營科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畜產加工科*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/>
                      </a:r>
                      <a:b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</a:b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6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休閒農業科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7.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茶葉技術科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8405094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九、食品群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烘焙食品科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食品經營科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水產食品加工科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畜產加工科*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7094926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十、美容造型群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美髮技術科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美顏技術科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美容造型科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美髮造型科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9882055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十一、餐旅群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觀光事務科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餐飲技術科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旅遊事務科 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4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烹調技術科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5.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中餐廚師科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0865027"/>
                  </a:ext>
                </a:extLst>
              </a:tr>
              <a:tr h="366794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十二、水產群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水產養殖技術科  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漁具製作</a:t>
                      </a:r>
                      <a:r>
                        <a:rPr lang="zh-TW" altLang="en-US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科 </a:t>
                      </a:r>
                      <a:r>
                        <a:rPr lang="en-US" altLang="zh-TW" sz="1200" dirty="0" smtClean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3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休閒漁業科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391593"/>
                  </a:ext>
                </a:extLst>
              </a:tr>
              <a:tr h="183397">
                <a:tc>
                  <a:txBody>
                    <a:bodyPr/>
                    <a:lstStyle/>
                    <a:p>
                      <a:pPr algn="l"/>
                      <a:r>
                        <a:rPr lang="zh-TW" altLang="en-US" sz="16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十三、海事群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1.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船舶機電科  </a:t>
                      </a:r>
                      <a:r>
                        <a:rPr lang="en-US" altLang="zh-TW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2.</a:t>
                      </a:r>
                      <a:r>
                        <a:rPr lang="zh-TW" altLang="en-US" sz="1200" dirty="0">
                          <a:solidFill>
                            <a:schemeClr val="tx2"/>
                          </a:solidFill>
                          <a:effectLst/>
                          <a:latin typeface="文鼎粗圓" panose="020F0809000000000000" pitchFamily="49" charset="-120"/>
                          <a:ea typeface="文鼎粗圓" panose="020F0809000000000000" pitchFamily="49" charset="-120"/>
                        </a:rPr>
                        <a:t>海事資訊處理科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1248826"/>
                  </a:ext>
                </a:extLst>
              </a:tr>
            </a:tbl>
          </a:graphicData>
        </a:graphic>
      </p:graphicFrame>
      <p:sp>
        <p:nvSpPr>
          <p:cNvPr id="3" name="Rectangle 1"/>
          <p:cNvSpPr>
            <a:spLocks noChangeArrowheads="1"/>
          </p:cNvSpPr>
          <p:nvPr/>
        </p:nvSpPr>
        <p:spPr bwMode="auto">
          <a:xfrm>
            <a:off x="6516217" y="739016"/>
            <a:ext cx="2215208" cy="738664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109</a:t>
            </a:r>
            <a:r>
              <a:rPr kumimoji="0" lang="zh-TW" altLang="en-US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學年度</a:t>
            </a: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實用技能學程</a:t>
            </a:r>
            <a:r>
              <a:rPr kumimoji="0" lang="en-US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/>
            </a:r>
            <a:br>
              <a:rPr kumimoji="0" lang="en-US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</a:b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開班職群與科別對照表</a:t>
            </a: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ea typeface="Helvetica Neue"/>
              </a:rPr>
              <a:t>  </a:t>
            </a:r>
            <a:r>
              <a:rPr kumimoji="0" lang="en-US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ea typeface="Helvetica Neue"/>
              </a:rPr>
              <a:t/>
            </a:r>
            <a:br>
              <a:rPr kumimoji="0" lang="en-US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ea typeface="Helvetica Neue"/>
              </a:rPr>
            </a:b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ea typeface="Helvetica Neue"/>
              </a:rPr>
              <a:t>13</a:t>
            </a: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群</a:t>
            </a: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ea typeface="Helvetica Neue"/>
              </a:rPr>
              <a:t>56</a:t>
            </a:r>
            <a:r>
              <a:rPr kumimoji="0" lang="zh-TW" altLang="zh-TW" sz="14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標楷體" panose="03000509000000000000" pitchFamily="65" charset="-120"/>
                <a:ea typeface="標楷體" panose="03000509000000000000" pitchFamily="65" charset="-120"/>
              </a:rPr>
              <a:t>科</a:t>
            </a:r>
            <a:endParaRPr kumimoji="0" lang="zh-TW" altLang="zh-TW" sz="1800" b="0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724129" y="6192429"/>
            <a:ext cx="289708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100" dirty="0">
                <a:solidFill>
                  <a:schemeClr val="tx2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註：*</a:t>
            </a:r>
            <a:r>
              <a:rPr lang="zh-TW" altLang="en-US" sz="1100" dirty="0">
                <a:solidFill>
                  <a:schemeClr val="tx2"/>
                </a:solidFill>
                <a:latin typeface="Helvetica Neue"/>
              </a:rPr>
              <a:t>表可跨職群科別，各校可自行視情況調整所屬職群</a:t>
            </a:r>
            <a:endParaRPr lang="zh-TW" altLang="en-US" sz="1100" dirty="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 spd="med">
    <p:fade/>
  </p:transition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標題 1">
            <a:extLst>
              <a:ext uri="{FF2B5EF4-FFF2-40B4-BE49-F238E27FC236}">
                <a16:creationId xmlns:a16="http://schemas.microsoft.com/office/drawing/2014/main" id="{3D7DE692-7892-7240-A2D7-621CAE3C5D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513" y="692696"/>
            <a:ext cx="7543800" cy="831304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r>
              <a:rPr lang="zh-TW" altLang="en-US" dirty="0">
                <a:solidFill>
                  <a:srgbClr val="C00000"/>
                </a:solidFill>
                <a:latin typeface="微軟正黑體" panose="020B0604030504040204" pitchFamily="34" charset="-120"/>
              </a:rPr>
              <a:t>實用技能學程入學</a:t>
            </a:r>
            <a:r>
              <a:rPr lang="en-US" altLang="zh-TW" dirty="0">
                <a:solidFill>
                  <a:srgbClr val="C00000"/>
                </a:solidFill>
                <a:latin typeface="微軟正黑體" panose="020B0604030504040204" pitchFamily="34" charset="-120"/>
              </a:rPr>
              <a:t>(4/4)</a:t>
            </a:r>
            <a:endParaRPr altLang="en-US" dirty="0">
              <a:latin typeface="微軟正黑體" panose="020B0604030504040204" pitchFamily="34" charset="-120"/>
            </a:endParaRP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1424AB36-2EE5-A241-9EFA-1F99C841A83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5576" y="1752600"/>
            <a:ext cx="7704857" cy="4229100"/>
          </a:xfrm>
        </p:spPr>
        <p:txBody>
          <a:bodyPr/>
          <a:lstStyle/>
          <a:p>
            <a:pPr marL="0" indent="0">
              <a:buFont typeface="Wingdings 2" pitchFamily="2" charset="2"/>
              <a:buNone/>
            </a:pPr>
            <a:r>
              <a:rPr altLang="en-US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  </a:t>
            </a:r>
            <a:r>
              <a:rPr altLang="en-US" sz="30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重要招生日程</a:t>
            </a:r>
            <a:r>
              <a:rPr lang="en-US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(111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學年度尚未公告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,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以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為例</a:t>
            </a:r>
            <a:r>
              <a:rPr lang="en-US" altLang="zh-TW" dirty="0">
                <a:solidFill>
                  <a:srgbClr val="00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)</a:t>
            </a:r>
            <a:endParaRPr lang="zh-TW" altLang="en-US" sz="2600" dirty="0">
              <a:solidFill>
                <a:prstClr val="black"/>
              </a:solidFill>
              <a:cs typeface="+mn-cs"/>
            </a:endParaRPr>
          </a:p>
          <a:p>
            <a:pPr marL="0" indent="0"/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報名日期：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20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-21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en-US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放榜：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7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</a:p>
          <a:p>
            <a:pPr marL="0" indent="0"/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110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年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10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報到後聲明放棄錄取資格</a:t>
            </a:r>
            <a:r>
              <a:rPr lang="zh-TW" altLang="en-US" sz="2600" dirty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：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6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11</a:t>
            </a:r>
            <a:r>
              <a:rPr lang="zh-TW" altLang="en-US" sz="2600" dirty="0" smtClean="0">
                <a:solidFill>
                  <a:schemeClr val="tx2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日</a:t>
            </a:r>
            <a:endParaRPr lang="en-US" altLang="zh-TW" sz="2600" dirty="0" smtClean="0">
              <a:solidFill>
                <a:schemeClr val="tx2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  <a:p>
            <a:pPr marL="0" indent="0"/>
            <a:r>
              <a:rPr lang="zh-TW" altLang="en-US" sz="26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未</a:t>
            </a:r>
            <a:r>
              <a:rPr lang="zh-TW" altLang="en-US" sz="26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在規定日程內放棄不得報名參加下一個入學</a:t>
            </a:r>
            <a:r>
              <a:rPr lang="zh-TW" altLang="en-US" sz="2600" dirty="0" smtClean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管道</a:t>
            </a:r>
            <a:endParaRPr altLang="en-US" sz="2600" dirty="0"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B747BA5E-7B96-B94D-B052-2DD04AB19AA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35151" y="1557338"/>
            <a:ext cx="7308850" cy="3167062"/>
          </a:xfrm>
        </p:spPr>
        <p:txBody>
          <a:bodyPr>
            <a:normAutofit fontScale="90000"/>
          </a:bodyPr>
          <a:lstStyle/>
          <a:p>
            <a:pPr>
              <a:spcBef>
                <a:spcPts val="1800"/>
              </a:spcBef>
              <a:defRPr/>
            </a:pPr>
            <a:r>
              <a:rPr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其他入學管道</a:t>
            </a:r>
            <a: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學年度特色招生甄選入學</a:t>
            </a: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-</a:t>
            </a:r>
            <a:b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       </a:t>
            </a:r>
            <a:r>
              <a:rPr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科學班 </a:t>
            </a:r>
            <a: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   </a:t>
            </a:r>
            <a:endParaRPr altLang="en-US" sz="4400" dirty="0">
              <a:solidFill>
                <a:srgbClr val="0E18D8"/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標題 1">
            <a:extLst>
              <a:ext uri="{FF2B5EF4-FFF2-40B4-BE49-F238E27FC236}">
                <a16:creationId xmlns:a16="http://schemas.microsoft.com/office/drawing/2014/main" id="{04FD3FE9-9222-9643-B08A-0F88E98427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6" y="260350"/>
            <a:ext cx="8893175" cy="1081088"/>
          </a:xfrm>
          <a:solidFill>
            <a:schemeClr val="accent1">
              <a:lumMod val="75000"/>
            </a:schemeClr>
          </a:solidFill>
        </p:spPr>
        <p:txBody>
          <a:bodyPr anchor="t"/>
          <a:lstStyle/>
          <a:p>
            <a:pPr>
              <a:defRPr/>
            </a:pPr>
            <a:r>
              <a:rPr altLang="en-US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基北區特色招生甄選入學</a:t>
            </a:r>
            <a: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 </a:t>
            </a:r>
            <a:b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</a:br>
            <a:r>
              <a:rPr altLang="en-US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　　－建國高中、北一女</a:t>
            </a:r>
            <a:r>
              <a:rPr altLang="en-US" dirty="0">
                <a:solidFill>
                  <a:schemeClr val="bg1"/>
                </a:solidFill>
                <a:latin typeface="標楷體"/>
                <a:ea typeface="標楷體"/>
              </a:rPr>
              <a:t>、</a:t>
            </a:r>
            <a:r>
              <a:rPr altLang="en-US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師大附中科學班</a:t>
            </a:r>
          </a:p>
        </p:txBody>
      </p:sp>
      <p:sp>
        <p:nvSpPr>
          <p:cNvPr id="173059" name="內容版面配置區 2">
            <a:extLst>
              <a:ext uri="{FF2B5EF4-FFF2-40B4-BE49-F238E27FC236}">
                <a16:creationId xmlns:a16="http://schemas.microsoft.com/office/drawing/2014/main" id="{D04864A0-59B7-5348-8601-CD98B300789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9388" y="1268415"/>
            <a:ext cx="9072562" cy="5400675"/>
          </a:xfrm>
        </p:spPr>
        <p:txBody>
          <a:bodyPr/>
          <a:lstStyle/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招生學校：建國高中、師大附中、北一</a:t>
            </a:r>
            <a:r>
              <a:rPr lang="zh-TW"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女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報名日期：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-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【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擇一校報名</a:t>
            </a: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】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招考方式：由各校獨招。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報名費：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300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元。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報考資格：應具備下列資格，經學校推薦後，始得報考科學班；其推薦總人數，以應屆畢業生總人數百分之二十為限。同時具備條件一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六項之一項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與條件二者。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詳見簡章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招收人數：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每校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30 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名，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師大附中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男女兼收，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建國高中限收男生，</a:t>
            </a:r>
            <a:endParaRPr lang="en-US" altLang="zh-TW" sz="20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</a:t>
            </a:r>
            <a:r>
              <a:rPr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北一女中限收女生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考試科目及日期：</a:t>
            </a:r>
            <a:r>
              <a:rPr altLang="en-US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科學能力檢定、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altLang="en-US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en-US" sz="2000" b="1" dirty="0">
              <a:solidFill>
                <a:srgbClr val="C02E0C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</a:t>
            </a: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錄取放榜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en-US" sz="2000" b="1" dirty="0">
              <a:solidFill>
                <a:srgbClr val="C02E0C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錄取報到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正取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8</a:t>
            </a:r>
            <a:r>
              <a:rPr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；備取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-4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000" b="1" dirty="0" smtClean="0">
                <a:solidFill>
                  <a:srgbClr val="C02E0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lang="en-US" altLang="zh-TW" sz="1800" b="1" dirty="0">
              <a:solidFill>
                <a:srgbClr val="C02E0C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十</a:t>
            </a:r>
            <a:r>
              <a:rPr lang="en-US" altLang="zh-TW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相關資訊：請見建國高中、北一女中、師大附中網頁或教務處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379908" name="圖片 4">
            <a:extLst>
              <a:ext uri="{FF2B5EF4-FFF2-40B4-BE49-F238E27FC236}">
                <a16:creationId xmlns:a16="http://schemas.microsoft.com/office/drawing/2014/main" id="{C2D2324C-2EA6-7144-BA1A-55B04E4091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882" name="群組 6">
            <a:extLst>
              <a:ext uri="{FF2B5EF4-FFF2-40B4-BE49-F238E27FC236}">
                <a16:creationId xmlns:a16="http://schemas.microsoft.com/office/drawing/2014/main" id="{6BCDD081-7577-7445-9A18-0227E18E3455}"/>
              </a:ext>
            </a:extLst>
          </p:cNvPr>
          <p:cNvGrpSpPr>
            <a:grpSpLocks/>
          </p:cNvGrpSpPr>
          <p:nvPr/>
        </p:nvGrpSpPr>
        <p:grpSpPr bwMode="auto">
          <a:xfrm>
            <a:off x="-252536" y="1556794"/>
            <a:ext cx="9649072" cy="3506093"/>
            <a:chOff x="-121046" y="-215543"/>
            <a:chExt cx="8779082" cy="1128237"/>
          </a:xfrm>
        </p:grpSpPr>
        <p:sp>
          <p:nvSpPr>
            <p:cNvPr id="4" name="圓角矩形 3">
              <a:extLst>
                <a:ext uri="{FF2B5EF4-FFF2-40B4-BE49-F238E27FC236}">
                  <a16:creationId xmlns:a16="http://schemas.microsoft.com/office/drawing/2014/main" id="{4F680CC5-99DE-404F-BFEA-C63822EBA179}"/>
                </a:ext>
              </a:extLst>
            </p:cNvPr>
            <p:cNvSpPr/>
            <p:nvPr/>
          </p:nvSpPr>
          <p:spPr>
            <a:xfrm>
              <a:off x="165215" y="-215543"/>
              <a:ext cx="8229600" cy="964742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E05ECB33-494B-A44C-A3F0-FE95A4727B7E}"/>
                </a:ext>
              </a:extLst>
            </p:cNvPr>
            <p:cNvSpPr/>
            <p:nvPr/>
          </p:nvSpPr>
          <p:spPr>
            <a:xfrm>
              <a:off x="-121046" y="-215543"/>
              <a:ext cx="8779082" cy="112823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TW" altLang="en-US" sz="4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參、</a:t>
              </a:r>
              <a:r>
                <a:rPr lang="en-US" altLang="zh-TW" sz="44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4400" b="1" dirty="0" smtClean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4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度基北區高級中等學校 </a:t>
              </a:r>
              <a:endParaRPr lang="en-US" altLang="zh-TW" sz="4400" b="1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TW" altLang="en-US" sz="4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及五專免試入學規劃</a:t>
              </a:r>
              <a:endParaRPr lang="en-US" altLang="zh-TW" sz="4400" b="1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TW" altLang="en-US" sz="44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新北市入學管道創新作為</a:t>
              </a:r>
            </a:p>
          </p:txBody>
        </p:sp>
      </p:grp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0D19C6A8-90CD-9E48-AFAA-9FE12FA94D1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73239" y="3357565"/>
            <a:ext cx="7380287" cy="2046287"/>
          </a:xfrm>
        </p:spPr>
        <p:txBody>
          <a:bodyPr>
            <a:normAutofit fontScale="90000"/>
          </a:bodyPr>
          <a:lstStyle/>
          <a:p>
            <a:pPr>
              <a:spcBef>
                <a:spcPts val="1800"/>
              </a:spcBef>
              <a:defRPr/>
            </a:pPr>
            <a: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其他入學管道</a:t>
            </a:r>
            <a:r>
              <a:rPr lang="en-US" altLang="zh-TW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 smtClean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4400" dirty="0" smtClean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學年度特色招生考試入學</a:t>
            </a:r>
            <a:r>
              <a:rPr lang="en-US" altLang="zh-TW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-</a:t>
            </a:r>
            <a:br>
              <a:rPr lang="en-US" altLang="zh-TW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         </a:t>
            </a:r>
            <a:br>
              <a:rPr lang="en-US" altLang="zh-TW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altLang="en-US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>             特招班</a:t>
            </a:r>
            <a:r>
              <a:rPr lang="en-US" altLang="en-US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sz="4400" dirty="0">
                <a:solidFill>
                  <a:schemeClr val="accent6">
                    <a:lumMod val="50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sz="4400" dirty="0">
                <a:solidFill>
                  <a:srgbClr val="0E18D8"/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sz="4400" dirty="0">
                <a:solidFill>
                  <a:srgbClr val="0E18D8"/>
                </a:solidFill>
                <a:latin typeface="標楷體" pitchFamily="65" charset="-120"/>
                <a:ea typeface="標楷體" pitchFamily="65" charset="-120"/>
              </a:rPr>
            </a:br>
            <a:r>
              <a:rPr altLang="en-US" sz="4400" dirty="0">
                <a:solidFill>
                  <a:srgbClr val="0E18D8"/>
                </a:solidFill>
                <a:latin typeface="標楷體" pitchFamily="65" charset="-120"/>
                <a:ea typeface="標楷體" pitchFamily="65" charset="-120"/>
              </a:rPr>
              <a:t>     </a:t>
            </a:r>
          </a:p>
        </p:txBody>
      </p:sp>
    </p:spTree>
  </p:cSld>
  <p:clrMapOvr>
    <a:masterClrMapping/>
  </p:clrMapOvr>
  <p:transition spd="med">
    <p:fade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標題 1">
            <a:extLst>
              <a:ext uri="{FF2B5EF4-FFF2-40B4-BE49-F238E27FC236}">
                <a16:creationId xmlns:a16="http://schemas.microsoft.com/office/drawing/2014/main" id="{5C610F7F-908E-A945-B224-5BE683A37D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8814" y="44624"/>
            <a:ext cx="8016875" cy="1081088"/>
          </a:xfrm>
          <a:solidFill>
            <a:srgbClr val="9569E5"/>
          </a:solidFill>
        </p:spPr>
        <p:txBody>
          <a:bodyPr anchor="t"/>
          <a:lstStyle/>
          <a:p>
            <a:r>
              <a:rPr altLang="en-US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基北區特色招生考試分發入學</a:t>
            </a:r>
            <a:r>
              <a:rPr lang="en-US" altLang="zh-TW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br>
              <a:rPr lang="en-US" altLang="zh-TW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altLang="en-US" sz="20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－</a:t>
            </a:r>
            <a:r>
              <a:rPr altLang="en-US" sz="20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政大附中、師大附中</a:t>
            </a:r>
            <a:r>
              <a:rPr altLang="en-US" sz="20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lang="zh-TW" altLang="en-US" sz="20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西松高中</a:t>
            </a:r>
            <a:r>
              <a:rPr lang="zh-TW" altLang="en-US" sz="20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、海大附中</a:t>
            </a:r>
            <a:r>
              <a:rPr lang="en-US" altLang="zh-TW" sz="20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原基隆海事</a:t>
            </a:r>
            <a:r>
              <a:rPr lang="en-US" altLang="zh-TW" sz="20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28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特招班</a:t>
            </a:r>
            <a:endParaRPr altLang="en-US" sz="2800" dirty="0">
              <a:solidFill>
                <a:schemeClr val="bg1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173059" name="內容版面配置區 2">
            <a:extLst>
              <a:ext uri="{FF2B5EF4-FFF2-40B4-BE49-F238E27FC236}">
                <a16:creationId xmlns:a16="http://schemas.microsoft.com/office/drawing/2014/main" id="{A598CCB8-21E0-9743-A032-ED7CBBDD91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314" y="1124421"/>
            <a:ext cx="8675687" cy="4968875"/>
          </a:xfrm>
        </p:spPr>
        <p:txBody>
          <a:bodyPr/>
          <a:lstStyle/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招生學校：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lvl="1" indent="0">
              <a:lnSpc>
                <a:spcPts val="3200"/>
              </a:lnSpc>
              <a:spcBef>
                <a:spcPct val="0"/>
              </a:spcBef>
              <a:buNone/>
            </a:pPr>
            <a:r>
              <a:rPr altLang="en-US" sz="18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政大附中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英語國際特色班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altLang="en-US" sz="18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師大附中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資訊科學特色班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endParaRPr lang="en-US" altLang="zh-TW" sz="18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lvl="1">
              <a:lnSpc>
                <a:spcPts val="3200"/>
              </a:lnSpc>
              <a:spcBef>
                <a:spcPct val="0"/>
              </a:spcBef>
              <a:buNone/>
            </a:pPr>
            <a:r>
              <a:rPr lang="zh-TW" altLang="en-US" sz="18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西</a:t>
            </a:r>
            <a:r>
              <a:rPr lang="zh-TW" altLang="en-US" sz="18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松</a:t>
            </a:r>
            <a:r>
              <a:rPr altLang="en-US" sz="18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國際文憑</a:t>
            </a:r>
            <a:r>
              <a:rPr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特色班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lang="zh-TW" altLang="en-US" sz="18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海</a:t>
            </a:r>
            <a:r>
              <a:rPr lang="zh-TW" altLang="en-US" sz="18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大</a:t>
            </a:r>
            <a:r>
              <a:rPr lang="zh-TW" altLang="en-US" sz="18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附中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海洋科技人文培育實驗特色班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報名日期：</a:t>
            </a:r>
            <a:r>
              <a:rPr lang="en-US" altLang="zh-TW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altLang="en-US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en-US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-25</a:t>
            </a:r>
            <a:r>
              <a:rPr altLang="en-US" sz="2000" b="1" dirty="0" smtClean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zh-TW" altLang="en-US" sz="2000" b="1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截止</a:t>
            </a: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【</a:t>
            </a:r>
            <a:r>
              <a:rPr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擇一校報名</a:t>
            </a: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】</a:t>
            </a: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會考成績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錄取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門檻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考試科目：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lvl="1">
              <a:lnSpc>
                <a:spcPts val="32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政大附中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英文閱讀、英文聽力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師大附中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數學、運算思維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 lvl="1">
              <a:lnSpc>
                <a:spcPts val="3200"/>
              </a:lnSpc>
              <a:spcBef>
                <a:spcPct val="0"/>
              </a:spcBef>
              <a:buNone/>
            </a:pP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西松高中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文本分析、資料判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讀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、海大附中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數學能力、自然能力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18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考試日期</a:t>
            </a: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en-US" altLang="zh-TW" sz="20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altLang="en-US" sz="20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27</a:t>
            </a:r>
            <a:r>
              <a:rPr altLang="en-US" sz="2000" b="1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成績查詢截止日：</a:t>
            </a:r>
            <a:r>
              <a:rPr lang="en-US" altLang="zh-TW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altLang="en-US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28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志願選填截止日：</a:t>
            </a:r>
            <a:r>
              <a:rPr lang="en-US" altLang="zh-TW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分發放榜：</a:t>
            </a:r>
            <a:r>
              <a:rPr lang="en-US" altLang="zh-TW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13</a:t>
            </a:r>
            <a:r>
              <a:rPr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en-US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b="1" dirty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</a:t>
            </a:r>
            <a:r>
              <a:rPr lang="en-US" altLang="zh-TW" sz="2000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【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與基北區免試一次分發到位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】</a:t>
            </a:r>
          </a:p>
          <a:p>
            <a:pPr marL="457200" indent="-457200">
              <a:lnSpc>
                <a:spcPts val="3200"/>
              </a:lnSpc>
              <a:spcBef>
                <a:spcPct val="0"/>
              </a:spcBef>
              <a:buFont typeface="Microsoft JhengHei UI" panose="020B0604030504040204" pitchFamily="34" charset="-120"/>
              <a:buAutoNum type="ea1ChtPeriod"/>
            </a:pPr>
            <a:r>
              <a:rPr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相關資訊：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請見</a:t>
            </a:r>
            <a:r>
              <a:rPr lang="zh-TW"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政大</a:t>
            </a:r>
            <a:r>
              <a:rPr lang="zh-TW" altLang="en-US" sz="2000" b="1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附中、師大附中、西松高中、海大</a:t>
            </a:r>
            <a:r>
              <a:rPr lang="zh-TW"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附中</a:t>
            </a:r>
            <a:r>
              <a:rPr altLang="en-US" sz="20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網頁</a:t>
            </a:r>
            <a:endParaRPr altLang="en-US" sz="20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384004" name="圖片 1">
            <a:extLst>
              <a:ext uri="{FF2B5EF4-FFF2-40B4-BE49-F238E27FC236}">
                <a16:creationId xmlns:a16="http://schemas.microsoft.com/office/drawing/2014/main" id="{4F943C08-DF4E-5E49-9436-66A84428B4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82017B8B-B969-5B4E-BBCB-435E87DD99F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55577" y="2132858"/>
            <a:ext cx="7380287" cy="1439863"/>
          </a:xfrm>
          <a:solidFill>
            <a:schemeClr val="bg2">
              <a:lumMod val="50000"/>
            </a:schemeClr>
          </a:solidFill>
        </p:spPr>
        <p:txBody>
          <a:bodyPr>
            <a:normAutofit/>
          </a:bodyPr>
          <a:lstStyle/>
          <a:p>
            <a:r>
              <a:rPr lang="en-US" altLang="zh-TW" sz="48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sz="4800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學年度基北區適性入學</a:t>
            </a:r>
            <a:r>
              <a:rPr lang="en-US" altLang="zh-TW" sz="48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48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48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</a:t>
            </a:r>
            <a:r>
              <a:rPr altLang="en-US" sz="4800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報名查詢系統說明</a:t>
            </a:r>
          </a:p>
        </p:txBody>
      </p:sp>
      <p:sp>
        <p:nvSpPr>
          <p:cNvPr id="386051" name="投影片編號版面配置區 3">
            <a:extLst>
              <a:ext uri="{FF2B5EF4-FFF2-40B4-BE49-F238E27FC236}">
                <a16:creationId xmlns:a16="http://schemas.microsoft.com/office/drawing/2014/main" id="{3D06AE81-F38B-014C-B334-1C0E88EE36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auto">
          <a:xfrm>
            <a:off x="6057900" y="6356352"/>
            <a:ext cx="16002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04C64E60-D4F7-2744-840E-6104C53D7F81}" type="slidenum">
              <a:rPr lang="zh-TW" altLang="en-US" sz="1200">
                <a:solidFill>
                  <a:srgbClr val="898989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122</a:t>
            </a:fld>
            <a:endParaRPr lang="zh-TW" altLang="en-US" sz="1200">
              <a:solidFill>
                <a:srgbClr val="898989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med">
    <p:fade/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標題 1">
            <a:extLst>
              <a:ext uri="{FF2B5EF4-FFF2-40B4-BE49-F238E27FC236}">
                <a16:creationId xmlns:a16="http://schemas.microsoft.com/office/drawing/2014/main" id="{AD80E1E7-5077-7A42-921D-53A73BDD02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826" y="33338"/>
            <a:ext cx="8497888" cy="1219200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lang="en-US" altLang="zh-TW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學年度基北區適性入學報名查詢系統</a:t>
            </a:r>
            <a:r>
              <a:rPr lang="en-US" altLang="zh-TW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https://</a:t>
            </a:r>
            <a:r>
              <a:rPr lang="en-US" altLang="zh-TW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www.ttk.entry.edu.tw</a:t>
            </a:r>
          </a:p>
        </p:txBody>
      </p:sp>
      <p:sp>
        <p:nvSpPr>
          <p:cNvPr id="388099" name="投影片編號版面配置區 1">
            <a:extLst>
              <a:ext uri="{FF2B5EF4-FFF2-40B4-BE49-F238E27FC236}">
                <a16:creationId xmlns:a16="http://schemas.microsoft.com/office/drawing/2014/main" id="{3E032FE7-03F7-7A4B-A6F5-0F38826A88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38AA108D-AD89-C645-A42A-427C6F4466C0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123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5536" y="1700808"/>
            <a:ext cx="8135197" cy="4117610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標題 1">
            <a:extLst>
              <a:ext uri="{FF2B5EF4-FFF2-40B4-BE49-F238E27FC236}">
                <a16:creationId xmlns:a16="http://schemas.microsoft.com/office/drawing/2014/main" id="{1F6957F2-9D76-9B46-A3B4-BCB66BF2D9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pPr>
              <a:defRPr/>
            </a:pP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基北免試入學模擬志願選填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89123" name="內容版面配置區 2">
            <a:extLst>
              <a:ext uri="{FF2B5EF4-FFF2-40B4-BE49-F238E27FC236}">
                <a16:creationId xmlns:a16="http://schemas.microsoft.com/office/drawing/2014/main" id="{6D13F9AB-E1CA-A744-9514-B64CC802CC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7951" y="1412877"/>
            <a:ext cx="8640763" cy="5184775"/>
          </a:xfrm>
        </p:spPr>
        <p:txBody>
          <a:bodyPr/>
          <a:lstStyle/>
          <a:p>
            <a:pPr>
              <a:spcBef>
                <a:spcPts val="1200"/>
              </a:spcBef>
            </a:pP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英文網址：</a:t>
            </a:r>
            <a:r>
              <a:rPr lang="en-US" altLang="zh-TW" sz="3200" b="1" u="sng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  <a:hlinkClick r:id="rId3"/>
              </a:rPr>
              <a:t>https://ttk.entry.edu.tw</a:t>
            </a:r>
            <a:endParaRPr lang="en-US" altLang="zh-TW" sz="3200" b="1" u="sng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</a:pP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第一次模擬志願選填：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110.12.27.~111.1.</a:t>
            </a:r>
            <a:r>
              <a:rPr lang="en-US" alt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14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.</a:t>
            </a:r>
            <a:r>
              <a:rPr lang="en-US" altLang="zh-TW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/>
            </a:r>
            <a:br>
              <a:rPr lang="en-US" altLang="zh-TW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</a:b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</a:t>
            </a:r>
            <a:r>
              <a:rPr altLang="en-US" sz="3200" dirty="0">
                <a:solidFill>
                  <a:srgbClr val="6600CC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沒有特色招生</a:t>
            </a: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志願的選填）</a:t>
            </a:r>
            <a:endParaRPr lang="en-US" altLang="zh-TW" sz="3200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</a:pP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第二次模擬志願選填：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111.3.28.~111.4.12.</a:t>
            </a:r>
            <a: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/>
            </a:r>
            <a:b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</a:b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</a:t>
            </a:r>
            <a:r>
              <a:rPr altLang="en-US" sz="3200" dirty="0">
                <a:solidFill>
                  <a:srgbClr val="6600CC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包含特色招生</a:t>
            </a: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志願的選填）</a:t>
            </a:r>
            <a:endParaRPr lang="en-US" altLang="en-US" sz="3200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>
              <a:spcBef>
                <a:spcPts val="1200"/>
              </a:spcBef>
            </a:pP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第三次模擬志願選填：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111.6.13.</a:t>
            </a:r>
            <a:r>
              <a:rPr alt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</a:t>
            </a:r>
            <a: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~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111.6.22.</a:t>
            </a:r>
            <a: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/>
            </a:r>
            <a:b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</a:b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</a:t>
            </a:r>
            <a:r>
              <a:rPr lang="en-US" altLang="zh-TW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(</a:t>
            </a: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模擬志願選填的資料可保留到正式選填時</a:t>
            </a:r>
            <a:r>
              <a:rPr lang="en-US" altLang="zh-TW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)</a:t>
            </a:r>
          </a:p>
          <a:p>
            <a:pPr>
              <a:spcBef>
                <a:spcPts val="1200"/>
              </a:spcBef>
            </a:pPr>
            <a:r>
              <a:rPr alt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正式選填：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111.6.23.</a:t>
            </a:r>
            <a:r>
              <a:rPr altLang="en-US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</a:t>
            </a:r>
            <a:r>
              <a:rPr lang="en-US" altLang="zh-TW" sz="3200" dirty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~</a:t>
            </a:r>
            <a:r>
              <a:rPr lang="en-US" altLang="zh-TW" sz="3200" dirty="0" smtClean="0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111.6.30.</a:t>
            </a:r>
            <a:endParaRPr altLang="en-US" dirty="0"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</p:txBody>
      </p:sp>
      <p:sp>
        <p:nvSpPr>
          <p:cNvPr id="389124" name="投影片編號版面配置區 3">
            <a:extLst>
              <a:ext uri="{FF2B5EF4-FFF2-40B4-BE49-F238E27FC236}">
                <a16:creationId xmlns:a16="http://schemas.microsoft.com/office/drawing/2014/main" id="{6C77E714-BB9F-AB4A-88BB-CACB9E03B0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33363" y="6454775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FFFB5E3-31EB-1149-ABA6-EF12924596B3}" type="slidenum">
              <a:rPr lang="zh-TW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124</a:t>
            </a:fld>
            <a:endParaRPr lang="zh-TW" altLang="en-US" sz="12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med">
    <p:fade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1170" name="圖片 1">
            <a:extLst>
              <a:ext uri="{FF2B5EF4-FFF2-40B4-BE49-F238E27FC236}">
                <a16:creationId xmlns:a16="http://schemas.microsoft.com/office/drawing/2014/main" id="{A26D7DA2-7B55-9241-A36C-0D7C9FF364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1" y="2576515"/>
            <a:ext cx="8470900" cy="3830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1171" name="投影片編號版面配置區 1">
            <a:extLst>
              <a:ext uri="{FF2B5EF4-FFF2-40B4-BE49-F238E27FC236}">
                <a16:creationId xmlns:a16="http://schemas.microsoft.com/office/drawing/2014/main" id="{57C2F165-024A-EF41-BA8D-E1EFB74AA0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05ED4E0E-1AD8-5243-8298-AC04DF9AFBF3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125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sp>
        <p:nvSpPr>
          <p:cNvPr id="164868" name="文字方塊 2">
            <a:extLst>
              <a:ext uri="{FF2B5EF4-FFF2-40B4-BE49-F238E27FC236}">
                <a16:creationId xmlns:a16="http://schemas.microsoft.com/office/drawing/2014/main" id="{98951E99-8CA9-7748-BA71-76B0101C2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07951"/>
            <a:ext cx="8280400" cy="72072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</a:pPr>
            <a:r>
              <a:rPr lang="zh-TW" altLang="en-US" sz="3600" b="1">
                <a:solidFill>
                  <a:srgbClr val="FFFFFF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Microsoft JhengHei UI" panose="020B0604030504040204" pitchFamily="34" charset="-120"/>
              </a:rPr>
              <a:t>步驟一：請依身分別選擇進入的管道</a:t>
            </a:r>
          </a:p>
        </p:txBody>
      </p:sp>
      <p:sp>
        <p:nvSpPr>
          <p:cNvPr id="102405" name="文字方塊 4">
            <a:extLst>
              <a:ext uri="{FF2B5EF4-FFF2-40B4-BE49-F238E27FC236}">
                <a16:creationId xmlns:a16="http://schemas.microsoft.com/office/drawing/2014/main" id="{D9435462-6EA1-204D-84EE-71B47492D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5039" y="1157290"/>
            <a:ext cx="2325687" cy="522287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80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集體報名學生</a:t>
            </a:r>
          </a:p>
        </p:txBody>
      </p:sp>
      <p:sp>
        <p:nvSpPr>
          <p:cNvPr id="102407" name="文字方塊 11">
            <a:extLst>
              <a:ext uri="{FF2B5EF4-FFF2-40B4-BE49-F238E27FC236}">
                <a16:creationId xmlns:a16="http://schemas.microsoft.com/office/drawing/2014/main" id="{F6135390-6ED8-8349-ACDC-D8CF868EB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0776" y="1160465"/>
            <a:ext cx="2376488" cy="522287"/>
          </a:xfrm>
          <a:prstGeom prst="rect">
            <a:avLst/>
          </a:prstGeom>
          <a:noFill/>
          <a:ln w="28575">
            <a:solidFill>
              <a:srgbClr val="C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800">
                <a:solidFill>
                  <a:srgbClr val="C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個別報名學生</a:t>
            </a:r>
          </a:p>
        </p:txBody>
      </p:sp>
      <p:cxnSp>
        <p:nvCxnSpPr>
          <p:cNvPr id="13" name="直線單箭頭接點 12">
            <a:extLst>
              <a:ext uri="{FF2B5EF4-FFF2-40B4-BE49-F238E27FC236}">
                <a16:creationId xmlns:a16="http://schemas.microsoft.com/office/drawing/2014/main" id="{E68E4B80-0319-5C42-8F6F-14B9A5474D2D}"/>
              </a:ext>
            </a:extLst>
          </p:cNvPr>
          <p:cNvCxnSpPr/>
          <p:nvPr/>
        </p:nvCxnSpPr>
        <p:spPr>
          <a:xfrm>
            <a:off x="7740651" y="1733550"/>
            <a:ext cx="144463" cy="1982788"/>
          </a:xfrm>
          <a:prstGeom prst="straightConnector1">
            <a:avLst/>
          </a:prstGeom>
          <a:ln w="57150">
            <a:solidFill>
              <a:srgbClr val="99003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肘形接點 9">
            <a:extLst>
              <a:ext uri="{FF2B5EF4-FFF2-40B4-BE49-F238E27FC236}">
                <a16:creationId xmlns:a16="http://schemas.microsoft.com/office/drawing/2014/main" id="{A1757F35-FA48-8C4F-BFDC-79DB89146D65}"/>
              </a:ext>
            </a:extLst>
          </p:cNvPr>
          <p:cNvCxnSpPr/>
          <p:nvPr/>
        </p:nvCxnSpPr>
        <p:spPr>
          <a:xfrm rot="16200000" flipH="1">
            <a:off x="4911725" y="2328863"/>
            <a:ext cx="1982788" cy="792162"/>
          </a:xfrm>
          <a:prstGeom prst="bentConnector3">
            <a:avLst/>
          </a:prstGeom>
          <a:ln w="57150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02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5" grpId="0" animBg="1"/>
      <p:bldP spid="102407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05C3FFB-3D3A-7B4F-8561-2AAE21CB0B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altLang="en-US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步驟二：</a:t>
            </a:r>
            <a:r>
              <a:rPr altLang="en-US" sz="280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請利用身分證字號、及出生月日登入</a:t>
            </a:r>
            <a:endParaRPr altLang="en-US" sz="3200">
              <a:solidFill>
                <a:schemeClr val="bg1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393219" name="投影片編號版面配置區 2">
            <a:extLst>
              <a:ext uri="{FF2B5EF4-FFF2-40B4-BE49-F238E27FC236}">
                <a16:creationId xmlns:a16="http://schemas.microsoft.com/office/drawing/2014/main" id="{F41DAA5B-EEEC-3441-8F27-091C83EE4B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970C532-13ED-3045-AC9A-7C91E9927C5D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126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210946" name="Picture 2">
            <a:extLst>
              <a:ext uri="{FF2B5EF4-FFF2-40B4-BE49-F238E27FC236}">
                <a16:creationId xmlns:a16="http://schemas.microsoft.com/office/drawing/2014/main" id="{19C05F86-6B6B-4E48-B035-548F627DC3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13934" t="10991" r="13970" b="9698"/>
          <a:stretch/>
        </p:blipFill>
        <p:spPr bwMode="auto">
          <a:xfrm>
            <a:off x="0" y="1557338"/>
            <a:ext cx="9144000" cy="5276850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</p:spTree>
  </p:cSld>
  <p:clrMapOvr>
    <a:masterClrMapping/>
  </p:clrMapOvr>
  <p:transition spd="med">
    <p:fade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4242" name="圖片 3">
            <a:extLst>
              <a:ext uri="{FF2B5EF4-FFF2-40B4-BE49-F238E27FC236}">
                <a16:creationId xmlns:a16="http://schemas.microsoft.com/office/drawing/2014/main" id="{02262C03-F278-6C4D-91F0-57DD1EBCE0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08051"/>
            <a:ext cx="9144000" cy="584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標題 1">
            <a:extLst>
              <a:ext uri="{FF2B5EF4-FFF2-40B4-BE49-F238E27FC236}">
                <a16:creationId xmlns:a16="http://schemas.microsoft.com/office/drawing/2014/main" id="{D3DC66ED-82D8-7E4B-912D-B2B804511B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altLang="en-US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基本資料與超額比序積分查詢</a:t>
            </a:r>
          </a:p>
        </p:txBody>
      </p:sp>
      <p:sp>
        <p:nvSpPr>
          <p:cNvPr id="394244" name="投影片編號版面配置區 2">
            <a:extLst>
              <a:ext uri="{FF2B5EF4-FFF2-40B4-BE49-F238E27FC236}">
                <a16:creationId xmlns:a16="http://schemas.microsoft.com/office/drawing/2014/main" id="{1C7472AD-392E-164C-AA05-5044D27F23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BD26F1DE-738B-3D43-AF95-BCB548909856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127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sp>
        <p:nvSpPr>
          <p:cNvPr id="5" name="橢圓 4">
            <a:extLst>
              <a:ext uri="{FF2B5EF4-FFF2-40B4-BE49-F238E27FC236}">
                <a16:creationId xmlns:a16="http://schemas.microsoft.com/office/drawing/2014/main" id="{FD7CCED2-29D8-E840-94B1-F00403742D11}"/>
              </a:ext>
            </a:extLst>
          </p:cNvPr>
          <p:cNvSpPr/>
          <p:nvPr/>
        </p:nvSpPr>
        <p:spPr>
          <a:xfrm>
            <a:off x="827089" y="2324102"/>
            <a:ext cx="2663825" cy="504825"/>
          </a:xfrm>
          <a:prstGeom prst="ellipse">
            <a:avLst/>
          </a:prstGeom>
          <a:noFill/>
          <a:ln w="47625" cmpd="sng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標題 1">
            <a:extLst>
              <a:ext uri="{FF2B5EF4-FFF2-40B4-BE49-F238E27FC236}">
                <a16:creationId xmlns:a16="http://schemas.microsoft.com/office/drawing/2014/main" id="{A36975E3-FA01-D748-9E19-12F4CAEAEA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altLang="en-US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招生名額查詢</a:t>
            </a:r>
          </a:p>
        </p:txBody>
      </p:sp>
      <p:sp>
        <p:nvSpPr>
          <p:cNvPr id="395267" name="投影片編號版面配置區 2">
            <a:extLst>
              <a:ext uri="{FF2B5EF4-FFF2-40B4-BE49-F238E27FC236}">
                <a16:creationId xmlns:a16="http://schemas.microsoft.com/office/drawing/2014/main" id="{67C05B57-A8AD-1C4B-99D7-F454F447E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798513" y="5372100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35B810CC-12E5-0548-93E2-359BDC213B86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128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395268" name="圖片 1">
            <a:extLst>
              <a:ext uri="{FF2B5EF4-FFF2-40B4-BE49-F238E27FC236}">
                <a16:creationId xmlns:a16="http://schemas.microsoft.com/office/drawing/2014/main" id="{A9ABB913-607B-B044-AD76-1BB8A9AB5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8" y="1196977"/>
            <a:ext cx="9144000" cy="547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橢圓 4">
            <a:extLst>
              <a:ext uri="{FF2B5EF4-FFF2-40B4-BE49-F238E27FC236}">
                <a16:creationId xmlns:a16="http://schemas.microsoft.com/office/drawing/2014/main" id="{A0E95AD3-862D-214F-8EA2-9A598C74C100}"/>
              </a:ext>
            </a:extLst>
          </p:cNvPr>
          <p:cNvSpPr/>
          <p:nvPr/>
        </p:nvSpPr>
        <p:spPr>
          <a:xfrm>
            <a:off x="2354264" y="1125538"/>
            <a:ext cx="1641475" cy="647700"/>
          </a:xfrm>
          <a:prstGeom prst="ellipse">
            <a:avLst/>
          </a:prstGeom>
          <a:noFill/>
          <a:ln w="47625" cmpd="sng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994" name="Picture 2">
            <a:extLst>
              <a:ext uri="{FF2B5EF4-FFF2-40B4-BE49-F238E27FC236}">
                <a16:creationId xmlns:a16="http://schemas.microsoft.com/office/drawing/2014/main" id="{F67E0EBA-54FE-AE4D-A096-7639C754DF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14298" t="23436" r="13848"/>
          <a:stretch/>
        </p:blipFill>
        <p:spPr bwMode="auto">
          <a:xfrm>
            <a:off x="0" y="1196975"/>
            <a:ext cx="9144000" cy="4997450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03B04ED3-F8F3-EA44-9862-E64805B836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14298" t="23436" r="13848"/>
          <a:stretch/>
        </p:blipFill>
        <p:spPr bwMode="auto">
          <a:xfrm>
            <a:off x="0" y="1196975"/>
            <a:ext cx="9144000" cy="4997450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sp>
        <p:nvSpPr>
          <p:cNvPr id="2" name="標題 1">
            <a:extLst>
              <a:ext uri="{FF2B5EF4-FFF2-40B4-BE49-F238E27FC236}">
                <a16:creationId xmlns:a16="http://schemas.microsoft.com/office/drawing/2014/main" id="{A64698BB-35CC-B04A-8E5C-787810259D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altLang="en-US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招生名額查詢</a:t>
            </a:r>
          </a:p>
        </p:txBody>
      </p:sp>
      <p:sp>
        <p:nvSpPr>
          <p:cNvPr id="396293" name="投影片編號版面配置區 2">
            <a:extLst>
              <a:ext uri="{FF2B5EF4-FFF2-40B4-BE49-F238E27FC236}">
                <a16:creationId xmlns:a16="http://schemas.microsoft.com/office/drawing/2014/main" id="{BBCEDB6D-A48B-C946-8FA8-A47CF7E30D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798513" y="5372100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9D252860-B405-AD4A-86E7-86E342226CE5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129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sp>
        <p:nvSpPr>
          <p:cNvPr id="396294" name="文字方塊 3">
            <a:extLst>
              <a:ext uri="{FF2B5EF4-FFF2-40B4-BE49-F238E27FC236}">
                <a16:creationId xmlns:a16="http://schemas.microsoft.com/office/drawing/2014/main" id="{F0CB87C2-5B45-D648-86F8-1B5F5BACC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992" y="1701801"/>
            <a:ext cx="464400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目前招生名額為簡章招生名額，實際招生名額以</a:t>
            </a:r>
            <a:r>
              <a:rPr lang="en-US" altLang="zh-TW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en-US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中午</a:t>
            </a:r>
            <a:r>
              <a:rPr lang="en-US" altLang="zh-TW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b="1" dirty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時公告為主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44AC80D4-7FAF-9C46-8659-1BB3DAB2948B}"/>
              </a:ext>
            </a:extLst>
          </p:cNvPr>
          <p:cNvSpPr/>
          <p:nvPr/>
        </p:nvSpPr>
        <p:spPr>
          <a:xfrm>
            <a:off x="2916239" y="2570163"/>
            <a:ext cx="719137" cy="215900"/>
          </a:xfrm>
          <a:prstGeom prst="rect">
            <a:avLst/>
          </a:prstGeom>
          <a:solidFill>
            <a:srgbClr val="FEF0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  <p:sp>
        <p:nvSpPr>
          <p:cNvPr id="396296" name="文字方塊 2">
            <a:extLst>
              <a:ext uri="{FF2B5EF4-FFF2-40B4-BE49-F238E27FC236}">
                <a16:creationId xmlns:a16="http://schemas.microsoft.com/office/drawing/2014/main" id="{EE7F6313-5C62-3140-BD14-FA4BFC6FF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6" y="2570165"/>
            <a:ext cx="100806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zh-TW" sz="1000" dirty="0" smtClean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110</a:t>
            </a:r>
            <a:r>
              <a:rPr lang="zh-TW" altLang="en-US" sz="1000" dirty="0" smtClean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年</a:t>
            </a:r>
            <a:r>
              <a:rPr lang="en-US" altLang="zh-TW" sz="1000" dirty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6</a:t>
            </a:r>
            <a:r>
              <a:rPr lang="zh-TW" altLang="en-US" sz="1000" dirty="0" smtClean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月</a:t>
            </a:r>
            <a:r>
              <a:rPr lang="en-US" altLang="zh-TW" sz="1000" dirty="0" smtClean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17</a:t>
            </a:r>
            <a:r>
              <a:rPr lang="zh-TW" altLang="en-US" sz="1000" dirty="0" smtClean="0">
                <a:solidFill>
                  <a:srgbClr val="FF0000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t>日</a:t>
            </a:r>
            <a:endParaRPr lang="zh-TW" altLang="en-US" sz="1000" dirty="0">
              <a:solidFill>
                <a:srgbClr val="FF0000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bg1"/>
            </a:gs>
            <a:gs pos="83000">
              <a:schemeClr val="bg1">
                <a:lumMod val="95000"/>
              </a:schemeClr>
            </a:gs>
            <a:gs pos="100000">
              <a:schemeClr val="bg1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3" name="直線接點 172">
            <a:extLst>
              <a:ext uri="{FF2B5EF4-FFF2-40B4-BE49-F238E27FC236}">
                <a16:creationId xmlns:a16="http://schemas.microsoft.com/office/drawing/2014/main" id="{1CC2A9B7-FCB2-524E-89EA-69507264CEB1}"/>
              </a:ext>
            </a:extLst>
          </p:cNvPr>
          <p:cNvCxnSpPr/>
          <p:nvPr/>
        </p:nvCxnSpPr>
        <p:spPr>
          <a:xfrm flipH="1" flipV="1">
            <a:off x="8667750" y="2752727"/>
            <a:ext cx="7938" cy="268289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3" name="直線接點 35">
            <a:extLst>
              <a:ext uri="{FF2B5EF4-FFF2-40B4-BE49-F238E27FC236}">
                <a16:creationId xmlns:a16="http://schemas.microsoft.com/office/drawing/2014/main" id="{1BAF632A-C550-4341-BAB6-6A5B0F64ACA7}"/>
              </a:ext>
            </a:extLst>
          </p:cNvPr>
          <p:cNvCxnSpPr/>
          <p:nvPr/>
        </p:nvCxnSpPr>
        <p:spPr>
          <a:xfrm rot="5400000">
            <a:off x="1644651" y="4060183"/>
            <a:ext cx="455613" cy="633413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4" name="直線接點 35">
            <a:extLst>
              <a:ext uri="{FF2B5EF4-FFF2-40B4-BE49-F238E27FC236}">
                <a16:creationId xmlns:a16="http://schemas.microsoft.com/office/drawing/2014/main" id="{B5D51725-A764-6849-BF72-3F225E890655}"/>
              </a:ext>
            </a:extLst>
          </p:cNvPr>
          <p:cNvCxnSpPr/>
          <p:nvPr/>
        </p:nvCxnSpPr>
        <p:spPr>
          <a:xfrm rot="5400000">
            <a:off x="1468438" y="3883970"/>
            <a:ext cx="455613" cy="985838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5" name="直線接點 35">
            <a:extLst>
              <a:ext uri="{FF2B5EF4-FFF2-40B4-BE49-F238E27FC236}">
                <a16:creationId xmlns:a16="http://schemas.microsoft.com/office/drawing/2014/main" id="{4A3EE9E1-7A6E-2343-BA4D-83654B4284A9}"/>
              </a:ext>
            </a:extLst>
          </p:cNvPr>
          <p:cNvCxnSpPr/>
          <p:nvPr/>
        </p:nvCxnSpPr>
        <p:spPr>
          <a:xfrm rot="5400000">
            <a:off x="1820863" y="4236395"/>
            <a:ext cx="455613" cy="280988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6" name="直線接點 35">
            <a:extLst>
              <a:ext uri="{FF2B5EF4-FFF2-40B4-BE49-F238E27FC236}">
                <a16:creationId xmlns:a16="http://schemas.microsoft.com/office/drawing/2014/main" id="{AD3B7814-F499-104A-A1BF-781B29F22983}"/>
              </a:ext>
            </a:extLst>
          </p:cNvPr>
          <p:cNvCxnSpPr/>
          <p:nvPr/>
        </p:nvCxnSpPr>
        <p:spPr>
          <a:xfrm rot="16200000" flipH="1">
            <a:off x="1997076" y="4341171"/>
            <a:ext cx="455613" cy="71437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7" name="直線接點 35">
            <a:extLst>
              <a:ext uri="{FF2B5EF4-FFF2-40B4-BE49-F238E27FC236}">
                <a16:creationId xmlns:a16="http://schemas.microsoft.com/office/drawing/2014/main" id="{B498E29F-6786-6C44-91CC-E4FB9B28AA74}"/>
              </a:ext>
            </a:extLst>
          </p:cNvPr>
          <p:cNvCxnSpPr/>
          <p:nvPr/>
        </p:nvCxnSpPr>
        <p:spPr>
          <a:xfrm rot="16200000" flipH="1">
            <a:off x="2176463" y="4166545"/>
            <a:ext cx="455613" cy="420688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7" name="圓角矩形 26">
            <a:extLst>
              <a:ext uri="{FF2B5EF4-FFF2-40B4-BE49-F238E27FC236}">
                <a16:creationId xmlns:a16="http://schemas.microsoft.com/office/drawing/2014/main" id="{DD52FF38-B48B-7244-8478-1B0CBB0F38E8}"/>
              </a:ext>
            </a:extLst>
          </p:cNvPr>
          <p:cNvSpPr/>
          <p:nvPr/>
        </p:nvSpPr>
        <p:spPr>
          <a:xfrm>
            <a:off x="727076" y="1782763"/>
            <a:ext cx="1985963" cy="792162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32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特色招生</a:t>
            </a:r>
            <a:endParaRPr kumimoji="0" lang="ja-JP" altLang="en-US" sz="32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32" name="圓角矩形 31">
            <a:extLst>
              <a:ext uri="{FF2B5EF4-FFF2-40B4-BE49-F238E27FC236}">
                <a16:creationId xmlns:a16="http://schemas.microsoft.com/office/drawing/2014/main" id="{CF73D094-3703-604B-BAA6-0FD09D30F57E}"/>
              </a:ext>
            </a:extLst>
          </p:cNvPr>
          <p:cNvSpPr/>
          <p:nvPr/>
        </p:nvSpPr>
        <p:spPr>
          <a:xfrm>
            <a:off x="1289050" y="2997202"/>
            <a:ext cx="2217738" cy="627063"/>
          </a:xfrm>
          <a:prstGeom prst="roundRect">
            <a:avLst>
              <a:gd name="adj" fmla="val 20044"/>
            </a:avLst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甄選入學</a:t>
            </a:r>
            <a:endParaRPr kumimoji="0" lang="ja-JP" altLang="en-US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0" name="圓角矩形 49">
            <a:extLst>
              <a:ext uri="{FF2B5EF4-FFF2-40B4-BE49-F238E27FC236}">
                <a16:creationId xmlns:a16="http://schemas.microsoft.com/office/drawing/2014/main" id="{DA34B169-5C6C-2748-8A46-CF7273A1AA48}"/>
              </a:ext>
            </a:extLst>
          </p:cNvPr>
          <p:cNvSpPr/>
          <p:nvPr/>
        </p:nvSpPr>
        <p:spPr>
          <a:xfrm>
            <a:off x="8519467" y="2997200"/>
            <a:ext cx="333229" cy="2979738"/>
          </a:xfrm>
          <a:prstGeom prst="roundRect">
            <a:avLst/>
          </a:prstGeom>
          <a:solidFill>
            <a:srgbClr val="0070C0"/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五專</a:t>
            </a:r>
            <a:r>
              <a:rPr kumimoji="0" lang="en-US" altLang="zh-TW" sz="16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/>
            </a:r>
            <a:br>
              <a:rPr kumimoji="0" lang="en-US" altLang="zh-TW" sz="1600" b="1" dirty="0">
                <a:solidFill>
                  <a:schemeClr val="accent3">
                    <a:lumMod val="40000"/>
                    <a:lumOff val="6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</a:br>
            <a:r>
              <a:rPr kumimoji="0" lang="zh-TW" altLang="en-US" sz="1600" b="1" dirty="0" smtClean="0">
                <a:solidFill>
                  <a:schemeClr val="accent3">
                    <a:lumMod val="40000"/>
                    <a:lumOff val="6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聯合免試</a:t>
            </a:r>
            <a:endParaRPr kumimoji="0" lang="ja-JP" altLang="en-US" sz="1600" b="1" dirty="0">
              <a:solidFill>
                <a:schemeClr val="accent3">
                  <a:lumMod val="40000"/>
                  <a:lumOff val="60000"/>
                </a:schemeClr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43" name="圓角矩形 42">
            <a:extLst>
              <a:ext uri="{FF2B5EF4-FFF2-40B4-BE49-F238E27FC236}">
                <a16:creationId xmlns:a16="http://schemas.microsoft.com/office/drawing/2014/main" id="{6B4B1F9A-FE89-E841-937F-6C3C46F3BE0D}"/>
              </a:ext>
            </a:extLst>
          </p:cNvPr>
          <p:cNvSpPr/>
          <p:nvPr/>
        </p:nvSpPr>
        <p:spPr>
          <a:xfrm>
            <a:off x="1173010" y="4149082"/>
            <a:ext cx="1430487" cy="25876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藝才班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46" name="圓角矩形 45">
            <a:extLst>
              <a:ext uri="{FF2B5EF4-FFF2-40B4-BE49-F238E27FC236}">
                <a16:creationId xmlns:a16="http://schemas.microsoft.com/office/drawing/2014/main" id="{34948CA6-EAF5-9A40-AE7B-A6774652F4D9}"/>
              </a:ext>
            </a:extLst>
          </p:cNvPr>
          <p:cNvSpPr/>
          <p:nvPr/>
        </p:nvSpPr>
        <p:spPr>
          <a:xfrm>
            <a:off x="1108076" y="4501508"/>
            <a:ext cx="260350" cy="132556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體育、體優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47" name="圓角矩形 46">
            <a:extLst>
              <a:ext uri="{FF2B5EF4-FFF2-40B4-BE49-F238E27FC236}">
                <a16:creationId xmlns:a16="http://schemas.microsoft.com/office/drawing/2014/main" id="{2776EEC7-917C-0249-9057-D6B1C78D2E75}"/>
              </a:ext>
            </a:extLst>
          </p:cNvPr>
          <p:cNvSpPr/>
          <p:nvPr/>
        </p:nvSpPr>
        <p:spPr>
          <a:xfrm>
            <a:off x="4775272" y="1712913"/>
            <a:ext cx="3225800" cy="792162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32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  <a:cs typeface="Segoe UI" panose="020B0502040204020203" pitchFamily="34" charset="0"/>
              </a:rPr>
              <a:t>免試入學</a:t>
            </a:r>
            <a:endParaRPr kumimoji="0" lang="ja-JP" altLang="en-US" sz="32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  <a:cs typeface="Segoe UI" panose="020B0502040204020203" pitchFamily="34" charset="0"/>
            </a:endParaRPr>
          </a:p>
        </p:txBody>
      </p:sp>
      <p:sp>
        <p:nvSpPr>
          <p:cNvPr id="48" name="圓角矩形 47">
            <a:extLst>
              <a:ext uri="{FF2B5EF4-FFF2-40B4-BE49-F238E27FC236}">
                <a16:creationId xmlns:a16="http://schemas.microsoft.com/office/drawing/2014/main" id="{B1F2FC05-EA49-F248-8D8B-07B64D9A0E14}"/>
              </a:ext>
            </a:extLst>
          </p:cNvPr>
          <p:cNvSpPr/>
          <p:nvPr/>
        </p:nvSpPr>
        <p:spPr>
          <a:xfrm>
            <a:off x="879172" y="4221512"/>
            <a:ext cx="226368" cy="1854200"/>
          </a:xfrm>
          <a:prstGeom prst="roundRect">
            <a:avLst/>
          </a:prstGeom>
          <a:solidFill>
            <a:srgbClr val="921EB2"/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 smtClean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海大附中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1" name="圓角矩形 50">
            <a:extLst>
              <a:ext uri="{FF2B5EF4-FFF2-40B4-BE49-F238E27FC236}">
                <a16:creationId xmlns:a16="http://schemas.microsoft.com/office/drawing/2014/main" id="{516B6C39-915D-D245-8CF4-5BC67C2B1E15}"/>
              </a:ext>
            </a:extLst>
          </p:cNvPr>
          <p:cNvSpPr/>
          <p:nvPr/>
        </p:nvSpPr>
        <p:spPr>
          <a:xfrm>
            <a:off x="107950" y="2997200"/>
            <a:ext cx="979488" cy="647700"/>
          </a:xfrm>
          <a:prstGeom prst="roundRect">
            <a:avLst/>
          </a:prstGeom>
          <a:solidFill>
            <a:srgbClr val="921EB2"/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學科考試分發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2" name="圓角矩形 51">
            <a:extLst>
              <a:ext uri="{FF2B5EF4-FFF2-40B4-BE49-F238E27FC236}">
                <a16:creationId xmlns:a16="http://schemas.microsoft.com/office/drawing/2014/main" id="{65D8C482-43C0-104B-A6DF-EB94221A3871}"/>
              </a:ext>
            </a:extLst>
          </p:cNvPr>
          <p:cNvSpPr/>
          <p:nvPr/>
        </p:nvSpPr>
        <p:spPr>
          <a:xfrm>
            <a:off x="1403648" y="4501508"/>
            <a:ext cx="260350" cy="132556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音樂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3" name="圓角矩形 52">
            <a:extLst>
              <a:ext uri="{FF2B5EF4-FFF2-40B4-BE49-F238E27FC236}">
                <a16:creationId xmlns:a16="http://schemas.microsoft.com/office/drawing/2014/main" id="{F302CADD-31D7-8F47-BCEA-E036B6513CBA}"/>
              </a:ext>
            </a:extLst>
          </p:cNvPr>
          <p:cNvSpPr/>
          <p:nvPr/>
        </p:nvSpPr>
        <p:spPr>
          <a:xfrm>
            <a:off x="1749723" y="4549926"/>
            <a:ext cx="258762" cy="132715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美術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4" name="圓角矩形 53">
            <a:extLst>
              <a:ext uri="{FF2B5EF4-FFF2-40B4-BE49-F238E27FC236}">
                <a16:creationId xmlns:a16="http://schemas.microsoft.com/office/drawing/2014/main" id="{73A38A65-7DDE-D840-9E83-EDAF61C03A56}"/>
              </a:ext>
            </a:extLst>
          </p:cNvPr>
          <p:cNvSpPr/>
          <p:nvPr/>
        </p:nvSpPr>
        <p:spPr>
          <a:xfrm>
            <a:off x="2079923" y="4501508"/>
            <a:ext cx="258762" cy="132556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戲劇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5" name="圓角矩形 54">
            <a:extLst>
              <a:ext uri="{FF2B5EF4-FFF2-40B4-BE49-F238E27FC236}">
                <a16:creationId xmlns:a16="http://schemas.microsoft.com/office/drawing/2014/main" id="{472DB2EF-25F9-BB43-B962-78534A20BB32}"/>
              </a:ext>
            </a:extLst>
          </p:cNvPr>
          <p:cNvSpPr/>
          <p:nvPr/>
        </p:nvSpPr>
        <p:spPr>
          <a:xfrm>
            <a:off x="2424411" y="4522144"/>
            <a:ext cx="258763" cy="1325562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舞蹈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6" name="圓角矩形 55">
            <a:extLst>
              <a:ext uri="{FF2B5EF4-FFF2-40B4-BE49-F238E27FC236}">
                <a16:creationId xmlns:a16="http://schemas.microsoft.com/office/drawing/2014/main" id="{20E4DCB2-0376-AA48-B7EC-391B32E2A0C3}"/>
              </a:ext>
            </a:extLst>
          </p:cNvPr>
          <p:cNvSpPr/>
          <p:nvPr/>
        </p:nvSpPr>
        <p:spPr>
          <a:xfrm>
            <a:off x="2987825" y="4140200"/>
            <a:ext cx="258763" cy="184150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職校專業群科</a:t>
            </a:r>
            <a:endParaRPr kumimoji="0" lang="ja-JP" altLang="en-US" sz="1600" b="1" dirty="0">
              <a:solidFill>
                <a:srgbClr val="FFFF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57" name="圓角矩形 56">
            <a:extLst>
              <a:ext uri="{FF2B5EF4-FFF2-40B4-BE49-F238E27FC236}">
                <a16:creationId xmlns:a16="http://schemas.microsoft.com/office/drawing/2014/main" id="{6F1C61D7-0C64-7C40-A35A-129EE2CB2C9C}"/>
              </a:ext>
            </a:extLst>
          </p:cNvPr>
          <p:cNvSpPr/>
          <p:nvPr/>
        </p:nvSpPr>
        <p:spPr>
          <a:xfrm>
            <a:off x="3541862" y="4140202"/>
            <a:ext cx="258762" cy="183991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科學班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grpSp>
        <p:nvGrpSpPr>
          <p:cNvPr id="252953" name="群組 20">
            <a:extLst>
              <a:ext uri="{FF2B5EF4-FFF2-40B4-BE49-F238E27FC236}">
                <a16:creationId xmlns:a16="http://schemas.microsoft.com/office/drawing/2014/main" id="{7E44AA20-0776-9544-ACD5-0274E30306D1}"/>
              </a:ext>
            </a:extLst>
          </p:cNvPr>
          <p:cNvGrpSpPr>
            <a:grpSpLocks/>
          </p:cNvGrpSpPr>
          <p:nvPr/>
        </p:nvGrpSpPr>
        <p:grpSpPr bwMode="auto">
          <a:xfrm>
            <a:off x="6527874" y="2765425"/>
            <a:ext cx="565150" cy="3219450"/>
            <a:chOff x="6022975" y="2779713"/>
            <a:chExt cx="565150" cy="3219450"/>
          </a:xfrm>
        </p:grpSpPr>
        <p:cxnSp>
          <p:nvCxnSpPr>
            <p:cNvPr id="171" name="直線接點 170">
              <a:extLst>
                <a:ext uri="{FF2B5EF4-FFF2-40B4-BE49-F238E27FC236}">
                  <a16:creationId xmlns:a16="http://schemas.microsoft.com/office/drawing/2014/main" id="{E23F7BA1-E275-5845-8CD8-1F83692BDFC4}"/>
                </a:ext>
              </a:extLst>
            </p:cNvPr>
            <p:cNvCxnSpPr/>
            <p:nvPr/>
          </p:nvCxnSpPr>
          <p:spPr>
            <a:xfrm flipH="1" flipV="1">
              <a:off x="6226175" y="2779713"/>
              <a:ext cx="1587" cy="227013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8" name="直線接點 157">
              <a:extLst>
                <a:ext uri="{FF2B5EF4-FFF2-40B4-BE49-F238E27FC236}">
                  <a16:creationId xmlns:a16="http://schemas.microsoft.com/office/drawing/2014/main" id="{B7A32120-071C-654A-A559-D2CDAEEB46E2}"/>
                </a:ext>
              </a:extLst>
            </p:cNvPr>
            <p:cNvCxnSpPr/>
            <p:nvPr/>
          </p:nvCxnSpPr>
          <p:spPr>
            <a:xfrm flipV="1">
              <a:off x="6227762" y="3568701"/>
              <a:ext cx="9525" cy="52070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5" name="圓角矩形 44">
              <a:extLst>
                <a:ext uri="{FF2B5EF4-FFF2-40B4-BE49-F238E27FC236}">
                  <a16:creationId xmlns:a16="http://schemas.microsoft.com/office/drawing/2014/main" id="{AEC1EAF6-212E-6048-B857-37EB50D308EF}"/>
                </a:ext>
              </a:extLst>
            </p:cNvPr>
            <p:cNvSpPr/>
            <p:nvPr/>
          </p:nvSpPr>
          <p:spPr>
            <a:xfrm>
              <a:off x="6116637" y="4089401"/>
              <a:ext cx="255588" cy="1909762"/>
            </a:xfrm>
            <a:prstGeom prst="roundRect">
              <a:avLst/>
            </a:prstGeom>
            <a:solidFill>
              <a:srgbClr val="3F8626"/>
            </a:solidFill>
            <a:ln>
              <a:solidFill>
                <a:srgbClr val="00B05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200" b="1" dirty="0">
                  <a:solidFill>
                    <a:schemeClr val="bg1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私立高中附設國中部</a:t>
              </a:r>
              <a:endParaRPr kumimoji="0" lang="ja-JP" altLang="en-US" sz="1200" b="1" dirty="0">
                <a:solidFill>
                  <a:schemeClr val="bg1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sp>
          <p:nvSpPr>
            <p:cNvPr id="69" name="圓角矩形 68">
              <a:extLst>
                <a:ext uri="{FF2B5EF4-FFF2-40B4-BE49-F238E27FC236}">
                  <a16:creationId xmlns:a16="http://schemas.microsoft.com/office/drawing/2014/main" id="{C553E110-B014-2444-BE25-52A2DD4D99ED}"/>
                </a:ext>
              </a:extLst>
            </p:cNvPr>
            <p:cNvSpPr/>
            <p:nvPr/>
          </p:nvSpPr>
          <p:spPr>
            <a:xfrm>
              <a:off x="6022975" y="3005138"/>
              <a:ext cx="565150" cy="615950"/>
            </a:xfrm>
            <a:prstGeom prst="roundRect">
              <a:avLst/>
            </a:prstGeom>
            <a:solidFill>
              <a:srgbClr val="3F8626"/>
            </a:solidFill>
            <a:ln>
              <a:solidFill>
                <a:srgbClr val="00B05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2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直升入學</a:t>
              </a:r>
              <a:endParaRPr kumimoji="0" lang="ja-JP" altLang="en-US" sz="12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</p:grpSp>
      <p:grpSp>
        <p:nvGrpSpPr>
          <p:cNvPr id="252954" name="群組 1">
            <a:extLst>
              <a:ext uri="{FF2B5EF4-FFF2-40B4-BE49-F238E27FC236}">
                <a16:creationId xmlns:a16="http://schemas.microsoft.com/office/drawing/2014/main" id="{C2806C2A-E4DD-674D-8BD6-56163DFF8DE6}"/>
              </a:ext>
            </a:extLst>
          </p:cNvPr>
          <p:cNvGrpSpPr>
            <a:grpSpLocks/>
          </p:cNvGrpSpPr>
          <p:nvPr/>
        </p:nvGrpSpPr>
        <p:grpSpPr bwMode="auto">
          <a:xfrm>
            <a:off x="7154937" y="2743202"/>
            <a:ext cx="1243013" cy="3236913"/>
            <a:chOff x="6929388" y="2781300"/>
            <a:chExt cx="1243012" cy="3236913"/>
          </a:xfrm>
        </p:grpSpPr>
        <p:cxnSp>
          <p:nvCxnSpPr>
            <p:cNvPr id="172" name="直線接點 171">
              <a:extLst>
                <a:ext uri="{FF2B5EF4-FFF2-40B4-BE49-F238E27FC236}">
                  <a16:creationId xmlns:a16="http://schemas.microsoft.com/office/drawing/2014/main" id="{03B812E0-2924-6443-8EC7-6D4EFABEADAA}"/>
                </a:ext>
              </a:extLst>
            </p:cNvPr>
            <p:cNvCxnSpPr/>
            <p:nvPr/>
          </p:nvCxnSpPr>
          <p:spPr>
            <a:xfrm flipH="1" flipV="1">
              <a:off x="7521526" y="2781300"/>
              <a:ext cx="3175" cy="227013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1" name="直線接點 150">
              <a:extLst>
                <a:ext uri="{FF2B5EF4-FFF2-40B4-BE49-F238E27FC236}">
                  <a16:creationId xmlns:a16="http://schemas.microsoft.com/office/drawing/2014/main" id="{6D5C9D68-CA6C-2444-86DA-AD2095E795A3}"/>
                </a:ext>
              </a:extLst>
            </p:cNvPr>
            <p:cNvCxnSpPr>
              <a:stCxn id="79" idx="0"/>
              <a:endCxn id="108" idx="2"/>
            </p:cNvCxnSpPr>
            <p:nvPr/>
          </p:nvCxnSpPr>
          <p:spPr>
            <a:xfrm flipH="1" flipV="1">
              <a:off x="7550101" y="3635375"/>
              <a:ext cx="1587" cy="312738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08" name="圓角矩形 107">
              <a:extLst>
                <a:ext uri="{FF2B5EF4-FFF2-40B4-BE49-F238E27FC236}">
                  <a16:creationId xmlns:a16="http://schemas.microsoft.com/office/drawing/2014/main" id="{FAC1E10B-35D7-3F41-93BF-DC87E38C472F}"/>
                </a:ext>
              </a:extLst>
            </p:cNvPr>
            <p:cNvSpPr/>
            <p:nvPr/>
          </p:nvSpPr>
          <p:spPr>
            <a:xfrm>
              <a:off x="6953201" y="3016250"/>
              <a:ext cx="1193799" cy="619125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分區免試</a:t>
              </a:r>
              <a:endParaRPr kumimoji="0" lang="ja-JP" altLang="en-US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sp>
          <p:nvSpPr>
            <p:cNvPr id="79" name="圓角矩形 78">
              <a:extLst>
                <a:ext uri="{FF2B5EF4-FFF2-40B4-BE49-F238E27FC236}">
                  <a16:creationId xmlns:a16="http://schemas.microsoft.com/office/drawing/2014/main" id="{219F9F64-3E6E-CA4D-9237-3EBCB56E567D}"/>
                </a:ext>
              </a:extLst>
            </p:cNvPr>
            <p:cNvSpPr/>
            <p:nvPr/>
          </p:nvSpPr>
          <p:spPr>
            <a:xfrm>
              <a:off x="6929388" y="3948113"/>
              <a:ext cx="1243012" cy="20701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accent4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4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桃連區、宜蘭區</a:t>
              </a:r>
              <a:r>
                <a:rPr kumimoji="0" lang="en-US" altLang="zh-TW" sz="14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)</a:t>
              </a:r>
              <a:endParaRPr kumimoji="0" lang="ja-JP" altLang="en-US" sz="14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en-US" altLang="zh-TW" sz="14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(</a:t>
              </a:r>
              <a:r>
                <a:rPr kumimoji="0" lang="zh-TW" altLang="en-US" sz="14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共同就學區；</a:t>
              </a:r>
              <a:endParaRPr kumimoji="0" lang="en-US" altLang="zh-TW" sz="14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32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基北免試</a:t>
              </a:r>
              <a:endParaRPr kumimoji="0" lang="en-US" altLang="zh-TW" sz="32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</p:grpSp>
      <p:cxnSp>
        <p:nvCxnSpPr>
          <p:cNvPr id="98" name="直線接點 35">
            <a:extLst>
              <a:ext uri="{FF2B5EF4-FFF2-40B4-BE49-F238E27FC236}">
                <a16:creationId xmlns:a16="http://schemas.microsoft.com/office/drawing/2014/main" id="{C3021ADF-C3E3-7F4D-A0E9-7DD6D7F486EC}"/>
              </a:ext>
            </a:extLst>
          </p:cNvPr>
          <p:cNvCxnSpPr/>
          <p:nvPr/>
        </p:nvCxnSpPr>
        <p:spPr>
          <a:xfrm rot="5400000">
            <a:off x="850901" y="2295527"/>
            <a:ext cx="455612" cy="985837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2" name="直線接點 35">
            <a:extLst>
              <a:ext uri="{FF2B5EF4-FFF2-40B4-BE49-F238E27FC236}">
                <a16:creationId xmlns:a16="http://schemas.microsoft.com/office/drawing/2014/main" id="{35265E0E-6C73-A84A-A242-D27A699300EE}"/>
              </a:ext>
            </a:extLst>
          </p:cNvPr>
          <p:cNvCxnSpPr/>
          <p:nvPr/>
        </p:nvCxnSpPr>
        <p:spPr>
          <a:xfrm rot="16200000" flipV="1">
            <a:off x="1732757" y="2399508"/>
            <a:ext cx="455612" cy="777875"/>
          </a:xfrm>
          <a:prstGeom prst="bentConnector3">
            <a:avLst>
              <a:gd name="adj1" fmla="val 50000"/>
            </a:avLst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0" name="直線接點 159">
            <a:extLst>
              <a:ext uri="{FF2B5EF4-FFF2-40B4-BE49-F238E27FC236}">
                <a16:creationId xmlns:a16="http://schemas.microsoft.com/office/drawing/2014/main" id="{600B6C66-9DA6-C343-AC9C-D57D6F4B11CF}"/>
              </a:ext>
            </a:extLst>
          </p:cNvPr>
          <p:cNvCxnSpPr/>
          <p:nvPr/>
        </p:nvCxnSpPr>
        <p:spPr>
          <a:xfrm flipH="1" flipV="1">
            <a:off x="6432551" y="2544763"/>
            <a:ext cx="1588" cy="227012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52958" name="群組 4">
            <a:extLst>
              <a:ext uri="{FF2B5EF4-FFF2-40B4-BE49-F238E27FC236}">
                <a16:creationId xmlns:a16="http://schemas.microsoft.com/office/drawing/2014/main" id="{782507BD-644E-504B-B18D-52E261803CD6}"/>
              </a:ext>
            </a:extLst>
          </p:cNvPr>
          <p:cNvGrpSpPr>
            <a:grpSpLocks/>
          </p:cNvGrpSpPr>
          <p:nvPr/>
        </p:nvGrpSpPr>
        <p:grpSpPr bwMode="auto">
          <a:xfrm>
            <a:off x="5038799" y="2768602"/>
            <a:ext cx="901700" cy="3230563"/>
            <a:chOff x="4894436" y="2768600"/>
            <a:chExt cx="901700" cy="3230563"/>
          </a:xfrm>
        </p:grpSpPr>
        <p:cxnSp>
          <p:nvCxnSpPr>
            <p:cNvPr id="142" name="直線接點 141">
              <a:extLst>
                <a:ext uri="{FF2B5EF4-FFF2-40B4-BE49-F238E27FC236}">
                  <a16:creationId xmlns:a16="http://schemas.microsoft.com/office/drawing/2014/main" id="{3D261B45-FD87-4A4F-980F-BD276118FCF6}"/>
                </a:ext>
              </a:extLst>
            </p:cNvPr>
            <p:cNvCxnSpPr>
              <a:endCxn id="67" idx="2"/>
            </p:cNvCxnSpPr>
            <p:nvPr/>
          </p:nvCxnSpPr>
          <p:spPr>
            <a:xfrm flipV="1">
              <a:off x="5319886" y="3621088"/>
              <a:ext cx="0" cy="258049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接點 136">
              <a:extLst>
                <a:ext uri="{FF2B5EF4-FFF2-40B4-BE49-F238E27FC236}">
                  <a16:creationId xmlns:a16="http://schemas.microsoft.com/office/drawing/2014/main" id="{8BDBC6A0-6A2A-9C47-94F1-3808F4396AF3}"/>
                </a:ext>
              </a:extLst>
            </p:cNvPr>
            <p:cNvCxnSpPr/>
            <p:nvPr/>
          </p:nvCxnSpPr>
          <p:spPr>
            <a:xfrm flipH="1" flipV="1">
              <a:off x="5062711" y="3865563"/>
              <a:ext cx="0" cy="22860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1" name="直線接點 140">
              <a:extLst>
                <a:ext uri="{FF2B5EF4-FFF2-40B4-BE49-F238E27FC236}">
                  <a16:creationId xmlns:a16="http://schemas.microsoft.com/office/drawing/2014/main" id="{850A64B8-2C6C-E74C-A8BE-D74AC9FFBA76}"/>
                </a:ext>
              </a:extLst>
            </p:cNvPr>
            <p:cNvCxnSpPr/>
            <p:nvPr/>
          </p:nvCxnSpPr>
          <p:spPr>
            <a:xfrm flipH="1" flipV="1">
              <a:off x="5648498" y="3863975"/>
              <a:ext cx="3175" cy="24765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3" name="直線接點 142">
              <a:extLst>
                <a:ext uri="{FF2B5EF4-FFF2-40B4-BE49-F238E27FC236}">
                  <a16:creationId xmlns:a16="http://schemas.microsoft.com/office/drawing/2014/main" id="{858F0FA2-6165-DA41-B380-ED3EC0E30608}"/>
                </a:ext>
              </a:extLst>
            </p:cNvPr>
            <p:cNvCxnSpPr/>
            <p:nvPr/>
          </p:nvCxnSpPr>
          <p:spPr>
            <a:xfrm flipH="1">
              <a:off x="5061971" y="3871915"/>
              <a:ext cx="580911" cy="7222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252996" name="群組 3">
              <a:extLst>
                <a:ext uri="{FF2B5EF4-FFF2-40B4-BE49-F238E27FC236}">
                  <a16:creationId xmlns:a16="http://schemas.microsoft.com/office/drawing/2014/main" id="{2290A41D-90CF-FC45-BFF3-62024A3F6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4436" y="2768600"/>
              <a:ext cx="901700" cy="3230563"/>
              <a:chOff x="4894436" y="2768600"/>
              <a:chExt cx="901700" cy="3230563"/>
            </a:xfrm>
          </p:grpSpPr>
          <p:sp>
            <p:nvSpPr>
              <p:cNvPr id="67" name="圓角矩形 66">
                <a:extLst>
                  <a:ext uri="{FF2B5EF4-FFF2-40B4-BE49-F238E27FC236}">
                    <a16:creationId xmlns:a16="http://schemas.microsoft.com/office/drawing/2014/main" id="{D117477C-F849-9E4D-8E05-1ADA84363B2B}"/>
                  </a:ext>
                </a:extLst>
              </p:cNvPr>
              <p:cNvSpPr/>
              <p:nvPr/>
            </p:nvSpPr>
            <p:spPr>
              <a:xfrm>
                <a:off x="4894436" y="2997200"/>
                <a:ext cx="850900" cy="623888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rgbClr val="0070C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kumimoji="0" lang="zh-TW" altLang="en-US" b="1" dirty="0">
                    <a:solidFill>
                      <a:srgbClr val="FFFFFF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優先免試</a:t>
                </a:r>
                <a:endParaRPr kumimoji="0" lang="ja-JP" altLang="en-US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  <p:sp>
            <p:nvSpPr>
              <p:cNvPr id="49" name="圓角矩形 48">
                <a:extLst>
                  <a:ext uri="{FF2B5EF4-FFF2-40B4-BE49-F238E27FC236}">
                    <a16:creationId xmlns:a16="http://schemas.microsoft.com/office/drawing/2014/main" id="{EA66E1EB-3FD8-A045-8D4A-DDFB573C7F3B}"/>
                  </a:ext>
                </a:extLst>
              </p:cNvPr>
              <p:cNvSpPr/>
              <p:nvPr/>
            </p:nvSpPr>
            <p:spPr>
              <a:xfrm>
                <a:off x="4945236" y="4076700"/>
                <a:ext cx="247650" cy="1901825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rgbClr val="0070C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kumimoji="0" lang="zh-TW" altLang="en-US" sz="1600" b="1" dirty="0">
                    <a:solidFill>
                      <a:srgbClr val="FFFF00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新北公立優免</a:t>
                </a:r>
                <a:endParaRPr kumimoji="0" lang="ja-JP" altLang="en-US" sz="1600" b="1" dirty="0">
                  <a:solidFill>
                    <a:srgbClr val="FFFF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  <p:grpSp>
            <p:nvGrpSpPr>
              <p:cNvPr id="252999" name="群組 8">
                <a:extLst>
                  <a:ext uri="{FF2B5EF4-FFF2-40B4-BE49-F238E27FC236}">
                    <a16:creationId xmlns:a16="http://schemas.microsoft.com/office/drawing/2014/main" id="{6EDCD059-A080-2C43-A17E-A676BE4D0B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38923" y="3863974"/>
                <a:ext cx="247650" cy="2114551"/>
                <a:chOff x="4789965" y="3857623"/>
                <a:chExt cx="247650" cy="2114551"/>
              </a:xfrm>
            </p:grpSpPr>
            <p:cxnSp>
              <p:nvCxnSpPr>
                <p:cNvPr id="139" name="直線接點 138">
                  <a:extLst>
                    <a:ext uri="{FF2B5EF4-FFF2-40B4-BE49-F238E27FC236}">
                      <a16:creationId xmlns:a16="http://schemas.microsoft.com/office/drawing/2014/main" id="{AE6C5E7F-1B93-004D-84CA-8A5BDF6AE92D}"/>
                    </a:ext>
                  </a:extLst>
                </p:cNvPr>
                <p:cNvCxnSpPr>
                  <a:stCxn id="62" idx="0"/>
                </p:cNvCxnSpPr>
                <p:nvPr/>
              </p:nvCxnSpPr>
              <p:spPr>
                <a:xfrm flipV="1">
                  <a:off x="4913790" y="3857623"/>
                  <a:ext cx="3176" cy="212726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dk1"/>
                </a:lnRef>
                <a:fillRef idx="0">
                  <a:schemeClr val="dk1"/>
                </a:fillRef>
                <a:effectRef idx="0">
                  <a:schemeClr val="dk1"/>
                </a:effectRef>
                <a:fontRef idx="minor">
                  <a:schemeClr val="tx1"/>
                </a:fontRef>
              </p:style>
            </p:cxnSp>
            <p:sp>
              <p:nvSpPr>
                <p:cNvPr id="62" name="圓角矩形 61">
                  <a:extLst>
                    <a:ext uri="{FF2B5EF4-FFF2-40B4-BE49-F238E27FC236}">
                      <a16:creationId xmlns:a16="http://schemas.microsoft.com/office/drawing/2014/main" id="{132A3072-4401-D34C-953B-F6193C0A6EEA}"/>
                    </a:ext>
                  </a:extLst>
                </p:cNvPr>
                <p:cNvSpPr/>
                <p:nvPr/>
              </p:nvSpPr>
              <p:spPr>
                <a:xfrm>
                  <a:off x="4789965" y="4070349"/>
                  <a:ext cx="247650" cy="1901825"/>
                </a:xfrm>
                <a:prstGeom prst="roundRect">
                  <a:avLst/>
                </a:prstGeom>
                <a:solidFill>
                  <a:srgbClr val="FF0000"/>
                </a:solidFill>
                <a:ln>
                  <a:solidFill>
                    <a:srgbClr val="0070C0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kumimoji="0" lang="zh-TW" altLang="en-US" sz="1600" b="1" dirty="0">
                      <a:solidFill>
                        <a:srgbClr val="FFFF00"/>
                      </a:solidFill>
                      <a:latin typeface="標楷體" panose="03000509000000000000" pitchFamily="65" charset="-120"/>
                      <a:ea typeface="標楷體" panose="03000509000000000000" pitchFamily="65" charset="-120"/>
                    </a:rPr>
                    <a:t>新北私立優免</a:t>
                  </a:r>
                  <a:endParaRPr kumimoji="0" lang="ja-JP" altLang="en-US" sz="1600" b="1" dirty="0">
                    <a:solidFill>
                      <a:srgbClr val="FFFF00"/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endParaRPr>
                </a:p>
              </p:txBody>
            </p:sp>
          </p:grpSp>
          <p:sp>
            <p:nvSpPr>
              <p:cNvPr id="68" name="圓角矩形 67">
                <a:extLst>
                  <a:ext uri="{FF2B5EF4-FFF2-40B4-BE49-F238E27FC236}">
                    <a16:creationId xmlns:a16="http://schemas.microsoft.com/office/drawing/2014/main" id="{F67CF7C3-1094-D14A-8A57-4189395B69C1}"/>
                  </a:ext>
                </a:extLst>
              </p:cNvPr>
              <p:cNvSpPr/>
              <p:nvPr/>
            </p:nvSpPr>
            <p:spPr>
              <a:xfrm>
                <a:off x="5548486" y="4097338"/>
                <a:ext cx="247650" cy="1901825"/>
              </a:xfrm>
              <a:prstGeom prst="roundRect">
                <a:avLst/>
              </a:prstGeom>
              <a:solidFill>
                <a:srgbClr val="FF0000"/>
              </a:solidFill>
              <a:ln>
                <a:solidFill>
                  <a:srgbClr val="0070C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kumimoji="0" lang="zh-TW" altLang="en-US" sz="1600" b="1" dirty="0">
                    <a:solidFill>
                      <a:schemeClr val="accent3">
                        <a:lumMod val="40000"/>
                        <a:lumOff val="60000"/>
                      </a:schemeClr>
                    </a:solidFill>
                    <a:latin typeface="標楷體" panose="03000509000000000000" pitchFamily="65" charset="-120"/>
                    <a:ea typeface="標楷體" panose="03000509000000000000" pitchFamily="65" charset="-120"/>
                  </a:rPr>
                  <a:t>五專優免</a:t>
                </a:r>
                <a:endParaRPr kumimoji="0" lang="ja-JP" altLang="en-US" sz="1600" b="1" dirty="0">
                  <a:solidFill>
                    <a:schemeClr val="accent3">
                      <a:lumMod val="40000"/>
                      <a:lumOff val="60000"/>
                    </a:schemeClr>
                  </a:solidFill>
                  <a:latin typeface="標楷體" panose="03000509000000000000" pitchFamily="65" charset="-120"/>
                  <a:ea typeface="標楷體" panose="03000509000000000000" pitchFamily="65" charset="-120"/>
                </a:endParaRPr>
              </a:p>
            </p:txBody>
          </p:sp>
          <p:cxnSp>
            <p:nvCxnSpPr>
              <p:cNvPr id="166" name="直線接點 165">
                <a:extLst>
                  <a:ext uri="{FF2B5EF4-FFF2-40B4-BE49-F238E27FC236}">
                    <a16:creationId xmlns:a16="http://schemas.microsoft.com/office/drawing/2014/main" id="{674766E3-FEAC-C54A-BE0B-290AE9A2BD06}"/>
                  </a:ext>
                </a:extLst>
              </p:cNvPr>
              <p:cNvCxnSpPr/>
              <p:nvPr/>
            </p:nvCxnSpPr>
            <p:spPr>
              <a:xfrm flipH="1" flipV="1">
                <a:off x="5337348" y="2768600"/>
                <a:ext cx="1588" cy="225425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68" name="直線接點 167">
            <a:extLst>
              <a:ext uri="{FF2B5EF4-FFF2-40B4-BE49-F238E27FC236}">
                <a16:creationId xmlns:a16="http://schemas.microsoft.com/office/drawing/2014/main" id="{978D52BB-4ACC-F548-AE4E-68749AE3DFC5}"/>
              </a:ext>
            </a:extLst>
          </p:cNvPr>
          <p:cNvCxnSpPr/>
          <p:nvPr/>
        </p:nvCxnSpPr>
        <p:spPr>
          <a:xfrm flipH="1">
            <a:off x="4380161" y="2757488"/>
            <a:ext cx="4292352" cy="11112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252962" name="群組 6">
            <a:extLst>
              <a:ext uri="{FF2B5EF4-FFF2-40B4-BE49-F238E27FC236}">
                <a16:creationId xmlns:a16="http://schemas.microsoft.com/office/drawing/2014/main" id="{846979CD-C312-C049-A0BC-72375023C958}"/>
              </a:ext>
            </a:extLst>
          </p:cNvPr>
          <p:cNvGrpSpPr>
            <a:grpSpLocks/>
          </p:cNvGrpSpPr>
          <p:nvPr/>
        </p:nvGrpSpPr>
        <p:grpSpPr bwMode="auto">
          <a:xfrm>
            <a:off x="457201" y="260350"/>
            <a:ext cx="2601913" cy="668338"/>
            <a:chOff x="69230" y="9576"/>
            <a:chExt cx="8229600" cy="964646"/>
          </a:xfrm>
        </p:grpSpPr>
        <p:sp>
          <p:nvSpPr>
            <p:cNvPr id="71" name="圓角矩形 70">
              <a:extLst>
                <a:ext uri="{FF2B5EF4-FFF2-40B4-BE49-F238E27FC236}">
                  <a16:creationId xmlns:a16="http://schemas.microsoft.com/office/drawing/2014/main" id="{37589813-5ED0-254E-8B7E-53257905DB8D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2" name="圓角矩形 4">
              <a:extLst>
                <a:ext uri="{FF2B5EF4-FFF2-40B4-BE49-F238E27FC236}">
                  <a16:creationId xmlns:a16="http://schemas.microsoft.com/office/drawing/2014/main" id="{31D07B45-13B5-4246-B874-76AD5B7559EE}"/>
                </a:ext>
              </a:extLst>
            </p:cNvPr>
            <p:cNvSpPr/>
            <p:nvPr/>
          </p:nvSpPr>
          <p:spPr>
            <a:xfrm>
              <a:off x="260032" y="76025"/>
              <a:ext cx="8038798" cy="86840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fontAlgn="auto" hangingPunct="1">
                <a:spcBef>
                  <a:spcPts val="0"/>
                </a:spcBef>
                <a:spcAft>
                  <a:spcPct val="35000"/>
                </a:spcAft>
                <a:defRPr/>
              </a:pPr>
              <a:r>
                <a:rPr kumimoji="0" lang="zh-TW" altLang="en-US" sz="36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  <a:cs typeface="BiauKai"/>
                </a:rPr>
                <a:t>入學管道</a:t>
              </a:r>
            </a:p>
          </p:txBody>
        </p:sp>
      </p:grpSp>
      <p:grpSp>
        <p:nvGrpSpPr>
          <p:cNvPr id="252963" name="群組 25">
            <a:extLst>
              <a:ext uri="{FF2B5EF4-FFF2-40B4-BE49-F238E27FC236}">
                <a16:creationId xmlns:a16="http://schemas.microsoft.com/office/drawing/2014/main" id="{49C1575B-D6F7-614B-8039-F8705B7160B9}"/>
              </a:ext>
            </a:extLst>
          </p:cNvPr>
          <p:cNvGrpSpPr>
            <a:grpSpLocks/>
          </p:cNvGrpSpPr>
          <p:nvPr/>
        </p:nvGrpSpPr>
        <p:grpSpPr bwMode="auto">
          <a:xfrm>
            <a:off x="5940499" y="2767015"/>
            <a:ext cx="514350" cy="3209925"/>
            <a:chOff x="5635799" y="2781300"/>
            <a:chExt cx="514350" cy="3209925"/>
          </a:xfrm>
        </p:grpSpPr>
        <p:cxnSp>
          <p:nvCxnSpPr>
            <p:cNvPr id="75" name="直線接點 74">
              <a:extLst>
                <a:ext uri="{FF2B5EF4-FFF2-40B4-BE49-F238E27FC236}">
                  <a16:creationId xmlns:a16="http://schemas.microsoft.com/office/drawing/2014/main" id="{5869C054-9CA2-1442-88A7-240581F1F5C8}"/>
                </a:ext>
              </a:extLst>
            </p:cNvPr>
            <p:cNvCxnSpPr/>
            <p:nvPr/>
          </p:nvCxnSpPr>
          <p:spPr>
            <a:xfrm flipV="1">
              <a:off x="5894561" y="3592512"/>
              <a:ext cx="9525" cy="52070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3" name="圓角矩形 72">
              <a:extLst>
                <a:ext uri="{FF2B5EF4-FFF2-40B4-BE49-F238E27FC236}">
                  <a16:creationId xmlns:a16="http://schemas.microsoft.com/office/drawing/2014/main" id="{046E0832-E75C-6847-8CE3-7FD18F537832}"/>
                </a:ext>
              </a:extLst>
            </p:cNvPr>
            <p:cNvSpPr/>
            <p:nvPr/>
          </p:nvSpPr>
          <p:spPr>
            <a:xfrm>
              <a:off x="5635799" y="3006725"/>
              <a:ext cx="514350" cy="628650"/>
            </a:xfrm>
            <a:prstGeom prst="roundRect">
              <a:avLst/>
            </a:prstGeom>
            <a:solidFill>
              <a:srgbClr val="0070C0"/>
            </a:solidFill>
            <a:ln>
              <a:solidFill>
                <a:srgbClr val="00B05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1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原住民專班</a:t>
              </a:r>
              <a:endParaRPr kumimoji="0" lang="ja-JP" altLang="en-US" sz="11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cxnSp>
          <p:nvCxnSpPr>
            <p:cNvPr id="74" name="直線接點 73">
              <a:extLst>
                <a:ext uri="{FF2B5EF4-FFF2-40B4-BE49-F238E27FC236}">
                  <a16:creationId xmlns:a16="http://schemas.microsoft.com/office/drawing/2014/main" id="{3B2EE99E-0390-C44F-942B-E8B827A2DB81}"/>
                </a:ext>
              </a:extLst>
            </p:cNvPr>
            <p:cNvCxnSpPr/>
            <p:nvPr/>
          </p:nvCxnSpPr>
          <p:spPr>
            <a:xfrm flipH="1" flipV="1">
              <a:off x="5915199" y="2781300"/>
              <a:ext cx="3175" cy="227012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76" name="圓角矩形 75">
              <a:extLst>
                <a:ext uri="{FF2B5EF4-FFF2-40B4-BE49-F238E27FC236}">
                  <a16:creationId xmlns:a16="http://schemas.microsoft.com/office/drawing/2014/main" id="{D599AF91-F198-E345-BEFA-EBB19A006DBC}"/>
                </a:ext>
              </a:extLst>
            </p:cNvPr>
            <p:cNvSpPr/>
            <p:nvPr/>
          </p:nvSpPr>
          <p:spPr>
            <a:xfrm>
              <a:off x="5770736" y="4089400"/>
              <a:ext cx="324962" cy="1901825"/>
            </a:xfrm>
            <a:prstGeom prst="round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6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金山</a:t>
              </a:r>
              <a:r>
                <a:rPr kumimoji="0" lang="zh-TW" altLang="en-US" sz="1600" b="1" dirty="0" smtClean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、樹林</a:t>
              </a:r>
              <a:r>
                <a:rPr kumimoji="0" lang="zh-TW" altLang="en-US" sz="16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高</a:t>
              </a:r>
              <a:endParaRPr kumimoji="0" lang="en-US" altLang="zh-TW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600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中</a:t>
              </a:r>
              <a:endParaRPr kumimoji="0" lang="ja-JP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</p:grpSp>
      <p:grpSp>
        <p:nvGrpSpPr>
          <p:cNvPr id="252965" name="群組 2">
            <a:extLst>
              <a:ext uri="{FF2B5EF4-FFF2-40B4-BE49-F238E27FC236}">
                <a16:creationId xmlns:a16="http://schemas.microsoft.com/office/drawing/2014/main" id="{2DA75C9B-AC51-014B-A19A-1AF1EE91144C}"/>
              </a:ext>
            </a:extLst>
          </p:cNvPr>
          <p:cNvGrpSpPr>
            <a:grpSpLocks/>
          </p:cNvGrpSpPr>
          <p:nvPr/>
        </p:nvGrpSpPr>
        <p:grpSpPr bwMode="auto">
          <a:xfrm>
            <a:off x="216295" y="3644921"/>
            <a:ext cx="792146" cy="578929"/>
            <a:chOff x="216294" y="3644919"/>
            <a:chExt cx="792146" cy="578929"/>
          </a:xfrm>
        </p:grpSpPr>
        <p:cxnSp>
          <p:nvCxnSpPr>
            <p:cNvPr id="130" name="直線接點 35">
              <a:extLst>
                <a:ext uri="{FF2B5EF4-FFF2-40B4-BE49-F238E27FC236}">
                  <a16:creationId xmlns:a16="http://schemas.microsoft.com/office/drawing/2014/main" id="{E0F6C76E-B84B-3F4B-A745-F2163B7A5110}"/>
                </a:ext>
              </a:extLst>
            </p:cNvPr>
            <p:cNvCxnSpPr>
              <a:endCxn id="103" idx="0"/>
            </p:cNvCxnSpPr>
            <p:nvPr/>
          </p:nvCxnSpPr>
          <p:spPr>
            <a:xfrm rot="5400000">
              <a:off x="103069" y="3758144"/>
              <a:ext cx="576169" cy="349719"/>
            </a:xfrm>
            <a:prstGeom prst="bentConnector3">
              <a:avLst>
                <a:gd name="adj1" fmla="val 50000"/>
              </a:avLst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8" name="直線接點 77">
              <a:extLst>
                <a:ext uri="{FF2B5EF4-FFF2-40B4-BE49-F238E27FC236}">
                  <a16:creationId xmlns:a16="http://schemas.microsoft.com/office/drawing/2014/main" id="{54F24928-706B-8947-B55B-496A85814DE2}"/>
                </a:ext>
              </a:extLst>
            </p:cNvPr>
            <p:cNvCxnSpPr/>
            <p:nvPr/>
          </p:nvCxnSpPr>
          <p:spPr>
            <a:xfrm flipH="1" flipV="1">
              <a:off x="523386" y="3937243"/>
              <a:ext cx="485054" cy="403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直線接點 87">
              <a:extLst>
                <a:ext uri="{FF2B5EF4-FFF2-40B4-BE49-F238E27FC236}">
                  <a16:creationId xmlns:a16="http://schemas.microsoft.com/office/drawing/2014/main" id="{73823E48-3960-914E-B370-02DEE1F0462E}"/>
                </a:ext>
              </a:extLst>
            </p:cNvPr>
            <p:cNvCxnSpPr/>
            <p:nvPr/>
          </p:nvCxnSpPr>
          <p:spPr>
            <a:xfrm flipV="1">
              <a:off x="1008440" y="3941273"/>
              <a:ext cx="0" cy="282575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2" name="群組 1"/>
          <p:cNvGrpSpPr/>
          <p:nvPr/>
        </p:nvGrpSpPr>
        <p:grpSpPr>
          <a:xfrm>
            <a:off x="3951536" y="2790825"/>
            <a:ext cx="979487" cy="3223240"/>
            <a:chOff x="3808413" y="2778125"/>
            <a:chExt cx="979487" cy="3223240"/>
          </a:xfrm>
        </p:grpSpPr>
        <p:cxnSp>
          <p:nvCxnSpPr>
            <p:cNvPr id="165" name="直線接點 164">
              <a:extLst>
                <a:ext uri="{FF2B5EF4-FFF2-40B4-BE49-F238E27FC236}">
                  <a16:creationId xmlns:a16="http://schemas.microsoft.com/office/drawing/2014/main" id="{3334F0D5-AAE7-B444-9ED0-1DCC5693E7C6}"/>
                </a:ext>
              </a:extLst>
            </p:cNvPr>
            <p:cNvCxnSpPr/>
            <p:nvPr/>
          </p:nvCxnSpPr>
          <p:spPr>
            <a:xfrm flipH="1" flipV="1">
              <a:off x="4283075" y="2778125"/>
              <a:ext cx="1588" cy="227013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8" name="圓角矩形 57">
              <a:extLst>
                <a:ext uri="{FF2B5EF4-FFF2-40B4-BE49-F238E27FC236}">
                  <a16:creationId xmlns:a16="http://schemas.microsoft.com/office/drawing/2014/main" id="{1B4164DB-73F4-2F4E-A38D-B43E62C91D61}"/>
                </a:ext>
              </a:extLst>
            </p:cNvPr>
            <p:cNvSpPr/>
            <p:nvPr/>
          </p:nvSpPr>
          <p:spPr>
            <a:xfrm>
              <a:off x="3808413" y="3017838"/>
              <a:ext cx="979487" cy="627062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rgbClr val="00B05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完全</a:t>
              </a:r>
              <a:endParaRPr kumimoji="0" lang="en-US" altLang="zh-TW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b="1" dirty="0">
                  <a:solidFill>
                    <a:srgbClr val="FFFFFF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免試</a:t>
              </a:r>
              <a:endParaRPr kumimoji="0" lang="ja-JP" altLang="en-US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sp>
          <p:nvSpPr>
            <p:cNvPr id="64" name="圓角矩形 63">
              <a:extLst>
                <a:ext uri="{FF2B5EF4-FFF2-40B4-BE49-F238E27FC236}">
                  <a16:creationId xmlns:a16="http://schemas.microsoft.com/office/drawing/2014/main" id="{E2F0BA51-0831-4A47-ADBC-16395443885B}"/>
                </a:ext>
              </a:extLst>
            </p:cNvPr>
            <p:cNvSpPr/>
            <p:nvPr/>
          </p:nvSpPr>
          <p:spPr>
            <a:xfrm>
              <a:off x="4420169" y="4115472"/>
              <a:ext cx="221606" cy="1882594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200" b="1" dirty="0" smtClean="0">
                  <a:solidFill>
                    <a:srgbClr val="FFFF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南強工商及智光商工</a:t>
              </a:r>
              <a:endParaRPr kumimoji="0" lang="en-US" altLang="zh-TW" sz="1200" b="1" dirty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sp>
          <p:nvSpPr>
            <p:cNvPr id="65" name="圓角矩形 64">
              <a:extLst>
                <a:ext uri="{FF2B5EF4-FFF2-40B4-BE49-F238E27FC236}">
                  <a16:creationId xmlns:a16="http://schemas.microsoft.com/office/drawing/2014/main" id="{A06FBCC5-9CDE-EC47-BE27-5CC26E49560C}"/>
                </a:ext>
              </a:extLst>
            </p:cNvPr>
            <p:cNvSpPr/>
            <p:nvPr/>
          </p:nvSpPr>
          <p:spPr>
            <a:xfrm>
              <a:off x="3817978" y="4099540"/>
              <a:ext cx="252146" cy="1901825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600" b="1" dirty="0" smtClean="0">
                  <a:solidFill>
                    <a:srgbClr val="FFFF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金山</a:t>
              </a:r>
              <a:endParaRPr kumimoji="0" lang="en-US" altLang="zh-TW" sz="1600" b="1" dirty="0" smtClean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1600" b="1" dirty="0" smtClean="0">
                  <a:solidFill>
                    <a:srgbClr val="FFFF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及雙溪高中</a:t>
              </a:r>
              <a:endParaRPr kumimoji="0" lang="ja-JP" altLang="en-US" sz="1600" b="1" dirty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grpSp>
          <p:nvGrpSpPr>
            <p:cNvPr id="252968" name="群組 8">
              <a:extLst>
                <a:ext uri="{FF2B5EF4-FFF2-40B4-BE49-F238E27FC236}">
                  <a16:creationId xmlns:a16="http://schemas.microsoft.com/office/drawing/2014/main" id="{5B517177-EEFE-CB49-A56C-E082022559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6506" y="3644899"/>
              <a:ext cx="847503" cy="470573"/>
              <a:chOff x="3836077" y="3645022"/>
              <a:chExt cx="847936" cy="470450"/>
            </a:xfrm>
          </p:grpSpPr>
          <p:cxnSp>
            <p:nvCxnSpPr>
              <p:cNvPr id="89" name="直線接點 88">
                <a:extLst>
                  <a:ext uri="{FF2B5EF4-FFF2-40B4-BE49-F238E27FC236}">
                    <a16:creationId xmlns:a16="http://schemas.microsoft.com/office/drawing/2014/main" id="{0B0BAB2D-B443-BF4A-B037-D312AF6F5904}"/>
                  </a:ext>
                </a:extLst>
              </p:cNvPr>
              <p:cNvCxnSpPr>
                <a:endCxn id="58" idx="2"/>
              </p:cNvCxnSpPr>
              <p:nvPr/>
            </p:nvCxnSpPr>
            <p:spPr>
              <a:xfrm flipV="1">
                <a:off x="4195491" y="3645022"/>
                <a:ext cx="2425" cy="219021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0" name="直線接點 89">
                <a:extLst>
                  <a:ext uri="{FF2B5EF4-FFF2-40B4-BE49-F238E27FC236}">
                    <a16:creationId xmlns:a16="http://schemas.microsoft.com/office/drawing/2014/main" id="{618F1443-4A94-4646-9EA5-35D1AD947AEB}"/>
                  </a:ext>
                </a:extLst>
              </p:cNvPr>
              <p:cNvCxnSpPr/>
              <p:nvPr/>
            </p:nvCxnSpPr>
            <p:spPr>
              <a:xfrm flipH="1" flipV="1">
                <a:off x="3836077" y="3851343"/>
                <a:ext cx="847936" cy="7937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1" name="直線接點 90">
                <a:extLst>
                  <a:ext uri="{FF2B5EF4-FFF2-40B4-BE49-F238E27FC236}">
                    <a16:creationId xmlns:a16="http://schemas.microsoft.com/office/drawing/2014/main" id="{619F2BE6-D2C4-3244-B1E9-29203A4E6F12}"/>
                  </a:ext>
                </a:extLst>
              </p:cNvPr>
              <p:cNvCxnSpPr/>
              <p:nvPr/>
            </p:nvCxnSpPr>
            <p:spPr>
              <a:xfrm flipH="1" flipV="1">
                <a:off x="3838635" y="3859280"/>
                <a:ext cx="3177" cy="247585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2" name="直線接點 91">
                <a:extLst>
                  <a:ext uri="{FF2B5EF4-FFF2-40B4-BE49-F238E27FC236}">
                    <a16:creationId xmlns:a16="http://schemas.microsoft.com/office/drawing/2014/main" id="{374BD720-785E-5A45-8549-D1DA8138888E}"/>
                  </a:ext>
                </a:extLst>
              </p:cNvPr>
              <p:cNvCxnSpPr>
                <a:stCxn id="64" idx="0"/>
              </p:cNvCxnSpPr>
              <p:nvPr/>
            </p:nvCxnSpPr>
            <p:spPr>
              <a:xfrm flipV="1">
                <a:off x="4430847" y="3859280"/>
                <a:ext cx="925" cy="256192"/>
              </a:xfrm>
              <a:prstGeom prst="line">
                <a:avLst/>
              </a:prstGeom>
              <a:ln w="19050"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52969" name="群組 3">
            <a:extLst>
              <a:ext uri="{FF2B5EF4-FFF2-40B4-BE49-F238E27FC236}">
                <a16:creationId xmlns:a16="http://schemas.microsoft.com/office/drawing/2014/main" id="{DF8AC353-6E66-1540-ABA4-978FF664E749}"/>
              </a:ext>
            </a:extLst>
          </p:cNvPr>
          <p:cNvGrpSpPr>
            <a:grpSpLocks/>
          </p:cNvGrpSpPr>
          <p:nvPr/>
        </p:nvGrpSpPr>
        <p:grpSpPr bwMode="auto">
          <a:xfrm>
            <a:off x="1888253" y="3554415"/>
            <a:ext cx="1769156" cy="596109"/>
            <a:chOff x="1893207" y="3590097"/>
            <a:chExt cx="1769156" cy="596720"/>
          </a:xfrm>
        </p:grpSpPr>
        <p:cxnSp>
          <p:nvCxnSpPr>
            <p:cNvPr id="80" name="直線接點 35">
              <a:extLst>
                <a:ext uri="{FF2B5EF4-FFF2-40B4-BE49-F238E27FC236}">
                  <a16:creationId xmlns:a16="http://schemas.microsoft.com/office/drawing/2014/main" id="{D477F95E-3788-4242-9B18-983BE8690CA8}"/>
                </a:ext>
              </a:extLst>
            </p:cNvPr>
            <p:cNvCxnSpPr>
              <a:endCxn id="43" idx="0"/>
            </p:cNvCxnSpPr>
            <p:nvPr/>
          </p:nvCxnSpPr>
          <p:spPr>
            <a:xfrm rot="5400000">
              <a:off x="1780248" y="3703056"/>
              <a:ext cx="595274" cy="369356"/>
            </a:xfrm>
            <a:prstGeom prst="bentConnector3">
              <a:avLst>
                <a:gd name="adj1" fmla="val 50000"/>
              </a:avLst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直線接點 76">
              <a:extLst>
                <a:ext uri="{FF2B5EF4-FFF2-40B4-BE49-F238E27FC236}">
                  <a16:creationId xmlns:a16="http://schemas.microsoft.com/office/drawing/2014/main" id="{4A8DAF02-9345-6544-9019-3C82E53E0842}"/>
                </a:ext>
              </a:extLst>
            </p:cNvPr>
            <p:cNvCxnSpPr/>
            <p:nvPr/>
          </p:nvCxnSpPr>
          <p:spPr>
            <a:xfrm flipH="1" flipV="1">
              <a:off x="2262189" y="3886472"/>
              <a:ext cx="1400174" cy="9531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1" name="直線接點 80">
              <a:extLst>
                <a:ext uri="{FF2B5EF4-FFF2-40B4-BE49-F238E27FC236}">
                  <a16:creationId xmlns:a16="http://schemas.microsoft.com/office/drawing/2014/main" id="{EB8DC3FD-AC56-D84E-910F-158D7C7DD5AC}"/>
                </a:ext>
              </a:extLst>
            </p:cNvPr>
            <p:cNvCxnSpPr/>
            <p:nvPr/>
          </p:nvCxnSpPr>
          <p:spPr>
            <a:xfrm flipH="1" flipV="1">
              <a:off x="3113882" y="3888062"/>
              <a:ext cx="0" cy="271740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2" name="直線接點 81">
              <a:extLst>
                <a:ext uri="{FF2B5EF4-FFF2-40B4-BE49-F238E27FC236}">
                  <a16:creationId xmlns:a16="http://schemas.microsoft.com/office/drawing/2014/main" id="{FE33766B-1FD8-2B4E-A85D-48070A6D6811}"/>
                </a:ext>
              </a:extLst>
            </p:cNvPr>
            <p:cNvCxnSpPr/>
            <p:nvPr/>
          </p:nvCxnSpPr>
          <p:spPr>
            <a:xfrm flipV="1">
              <a:off x="3344863" y="3897596"/>
              <a:ext cx="4762" cy="289221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5" name="直線接點 94">
              <a:extLst>
                <a:ext uri="{FF2B5EF4-FFF2-40B4-BE49-F238E27FC236}">
                  <a16:creationId xmlns:a16="http://schemas.microsoft.com/office/drawing/2014/main" id="{51703104-964F-614F-94F2-DFA2A9815417}"/>
                </a:ext>
              </a:extLst>
            </p:cNvPr>
            <p:cNvCxnSpPr/>
            <p:nvPr/>
          </p:nvCxnSpPr>
          <p:spPr>
            <a:xfrm flipV="1">
              <a:off x="3652838" y="3892831"/>
              <a:ext cx="2381" cy="248692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9" name="直線接點 98">
              <a:extLst>
                <a:ext uri="{FF2B5EF4-FFF2-40B4-BE49-F238E27FC236}">
                  <a16:creationId xmlns:a16="http://schemas.microsoft.com/office/drawing/2014/main" id="{51703104-964F-614F-94F2-DFA2A9815417}"/>
                </a:ext>
              </a:extLst>
            </p:cNvPr>
            <p:cNvCxnSpPr/>
            <p:nvPr/>
          </p:nvCxnSpPr>
          <p:spPr>
            <a:xfrm flipV="1">
              <a:off x="2856846" y="3890442"/>
              <a:ext cx="4762" cy="289221"/>
            </a:xfrm>
            <a:prstGeom prst="line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96" name="圓角矩形 95">
            <a:extLst>
              <a:ext uri="{FF2B5EF4-FFF2-40B4-BE49-F238E27FC236}">
                <a16:creationId xmlns:a16="http://schemas.microsoft.com/office/drawing/2014/main" id="{4EB23E4D-BE7B-9E42-8E3A-27C5BCE303C4}"/>
              </a:ext>
            </a:extLst>
          </p:cNvPr>
          <p:cNvSpPr/>
          <p:nvPr/>
        </p:nvSpPr>
        <p:spPr>
          <a:xfrm>
            <a:off x="3262462" y="4140202"/>
            <a:ext cx="258762" cy="183991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ctr" eaLnBrk="1" hangingPunct="1"/>
            <a:r>
              <a:rPr kumimoji="0" lang="zh-TW" altLang="en-US" sz="1400" b="1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產特、技優、實用</a:t>
            </a:r>
            <a:endParaRPr kumimoji="0" lang="ja-JP" altLang="en-US" sz="1400" b="1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97" name="圓角矩形 96">
            <a:extLst>
              <a:ext uri="{FF2B5EF4-FFF2-40B4-BE49-F238E27FC236}">
                <a16:creationId xmlns:a16="http://schemas.microsoft.com/office/drawing/2014/main" id="{6F1C61D7-0C64-7C40-A35A-129EE2CB2C9C}"/>
              </a:ext>
            </a:extLst>
          </p:cNvPr>
          <p:cNvSpPr/>
          <p:nvPr/>
        </p:nvSpPr>
        <p:spPr>
          <a:xfrm>
            <a:off x="2719537" y="4140202"/>
            <a:ext cx="258762" cy="183991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 smtClean="0">
                <a:solidFill>
                  <a:schemeClr val="accent3">
                    <a:lumMod val="40000"/>
                    <a:lumOff val="60000"/>
                  </a:schemeClr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五專特招</a:t>
            </a:r>
            <a:endParaRPr kumimoji="0" lang="ja-JP" altLang="en-US" sz="1600" b="1" dirty="0">
              <a:solidFill>
                <a:schemeClr val="accent3">
                  <a:lumMod val="40000"/>
                  <a:lumOff val="60000"/>
                </a:schemeClr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19" name="圓角矩形 118">
            <a:extLst>
              <a:ext uri="{FF2B5EF4-FFF2-40B4-BE49-F238E27FC236}">
                <a16:creationId xmlns:a16="http://schemas.microsoft.com/office/drawing/2014/main" id="{B1F2FC05-EA49-F248-8D8B-07B64D9A0E14}"/>
              </a:ext>
            </a:extLst>
          </p:cNvPr>
          <p:cNvSpPr/>
          <p:nvPr/>
        </p:nvSpPr>
        <p:spPr>
          <a:xfrm>
            <a:off x="357188" y="4225922"/>
            <a:ext cx="217578" cy="1828712"/>
          </a:xfrm>
          <a:prstGeom prst="roundRect">
            <a:avLst/>
          </a:prstGeom>
          <a:solidFill>
            <a:srgbClr val="921EB2"/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 smtClean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師大</a:t>
            </a:r>
            <a:r>
              <a:rPr kumimoji="0" lang="zh-TW" altLang="en-US" sz="1600" b="1" dirty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附中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20" name="圓角矩形 119">
            <a:extLst>
              <a:ext uri="{FF2B5EF4-FFF2-40B4-BE49-F238E27FC236}">
                <a16:creationId xmlns:a16="http://schemas.microsoft.com/office/drawing/2014/main" id="{B1F2FC05-EA49-F248-8D8B-07B64D9A0E14}"/>
              </a:ext>
            </a:extLst>
          </p:cNvPr>
          <p:cNvSpPr/>
          <p:nvPr/>
        </p:nvSpPr>
        <p:spPr>
          <a:xfrm>
            <a:off x="609659" y="4218192"/>
            <a:ext cx="219527" cy="1854200"/>
          </a:xfrm>
          <a:prstGeom prst="roundRect">
            <a:avLst/>
          </a:prstGeom>
          <a:solidFill>
            <a:srgbClr val="921EB2"/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 smtClean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西松高中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sp>
        <p:nvSpPr>
          <p:cNvPr id="100" name="圓角矩形 99">
            <a:extLst>
              <a:ext uri="{FF2B5EF4-FFF2-40B4-BE49-F238E27FC236}">
                <a16:creationId xmlns:a16="http://schemas.microsoft.com/office/drawing/2014/main" id="{A06FBCC5-9CDE-EC47-BE27-5CC26E49560C}"/>
              </a:ext>
            </a:extLst>
          </p:cNvPr>
          <p:cNvSpPr/>
          <p:nvPr/>
        </p:nvSpPr>
        <p:spPr>
          <a:xfrm>
            <a:off x="4259352" y="4119465"/>
            <a:ext cx="257558" cy="1901825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solidFill>
              <a:srgbClr val="0070C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200" b="1" dirty="0" smtClean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瑞芳高工及穀保家商</a:t>
            </a:r>
            <a:endParaRPr kumimoji="0" lang="ja-JP" altLang="en-US" sz="1200" b="1" dirty="0">
              <a:solidFill>
                <a:srgbClr val="FFFF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cxnSp>
        <p:nvCxnSpPr>
          <p:cNvPr id="101" name="直線接點 100">
            <a:extLst>
              <a:ext uri="{FF2B5EF4-FFF2-40B4-BE49-F238E27FC236}">
                <a16:creationId xmlns:a16="http://schemas.microsoft.com/office/drawing/2014/main" id="{619F2BE6-D2C4-3244-B1E9-29203A4E6F12}"/>
              </a:ext>
            </a:extLst>
          </p:cNvPr>
          <p:cNvCxnSpPr/>
          <p:nvPr/>
        </p:nvCxnSpPr>
        <p:spPr bwMode="auto">
          <a:xfrm flipH="1" flipV="1">
            <a:off x="4373395" y="3879137"/>
            <a:ext cx="3175" cy="247650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3" name="圓角矩形 102">
            <a:extLst>
              <a:ext uri="{FF2B5EF4-FFF2-40B4-BE49-F238E27FC236}">
                <a16:creationId xmlns:a16="http://schemas.microsoft.com/office/drawing/2014/main" id="{B1F2FC05-EA49-F248-8D8B-07B64D9A0E14}"/>
              </a:ext>
            </a:extLst>
          </p:cNvPr>
          <p:cNvSpPr/>
          <p:nvPr/>
        </p:nvSpPr>
        <p:spPr>
          <a:xfrm>
            <a:off x="107504" y="4221088"/>
            <a:ext cx="217578" cy="1828712"/>
          </a:xfrm>
          <a:prstGeom prst="roundRect">
            <a:avLst/>
          </a:prstGeom>
          <a:solidFill>
            <a:srgbClr val="921EB2"/>
          </a:solidFill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600" b="1" dirty="0" smtClean="0">
                <a:solidFill>
                  <a:srgbClr val="FFFFFF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政大附中</a:t>
            </a:r>
            <a:endParaRPr kumimoji="0" lang="ja-JP" altLang="en-US" sz="1600" b="1" dirty="0">
              <a:solidFill>
                <a:srgbClr val="FFFFFF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cxnSp>
        <p:nvCxnSpPr>
          <p:cNvPr id="104" name="直線接點 103">
            <a:extLst>
              <a:ext uri="{FF2B5EF4-FFF2-40B4-BE49-F238E27FC236}">
                <a16:creationId xmlns:a16="http://schemas.microsoft.com/office/drawing/2014/main" id="{73823E48-3960-914E-B370-02DEE1F0462E}"/>
              </a:ext>
            </a:extLst>
          </p:cNvPr>
          <p:cNvCxnSpPr/>
          <p:nvPr/>
        </p:nvCxnSpPr>
        <p:spPr bwMode="auto">
          <a:xfrm flipV="1">
            <a:off x="719421" y="3943352"/>
            <a:ext cx="0" cy="28257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5" name="直線接點 104">
            <a:extLst>
              <a:ext uri="{FF2B5EF4-FFF2-40B4-BE49-F238E27FC236}">
                <a16:creationId xmlns:a16="http://schemas.microsoft.com/office/drawing/2014/main" id="{73823E48-3960-914E-B370-02DEE1F0462E}"/>
              </a:ext>
            </a:extLst>
          </p:cNvPr>
          <p:cNvCxnSpPr/>
          <p:nvPr/>
        </p:nvCxnSpPr>
        <p:spPr bwMode="auto">
          <a:xfrm flipV="1">
            <a:off x="465977" y="3944695"/>
            <a:ext cx="0" cy="282575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6" name="圓角矩形 105">
            <a:extLst>
              <a:ext uri="{FF2B5EF4-FFF2-40B4-BE49-F238E27FC236}">
                <a16:creationId xmlns:a16="http://schemas.microsoft.com/office/drawing/2014/main" id="{A06FBCC5-9CDE-EC47-BE27-5CC26E49560C}"/>
              </a:ext>
            </a:extLst>
          </p:cNvPr>
          <p:cNvSpPr/>
          <p:nvPr/>
        </p:nvSpPr>
        <p:spPr>
          <a:xfrm>
            <a:off x="4823908" y="4121878"/>
            <a:ext cx="214514" cy="1901825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solidFill>
              <a:srgbClr val="0070C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200" b="1" dirty="0" smtClean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中華商海</a:t>
            </a:r>
            <a:endParaRPr kumimoji="0" lang="en-US" altLang="zh-TW" sz="1200" b="1" dirty="0" smtClean="0">
              <a:solidFill>
                <a:srgbClr val="FFFF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1200" b="1" dirty="0" smtClean="0">
                <a:solidFill>
                  <a:srgbClr val="FFFF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及莊敬工家</a:t>
            </a:r>
            <a:endParaRPr kumimoji="0" lang="ja-JP" altLang="en-US" sz="1200" b="1" dirty="0">
              <a:solidFill>
                <a:srgbClr val="FFFF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cxnSp>
        <p:nvCxnSpPr>
          <p:cNvPr id="107" name="直線接點 106">
            <a:extLst>
              <a:ext uri="{FF2B5EF4-FFF2-40B4-BE49-F238E27FC236}">
                <a16:creationId xmlns:a16="http://schemas.microsoft.com/office/drawing/2014/main" id="{374BD720-785E-5A45-8549-D1DA8138888E}"/>
              </a:ext>
            </a:extLst>
          </p:cNvPr>
          <p:cNvCxnSpPr>
            <a:stCxn id="106" idx="0"/>
          </p:cNvCxnSpPr>
          <p:nvPr/>
        </p:nvCxnSpPr>
        <p:spPr bwMode="auto">
          <a:xfrm flipH="1" flipV="1">
            <a:off x="4927131" y="3879137"/>
            <a:ext cx="4034" cy="242739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ransition spd="med">
    <p:fade/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21891774-DE0A-B348-8F4F-3A72DDB89E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50826" y="765177"/>
            <a:ext cx="8893175" cy="5216525"/>
          </a:xfrm>
        </p:spPr>
        <p:txBody>
          <a:bodyPr>
            <a:noAutofit/>
          </a:bodyPr>
          <a:lstStyle/>
          <a:p>
            <a:pPr>
              <a:spcBef>
                <a:spcPct val="0"/>
              </a:spcBef>
            </a:pP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查詢資訊（學生個人的）： </a:t>
            </a:r>
          </a:p>
          <a:p>
            <a:pPr marL="457200" lvl="1" indent="0">
              <a:spcBef>
                <a:spcPct val="0"/>
              </a:spcBef>
              <a:buFont typeface="Arial" panose="020B0604020202020204" pitchFamily="34" charset="0"/>
              <a:buNone/>
            </a:pP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免試入學超額比序（未含志願序）個別序位之比率及累積人數區間（依教育部規定，比率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___%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未定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</a:t>
            </a:r>
          </a:p>
          <a:p>
            <a:pPr>
              <a:spcBef>
                <a:spcPct val="0"/>
              </a:spcBef>
            </a:pP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預計查詢畫面</a:t>
            </a:r>
          </a:p>
          <a:p>
            <a:pPr marL="457200" lvl="1" indent="0">
              <a:spcBef>
                <a:spcPct val="0"/>
              </a:spcBef>
            </a:pP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個別序位（不分性別）區間落在：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/>
            </a:r>
            <a:b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</a:b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Ｘ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%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（人數：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０００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）～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 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Ｙ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%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（人數：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０００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 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</a:t>
            </a:r>
          </a:p>
          <a:p>
            <a:pPr marL="457200" lvl="1" indent="0">
              <a:spcBef>
                <a:spcPct val="0"/>
              </a:spcBef>
            </a:pP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男生（女生）的個別序位區間落在：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００</a:t>
            </a:r>
            <a:r>
              <a:rPr lang="en-US"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  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～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００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人</a:t>
            </a:r>
          </a:p>
          <a:p>
            <a:pPr marL="457200" lvl="1" indent="0">
              <a:spcBef>
                <a:spcPct val="0"/>
              </a:spcBef>
            </a:pP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國中教育會考各科成績（等級、</a:t>
            </a:r>
            <a:r>
              <a:rPr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標示</a:t>
            </a: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</a:t>
            </a:r>
            <a:endParaRPr lang="en-US" altLang="zh-TW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 marL="457200" lvl="1" indent="0">
              <a:spcBef>
                <a:spcPct val="0"/>
              </a:spcBef>
            </a:pPr>
            <a:r>
              <a:rPr altLang="zh-TW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多元學習表現成績</a:t>
            </a:r>
            <a:endParaRPr lang="en-US" altLang="zh-TW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 marL="457200" lvl="1" indent="0">
              <a:spcBef>
                <a:spcPct val="0"/>
              </a:spcBef>
            </a:pPr>
            <a:endParaRPr altLang="zh-TW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</a:pP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本序位之計算係</a:t>
            </a: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以報名免試入學的學生人數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為主，已</a:t>
            </a: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扣除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經各入學管道錄取報到者</a:t>
            </a:r>
            <a:r>
              <a:rPr lang="en-US"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(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如直升入學、職科甄選入學、國中技藝技能優良學生甄審入學、產業特殊需求類科優先入學、實用技能學程、新北市</a:t>
            </a:r>
            <a:r>
              <a:rPr altLang="en-US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公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私校優先免試入學錄取報到者</a:t>
            </a:r>
            <a:r>
              <a:rPr lang="en-US"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)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。</a:t>
            </a:r>
          </a:p>
          <a:p>
            <a:pPr>
              <a:spcBef>
                <a:spcPct val="0"/>
              </a:spcBef>
            </a:pP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超額比序（會考</a:t>
            </a:r>
            <a:r>
              <a:rPr lang="en-US"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+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多元學習成績，</a:t>
            </a: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不含志願序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）的個別序位區間，把所有超額比序順次都納入比較</a:t>
            </a:r>
            <a:r>
              <a:rPr altLang="en-US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，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以</a:t>
            </a:r>
            <a:r>
              <a:rPr lang="en-US" altLang="zh-TW" sz="2000">
                <a:solidFill>
                  <a:srgbClr val="000000"/>
                </a:solidFill>
                <a:latin typeface="新細明體" panose="02020500000000000000" pitchFamily="18" charset="-120"/>
                <a:ea typeface="新細明體" panose="02020500000000000000" pitchFamily="18" charset="-120"/>
                <a:cs typeface="Times New Roman" panose="02020603050405020304" pitchFamily="18" charset="0"/>
              </a:rPr>
              <a:t>◎</a:t>
            </a:r>
            <a:r>
              <a:rPr lang="en-US"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%</a:t>
            </a:r>
            <a:r>
              <a:rPr altLang="zh-TW" sz="20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為一區間單位、</a:t>
            </a:r>
            <a:r>
              <a:rPr altLang="zh-TW" sz="2000" b="1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另會分列男女人數。 </a:t>
            </a:r>
            <a:endParaRPr altLang="en-US" sz="2000" b="1">
              <a:solidFill>
                <a:srgbClr val="FF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</p:txBody>
      </p:sp>
      <p:sp>
        <p:nvSpPr>
          <p:cNvPr id="4" name="標題 1">
            <a:extLst>
              <a:ext uri="{FF2B5EF4-FFF2-40B4-BE49-F238E27FC236}">
                <a16:creationId xmlns:a16="http://schemas.microsoft.com/office/drawing/2014/main" id="{9FBE352E-F14D-6B46-B2E1-B51132B52F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lang="en-US" altLang="zh-TW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基北免試入學個別序位區間查詢</a:t>
            </a:r>
            <a:endParaRPr altLang="en-US" dirty="0">
              <a:solidFill>
                <a:schemeClr val="bg1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內容版面配置區 2">
            <a:extLst>
              <a:ext uri="{FF2B5EF4-FFF2-40B4-BE49-F238E27FC236}">
                <a16:creationId xmlns:a16="http://schemas.microsoft.com/office/drawing/2014/main" id="{61240AA2-6987-674A-A57F-72C992752B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851" y="809627"/>
            <a:ext cx="8018463" cy="5172075"/>
          </a:xfrm>
        </p:spPr>
        <p:txBody>
          <a:bodyPr/>
          <a:lstStyle/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altLang="zh-TW" sz="3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查詢時間：</a:t>
            </a:r>
            <a:endParaRPr lang="en-US" altLang="zh-TW" sz="32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</a:t>
            </a:r>
            <a:r>
              <a:rPr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年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6</a:t>
            </a:r>
            <a:r>
              <a:rPr lang="zh-TW" altLang="en-US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月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23</a:t>
            </a:r>
            <a:r>
              <a:rPr lang="zh-TW" altLang="en-US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日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(</a:t>
            </a:r>
            <a:r>
              <a:rPr lang="zh-TW" altLang="en-US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四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)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中午</a:t>
            </a: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12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時～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111</a:t>
            </a:r>
            <a:r>
              <a:rPr altLang="en-US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年</a:t>
            </a: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6</a:t>
            </a:r>
            <a:r>
              <a:rPr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月</a:t>
            </a:r>
            <a:r>
              <a:rPr lang="en-US"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30</a:t>
            </a:r>
            <a:r>
              <a:rPr altLang="zh-TW" dirty="0" smtClean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日</a:t>
            </a: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(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四</a:t>
            </a: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)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中午</a:t>
            </a: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12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時止</a:t>
            </a:r>
            <a:endParaRPr lang="en-US" altLang="zh-TW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（與基北區免試入學志願選填時間相同）</a:t>
            </a: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altLang="zh-TW" sz="3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查詢網站：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基北區免試入學委員會網站</a:t>
            </a:r>
            <a:endParaRPr lang="en-US" altLang="zh-TW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</a:endParaRP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  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（</a:t>
            </a:r>
            <a:r>
              <a:rPr lang="en-US" altLang="zh-TW" b="1" u="sng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hlinkClick r:id="rId3"/>
              </a:rPr>
              <a:t> https://ttk.entry.edu.tw 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）</a:t>
            </a: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altLang="zh-TW" sz="3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查詢對象：</a:t>
            </a:r>
            <a:endParaRPr lang="en-US" altLang="zh-TW" sz="32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en-US"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     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參加基北區免試入學學生（需符合報名資格，含變更就學區審核通過者）</a:t>
            </a:r>
          </a:p>
          <a:p>
            <a:pPr marL="0" indent="0"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altLang="zh-TW" sz="3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查詢方式：</a:t>
            </a:r>
            <a:r>
              <a:rPr altLang="zh-TW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</a:rPr>
              <a:t>以帳號、密碼登入查詢</a:t>
            </a:r>
            <a:endParaRPr lang="en-US" altLang="zh-TW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</a:endParaRPr>
          </a:p>
        </p:txBody>
      </p:sp>
      <p:sp>
        <p:nvSpPr>
          <p:cNvPr id="4" name="標題 1">
            <a:extLst>
              <a:ext uri="{FF2B5EF4-FFF2-40B4-BE49-F238E27FC236}">
                <a16:creationId xmlns:a16="http://schemas.microsoft.com/office/drawing/2014/main" id="{572A43B9-53CC-5D43-AF74-D9B803738240}"/>
              </a:ext>
            </a:extLst>
          </p:cNvPr>
          <p:cNvSpPr txBox="1">
            <a:spLocks/>
          </p:cNvSpPr>
          <p:nvPr/>
        </p:nvSpPr>
        <p:spPr bwMode="auto">
          <a:xfrm>
            <a:off x="720726" y="107951"/>
            <a:ext cx="8278813" cy="72072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zh-TW" sz="3600" b="1" dirty="0" smtClean="0">
                <a:solidFill>
                  <a:srgbClr val="FFFFFF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Microsoft JhengHei UI" panose="020B0604030504040204" pitchFamily="34" charset="-120"/>
              </a:rPr>
              <a:t>111</a:t>
            </a:r>
            <a:r>
              <a:rPr lang="zh-TW" altLang="en-US" sz="3600" b="1" dirty="0" smtClean="0">
                <a:solidFill>
                  <a:srgbClr val="FFFFFF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Microsoft JhengHei UI" panose="020B0604030504040204" pitchFamily="34" charset="-120"/>
              </a:rPr>
              <a:t>基</a:t>
            </a:r>
            <a:r>
              <a:rPr lang="zh-TW" altLang="en-US" sz="3600" b="1" dirty="0">
                <a:solidFill>
                  <a:srgbClr val="FFFFFF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Microsoft JhengHei UI" panose="020B0604030504040204" pitchFamily="34" charset="-120"/>
              </a:rPr>
              <a:t>北免試入學個別序位區間查詢</a:t>
            </a:r>
          </a:p>
        </p:txBody>
      </p:sp>
    </p:spTree>
  </p:cSld>
  <p:clrMapOvr>
    <a:masterClrMapping/>
  </p:clrMapOvr>
  <p:transition spd="med">
    <p:fade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CFA501D-382A-8242-BFF7-C7D84EF54F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07951"/>
            <a:ext cx="8280400" cy="7207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r>
              <a:rPr lang="en-US" altLang="zh-TW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基北免試入學個別序位區間查詢</a:t>
            </a:r>
            <a:r>
              <a:rPr lang="en-US" altLang="zh-TW" dirty="0">
                <a:solidFill>
                  <a:schemeClr val="bg1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1/2</a:t>
            </a:r>
            <a:endParaRPr altLang="en-US" dirty="0">
              <a:solidFill>
                <a:schemeClr val="bg1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401411" name="投影片編號版面配置區 2">
            <a:extLst>
              <a:ext uri="{FF2B5EF4-FFF2-40B4-BE49-F238E27FC236}">
                <a16:creationId xmlns:a16="http://schemas.microsoft.com/office/drawing/2014/main" id="{ED9CC494-2C09-F14E-9393-314DD38A10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798513" y="5227638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761639A2-DBDD-4542-8874-F288F95C9D2B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132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401412" name="圖片 3">
            <a:extLst>
              <a:ext uri="{FF2B5EF4-FFF2-40B4-BE49-F238E27FC236}">
                <a16:creationId xmlns:a16="http://schemas.microsoft.com/office/drawing/2014/main" id="{7F3A291E-0305-9A4C-A479-199F292698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52513"/>
            <a:ext cx="9144000" cy="51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橢圓 6">
            <a:extLst>
              <a:ext uri="{FF2B5EF4-FFF2-40B4-BE49-F238E27FC236}">
                <a16:creationId xmlns:a16="http://schemas.microsoft.com/office/drawing/2014/main" id="{497B25B5-C4B8-D94C-858D-FF81A57DB681}"/>
              </a:ext>
            </a:extLst>
          </p:cNvPr>
          <p:cNvSpPr/>
          <p:nvPr/>
        </p:nvSpPr>
        <p:spPr>
          <a:xfrm>
            <a:off x="1212851" y="2636838"/>
            <a:ext cx="2663825" cy="576262"/>
          </a:xfrm>
          <a:prstGeom prst="ellipse">
            <a:avLst/>
          </a:prstGeom>
          <a:noFill/>
          <a:ln w="47625" cmpd="sng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2AC7DF54-792D-4248-84CF-79F331DE80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1" y="107952"/>
            <a:ext cx="8640763" cy="758825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pPr>
              <a:defRPr/>
            </a:pPr>
            <a:r>
              <a:rPr altLang="en-US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選擇志願選填</a:t>
            </a:r>
          </a:p>
        </p:txBody>
      </p:sp>
      <p:sp>
        <p:nvSpPr>
          <p:cNvPr id="403459" name="投影片編號版面配置區 2">
            <a:extLst>
              <a:ext uri="{FF2B5EF4-FFF2-40B4-BE49-F238E27FC236}">
                <a16:creationId xmlns:a16="http://schemas.microsoft.com/office/drawing/2014/main" id="{CD892BD0-493B-9A44-8FD3-406DE5E7BA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EDA9633-DB52-B14C-8876-45A7F6721D3C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133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403460" name="圖片 3">
            <a:extLst>
              <a:ext uri="{FF2B5EF4-FFF2-40B4-BE49-F238E27FC236}">
                <a16:creationId xmlns:a16="http://schemas.microsoft.com/office/drawing/2014/main" id="{3F7B1A21-920E-6A4D-B481-E912E2B5ED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81075"/>
            <a:ext cx="9144000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橢圓 6">
            <a:extLst>
              <a:ext uri="{FF2B5EF4-FFF2-40B4-BE49-F238E27FC236}">
                <a16:creationId xmlns:a16="http://schemas.microsoft.com/office/drawing/2014/main" id="{7B92CEB3-0633-8440-A645-3C74B77856A3}"/>
              </a:ext>
            </a:extLst>
          </p:cNvPr>
          <p:cNvSpPr/>
          <p:nvPr/>
        </p:nvSpPr>
        <p:spPr>
          <a:xfrm>
            <a:off x="900114" y="3284540"/>
            <a:ext cx="1366837" cy="503237"/>
          </a:xfrm>
          <a:prstGeom prst="ellipse">
            <a:avLst/>
          </a:prstGeom>
          <a:noFill/>
          <a:ln w="47625" cmpd="sng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3CB5C9CE-33A4-2B42-A3D4-A13AB032CA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850" y="144463"/>
            <a:ext cx="8280400" cy="647700"/>
          </a:xfrm>
          <a:solidFill>
            <a:schemeClr val="bg2">
              <a:lumMod val="50000"/>
            </a:schemeClr>
          </a:solidFill>
        </p:spPr>
        <p:txBody>
          <a:bodyPr/>
          <a:lstStyle/>
          <a:p>
            <a:pPr>
              <a:defRPr/>
            </a:pP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年基北免試入學志願選填畫面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405507" name="投影片編號版面配置區 2">
            <a:extLst>
              <a:ext uri="{FF2B5EF4-FFF2-40B4-BE49-F238E27FC236}">
                <a16:creationId xmlns:a16="http://schemas.microsoft.com/office/drawing/2014/main" id="{6A6B6928-6CCB-2043-B1D7-9D8E55D64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309563" y="6484938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384859F4-6A78-BC46-92D3-3EBB9BA2CE08}" type="slidenum">
              <a:rPr lang="zh-TW" altLang="en-US" sz="1200" b="1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134</a:t>
            </a:fld>
            <a:endParaRPr lang="zh-TW" altLang="en-US" sz="12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405508" name="群組 3">
            <a:extLst>
              <a:ext uri="{FF2B5EF4-FFF2-40B4-BE49-F238E27FC236}">
                <a16:creationId xmlns:a16="http://schemas.microsoft.com/office/drawing/2014/main" id="{1509A9F4-143B-D142-B4BD-5D0D0C1B5EFA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908050"/>
            <a:ext cx="8569325" cy="5799138"/>
            <a:chOff x="323528" y="908720"/>
            <a:chExt cx="8568952" cy="5799137"/>
          </a:xfrm>
        </p:grpSpPr>
        <p:pic>
          <p:nvPicPr>
            <p:cNvPr id="405510" name="Picture 2">
              <a:extLst>
                <a:ext uri="{FF2B5EF4-FFF2-40B4-BE49-F238E27FC236}">
                  <a16:creationId xmlns:a16="http://schemas.microsoft.com/office/drawing/2014/main" id="{5D634E04-75C7-4743-84A5-94DBEC0327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528" y="908720"/>
              <a:ext cx="8568952" cy="579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文字方塊 2">
              <a:extLst>
                <a:ext uri="{FF2B5EF4-FFF2-40B4-BE49-F238E27FC236}">
                  <a16:creationId xmlns:a16="http://schemas.microsoft.com/office/drawing/2014/main" id="{799BDC81-5C78-6143-944A-AFDE6C194F4C}"/>
                </a:ext>
              </a:extLst>
            </p:cNvPr>
            <p:cNvSpPr txBox="1"/>
            <p:nvPr/>
          </p:nvSpPr>
          <p:spPr>
            <a:xfrm>
              <a:off x="3563475" y="2451770"/>
              <a:ext cx="1368365" cy="36988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板橋高中</a:t>
              </a:r>
            </a:p>
          </p:txBody>
        </p:sp>
        <p:sp>
          <p:nvSpPr>
            <p:cNvPr id="6" name="文字方塊 5">
              <a:extLst>
                <a:ext uri="{FF2B5EF4-FFF2-40B4-BE49-F238E27FC236}">
                  <a16:creationId xmlns:a16="http://schemas.microsoft.com/office/drawing/2014/main" id="{2C7B7AAF-141D-F243-A022-D55A3991047A}"/>
                </a:ext>
              </a:extLst>
            </p:cNvPr>
            <p:cNvSpPr txBox="1"/>
            <p:nvPr/>
          </p:nvSpPr>
          <p:spPr>
            <a:xfrm>
              <a:off x="3563475" y="3501108"/>
              <a:ext cx="1368365" cy="3698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新北高工</a:t>
              </a:r>
            </a:p>
          </p:txBody>
        </p:sp>
        <p:sp>
          <p:nvSpPr>
            <p:cNvPr id="7" name="文字方塊 6">
              <a:extLst>
                <a:ext uri="{FF2B5EF4-FFF2-40B4-BE49-F238E27FC236}">
                  <a16:creationId xmlns:a16="http://schemas.microsoft.com/office/drawing/2014/main" id="{A14423D7-C634-214C-86C8-36EB067532D4}"/>
                </a:ext>
              </a:extLst>
            </p:cNvPr>
            <p:cNvSpPr txBox="1"/>
            <p:nvPr/>
          </p:nvSpPr>
          <p:spPr>
            <a:xfrm>
              <a:off x="3563475" y="5012407"/>
              <a:ext cx="1368365" cy="36933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 smtClean="0">
                  <a:solidFill>
                    <a:srgbClr val="FF0000"/>
                  </a:solidFill>
                </a:rPr>
                <a:t>新北高中</a:t>
              </a:r>
              <a:endParaRPr lang="zh-TW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8" name="文字方塊 7">
              <a:extLst>
                <a:ext uri="{FF2B5EF4-FFF2-40B4-BE49-F238E27FC236}">
                  <a16:creationId xmlns:a16="http://schemas.microsoft.com/office/drawing/2014/main" id="{5002E503-C323-CA42-B249-3C93D542B367}"/>
                </a:ext>
              </a:extLst>
            </p:cNvPr>
            <p:cNvSpPr txBox="1"/>
            <p:nvPr/>
          </p:nvSpPr>
          <p:spPr>
            <a:xfrm>
              <a:off x="3563475" y="6022057"/>
              <a:ext cx="1368365" cy="3683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錦和高中</a:t>
              </a:r>
            </a:p>
          </p:txBody>
        </p:sp>
        <p:sp>
          <p:nvSpPr>
            <p:cNvPr id="9" name="文字方塊 8">
              <a:extLst>
                <a:ext uri="{FF2B5EF4-FFF2-40B4-BE49-F238E27FC236}">
                  <a16:creationId xmlns:a16="http://schemas.microsoft.com/office/drawing/2014/main" id="{8B5D1D19-ACF8-2B40-AFA5-5C940439CCBF}"/>
                </a:ext>
              </a:extLst>
            </p:cNvPr>
            <p:cNvSpPr txBox="1"/>
            <p:nvPr/>
          </p:nvSpPr>
          <p:spPr>
            <a:xfrm>
              <a:off x="5939859" y="3463008"/>
              <a:ext cx="1008019" cy="3698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機械科</a:t>
              </a:r>
            </a:p>
          </p:txBody>
        </p:sp>
        <p:sp>
          <p:nvSpPr>
            <p:cNvPr id="405516" name="文字方塊 9">
              <a:extLst>
                <a:ext uri="{FF2B5EF4-FFF2-40B4-BE49-F238E27FC236}">
                  <a16:creationId xmlns:a16="http://schemas.microsoft.com/office/drawing/2014/main" id="{3AC760CE-B3BF-C14A-8CD4-4389A5995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0152" y="3933056"/>
              <a:ext cx="1008112" cy="3693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模具科</a:t>
              </a:r>
            </a:p>
          </p:txBody>
        </p:sp>
        <p:sp>
          <p:nvSpPr>
            <p:cNvPr id="11" name="文字方塊 10">
              <a:extLst>
                <a:ext uri="{FF2B5EF4-FFF2-40B4-BE49-F238E27FC236}">
                  <a16:creationId xmlns:a16="http://schemas.microsoft.com/office/drawing/2014/main" id="{2E939F77-FAB1-644D-91C6-7704D32D4F78}"/>
                </a:ext>
              </a:extLst>
            </p:cNvPr>
            <p:cNvSpPr txBox="1"/>
            <p:nvPr/>
          </p:nvSpPr>
          <p:spPr>
            <a:xfrm>
              <a:off x="5939859" y="2451770"/>
              <a:ext cx="1008019" cy="36988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普通科</a:t>
              </a:r>
            </a:p>
          </p:txBody>
        </p:sp>
        <p:sp>
          <p:nvSpPr>
            <p:cNvPr id="12" name="文字方塊 11">
              <a:extLst>
                <a:ext uri="{FF2B5EF4-FFF2-40B4-BE49-F238E27FC236}">
                  <a16:creationId xmlns:a16="http://schemas.microsoft.com/office/drawing/2014/main" id="{82118A03-82B8-744E-8417-8D122D2751A3}"/>
                </a:ext>
              </a:extLst>
            </p:cNvPr>
            <p:cNvSpPr txBox="1"/>
            <p:nvPr/>
          </p:nvSpPr>
          <p:spPr>
            <a:xfrm>
              <a:off x="6012880" y="4994944"/>
              <a:ext cx="1008019" cy="36988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普通科</a:t>
              </a:r>
            </a:p>
          </p:txBody>
        </p:sp>
        <p:sp>
          <p:nvSpPr>
            <p:cNvPr id="13" name="文字方塊 12">
              <a:extLst>
                <a:ext uri="{FF2B5EF4-FFF2-40B4-BE49-F238E27FC236}">
                  <a16:creationId xmlns:a16="http://schemas.microsoft.com/office/drawing/2014/main" id="{CF1E90FA-FDE2-3844-BDD0-2524930FAACD}"/>
                </a:ext>
              </a:extLst>
            </p:cNvPr>
            <p:cNvSpPr txBox="1"/>
            <p:nvPr/>
          </p:nvSpPr>
          <p:spPr>
            <a:xfrm>
              <a:off x="6012880" y="6044282"/>
              <a:ext cx="1008019" cy="36988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dirty="0">
                  <a:solidFill>
                    <a:srgbClr val="FF0000"/>
                  </a:solidFill>
                </a:rPr>
                <a:t>普通科</a:t>
              </a:r>
            </a:p>
          </p:txBody>
        </p:sp>
      </p:grpSp>
      <p:sp>
        <p:nvSpPr>
          <p:cNvPr id="15" name="七角星形 14">
            <a:extLst>
              <a:ext uri="{FF2B5EF4-FFF2-40B4-BE49-F238E27FC236}">
                <a16:creationId xmlns:a16="http://schemas.microsoft.com/office/drawing/2014/main" id="{806D50E3-FE36-3F4E-AF8A-6D6CB0C30224}"/>
              </a:ext>
            </a:extLst>
          </p:cNvPr>
          <p:cNvSpPr/>
          <p:nvPr/>
        </p:nvSpPr>
        <p:spPr>
          <a:xfrm>
            <a:off x="755650" y="2976563"/>
            <a:ext cx="3168650" cy="1663700"/>
          </a:xfrm>
          <a:prstGeom prst="star7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36000" rIns="36000" bIns="36000" anchor="ctr"/>
          <a:lstStyle/>
          <a:p>
            <a:pPr algn="ctr">
              <a:defRPr/>
            </a:pPr>
            <a:r>
              <a:rPr lang="zh-TW" altLang="en-US" dirty="0">
                <a:solidFill>
                  <a:srgbClr val="FFFFFF"/>
                </a:solidFill>
              </a:rPr>
              <a:t>技術型高中，連續選擇同校多科，可算同一志願</a:t>
            </a: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投影片編號版面配置區 3">
            <a:extLst>
              <a:ext uri="{FF2B5EF4-FFF2-40B4-BE49-F238E27FC236}">
                <a16:creationId xmlns:a16="http://schemas.microsoft.com/office/drawing/2014/main" id="{8AC3A8B2-65F0-314C-B2B6-0B85717DE9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FE43E92E-D761-BB4E-B288-B02A8D08CCD1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135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pic>
        <p:nvPicPr>
          <p:cNvPr id="221186" name="Picture 2">
            <a:extLst>
              <a:ext uri="{FF2B5EF4-FFF2-40B4-BE49-F238E27FC236}">
                <a16:creationId xmlns:a16="http://schemas.microsoft.com/office/drawing/2014/main" id="{91A283B8-7721-7348-8F92-BEDD272A1E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/>
          <a:srcRect l="30171" t="14008" r="24390" b="12500"/>
          <a:stretch/>
        </p:blipFill>
        <p:spPr bwMode="auto">
          <a:xfrm>
            <a:off x="39689" y="-4763"/>
            <a:ext cx="8123237" cy="6858001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sp>
        <p:nvSpPr>
          <p:cNvPr id="2" name="文字方塊 1">
            <a:extLst>
              <a:ext uri="{FF2B5EF4-FFF2-40B4-BE49-F238E27FC236}">
                <a16:creationId xmlns:a16="http://schemas.microsoft.com/office/drawing/2014/main" id="{70FE3D1B-7E96-DD48-8AB9-8C86D5B380C4}"/>
              </a:ext>
            </a:extLst>
          </p:cNvPr>
          <p:cNvSpPr txBox="1"/>
          <p:nvPr/>
        </p:nvSpPr>
        <p:spPr>
          <a:xfrm>
            <a:off x="323850" y="107950"/>
            <a:ext cx="8432800" cy="6477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lnSpc>
                <a:spcPct val="90000"/>
              </a:lnSpc>
              <a:defRPr lang="zh-TW"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altLang="en-US" dirty="0">
                <a:solidFill>
                  <a:srgbClr val="FFFFFF"/>
                </a:solidFill>
              </a:rPr>
              <a:t>志願選填報名表</a:t>
            </a:r>
            <a:r>
              <a:rPr lang="en-US" altLang="zh-TW" dirty="0">
                <a:solidFill>
                  <a:srgbClr val="FFFFFF"/>
                </a:solidFill>
              </a:rPr>
              <a:t>(</a:t>
            </a:r>
            <a:r>
              <a:rPr altLang="en-US" dirty="0">
                <a:solidFill>
                  <a:srgbClr val="FFFFFF"/>
                </a:solidFill>
              </a:rPr>
              <a:t>範例</a:t>
            </a:r>
            <a:r>
              <a:rPr lang="en-US" altLang="zh-TW" dirty="0">
                <a:solidFill>
                  <a:srgbClr val="FFFFFF"/>
                </a:solidFill>
              </a:rPr>
              <a:t>)</a:t>
            </a:r>
            <a:endParaRPr altLang="en-US" dirty="0">
              <a:solidFill>
                <a:srgbClr val="FFFFFF"/>
              </a:solidFill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97B70D2D-BF52-A842-84AB-45F2ADA5D06D}"/>
              </a:ext>
            </a:extLst>
          </p:cNvPr>
          <p:cNvSpPr/>
          <p:nvPr/>
        </p:nvSpPr>
        <p:spPr>
          <a:xfrm>
            <a:off x="1370013" y="904875"/>
            <a:ext cx="393700" cy="292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srgbClr val="FFFFFF"/>
              </a:solidFill>
            </a:endParaRPr>
          </a:p>
        </p:txBody>
      </p:sp>
      <p:sp>
        <p:nvSpPr>
          <p:cNvPr id="407558" name="文字方塊 4">
            <a:extLst>
              <a:ext uri="{FF2B5EF4-FFF2-40B4-BE49-F238E27FC236}">
                <a16:creationId xmlns:a16="http://schemas.microsoft.com/office/drawing/2014/main" id="{C6919FA4-45DC-BF4E-8FB1-4978921CB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0013" y="904875"/>
            <a:ext cx="5762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zh-TW" sz="16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endParaRPr lang="zh-TW" altLang="en-US" sz="1600" b="1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578" name="群組 18">
            <a:extLst>
              <a:ext uri="{FF2B5EF4-FFF2-40B4-BE49-F238E27FC236}">
                <a16:creationId xmlns:a16="http://schemas.microsoft.com/office/drawing/2014/main" id="{2982BD03-6CA5-C941-BC2D-C152EB3E9180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1431925"/>
            <a:ext cx="3438525" cy="681038"/>
            <a:chOff x="1995948" y="1049040"/>
            <a:chExt cx="3439246" cy="511278"/>
          </a:xfrm>
        </p:grpSpPr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9C80C062-A474-7645-BE24-7CD2F9BABE43}"/>
                </a:ext>
              </a:extLst>
            </p:cNvPr>
            <p:cNvSpPr/>
            <p:nvPr/>
          </p:nvSpPr>
          <p:spPr>
            <a:xfrm>
              <a:off x="1995948" y="1049040"/>
              <a:ext cx="3439246" cy="511278"/>
            </a:xfrm>
            <a:prstGeom prst="roundRect">
              <a:avLst/>
            </a:prstGeom>
            <a:solidFill>
              <a:schemeClr val="tx1">
                <a:lumMod val="75000"/>
                <a:lumOff val="25000"/>
                <a:alpha val="6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/>
            </a:p>
          </p:txBody>
        </p:sp>
        <p:sp>
          <p:nvSpPr>
            <p:cNvPr id="408596" name="文字方塊 3">
              <a:extLst>
                <a:ext uri="{FF2B5EF4-FFF2-40B4-BE49-F238E27FC236}">
                  <a16:creationId xmlns:a16="http://schemas.microsoft.com/office/drawing/2014/main" id="{FA64EFAA-86FC-1B4E-9A0C-32165406E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00956" y="1098200"/>
              <a:ext cx="3293579" cy="300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2000" b="1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新北市家長及學子們希望</a:t>
              </a:r>
              <a:r>
                <a:rPr lang="en-US" altLang="zh-TW" sz="2000" b="1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….</a:t>
              </a:r>
              <a:endParaRPr lang="zh-TW" altLang="en-US" sz="2000" b="1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  <p:grpSp>
        <p:nvGrpSpPr>
          <p:cNvPr id="15" name="群組 14">
            <a:extLst>
              <a:ext uri="{FF2B5EF4-FFF2-40B4-BE49-F238E27FC236}">
                <a16:creationId xmlns:a16="http://schemas.microsoft.com/office/drawing/2014/main" id="{F4C4C7EF-0716-0E4B-991D-CFEA947FD2EE}"/>
              </a:ext>
            </a:extLst>
          </p:cNvPr>
          <p:cNvGrpSpPr>
            <a:grpSpLocks/>
          </p:cNvGrpSpPr>
          <p:nvPr/>
        </p:nvGrpSpPr>
        <p:grpSpPr bwMode="auto">
          <a:xfrm>
            <a:off x="495301" y="2476502"/>
            <a:ext cx="2481263" cy="1795463"/>
            <a:chOff x="954278" y="1827505"/>
            <a:chExt cx="2481072" cy="1347216"/>
          </a:xfrm>
        </p:grpSpPr>
        <p:pic>
          <p:nvPicPr>
            <p:cNvPr id="408593" name="圖片 12">
              <a:extLst>
                <a:ext uri="{FF2B5EF4-FFF2-40B4-BE49-F238E27FC236}">
                  <a16:creationId xmlns:a16="http://schemas.microsoft.com/office/drawing/2014/main" id="{157B724C-5673-444A-9E10-94CA1E5A75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4278" y="1827505"/>
              <a:ext cx="2481072" cy="1347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594" name="文字方塊 6">
              <a:extLst>
                <a:ext uri="{FF2B5EF4-FFF2-40B4-BE49-F238E27FC236}">
                  <a16:creationId xmlns:a16="http://schemas.microsoft.com/office/drawing/2014/main" id="{C4D90265-04DA-E94C-8B86-0DFAA0BFE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0147" y="2389239"/>
              <a:ext cx="1210495" cy="254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學校近一點</a:t>
              </a:r>
            </a:p>
          </p:txBody>
        </p:sp>
      </p:grpSp>
      <p:grpSp>
        <p:nvGrpSpPr>
          <p:cNvPr id="16" name="群組 15">
            <a:extLst>
              <a:ext uri="{FF2B5EF4-FFF2-40B4-BE49-F238E27FC236}">
                <a16:creationId xmlns:a16="http://schemas.microsoft.com/office/drawing/2014/main" id="{E35D920C-0C49-5D4A-B193-59720D7ED30B}"/>
              </a:ext>
            </a:extLst>
          </p:cNvPr>
          <p:cNvGrpSpPr>
            <a:grpSpLocks/>
          </p:cNvGrpSpPr>
          <p:nvPr/>
        </p:nvGrpSpPr>
        <p:grpSpPr bwMode="auto">
          <a:xfrm>
            <a:off x="3235325" y="2524127"/>
            <a:ext cx="2219325" cy="1128713"/>
            <a:chOff x="2995115" y="2953829"/>
            <a:chExt cx="2218944" cy="847344"/>
          </a:xfrm>
        </p:grpSpPr>
        <p:pic>
          <p:nvPicPr>
            <p:cNvPr id="408591" name="圖片 1">
              <a:extLst>
                <a:ext uri="{FF2B5EF4-FFF2-40B4-BE49-F238E27FC236}">
                  <a16:creationId xmlns:a16="http://schemas.microsoft.com/office/drawing/2014/main" id="{4E0AF35B-E24E-A74B-8DAF-C2CD694135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115" y="2953829"/>
              <a:ext cx="2218944" cy="847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592" name="文字方塊 7">
              <a:extLst>
                <a:ext uri="{FF2B5EF4-FFF2-40B4-BE49-F238E27FC236}">
                  <a16:creationId xmlns:a16="http://schemas.microsoft.com/office/drawing/2014/main" id="{8FE89D63-F74B-C547-A70F-B814C9302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50" y="3262834"/>
              <a:ext cx="1210380" cy="254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睡眠多一點</a:t>
              </a:r>
            </a:p>
          </p:txBody>
        </p:sp>
      </p:grpSp>
      <p:grpSp>
        <p:nvGrpSpPr>
          <p:cNvPr id="17" name="群組 16">
            <a:extLst>
              <a:ext uri="{FF2B5EF4-FFF2-40B4-BE49-F238E27FC236}">
                <a16:creationId xmlns:a16="http://schemas.microsoft.com/office/drawing/2014/main" id="{20F26A6B-77B4-5845-8527-48E7BAACEA2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5857876" y="2192340"/>
            <a:ext cx="2444750" cy="1406525"/>
            <a:chOff x="4790758" y="1836534"/>
            <a:chExt cx="2444496" cy="1054608"/>
          </a:xfrm>
        </p:grpSpPr>
        <p:pic>
          <p:nvPicPr>
            <p:cNvPr id="408589" name="圖片 2">
              <a:extLst>
                <a:ext uri="{FF2B5EF4-FFF2-40B4-BE49-F238E27FC236}">
                  <a16:creationId xmlns:a16="http://schemas.microsoft.com/office/drawing/2014/main" id="{200CDE77-7CCF-E64D-9AF2-88E4868A72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0758" y="1836534"/>
              <a:ext cx="2444496" cy="10546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590" name="文字方塊 8">
              <a:extLst>
                <a:ext uri="{FF2B5EF4-FFF2-40B4-BE49-F238E27FC236}">
                  <a16:creationId xmlns:a16="http://schemas.microsoft.com/office/drawing/2014/main" id="{81C8D576-F3EA-154A-BE6D-DFBE801CCA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5624554" y="2219722"/>
              <a:ext cx="1210462" cy="253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陪伴長一點</a:t>
              </a:r>
            </a:p>
          </p:txBody>
        </p:sp>
      </p:grpSp>
      <p:grpSp>
        <p:nvGrpSpPr>
          <p:cNvPr id="18" name="群組 17">
            <a:extLst>
              <a:ext uri="{FF2B5EF4-FFF2-40B4-BE49-F238E27FC236}">
                <a16:creationId xmlns:a16="http://schemas.microsoft.com/office/drawing/2014/main" id="{F5B7E597-5400-884B-9C19-1688A4705FB7}"/>
              </a:ext>
            </a:extLst>
          </p:cNvPr>
          <p:cNvGrpSpPr>
            <a:grpSpLocks/>
          </p:cNvGrpSpPr>
          <p:nvPr/>
        </p:nvGrpSpPr>
        <p:grpSpPr bwMode="auto">
          <a:xfrm>
            <a:off x="6550026" y="3775075"/>
            <a:ext cx="2298700" cy="2008188"/>
            <a:chOff x="5974443" y="2868195"/>
            <a:chExt cx="2298192" cy="1505712"/>
          </a:xfrm>
        </p:grpSpPr>
        <p:pic>
          <p:nvPicPr>
            <p:cNvPr id="408587" name="圖片 11">
              <a:extLst>
                <a:ext uri="{FF2B5EF4-FFF2-40B4-BE49-F238E27FC236}">
                  <a16:creationId xmlns:a16="http://schemas.microsoft.com/office/drawing/2014/main" id="{6AA5F870-39F5-164C-9FCF-6E299F83446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74443" y="2868195"/>
              <a:ext cx="2298192" cy="1505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文字方塊 9">
              <a:extLst>
                <a:ext uri="{FF2B5EF4-FFF2-40B4-BE49-F238E27FC236}">
                  <a16:creationId xmlns:a16="http://schemas.microsoft.com/office/drawing/2014/main" id="{5174CC48-F2D3-4A47-B4A5-D48C4A1C0A04}"/>
                </a:ext>
              </a:extLst>
            </p:cNvPr>
            <p:cNvSpPr txBox="1"/>
            <p:nvPr/>
          </p:nvSpPr>
          <p:spPr>
            <a:xfrm>
              <a:off x="6669614" y="3285986"/>
              <a:ext cx="1005181" cy="43845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zh-TW" alt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icrosoft JhengHei" charset="0"/>
                  <a:ea typeface="Microsoft JhengHei" charset="0"/>
                  <a:cs typeface="Microsoft JhengHei" charset="0"/>
                </a:rPr>
                <a:t>經濟壓力</a:t>
              </a:r>
            </a:p>
            <a:p>
              <a:pPr>
                <a:defRPr/>
              </a:pPr>
              <a:r>
                <a:rPr lang="zh-TW" alt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Microsoft JhengHei" charset="0"/>
                  <a:ea typeface="Microsoft JhengHei" charset="0"/>
                  <a:cs typeface="Microsoft JhengHei" charset="0"/>
                </a:rPr>
                <a:t>少一點</a:t>
              </a:r>
            </a:p>
          </p:txBody>
        </p:sp>
      </p:grpSp>
      <p:pic>
        <p:nvPicPr>
          <p:cNvPr id="408583" name="圖片 10">
            <a:extLst>
              <a:ext uri="{FF2B5EF4-FFF2-40B4-BE49-F238E27FC236}">
                <a16:creationId xmlns:a16="http://schemas.microsoft.com/office/drawing/2014/main" id="{B790B33B-48E5-004C-91A6-BBC3CBA1426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351" y="6092827"/>
            <a:ext cx="1573213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群組 13">
            <a:extLst>
              <a:ext uri="{FF2B5EF4-FFF2-40B4-BE49-F238E27FC236}">
                <a16:creationId xmlns:a16="http://schemas.microsoft.com/office/drawing/2014/main" id="{F25290E1-E70F-BE46-800D-716DF59559E2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3344863"/>
            <a:ext cx="3627438" cy="3694112"/>
            <a:chOff x="2635119" y="1814862"/>
            <a:chExt cx="3548768" cy="3548768"/>
          </a:xfrm>
        </p:grpSpPr>
        <p:pic>
          <p:nvPicPr>
            <p:cNvPr id="408585" name="圖片 5">
              <a:hlinkClick r:id="rId8" action="ppaction://hlinkfile"/>
              <a:extLst>
                <a:ext uri="{FF2B5EF4-FFF2-40B4-BE49-F238E27FC236}">
                  <a16:creationId xmlns:a16="http://schemas.microsoft.com/office/drawing/2014/main" id="{3DACFC6A-6F5A-AB4C-930E-F69936DD6CD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5119" y="1814862"/>
              <a:ext cx="3548768" cy="3548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8586" name="文字方塊 21">
              <a:extLst>
                <a:ext uri="{FF2B5EF4-FFF2-40B4-BE49-F238E27FC236}">
                  <a16:creationId xmlns:a16="http://schemas.microsoft.com/office/drawing/2014/main" id="{D05E1F2B-A0B0-8843-ADA1-E514640A3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0958" y="3192337"/>
              <a:ext cx="1937087" cy="680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zh-TW" altLang="en-US" sz="2000" b="1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hlinkClick r:id="rId10" action="ppaction://hlinkfile"/>
                </a:rPr>
                <a:t>讓孩子在新北</a:t>
              </a:r>
              <a:endParaRPr lang="en-US" altLang="zh-TW" sz="20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  <a:hlinkClick r:id="rId10" action="ppaction://hlinkfile"/>
              </a:endParaRP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zh-TW" altLang="en-US" sz="2000" b="1">
                  <a:solidFill>
                    <a:srgbClr val="FF0000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  <a:hlinkClick r:id="rId10" action="ppaction://hlinkfile"/>
                </a:rPr>
                <a:t>成為自己的明星</a:t>
              </a:r>
              <a:endParaRPr lang="zh-TW" altLang="en-US" sz="20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</p:txBody>
        </p:sp>
      </p:grp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626" name="群組 6">
            <a:extLst>
              <a:ext uri="{FF2B5EF4-FFF2-40B4-BE49-F238E27FC236}">
                <a16:creationId xmlns:a16="http://schemas.microsoft.com/office/drawing/2014/main" id="{3B46E4C8-5B4A-E444-8534-431D69EFD672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260350"/>
            <a:ext cx="8302625" cy="668338"/>
            <a:chOff x="69230" y="9576"/>
            <a:chExt cx="8229600" cy="964646"/>
          </a:xfrm>
        </p:grpSpPr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BCE2E16B-7BAE-A542-BC8C-2AF0C1D1FD08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6" name="圓角矩形 4">
              <a:extLst>
                <a:ext uri="{FF2B5EF4-FFF2-40B4-BE49-F238E27FC236}">
                  <a16:creationId xmlns:a16="http://schemas.microsoft.com/office/drawing/2014/main" id="{6F77F5C6-DDA1-1045-AE6C-B7E2F2837038}"/>
                </a:ext>
              </a:extLst>
            </p:cNvPr>
            <p:cNvSpPr/>
            <p:nvPr/>
          </p:nvSpPr>
          <p:spPr>
            <a:xfrm>
              <a:off x="261202" y="76025"/>
              <a:ext cx="8037628" cy="868409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zh-TW" altLang="en-US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肆、結語</a:t>
              </a:r>
            </a:p>
          </p:txBody>
        </p:sp>
      </p:grpSp>
      <p:sp>
        <p:nvSpPr>
          <p:cNvPr id="410627" name="文字方塊 2">
            <a:extLst>
              <a:ext uri="{FF2B5EF4-FFF2-40B4-BE49-F238E27FC236}">
                <a16:creationId xmlns:a16="http://schemas.microsoft.com/office/drawing/2014/main" id="{69BAE27F-8AB0-A648-999A-0697F8F19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052513"/>
            <a:ext cx="7993062" cy="1865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61938" indent="-261938"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lnSpc>
                <a:spcPct val="90000"/>
              </a:lnSpc>
              <a:buClr>
                <a:srgbClr val="F5B821"/>
              </a:buClr>
              <a:buFont typeface="Wingdings" pitchFamily="2" charset="2"/>
              <a:buChar char="v"/>
            </a:pPr>
            <a:r>
              <a:rPr lang="zh-TW" altLang="en-US" sz="320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</a:t>
            </a:r>
            <a:r>
              <a:rPr lang="zh-TW" altLang="en-US" sz="320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為提升高中職辦學品質，使</a:t>
            </a:r>
            <a:r>
              <a:rPr lang="zh-TW" altLang="en-US" sz="320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學子能適性就近入學</a:t>
            </a:r>
            <a:r>
              <a:rPr lang="zh-TW" altLang="en-US" sz="320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社區優質高中職，把每個孩子帶上來，逐步實現</a:t>
            </a:r>
            <a:r>
              <a:rPr lang="zh-TW" altLang="en-US" sz="320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在地就學</a:t>
            </a:r>
            <a:r>
              <a:rPr lang="zh-TW" altLang="en-US" sz="320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的目標，我們做了</a:t>
            </a:r>
            <a:r>
              <a:rPr lang="en-US" altLang="zh-TW" sz="320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...</a:t>
            </a:r>
          </a:p>
        </p:txBody>
      </p:sp>
      <p:sp>
        <p:nvSpPr>
          <p:cNvPr id="410628" name="文字方塊 9">
            <a:extLst>
              <a:ext uri="{FF2B5EF4-FFF2-40B4-BE49-F238E27FC236}">
                <a16:creationId xmlns:a16="http://schemas.microsoft.com/office/drawing/2014/main" id="{62D1AC38-A170-1E41-BE6B-3A627FC73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9239" y="3443289"/>
            <a:ext cx="12105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提高就學機</a:t>
            </a:r>
          </a:p>
        </p:txBody>
      </p:sp>
      <p:pic>
        <p:nvPicPr>
          <p:cNvPr id="410629" name="圖片 17">
            <a:extLst>
              <a:ext uri="{FF2B5EF4-FFF2-40B4-BE49-F238E27FC236}">
                <a16:creationId xmlns:a16="http://schemas.microsoft.com/office/drawing/2014/main" id="{5E83CF12-C557-7446-8E7C-07317C0D4D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01" y="2794000"/>
            <a:ext cx="592138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30" name="圖片 18">
            <a:extLst>
              <a:ext uri="{FF2B5EF4-FFF2-40B4-BE49-F238E27FC236}">
                <a16:creationId xmlns:a16="http://schemas.microsoft.com/office/drawing/2014/main" id="{E5229C9C-8B09-7C46-8EFF-EF29AE0B82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326" y="3532189"/>
            <a:ext cx="566738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631" name="文字方塊 21">
            <a:extLst>
              <a:ext uri="{FF2B5EF4-FFF2-40B4-BE49-F238E27FC236}">
                <a16:creationId xmlns:a16="http://schemas.microsoft.com/office/drawing/2014/main" id="{FB19A50B-1261-4F46-A0F3-D77FF63DE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088" y="4268789"/>
            <a:ext cx="1415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提高就學機會</a:t>
            </a:r>
          </a:p>
        </p:txBody>
      </p:sp>
      <p:sp>
        <p:nvSpPr>
          <p:cNvPr id="410632" name="文字方塊 22">
            <a:extLst>
              <a:ext uri="{FF2B5EF4-FFF2-40B4-BE49-F238E27FC236}">
                <a16:creationId xmlns:a16="http://schemas.microsoft.com/office/drawing/2014/main" id="{87DEEA0C-7C9E-FC4E-9163-D14D25B49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4588" y="6140450"/>
            <a:ext cx="1415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豐富學校類型</a:t>
            </a:r>
          </a:p>
        </p:txBody>
      </p:sp>
      <p:sp>
        <p:nvSpPr>
          <p:cNvPr id="410633" name="文字方塊 23">
            <a:extLst>
              <a:ext uri="{FF2B5EF4-FFF2-40B4-BE49-F238E27FC236}">
                <a16:creationId xmlns:a16="http://schemas.microsoft.com/office/drawing/2014/main" id="{FA1156A9-0B46-F24C-BE25-F0604E6923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3" y="3487738"/>
            <a:ext cx="14157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優化學習環境</a:t>
            </a:r>
          </a:p>
        </p:txBody>
      </p:sp>
      <p:sp>
        <p:nvSpPr>
          <p:cNvPr id="410634" name="文字方塊 24">
            <a:extLst>
              <a:ext uri="{FF2B5EF4-FFF2-40B4-BE49-F238E27FC236}">
                <a16:creationId xmlns:a16="http://schemas.microsoft.com/office/drawing/2014/main" id="{E640B933-F0AF-574E-AD80-634136025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1883" y="4135440"/>
            <a:ext cx="12105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推動高中職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zh-TW" altLang="en-US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旗艦計畫</a:t>
            </a:r>
          </a:p>
        </p:txBody>
      </p:sp>
      <p:pic>
        <p:nvPicPr>
          <p:cNvPr id="410635" name="圖片 27">
            <a:extLst>
              <a:ext uri="{FF2B5EF4-FFF2-40B4-BE49-F238E27FC236}">
                <a16:creationId xmlns:a16="http://schemas.microsoft.com/office/drawing/2014/main" id="{B11223DA-010D-B448-8182-DF1995EA416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2614" y="2849565"/>
            <a:ext cx="573087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36" name="圖片 28">
            <a:extLst>
              <a:ext uri="{FF2B5EF4-FFF2-40B4-BE49-F238E27FC236}">
                <a16:creationId xmlns:a16="http://schemas.microsoft.com/office/drawing/2014/main" id="{3D972AD3-DCCA-D849-A1D3-FA06D9B0AD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9401" y="5505450"/>
            <a:ext cx="615950" cy="566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37" name="圖片 29">
            <a:extLst>
              <a:ext uri="{FF2B5EF4-FFF2-40B4-BE49-F238E27FC236}">
                <a16:creationId xmlns:a16="http://schemas.microsoft.com/office/drawing/2014/main" id="{D911E3BB-B960-2443-BC51-78D3C12BC7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55839" y="3621088"/>
            <a:ext cx="592137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38" name="圖片 30">
            <a:extLst>
              <a:ext uri="{FF2B5EF4-FFF2-40B4-BE49-F238E27FC236}">
                <a16:creationId xmlns:a16="http://schemas.microsoft.com/office/drawing/2014/main" id="{E6BAE67D-6A03-E649-A205-BA46D6FA4F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9626" y="5567365"/>
            <a:ext cx="566738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39" name="圖片 31">
            <a:extLst>
              <a:ext uri="{FF2B5EF4-FFF2-40B4-BE49-F238E27FC236}">
                <a16:creationId xmlns:a16="http://schemas.microsoft.com/office/drawing/2014/main" id="{8212AE35-0BE8-B84D-AB85-701B90F298E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2525" y="3532190"/>
            <a:ext cx="719138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640" name="圖片 20">
            <a:extLst>
              <a:ext uri="{FF2B5EF4-FFF2-40B4-BE49-F238E27FC236}">
                <a16:creationId xmlns:a16="http://schemas.microsoft.com/office/drawing/2014/main" id="{36A6A8D3-D82D-5F43-A608-343D62C58F4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9188" y="4749800"/>
            <a:ext cx="2214563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" name="群組 21">
            <a:extLst>
              <a:ext uri="{FF2B5EF4-FFF2-40B4-BE49-F238E27FC236}">
                <a16:creationId xmlns:a16="http://schemas.microsoft.com/office/drawing/2014/main" id="{BF97CEF7-31B8-944B-9BF0-02C2C4F89537}"/>
              </a:ext>
            </a:extLst>
          </p:cNvPr>
          <p:cNvGrpSpPr>
            <a:grpSpLocks/>
          </p:cNvGrpSpPr>
          <p:nvPr/>
        </p:nvGrpSpPr>
        <p:grpSpPr bwMode="auto">
          <a:xfrm>
            <a:off x="4921250" y="2492377"/>
            <a:ext cx="1941513" cy="1801813"/>
            <a:chOff x="5873707" y="381892"/>
            <a:chExt cx="1941892" cy="1801254"/>
          </a:xfrm>
        </p:grpSpPr>
        <p:pic>
          <p:nvPicPr>
            <p:cNvPr id="410662" name="圖片 22">
              <a:extLst>
                <a:ext uri="{FF2B5EF4-FFF2-40B4-BE49-F238E27FC236}">
                  <a16:creationId xmlns:a16="http://schemas.microsoft.com/office/drawing/2014/main" id="{42BAA069-26EA-D948-A586-01282AA4B8B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07" y="381892"/>
              <a:ext cx="1941892" cy="1801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63" name="文字方塊 23">
              <a:hlinkClick r:id="rId10" action="ppaction://hlinksldjump"/>
              <a:extLst>
                <a:ext uri="{FF2B5EF4-FFF2-40B4-BE49-F238E27FC236}">
                  <a16:creationId xmlns:a16="http://schemas.microsoft.com/office/drawing/2014/main" id="{D66B652B-0FB2-AB42-9118-A9957F19A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5131" y="1361004"/>
              <a:ext cx="145958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優化學習環境</a:t>
              </a:r>
            </a:p>
          </p:txBody>
        </p:sp>
        <p:pic>
          <p:nvPicPr>
            <p:cNvPr id="410664" name="圖片 24">
              <a:hlinkClick r:id="rId10" action="ppaction://hlinksldjump"/>
              <a:extLst>
                <a:ext uri="{FF2B5EF4-FFF2-40B4-BE49-F238E27FC236}">
                  <a16:creationId xmlns:a16="http://schemas.microsoft.com/office/drawing/2014/main" id="{21391BB1-8E3E-3047-984C-F058ED76F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5973" y="793826"/>
              <a:ext cx="531726" cy="531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6" name="群組 25">
            <a:extLst>
              <a:ext uri="{FF2B5EF4-FFF2-40B4-BE49-F238E27FC236}">
                <a16:creationId xmlns:a16="http://schemas.microsoft.com/office/drawing/2014/main" id="{129E9707-DADC-9B4A-BD70-798C38184313}"/>
              </a:ext>
            </a:extLst>
          </p:cNvPr>
          <p:cNvGrpSpPr>
            <a:grpSpLocks/>
          </p:cNvGrpSpPr>
          <p:nvPr/>
        </p:nvGrpSpPr>
        <p:grpSpPr bwMode="auto">
          <a:xfrm>
            <a:off x="1943101" y="5461002"/>
            <a:ext cx="1801813" cy="1947863"/>
            <a:chOff x="2896088" y="3350067"/>
            <a:chExt cx="1801254" cy="1947302"/>
          </a:xfrm>
        </p:grpSpPr>
        <p:pic>
          <p:nvPicPr>
            <p:cNvPr id="410659" name="圖片 26">
              <a:extLst>
                <a:ext uri="{FF2B5EF4-FFF2-40B4-BE49-F238E27FC236}">
                  <a16:creationId xmlns:a16="http://schemas.microsoft.com/office/drawing/2014/main" id="{C404E754-7BAD-994A-9209-5264F9BFF3D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088" y="3350067"/>
              <a:ext cx="1801254" cy="19473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60" name="文字方塊 27">
              <a:hlinkClick r:id="rId12" action="ppaction://hlinksldjump"/>
              <a:extLst>
                <a:ext uri="{FF2B5EF4-FFF2-40B4-BE49-F238E27FC236}">
                  <a16:creationId xmlns:a16="http://schemas.microsoft.com/office/drawing/2014/main" id="{C730E8D3-8426-6244-BF46-952360AE2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3166" y="4079375"/>
              <a:ext cx="136222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完成國私立</a:t>
              </a:r>
              <a:endParaRPr lang="en-US" altLang="zh-TW" sz="1600" b="1">
                <a:solidFill>
                  <a:srgbClr val="FFFFFF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endParaRP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高中職改隸</a:t>
              </a:r>
            </a:p>
          </p:txBody>
        </p:sp>
        <p:pic>
          <p:nvPicPr>
            <p:cNvPr id="410661" name="圖片 28">
              <a:hlinkClick r:id="rId12" action="ppaction://hlinksldjump"/>
              <a:extLst>
                <a:ext uri="{FF2B5EF4-FFF2-40B4-BE49-F238E27FC236}">
                  <a16:creationId xmlns:a16="http://schemas.microsoft.com/office/drawing/2014/main" id="{BBC7B7A8-CC81-3745-9CA8-306F25F7881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248" y="3531352"/>
              <a:ext cx="570736" cy="525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" name="群組 29">
            <a:extLst>
              <a:ext uri="{FF2B5EF4-FFF2-40B4-BE49-F238E27FC236}">
                <a16:creationId xmlns:a16="http://schemas.microsoft.com/office/drawing/2014/main" id="{92AF3FE5-BB34-1541-AA00-D6A14AB172B6}"/>
              </a:ext>
            </a:extLst>
          </p:cNvPr>
          <p:cNvGrpSpPr>
            <a:grpSpLocks/>
          </p:cNvGrpSpPr>
          <p:nvPr/>
        </p:nvGrpSpPr>
        <p:grpSpPr bwMode="auto">
          <a:xfrm>
            <a:off x="1968500" y="3403602"/>
            <a:ext cx="1800225" cy="1941513"/>
            <a:chOff x="2921264" y="1292221"/>
            <a:chExt cx="1801254" cy="1941892"/>
          </a:xfrm>
        </p:grpSpPr>
        <p:pic>
          <p:nvPicPr>
            <p:cNvPr id="410656" name="圖片 30">
              <a:extLst>
                <a:ext uri="{FF2B5EF4-FFF2-40B4-BE49-F238E27FC236}">
                  <a16:creationId xmlns:a16="http://schemas.microsoft.com/office/drawing/2014/main" id="{19EA0990-049A-5045-B82A-8E124CBDE9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1264" y="1292221"/>
              <a:ext cx="1801254" cy="1941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57" name="文字方塊 31">
              <a:hlinkClick r:id="rId14" action="ppaction://hlinksldjump"/>
              <a:extLst>
                <a:ext uri="{FF2B5EF4-FFF2-40B4-BE49-F238E27FC236}">
                  <a16:creationId xmlns:a16="http://schemas.microsoft.com/office/drawing/2014/main" id="{D1C53116-21FD-1548-A63C-FE2D3C163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9884" y="2586478"/>
              <a:ext cx="153889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提高就學機會</a:t>
              </a:r>
            </a:p>
          </p:txBody>
        </p:sp>
        <p:pic>
          <p:nvPicPr>
            <p:cNvPr id="410658" name="圖片 32">
              <a:hlinkClick r:id="rId14" action="ppaction://hlinksldjump"/>
              <a:extLst>
                <a:ext uri="{FF2B5EF4-FFF2-40B4-BE49-F238E27FC236}">
                  <a16:creationId xmlns:a16="http://schemas.microsoft.com/office/drawing/2014/main" id="{9BB813BD-7936-8B40-9E4F-0ACF4C08E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8171" y="1922390"/>
              <a:ext cx="548134" cy="548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4" name="群組 33">
            <a:extLst>
              <a:ext uri="{FF2B5EF4-FFF2-40B4-BE49-F238E27FC236}">
                <a16:creationId xmlns:a16="http://schemas.microsoft.com/office/drawing/2014/main" id="{53E4435E-7450-8940-BCCD-161DBAE9CCDD}"/>
              </a:ext>
            </a:extLst>
          </p:cNvPr>
          <p:cNvGrpSpPr>
            <a:grpSpLocks/>
          </p:cNvGrpSpPr>
          <p:nvPr/>
        </p:nvGrpSpPr>
        <p:grpSpPr bwMode="auto">
          <a:xfrm>
            <a:off x="5938838" y="5464177"/>
            <a:ext cx="1801812" cy="1946275"/>
            <a:chOff x="6892142" y="3352409"/>
            <a:chExt cx="1801254" cy="1947302"/>
          </a:xfrm>
        </p:grpSpPr>
        <p:pic>
          <p:nvPicPr>
            <p:cNvPr id="410653" name="圖片 34">
              <a:extLst>
                <a:ext uri="{FF2B5EF4-FFF2-40B4-BE49-F238E27FC236}">
                  <a16:creationId xmlns:a16="http://schemas.microsoft.com/office/drawing/2014/main" id="{D50F94A5-0411-CE41-A363-D2E2CD21D0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2142" y="3352409"/>
              <a:ext cx="1801254" cy="19473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54" name="文字方塊 35">
              <a:hlinkClick r:id="rId16" action="ppaction://hlinksldjump"/>
              <a:extLst>
                <a:ext uri="{FF2B5EF4-FFF2-40B4-BE49-F238E27FC236}">
                  <a16:creationId xmlns:a16="http://schemas.microsoft.com/office/drawing/2014/main" id="{87EFFDDF-FA02-0046-804F-CA7BDC7C0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171" y="4129228"/>
              <a:ext cx="1162249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打造前瞻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技職教育</a:t>
              </a:r>
            </a:p>
          </p:txBody>
        </p:sp>
        <p:pic>
          <p:nvPicPr>
            <p:cNvPr id="410655" name="圖片 36">
              <a:hlinkClick r:id="rId16" action="ppaction://hlinksldjump"/>
              <a:extLst>
                <a:ext uri="{FF2B5EF4-FFF2-40B4-BE49-F238E27FC236}">
                  <a16:creationId xmlns:a16="http://schemas.microsoft.com/office/drawing/2014/main" id="{1A7C060F-7CDA-FB46-AD8B-5DE6DF7D51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6484" y="3581975"/>
              <a:ext cx="525530" cy="531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" name="群組 37">
            <a:extLst>
              <a:ext uri="{FF2B5EF4-FFF2-40B4-BE49-F238E27FC236}">
                <a16:creationId xmlns:a16="http://schemas.microsoft.com/office/drawing/2014/main" id="{3108511D-C591-164D-96D8-2FA6B4FD39D6}"/>
              </a:ext>
            </a:extLst>
          </p:cNvPr>
          <p:cNvGrpSpPr>
            <a:grpSpLocks/>
          </p:cNvGrpSpPr>
          <p:nvPr/>
        </p:nvGrpSpPr>
        <p:grpSpPr bwMode="auto">
          <a:xfrm>
            <a:off x="5932489" y="3395663"/>
            <a:ext cx="1800225" cy="1941512"/>
            <a:chOff x="6884927" y="1284591"/>
            <a:chExt cx="1801254" cy="1941892"/>
          </a:xfrm>
        </p:grpSpPr>
        <p:pic>
          <p:nvPicPr>
            <p:cNvPr id="410650" name="圖片 38">
              <a:extLst>
                <a:ext uri="{FF2B5EF4-FFF2-40B4-BE49-F238E27FC236}">
                  <a16:creationId xmlns:a16="http://schemas.microsoft.com/office/drawing/2014/main" id="{CE08081F-B00C-4541-BA07-7BAB1DAEA0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4927" y="1284591"/>
              <a:ext cx="1801254" cy="1941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51" name="文字方塊 39">
              <a:hlinkClick r:id="rId18" action="ppaction://hlinksldjump"/>
              <a:extLst>
                <a:ext uri="{FF2B5EF4-FFF2-40B4-BE49-F238E27FC236}">
                  <a16:creationId xmlns:a16="http://schemas.microsoft.com/office/drawing/2014/main" id="{61BD2183-A1EA-AA41-B71E-C784A49512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0070" y="2420197"/>
              <a:ext cx="12573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推動高中職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旗艦計畫</a:t>
              </a:r>
            </a:p>
          </p:txBody>
        </p:sp>
        <p:pic>
          <p:nvPicPr>
            <p:cNvPr id="410652" name="圖片 40">
              <a:hlinkClick r:id="rId18" action="ppaction://hlinksldjump"/>
              <a:extLst>
                <a:ext uri="{FF2B5EF4-FFF2-40B4-BE49-F238E27FC236}">
                  <a16:creationId xmlns:a16="http://schemas.microsoft.com/office/drawing/2014/main" id="{EC685BE4-A22B-E840-9EE6-7CABDDF30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0314" y="1896998"/>
              <a:ext cx="666800" cy="491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" name="群組 41">
            <a:extLst>
              <a:ext uri="{FF2B5EF4-FFF2-40B4-BE49-F238E27FC236}">
                <a16:creationId xmlns:a16="http://schemas.microsoft.com/office/drawing/2014/main" id="{30A6C7B7-2A88-5E44-AB9C-4D3FD5FB9DEE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2497138"/>
            <a:ext cx="1943100" cy="1801812"/>
            <a:chOff x="3811163" y="386151"/>
            <a:chExt cx="1941892" cy="1801254"/>
          </a:xfrm>
        </p:grpSpPr>
        <p:pic>
          <p:nvPicPr>
            <p:cNvPr id="410647" name="圖片 42">
              <a:extLst>
                <a:ext uri="{FF2B5EF4-FFF2-40B4-BE49-F238E27FC236}">
                  <a16:creationId xmlns:a16="http://schemas.microsoft.com/office/drawing/2014/main" id="{D6AFFA7D-1EAD-BB4D-8CD6-5F5ECC7E23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1163" y="386151"/>
              <a:ext cx="1941892" cy="1801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648" name="圖片 43">
              <a:hlinkClick r:id="rId20" action="ppaction://hlinksldjump"/>
              <a:extLst>
                <a:ext uri="{FF2B5EF4-FFF2-40B4-BE49-F238E27FC236}">
                  <a16:creationId xmlns:a16="http://schemas.microsoft.com/office/drawing/2014/main" id="{C33ED459-82CC-3143-B3AE-C37B290576B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5123" y="774541"/>
              <a:ext cx="493110" cy="52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49" name="文字方塊 44">
              <a:hlinkClick r:id="rId20" action="ppaction://hlinksldjump"/>
              <a:extLst>
                <a:ext uri="{FF2B5EF4-FFF2-40B4-BE49-F238E27FC236}">
                  <a16:creationId xmlns:a16="http://schemas.microsoft.com/office/drawing/2014/main" id="{6069937F-6D75-DC4C-81BB-88B5F51F0B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93311" y="1332443"/>
              <a:ext cx="141410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ts val="18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1pPr>
              <a:lvl2pPr marL="742950" indent="-285750">
                <a:spcBef>
                  <a:spcPts val="12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2pPr>
              <a:lvl3pPr marL="1143000" indent="-228600">
                <a:spcBef>
                  <a:spcPts val="8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3pPr>
              <a:lvl4pPr marL="16002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4pPr>
              <a:lvl5pPr marL="2057400" indent="-228600">
                <a:spcBef>
                  <a:spcPts val="600"/>
                </a:spcBef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5pPr>
              <a:lvl6pPr marL="25146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6pPr>
              <a:lvl7pPr marL="29718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7pPr>
              <a:lvl8pPr marL="34290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8pPr>
              <a:lvl9pPr marL="3886200" indent="-228600" eaLnBrk="0" fontAlgn="base" hangingPunct="0"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1600">
                  <a:solidFill>
                    <a:schemeClr val="tx1"/>
                  </a:solidFill>
                  <a:latin typeface="Microsoft JhengHei UI" panose="020B0604030504040204" pitchFamily="34" charset="-120"/>
                  <a:ea typeface="Microsoft JhengHei UI" panose="020B0604030504040204" pitchFamily="34" charset="-12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zh-TW" altLang="en-US" sz="1600" b="1">
                  <a:solidFill>
                    <a:srgbClr val="FFFFFF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rPr>
                <a:t>擴增教育人力</a:t>
              </a:r>
            </a:p>
          </p:txBody>
        </p:sp>
      </p:grpSp>
    </p:spTree>
  </p:cSld>
  <p:clrMapOvr>
    <a:masterClrMapping/>
  </p:clrMapOvr>
  <p:transition spd="med">
    <p:wipe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標題 1">
            <a:extLst>
              <a:ext uri="{FF2B5EF4-FFF2-40B4-BE49-F238E27FC236}">
                <a16:creationId xmlns:a16="http://schemas.microsoft.com/office/drawing/2014/main" id="{F32CB82B-E2CD-F645-8D17-705B875B8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altLang="en-US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為獎勵新北市績優學生就近入學</a:t>
            </a:r>
            <a:r>
              <a:rPr lang="en-US" altLang="zh-TW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altLang="en-US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特頒發獎學金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0500584-23A1-A64C-AFFF-EB992E8334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5651" y="1484313"/>
            <a:ext cx="7586663" cy="4824412"/>
          </a:xfrm>
        </p:spPr>
        <p:txBody>
          <a:bodyPr/>
          <a:lstStyle/>
          <a:p>
            <a:pPr marL="514350" indent="-514350">
              <a:lnSpc>
                <a:spcPts val="2000"/>
              </a:lnSpc>
              <a:buFont typeface="Arial" panose="020B0604020202020204" pitchFamily="34" charset="0"/>
              <a:buAutoNum type="arabicParenBoth"/>
            </a:pPr>
            <a:r>
              <a:rPr altLang="en-US" sz="2800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本市國中畢業生</a:t>
            </a:r>
            <a:r>
              <a:rPr altLang="zh-TW" sz="2800" dirty="0">
                <a:solidFill>
                  <a:srgbClr val="00206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獲錄取本市市立高級中等學</a:t>
            </a:r>
            <a:endParaRPr lang="en-US" altLang="zh-TW" sz="2800" dirty="0">
              <a:solidFill>
                <a:srgbClr val="002060"/>
              </a:solidFill>
              <a:latin typeface="Calibri" panose="020F0502020204030204" pitchFamily="34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 marL="514350" indent="-514350">
              <a:lnSpc>
                <a:spcPts val="2000"/>
              </a:lnSpc>
              <a:buFont typeface="Arial" panose="020B0604020202020204" pitchFamily="34" charset="0"/>
              <a:buNone/>
            </a:pPr>
            <a:r>
              <a:rPr altLang="en-US" sz="2800" dirty="0">
                <a:solidFill>
                  <a:srgbClr val="00206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     </a:t>
            </a:r>
            <a:r>
              <a:rPr altLang="zh-TW" sz="2800" dirty="0">
                <a:solidFill>
                  <a:srgbClr val="00206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校或國立華僑高中就讀者：</a:t>
            </a:r>
            <a:endParaRPr altLang="zh-TW" sz="2800" dirty="0">
              <a:solidFill>
                <a:srgbClr val="002060"/>
              </a:solidFill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514350" indent="-514350">
              <a:lnSpc>
                <a:spcPts val="2000"/>
              </a:lnSpc>
            </a:pP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會考成績達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5A++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，得核發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10</a:t>
            </a:r>
            <a:r>
              <a:rPr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萬元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獎學金。</a:t>
            </a:r>
            <a:endParaRPr altLang="zh-TW" sz="28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514350" indent="-514350">
              <a:lnSpc>
                <a:spcPts val="2000"/>
              </a:lnSpc>
            </a:pP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會考成績達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4A++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以上，得核發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6</a:t>
            </a:r>
            <a:r>
              <a:rPr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萬元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獎學金。</a:t>
            </a:r>
            <a:endParaRPr altLang="zh-TW" sz="28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514350" indent="-514350">
              <a:lnSpc>
                <a:spcPts val="2000"/>
              </a:lnSpc>
            </a:pP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會考成績達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3A++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以上，得核發</a:t>
            </a:r>
            <a:r>
              <a:rPr lang="en-US"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4</a:t>
            </a:r>
            <a:r>
              <a:rPr altLang="zh-TW" sz="2800" b="1" dirty="0">
                <a:solidFill>
                  <a:srgbClr val="FF0000"/>
                </a:solidFill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萬元</a:t>
            </a:r>
            <a:r>
              <a:rPr altLang="zh-TW" sz="2800" dirty="0">
                <a:latin typeface="Calibri" panose="020F0502020204030204" pitchFamily="34" charset="0"/>
                <a:ea typeface="標楷體" panose="02010601000101010101" pitchFamily="2" charset="-120"/>
                <a:cs typeface="Times New Roman" panose="02020603050405020304" pitchFamily="18" charset="0"/>
              </a:rPr>
              <a:t>獎學金。</a:t>
            </a:r>
            <a:endParaRPr altLang="zh-TW" sz="2800" dirty="0">
              <a:latin typeface="Calibri" panose="020F0502020204030204" pitchFamily="34" charset="0"/>
              <a:ea typeface="新細明體" panose="02020500000000000000" pitchFamily="18" charset="-120"/>
              <a:cs typeface="Times New Roman" panose="02020603050405020304" pitchFamily="18" charset="0"/>
            </a:endParaRPr>
          </a:p>
          <a:p>
            <a:pPr marL="514350" indent="-514350">
              <a:buFont typeface="Arial" panose="020B0604020202020204" pitchFamily="34" charset="0"/>
              <a:buNone/>
            </a:pPr>
            <a:r>
              <a:rPr lang="en-US" altLang="zh-TW" sz="2800" dirty="0">
                <a:latin typeface="標楷體" panose="02010601000101010101" pitchFamily="2" charset="-120"/>
                <a:cs typeface="Times New Roman" panose="02020603050405020304" pitchFamily="18" charset="0"/>
              </a:rPr>
              <a:t>(2)</a:t>
            </a:r>
            <a:r>
              <a:rPr altLang="zh-TW" sz="2800" dirty="0">
                <a:ea typeface="標楷體" panose="02010601000101010101" pitchFamily="2" charset="-120"/>
              </a:rPr>
              <a:t>若依新北市立高級中等學校就近入學區域劃分表所列對應學校為第</a:t>
            </a:r>
            <a:r>
              <a:rPr lang="en-US" altLang="zh-TW" sz="2800" dirty="0">
                <a:ea typeface="標楷體" panose="02010601000101010101" pitchFamily="2" charset="-120"/>
              </a:rPr>
              <a:t>1</a:t>
            </a:r>
            <a:r>
              <a:rPr altLang="zh-TW" sz="2800" dirty="0">
                <a:ea typeface="標楷體" panose="02010601000101010101" pitchFamily="2" charset="-120"/>
              </a:rPr>
              <a:t>志願獲錄取就讀者，前開獎學金</a:t>
            </a:r>
            <a:r>
              <a:rPr altLang="zh-TW" sz="2800" b="1" dirty="0">
                <a:solidFill>
                  <a:srgbClr val="FF0000"/>
                </a:solidFill>
                <a:ea typeface="標楷體" panose="02010601000101010101" pitchFamily="2" charset="-120"/>
              </a:rPr>
              <a:t>再加碼</a:t>
            </a:r>
            <a:r>
              <a:rPr lang="en-US" altLang="zh-TW" sz="2800" b="1" dirty="0">
                <a:solidFill>
                  <a:srgbClr val="FF0000"/>
                </a:solidFill>
                <a:ea typeface="標楷體" panose="02010601000101010101" pitchFamily="2" charset="-120"/>
              </a:rPr>
              <a:t>1</a:t>
            </a:r>
            <a:r>
              <a:rPr altLang="zh-TW" sz="2800" b="1" dirty="0">
                <a:solidFill>
                  <a:srgbClr val="FF0000"/>
                </a:solidFill>
                <a:ea typeface="標楷體" panose="02010601000101010101" pitchFamily="2" charset="-120"/>
              </a:rPr>
              <a:t>萬元</a:t>
            </a:r>
            <a:r>
              <a:rPr altLang="zh-TW" sz="2800" dirty="0">
                <a:ea typeface="標楷體" panose="02010601000101010101" pitchFamily="2" charset="-120"/>
              </a:rPr>
              <a:t>獎學金。</a:t>
            </a:r>
            <a:endParaRPr lang="en-US" altLang="zh-TW" sz="2800" dirty="0">
              <a:ea typeface="標楷體" panose="02010601000101010101" pitchFamily="2" charset="-120"/>
            </a:endParaRPr>
          </a:p>
          <a:p>
            <a:pPr marL="514350" indent="-514350">
              <a:buFont typeface="Arial" panose="020B0604020202020204" pitchFamily="34" charset="0"/>
              <a:buNone/>
            </a:pPr>
            <a:r>
              <a:rPr altLang="en-US" dirty="0">
                <a:latin typeface="標楷體" panose="02010601000101010101" pitchFamily="2" charset="-120"/>
                <a:ea typeface="標楷體" panose="02010601000101010101" pitchFamily="2" charset="-120"/>
              </a:rPr>
              <a:t>有關獎助學金之發放詳見</a:t>
            </a:r>
            <a:r>
              <a:rPr altLang="en-US" dirty="0">
                <a:solidFill>
                  <a:srgbClr val="0070C0"/>
                </a:solidFill>
                <a:latin typeface="標楷體" panose="02010601000101010101" pitchFamily="2" charset="-120"/>
                <a:ea typeface="標楷體" panose="02010601000101010101" pitchFamily="2" charset="-120"/>
                <a:hlinkClick r:id="rId3" action="ppaction://hlinkfile"/>
              </a:rPr>
              <a:t>「新北市立高級中等學校辦理學生獎助學金實施計畫」</a:t>
            </a:r>
            <a:endParaRPr altLang="en-US" dirty="0">
              <a:solidFill>
                <a:srgbClr val="0070C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 spd="med">
    <p:fade/>
  </p:transition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3">
            <a:extLst>
              <a:ext uri="{FF2B5EF4-FFF2-40B4-BE49-F238E27FC236}">
                <a16:creationId xmlns:a16="http://schemas.microsoft.com/office/drawing/2014/main" id="{85532A51-37ED-1343-AA35-8176A4861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4" y="404813"/>
            <a:ext cx="8135937" cy="647700"/>
          </a:xfrm>
          <a:prstGeom prst="rect">
            <a:avLst/>
          </a:prstGeom>
          <a:gradFill>
            <a:gsLst>
              <a:gs pos="0">
                <a:srgbClr val="000099"/>
              </a:gs>
              <a:gs pos="95000">
                <a:srgbClr val="A7B7E3"/>
              </a:gs>
              <a:gs pos="5000">
                <a:srgbClr val="A4B3E2"/>
              </a:gs>
              <a:gs pos="55000">
                <a:srgbClr val="775F55">
                  <a:lumMod val="20000"/>
                  <a:lumOff val="80000"/>
                </a:srgbClr>
              </a:gs>
              <a:gs pos="100000">
                <a:srgbClr val="000099"/>
              </a:gs>
            </a:gsLst>
            <a:lin ang="16200000" scaled="1"/>
          </a:gradFill>
          <a:ln w="28575" algn="ctr">
            <a:solidFill>
              <a:srgbClr val="003366"/>
            </a:solidFill>
            <a:prstDash val="sysDot"/>
            <a:miter lim="800000"/>
            <a:headEnd/>
            <a:tailEnd/>
          </a:ln>
          <a:effectLst/>
        </p:spPr>
        <p:txBody>
          <a:bodyPr anchor="ctr"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marL="457200" indent="-457200" algn="ctr" eaLnBrk="1" hangingPunct="1">
              <a:defRPr/>
            </a:pPr>
            <a:r>
              <a:rPr lang="zh-TW" altLang="en-US" sz="4000" b="1" kern="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標楷體" pitchFamily="65" charset="-120"/>
                <a:ea typeface="標楷體" pitchFamily="65" charset="-120"/>
              </a:rPr>
              <a:t>基北區</a:t>
            </a:r>
            <a:r>
              <a:rPr lang="en-US" altLang="zh-TW" sz="4000" b="1" kern="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標楷體" pitchFamily="65" charset="-120"/>
                <a:ea typeface="標楷體" pitchFamily="65" charset="-120"/>
              </a:rPr>
              <a:t>111</a:t>
            </a:r>
            <a:r>
              <a:rPr lang="zh-TW" altLang="en-US" sz="4000" b="1" kern="0" dirty="0" smtClean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標楷體" pitchFamily="65" charset="-120"/>
                <a:ea typeface="標楷體" pitchFamily="65" charset="-120"/>
              </a:rPr>
              <a:t>學年</a:t>
            </a:r>
            <a:r>
              <a:rPr lang="zh-TW" altLang="en-US" sz="4000" b="1" kern="0" dirty="0">
                <a:solidFill>
                  <a:srgbClr val="0000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標楷體" pitchFamily="65" charset="-120"/>
                <a:ea typeface="標楷體" pitchFamily="65" charset="-120"/>
              </a:rPr>
              <a:t>度多元入學諮詢管道</a:t>
            </a:r>
          </a:p>
        </p:txBody>
      </p:sp>
      <p:grpSp>
        <p:nvGrpSpPr>
          <p:cNvPr id="416771" name="群組 1">
            <a:extLst>
              <a:ext uri="{FF2B5EF4-FFF2-40B4-BE49-F238E27FC236}">
                <a16:creationId xmlns:a16="http://schemas.microsoft.com/office/drawing/2014/main" id="{172A5598-8467-7A46-B533-F88C15AAD7E1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1231902"/>
            <a:ext cx="6440488" cy="5328743"/>
            <a:chOff x="1832842" y="1412876"/>
            <a:chExt cx="8511632" cy="5329101"/>
          </a:xfrm>
        </p:grpSpPr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3044C0CA-E150-2243-B592-7A273808DE5D}"/>
                </a:ext>
              </a:extLst>
            </p:cNvPr>
            <p:cNvSpPr/>
            <p:nvPr/>
          </p:nvSpPr>
          <p:spPr>
            <a:xfrm>
              <a:off x="1847529" y="4149910"/>
              <a:ext cx="8496945" cy="792216"/>
            </a:xfrm>
            <a:prstGeom prst="rect">
              <a:avLst/>
            </a:prstGeom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TW" altLang="en-US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國中教育會考網站，網址</a:t>
              </a:r>
              <a:endParaRPr lang="en-US" altLang="zh-TW" sz="28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algn="ctr">
                <a:defRPr/>
              </a:pPr>
              <a:r>
                <a:rPr lang="en-US" altLang="zh-TW" sz="2800" dirty="0">
                  <a:solidFill>
                    <a:srgbClr val="FF0000"/>
                  </a:solidFill>
                  <a:latin typeface="標楷體" pitchFamily="65" charset="-120"/>
                  <a:ea typeface="標楷體" pitchFamily="65" charset="-120"/>
                </a:rPr>
                <a:t>https://cap.nace.edu.tw/</a:t>
              </a:r>
              <a:endParaRPr lang="zh-TW" altLang="en-US" sz="2800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AF3ED5C1-57A4-8B46-947A-37FFFCCB9441}"/>
                </a:ext>
              </a:extLst>
            </p:cNvPr>
            <p:cNvSpPr/>
            <p:nvPr/>
          </p:nvSpPr>
          <p:spPr>
            <a:xfrm>
              <a:off x="1847529" y="2349564"/>
              <a:ext cx="8496945" cy="792216"/>
            </a:xfrm>
            <a:prstGeom prst="rect">
              <a:avLst/>
            </a:prstGeom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TW" altLang="en-US" sz="2800" dirty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教育部十二年國民基本教育資訊網</a:t>
              </a:r>
              <a:endParaRPr lang="en-US" altLang="zh-TW" sz="28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algn="ctr">
                <a:defRPr/>
              </a:pPr>
              <a:r>
                <a:rPr lang="en-US" altLang="zh-TW" sz="2800" dirty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http://12basic.edu.tw/</a:t>
              </a:r>
              <a:endParaRPr lang="zh-TW" altLang="en-US" sz="2800" dirty="0">
                <a:solidFill>
                  <a:prstClr val="black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C34EACA8-6B1C-FD4F-B543-B11B696DD665}"/>
                </a:ext>
              </a:extLst>
            </p:cNvPr>
            <p:cNvSpPr/>
            <p:nvPr/>
          </p:nvSpPr>
          <p:spPr>
            <a:xfrm>
              <a:off x="1847529" y="1412876"/>
              <a:ext cx="8496945" cy="792216"/>
            </a:xfrm>
            <a:prstGeom prst="rect">
              <a:avLst/>
            </a:prstGeom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zh-TW" sz="2800" dirty="0" smtClean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111</a:t>
              </a:r>
              <a:r>
                <a:rPr lang="zh-TW" altLang="en-US" sz="2800" dirty="0" smtClean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學年</a:t>
              </a:r>
              <a:r>
                <a:rPr lang="zh-TW" altLang="en-US" sz="2800" dirty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度適性入學宣導網站</a:t>
              </a:r>
            </a:p>
            <a:p>
              <a:pPr algn="ctr">
                <a:defRPr/>
              </a:pPr>
              <a:r>
                <a:rPr lang="en-US" altLang="zh-TW" sz="2800" dirty="0">
                  <a:solidFill>
                    <a:prstClr val="black"/>
                  </a:solidFill>
                  <a:latin typeface="標楷體" pitchFamily="65" charset="-120"/>
                  <a:ea typeface="標楷體" pitchFamily="65" charset="-120"/>
                </a:rPr>
                <a:t>http://adapt.k12ea.gov.tw</a:t>
              </a: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CCA27724-7D3E-3249-8E52-0EA75A8C3D44}"/>
                </a:ext>
              </a:extLst>
            </p:cNvPr>
            <p:cNvSpPr/>
            <p:nvPr/>
          </p:nvSpPr>
          <p:spPr>
            <a:xfrm>
              <a:off x="1847529" y="3284665"/>
              <a:ext cx="8496945" cy="792215"/>
            </a:xfrm>
            <a:prstGeom prst="rect">
              <a:avLst/>
            </a:prstGeom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TW" altLang="en-US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技專校院招生策略委員會</a:t>
              </a:r>
            </a:p>
            <a:p>
              <a:pPr algn="ctr">
                <a:defRPr/>
              </a:pPr>
              <a:r>
                <a:rPr lang="en-US" altLang="zh-TW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http://www.techadmi.edu.tw/</a:t>
              </a: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55CCA977-F986-6A41-A017-5D0936B28B7B}"/>
                </a:ext>
              </a:extLst>
            </p:cNvPr>
            <p:cNvSpPr/>
            <p:nvPr/>
          </p:nvSpPr>
          <p:spPr>
            <a:xfrm>
              <a:off x="1847529" y="5029444"/>
              <a:ext cx="8496945" cy="792216"/>
            </a:xfrm>
            <a:prstGeom prst="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TW" altLang="en-US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新北市中等教育資源網</a:t>
              </a:r>
              <a:endParaRPr lang="en-US" altLang="zh-TW" sz="28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endParaRPr>
            </a:p>
            <a:p>
              <a:pPr algn="ctr">
                <a:defRPr/>
              </a:pPr>
              <a:r>
                <a:rPr lang="en-US" altLang="zh-TW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http://se.ntpc.edu.tw/</a:t>
              </a:r>
              <a:endParaRPr lang="zh-TW" altLang="en-US" sz="28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A106FEDC-D535-784B-A9A0-332B777D7F9A}"/>
                </a:ext>
              </a:extLst>
            </p:cNvPr>
            <p:cNvSpPr/>
            <p:nvPr/>
          </p:nvSpPr>
          <p:spPr>
            <a:xfrm>
              <a:off x="1832842" y="5949761"/>
              <a:ext cx="8496945" cy="792216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TW" altLang="en-US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全國高級中等學校及五專資訊網</a:t>
              </a:r>
              <a:r>
                <a:rPr lang="en-US" altLang="zh-TW" sz="2800" dirty="0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http://</a:t>
              </a:r>
              <a:r>
                <a:rPr lang="en-US" altLang="zh-TW" sz="2800" dirty="0" err="1">
                  <a:solidFill>
                    <a:srgbClr val="000000"/>
                  </a:solidFill>
                  <a:latin typeface="標楷體" pitchFamily="65" charset="-120"/>
                  <a:ea typeface="標楷體" pitchFamily="65" charset="-120"/>
                </a:rPr>
                <a:t>highschool.yjvs.chc.edu.tw</a:t>
              </a:r>
              <a:endParaRPr lang="zh-TW" altLang="en-US" sz="2800" dirty="0">
                <a:solidFill>
                  <a:srgbClr val="000000"/>
                </a:solidFill>
                <a:latin typeface="標楷體" pitchFamily="65" charset="-120"/>
                <a:ea typeface="標楷體" pitchFamily="65" charset="-120"/>
              </a:endParaRPr>
            </a:p>
          </p:txBody>
        </p:sp>
      </p:grpSp>
      <p:sp>
        <p:nvSpPr>
          <p:cNvPr id="416772" name="投影片編號版面配置區 1">
            <a:extLst>
              <a:ext uri="{FF2B5EF4-FFF2-40B4-BE49-F238E27FC236}">
                <a16:creationId xmlns:a16="http://schemas.microsoft.com/office/drawing/2014/main" id="{4B549741-F000-7B4F-A125-6DBCF76B8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01613" y="6486525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zh-TW" sz="1200" b="1">
                <a:solidFill>
                  <a:srgbClr val="000000"/>
                </a:solidFill>
                <a:latin typeface="Arial" panose="020B0604020202020204" pitchFamily="34" charset="0"/>
              </a:rPr>
              <a:t>111</a:t>
            </a:r>
            <a:endParaRPr lang="zh-TW" altLang="en-US" sz="12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med">
    <p:wipe dir="d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內容版面配置區 2">
            <a:extLst>
              <a:ext uri="{FF2B5EF4-FFF2-40B4-BE49-F238E27FC236}">
                <a16:creationId xmlns:a16="http://schemas.microsoft.com/office/drawing/2014/main" id="{1FCCD951-BA32-504E-8778-2C61828600F5}"/>
              </a:ext>
            </a:extLst>
          </p:cNvPr>
          <p:cNvSpPr txBox="1">
            <a:spLocks/>
          </p:cNvSpPr>
          <p:nvPr/>
        </p:nvSpPr>
        <p:spPr bwMode="auto">
          <a:xfrm>
            <a:off x="817564" y="1268415"/>
            <a:ext cx="7931150" cy="4968875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6075" indent="-346075">
              <a:spcBef>
                <a:spcPts val="18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1pPr>
            <a:lvl2pPr marL="742950" indent="-285750">
              <a:spcBef>
                <a:spcPts val="12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2pPr>
            <a:lvl3pPr marL="1143000" indent="-228600">
              <a:spcBef>
                <a:spcPts val="8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3pPr>
            <a:lvl4pPr marL="1600200" indent="-228600">
              <a:spcBef>
                <a:spcPts val="600"/>
              </a:spcBef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4pPr>
            <a:lvl5pPr marL="2057400" indent="-228600">
              <a:spcBef>
                <a:spcPts val="600"/>
              </a:spcBef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chemeClr val="tx1"/>
                </a:solidFill>
                <a:latin typeface="Microsoft JhengHei UI" pitchFamily="34" charset="-120"/>
                <a:ea typeface="Microsoft JhengHei UI" pitchFamily="34" charset="-120"/>
              </a:defRPr>
            </a:lvl9pPr>
          </a:lstStyle>
          <a:p>
            <a:pPr>
              <a:defRPr/>
            </a:pP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採</a:t>
            </a:r>
            <a:r>
              <a:rPr kumimoji="0" lang="zh-TW" altLang="en-US" sz="3200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「</a:t>
            </a:r>
            <a:r>
              <a:rPr kumimoji="0" lang="en-US" altLang="zh-TW" sz="3200" b="1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7</a:t>
            </a:r>
            <a:r>
              <a:rPr kumimoji="0" lang="zh-TW" altLang="en-US" sz="3200" b="1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級總積分</a:t>
            </a:r>
            <a:r>
              <a:rPr kumimoji="0" lang="en-US" altLang="zh-TW" sz="3200" b="1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108</a:t>
            </a:r>
            <a:r>
              <a:rPr kumimoji="0" lang="zh-TW" altLang="en-US" sz="3200" b="1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方案</a:t>
            </a:r>
            <a:r>
              <a:rPr kumimoji="0" lang="zh-TW" altLang="en-US" sz="3200" dirty="0">
                <a:solidFill>
                  <a:srgbClr val="C00000"/>
                </a:solidFill>
                <a:latin typeface="標楷體" pitchFamily="65" charset="-120"/>
                <a:ea typeface="標楷體" pitchFamily="65" charset="-120"/>
              </a:rPr>
              <a:t>」</a:t>
            </a:r>
          </a:p>
          <a:p>
            <a:pPr>
              <a:defRPr/>
            </a:pP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教育會考，將原本的</a:t>
            </a:r>
            <a:r>
              <a:rPr kumimoji="0" lang="zh-TW" altLang="en-US" sz="3200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三等級四標示</a:t>
            </a: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，直接轉換成七級積分，共</a:t>
            </a:r>
            <a:r>
              <a:rPr kumimoji="0" lang="en-US" altLang="zh-TW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35</a:t>
            </a: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分，寫作測驗轉化成</a:t>
            </a:r>
            <a:r>
              <a:rPr kumimoji="0" lang="en-US" altLang="zh-TW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1</a:t>
            </a: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分，</a:t>
            </a:r>
            <a:r>
              <a:rPr kumimoji="0" lang="zh-TW" altLang="en-US" sz="3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合計</a:t>
            </a:r>
            <a:r>
              <a:rPr kumimoji="0" lang="en-US" altLang="zh-TW" sz="3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36</a:t>
            </a:r>
            <a:r>
              <a:rPr kumimoji="0" lang="zh-TW" altLang="en-US" sz="3200" b="1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分</a:t>
            </a:r>
            <a:r>
              <a:rPr kumimoji="0" lang="zh-TW" altLang="en-US" sz="3200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</a:rPr>
              <a:t>。</a:t>
            </a:r>
            <a:endParaRPr kumimoji="0" lang="en-US" altLang="zh-TW" sz="3200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  <a:p>
            <a:pPr marL="0" indent="0">
              <a:buFont typeface="Arial" pitchFamily="34" charset="0"/>
              <a:buNone/>
              <a:defRPr/>
            </a:pPr>
            <a:endParaRPr kumimoji="0" lang="zh-TW" altLang="en-US" sz="4400" dirty="0">
              <a:solidFill>
                <a:srgbClr val="0000FF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254979" name="投影片編號版面配置區 5">
            <a:extLst>
              <a:ext uri="{FF2B5EF4-FFF2-40B4-BE49-F238E27FC236}">
                <a16:creationId xmlns:a16="http://schemas.microsoft.com/office/drawing/2014/main" id="{DBAAA7C2-ECE3-E94A-92D7-D424BD256EB5}"/>
              </a:ext>
            </a:extLst>
          </p:cNvPr>
          <p:cNvSpPr txBox="1">
            <a:spLocks noGrp="1"/>
          </p:cNvSpPr>
          <p:nvPr/>
        </p:nvSpPr>
        <p:spPr bwMode="auto">
          <a:xfrm>
            <a:off x="7046913" y="6462715"/>
            <a:ext cx="2133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3D1BDD78-E213-E742-86D8-5236CF83976C}" type="slidenum">
              <a:rPr lang="zh-TW" altLang="en-US" sz="1400" b="1">
                <a:solidFill>
                  <a:srgbClr val="EEECE1"/>
                </a:solidFill>
                <a:latin typeface="Arial" panose="020B0604020202020204" pitchFamily="34" charset="0"/>
              </a:rPr>
              <a:pPr algn="r" eaLnBrk="1" hangingPunct="1">
                <a:spcBef>
                  <a:spcPct val="0"/>
                </a:spcBef>
                <a:buFontTx/>
                <a:buNone/>
              </a:pPr>
              <a:t>14</a:t>
            </a:fld>
            <a:endParaRPr lang="en-US" altLang="zh-TW" sz="1400" b="1">
              <a:solidFill>
                <a:srgbClr val="EEECE1"/>
              </a:solidFill>
              <a:latin typeface="Arial" panose="020B0604020202020204" pitchFamily="34" charset="0"/>
            </a:endParaRPr>
          </a:p>
        </p:txBody>
      </p:sp>
      <p:grpSp>
        <p:nvGrpSpPr>
          <p:cNvPr id="113669" name="群組 6">
            <a:extLst>
              <a:ext uri="{FF2B5EF4-FFF2-40B4-BE49-F238E27FC236}">
                <a16:creationId xmlns:a16="http://schemas.microsoft.com/office/drawing/2014/main" id="{C4BA8612-A2FD-8949-AF65-C107B4EF1628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260350"/>
            <a:ext cx="8302625" cy="668338"/>
            <a:chOff x="69230" y="9576"/>
            <a:chExt cx="8229600" cy="964646"/>
          </a:xfrm>
          <a:solidFill>
            <a:schemeClr val="bg2">
              <a:lumMod val="50000"/>
            </a:schemeClr>
          </a:solidFill>
        </p:grpSpPr>
        <p:sp>
          <p:nvSpPr>
            <p:cNvPr id="9" name="圓角矩形 8">
              <a:extLst>
                <a:ext uri="{FF2B5EF4-FFF2-40B4-BE49-F238E27FC236}">
                  <a16:creationId xmlns:a16="http://schemas.microsoft.com/office/drawing/2014/main" id="{CC451D4D-1088-7A4F-97BA-84776FF2F61D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0" name="圓角矩形 4">
              <a:extLst>
                <a:ext uri="{FF2B5EF4-FFF2-40B4-BE49-F238E27FC236}">
                  <a16:creationId xmlns:a16="http://schemas.microsoft.com/office/drawing/2014/main" id="{37F8C70E-AB18-9249-B783-A466FFFCBDFD}"/>
                </a:ext>
              </a:extLst>
            </p:cNvPr>
            <p:cNvSpPr/>
            <p:nvPr/>
          </p:nvSpPr>
          <p:spPr>
            <a:xfrm>
              <a:off x="261202" y="76025"/>
              <a:ext cx="8037628" cy="868409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en-US" altLang="zh-TW" sz="36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36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度基北區免試入學規劃</a:t>
              </a:r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投影片編號版面配置區 1">
            <a:extLst>
              <a:ext uri="{FF2B5EF4-FFF2-40B4-BE49-F238E27FC236}">
                <a16:creationId xmlns:a16="http://schemas.microsoft.com/office/drawing/2014/main" id="{EAF9485F-3D93-9442-80F9-329665A865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96838" y="6499225"/>
            <a:ext cx="571500" cy="228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43B29B8E-79FC-684B-B49C-AC693260171D}" type="slidenum">
              <a:rPr lang="en-US" altLang="zh-TW" sz="1000" b="1">
                <a:solidFill>
                  <a:srgbClr val="000000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140</a:t>
            </a:fld>
            <a:endParaRPr lang="zh-TW" altLang="en-US" sz="10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" name="文字方塊 2">
            <a:extLst>
              <a:ext uri="{FF2B5EF4-FFF2-40B4-BE49-F238E27FC236}">
                <a16:creationId xmlns:a16="http://schemas.microsoft.com/office/drawing/2014/main" id="{AE999F53-28C1-F84E-A0E7-F8628DF76885}"/>
              </a:ext>
            </a:extLst>
          </p:cNvPr>
          <p:cNvSpPr txBox="1"/>
          <p:nvPr/>
        </p:nvSpPr>
        <p:spPr>
          <a:xfrm>
            <a:off x="395537" y="404666"/>
            <a:ext cx="2329991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>
              <a:defRPr/>
            </a:pPr>
            <a:r>
              <a:rPr lang="zh-TW" altLang="en-US" sz="36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諮詢信箱</a:t>
            </a:r>
          </a:p>
        </p:txBody>
      </p:sp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9CDB1776-EE6D-B44F-AAB7-AF9CFE4F9A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280779"/>
              </p:ext>
            </p:extLst>
          </p:nvPr>
        </p:nvGraphicFramePr>
        <p:xfrm>
          <a:off x="96839" y="1412776"/>
          <a:ext cx="9047163" cy="3554513"/>
        </p:xfrm>
        <a:graphic>
          <a:graphicData uri="http://schemas.openxmlformats.org/drawingml/2006/table">
            <a:tbl>
              <a:tblPr>
                <a:tableStyleId>{9D7B26C5-4107-4FEC-AEDC-1716B250A1EF}</a:tableStyleId>
              </a:tblPr>
              <a:tblGrid>
                <a:gridCol w="2849421">
                  <a:extLst>
                    <a:ext uri="{9D8B030D-6E8A-4147-A177-3AD203B41FA5}">
                      <a16:colId xmlns:a16="http://schemas.microsoft.com/office/drawing/2014/main" val="2280435186"/>
                    </a:ext>
                  </a:extLst>
                </a:gridCol>
                <a:gridCol w="2086004">
                  <a:extLst>
                    <a:ext uri="{9D8B030D-6E8A-4147-A177-3AD203B41FA5}">
                      <a16:colId xmlns:a16="http://schemas.microsoft.com/office/drawing/2014/main" val="1474545690"/>
                    </a:ext>
                  </a:extLst>
                </a:gridCol>
                <a:gridCol w="4111738">
                  <a:extLst>
                    <a:ext uri="{9D8B030D-6E8A-4147-A177-3AD203B41FA5}">
                      <a16:colId xmlns:a16="http://schemas.microsoft.com/office/drawing/2014/main" val="3272749546"/>
                    </a:ext>
                  </a:extLst>
                </a:gridCol>
              </a:tblGrid>
              <a:tr h="368400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</a:t>
                      </a:r>
                      <a:r>
                        <a:rPr kumimoji="0" lang="zh-TW" altLang="en-US" sz="2400" u="none" strike="noStrike" cap="none" normalizeH="0" baseline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北市政府教育局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林育瀅股長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AH3701@ </a:t>
                      </a:r>
                      <a:r>
                        <a:rPr kumimoji="0" lang="en-US" altLang="zh-TW" sz="2000" u="sng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ntpc.gov.tw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3152511088"/>
                  </a:ext>
                </a:extLst>
              </a:tr>
              <a:tr h="512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新北市政府教育局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郭佩瑄科員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An3544@ ntpc.gov.tw</a:t>
                      </a:r>
                      <a:endParaRPr kumimoji="0" lang="zh-TW" altLang="en-US" sz="2000" b="0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2372855428"/>
                  </a:ext>
                </a:extLst>
              </a:tr>
              <a:tr h="512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</a:t>
                      </a: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立新北高中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柯雅菱校長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a0939093872@gmail.com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2719587929"/>
                  </a:ext>
                </a:extLst>
              </a:tr>
              <a:tr h="53350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新北市立石碇高中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楊憶湘校長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 err="1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yihsiang@ntpc.edu.tw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3869853150"/>
                  </a:ext>
                </a:extLst>
              </a:tr>
              <a:tr h="512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新北市立雙溪高中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陳建全主任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chenjeff@sxhs.ntpc.edu.tw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1021007428"/>
                  </a:ext>
                </a:extLst>
              </a:tr>
              <a:tr h="512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</a:t>
                      </a: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立永平高中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劉怡伶主任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Yilin610@gmail.com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2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新北市</a:t>
                      </a: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立鶯歌工商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</a:rPr>
                        <a:t>蔡耀德主任</a:t>
                      </a:r>
                      <a:endParaRPr kumimoji="0" lang="zh-TW" alt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u="sng" strike="noStrike" cap="none" normalizeH="0" baseline="0" dirty="0" smtClean="0">
                          <a:ln>
                            <a:noFill/>
                          </a:ln>
                          <a:solidFill>
                            <a:srgbClr val="00206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tyd@ykvs.ntpc.edu.tw</a:t>
                      </a:r>
                      <a:endParaRPr kumimoji="0" lang="zh-TW" altLang="en-US" sz="2000" b="1" i="0" u="sng" strike="noStrike" cap="none" normalizeH="0" baseline="0" dirty="0">
                        <a:ln>
                          <a:noFill/>
                        </a:ln>
                        <a:solidFill>
                          <a:srgbClr val="00206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68576" marR="68576" marT="45715" marB="45715" horzOverflow="overflow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投影片編號版面配置區 3">
            <a:extLst>
              <a:ext uri="{FF2B5EF4-FFF2-40B4-BE49-F238E27FC236}">
                <a16:creationId xmlns:a16="http://schemas.microsoft.com/office/drawing/2014/main" id="{9AA39EAA-2C81-4043-B14F-533C54F1949D}"/>
              </a:ext>
            </a:extLst>
          </p:cNvPr>
          <p:cNvSpPr txBox="1">
            <a:spLocks/>
          </p:cNvSpPr>
          <p:nvPr/>
        </p:nvSpPr>
        <p:spPr bwMode="auto">
          <a:xfrm>
            <a:off x="6516688" y="6381752"/>
            <a:ext cx="2133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2C9EF287-0BB3-A146-BB3A-C54E80DABF26}" type="slidenum">
              <a:rPr lang="en-US" altLang="zh-TW" sz="1200">
                <a:solidFill>
                  <a:srgbClr val="898989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15</a:t>
            </a:fld>
            <a:endParaRPr lang="en-US" altLang="zh-TW" sz="1200">
              <a:solidFill>
                <a:srgbClr val="898989"/>
              </a:solidFill>
              <a:latin typeface="Arial" panose="020B0604020202020204" pitchFamily="34" charset="0"/>
            </a:endParaRPr>
          </a:p>
        </p:txBody>
      </p:sp>
      <p:sp>
        <p:nvSpPr>
          <p:cNvPr id="4" name="標題 2">
            <a:extLst>
              <a:ext uri="{FF2B5EF4-FFF2-40B4-BE49-F238E27FC236}">
                <a16:creationId xmlns:a16="http://schemas.microsoft.com/office/drawing/2014/main" id="{BC9821FF-2893-3648-AC5B-CBC7EC1E47CE}"/>
              </a:ext>
            </a:extLst>
          </p:cNvPr>
          <p:cNvSpPr txBox="1">
            <a:spLocks/>
          </p:cNvSpPr>
          <p:nvPr/>
        </p:nvSpPr>
        <p:spPr bwMode="auto">
          <a:xfrm>
            <a:off x="468314" y="323852"/>
            <a:ext cx="8604250" cy="576263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48590" tIns="148590" rIns="148590" bIns="148590" anchor="ctr"/>
          <a:lstStyle>
            <a:defPPr>
              <a:defRPr lang="zh-TW"/>
            </a:defPPr>
            <a:lvl1pPr algn="ctr" defTabSz="1733550" eaLnBrk="1" hangingPunct="1">
              <a:spcAft>
                <a:spcPct val="35000"/>
              </a:spcAft>
              <a:defRPr sz="36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r>
              <a:rPr lang="en-US" altLang="zh-TW" dirty="0" smtClean="0"/>
              <a:t>111</a:t>
            </a:r>
            <a:r>
              <a:rPr lang="zh-TW" altLang="en-US" dirty="0" smtClean="0"/>
              <a:t>學年</a:t>
            </a:r>
            <a:r>
              <a:rPr lang="zh-TW" altLang="en-US" dirty="0"/>
              <a:t>度基北區免試入學</a:t>
            </a:r>
          </a:p>
        </p:txBody>
      </p:sp>
      <p:sp>
        <p:nvSpPr>
          <p:cNvPr id="5" name="圓角矩形 4">
            <a:extLst>
              <a:ext uri="{FF2B5EF4-FFF2-40B4-BE49-F238E27FC236}">
                <a16:creationId xmlns:a16="http://schemas.microsoft.com/office/drawing/2014/main" id="{849ADD8C-3C1C-EA46-91C7-71169362CDD2}"/>
              </a:ext>
            </a:extLst>
          </p:cNvPr>
          <p:cNvSpPr/>
          <p:nvPr/>
        </p:nvSpPr>
        <p:spPr bwMode="auto">
          <a:xfrm>
            <a:off x="1601789" y="1050925"/>
            <a:ext cx="6364287" cy="527050"/>
          </a:xfrm>
          <a:prstGeom prst="round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ctr" eaLnBrk="1" hangingPunct="1"/>
            <a:r>
              <a:rPr lang="zh-TW" altLang="en-US" sz="3600">
                <a:solidFill>
                  <a:srgbClr val="000099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辦理方式</a:t>
            </a:r>
          </a:p>
        </p:txBody>
      </p:sp>
      <p:graphicFrame>
        <p:nvGraphicFramePr>
          <p:cNvPr id="6" name="資料庫圖表 5">
            <a:extLst>
              <a:ext uri="{FF2B5EF4-FFF2-40B4-BE49-F238E27FC236}">
                <a16:creationId xmlns:a16="http://schemas.microsoft.com/office/drawing/2014/main" id="{1124E763-78FC-8B4F-9B83-6AB7CEA356D5}"/>
              </a:ext>
            </a:extLst>
          </p:cNvPr>
          <p:cNvGraphicFramePr/>
          <p:nvPr/>
        </p:nvGraphicFramePr>
        <p:xfrm>
          <a:off x="611560" y="1772816"/>
          <a:ext cx="7906146" cy="47525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向下箭號 6">
            <a:extLst>
              <a:ext uri="{FF2B5EF4-FFF2-40B4-BE49-F238E27FC236}">
                <a16:creationId xmlns:a16="http://schemas.microsoft.com/office/drawing/2014/main" id="{24E037D3-1FB0-F746-86D7-864EFF59550A}"/>
              </a:ext>
            </a:extLst>
          </p:cNvPr>
          <p:cNvSpPr/>
          <p:nvPr/>
        </p:nvSpPr>
        <p:spPr>
          <a:xfrm rot="1985128">
            <a:off x="2566988" y="2508252"/>
            <a:ext cx="504825" cy="72072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8" name="向下箭號 7">
            <a:extLst>
              <a:ext uri="{FF2B5EF4-FFF2-40B4-BE49-F238E27FC236}">
                <a16:creationId xmlns:a16="http://schemas.microsoft.com/office/drawing/2014/main" id="{461D2BD7-E50A-6742-AFEC-D1102E0305BF}"/>
              </a:ext>
            </a:extLst>
          </p:cNvPr>
          <p:cNvSpPr/>
          <p:nvPr/>
        </p:nvSpPr>
        <p:spPr>
          <a:xfrm rot="19907898">
            <a:off x="6084889" y="4432302"/>
            <a:ext cx="503237" cy="72072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9" name="向下箭號 8">
            <a:extLst>
              <a:ext uri="{FF2B5EF4-FFF2-40B4-BE49-F238E27FC236}">
                <a16:creationId xmlns:a16="http://schemas.microsoft.com/office/drawing/2014/main" id="{1A45540A-5F1C-8B4F-B3E0-459845141A35}"/>
              </a:ext>
            </a:extLst>
          </p:cNvPr>
          <p:cNvSpPr/>
          <p:nvPr/>
        </p:nvSpPr>
        <p:spPr>
          <a:xfrm rot="1985128">
            <a:off x="4799014" y="4379915"/>
            <a:ext cx="504825" cy="719137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prstClr val="white"/>
              </a:solidFill>
            </a:endParaRPr>
          </a:p>
        </p:txBody>
      </p:sp>
      <p:sp>
        <p:nvSpPr>
          <p:cNvPr id="10" name="向下箭號 9">
            <a:extLst>
              <a:ext uri="{FF2B5EF4-FFF2-40B4-BE49-F238E27FC236}">
                <a16:creationId xmlns:a16="http://schemas.microsoft.com/office/drawing/2014/main" id="{6A8460BE-5759-CE41-9B4C-B12C71A9EF0D}"/>
              </a:ext>
            </a:extLst>
          </p:cNvPr>
          <p:cNvSpPr/>
          <p:nvPr/>
        </p:nvSpPr>
        <p:spPr>
          <a:xfrm rot="19907898">
            <a:off x="3560764" y="2560640"/>
            <a:ext cx="503237" cy="720725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投影片編號版面配置區 3">
            <a:extLst>
              <a:ext uri="{FF2B5EF4-FFF2-40B4-BE49-F238E27FC236}">
                <a16:creationId xmlns:a16="http://schemas.microsoft.com/office/drawing/2014/main" id="{4750D473-66D5-1241-85E2-7F80AF0969B4}"/>
              </a:ext>
            </a:extLst>
          </p:cNvPr>
          <p:cNvSpPr txBox="1">
            <a:spLocks/>
          </p:cNvSpPr>
          <p:nvPr/>
        </p:nvSpPr>
        <p:spPr bwMode="auto">
          <a:xfrm>
            <a:off x="6516688" y="6381752"/>
            <a:ext cx="2133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CF965D45-A883-C941-8F60-EE82CE8ED8B5}" type="slidenum">
              <a:rPr lang="en-US" altLang="zh-TW" sz="1200">
                <a:solidFill>
                  <a:srgbClr val="898989"/>
                </a:solidFill>
                <a:latin typeface="Arial" panose="020B0604020202020204" pitchFamily="34" charset="0"/>
              </a:rPr>
              <a:pPr>
                <a:spcBef>
                  <a:spcPct val="0"/>
                </a:spcBef>
                <a:buFontTx/>
                <a:buNone/>
              </a:pPr>
              <a:t>16</a:t>
            </a:fld>
            <a:endParaRPr lang="en-US" altLang="zh-TW" sz="1200">
              <a:solidFill>
                <a:srgbClr val="898989"/>
              </a:solidFill>
              <a:latin typeface="Arial" panose="020B0604020202020204" pitchFamily="34" charset="0"/>
            </a:endParaRPr>
          </a:p>
        </p:txBody>
      </p:sp>
      <p:sp>
        <p:nvSpPr>
          <p:cNvPr id="4" name="標題 2">
            <a:extLst>
              <a:ext uri="{FF2B5EF4-FFF2-40B4-BE49-F238E27FC236}">
                <a16:creationId xmlns:a16="http://schemas.microsoft.com/office/drawing/2014/main" id="{3A490FEE-D39D-6D4B-9D1F-7EC7DDF43DBB}"/>
              </a:ext>
            </a:extLst>
          </p:cNvPr>
          <p:cNvSpPr txBox="1">
            <a:spLocks/>
          </p:cNvSpPr>
          <p:nvPr/>
        </p:nvSpPr>
        <p:spPr bwMode="auto">
          <a:xfrm>
            <a:off x="468314" y="323852"/>
            <a:ext cx="8604250" cy="576263"/>
          </a:xfrm>
          <a:prstGeom prst="rect">
            <a:avLst/>
          </a:prstGeom>
          <a:solidFill>
            <a:schemeClr val="bg2">
              <a:lumMod val="50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48590" tIns="148590" rIns="148590" bIns="148590" anchor="ctr"/>
          <a:lstStyle>
            <a:defPPr>
              <a:defRPr lang="zh-TW"/>
            </a:defPPr>
            <a:lvl1pPr algn="ctr" defTabSz="1733550" eaLnBrk="1" hangingPunct="1">
              <a:spcAft>
                <a:spcPct val="35000"/>
              </a:spcAft>
              <a:defRPr sz="3600" b="1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defRPr>
            </a:lvl1pPr>
            <a:lvl2pPr>
              <a:defRPr>
                <a:solidFill>
                  <a:schemeClr val="lt1"/>
                </a:solidFill>
                <a:latin typeface="+mn-lt"/>
                <a:ea typeface="+mn-ea"/>
              </a:defRPr>
            </a:lvl2pPr>
            <a:lvl3pPr>
              <a:defRPr>
                <a:solidFill>
                  <a:schemeClr val="lt1"/>
                </a:solidFill>
                <a:latin typeface="+mn-lt"/>
                <a:ea typeface="+mn-ea"/>
              </a:defRPr>
            </a:lvl3pPr>
            <a:lvl4pPr>
              <a:defRPr>
                <a:solidFill>
                  <a:schemeClr val="lt1"/>
                </a:solidFill>
                <a:latin typeface="+mn-lt"/>
                <a:ea typeface="+mn-ea"/>
              </a:defRPr>
            </a:lvl4pPr>
            <a:lvl5pPr>
              <a:defRPr>
                <a:solidFill>
                  <a:schemeClr val="lt1"/>
                </a:solidFill>
                <a:latin typeface="+mn-lt"/>
                <a:ea typeface="+mn-ea"/>
              </a:defRPr>
            </a:lvl5pPr>
            <a:lvl6pPr>
              <a:defRPr>
                <a:solidFill>
                  <a:schemeClr val="lt1"/>
                </a:solidFill>
                <a:latin typeface="+mn-lt"/>
                <a:ea typeface="+mn-ea"/>
              </a:defRPr>
            </a:lvl6pPr>
            <a:lvl7pPr>
              <a:defRPr>
                <a:solidFill>
                  <a:schemeClr val="lt1"/>
                </a:solidFill>
                <a:latin typeface="+mn-lt"/>
                <a:ea typeface="+mn-ea"/>
              </a:defRPr>
            </a:lvl7pPr>
            <a:lvl8pPr>
              <a:defRPr>
                <a:solidFill>
                  <a:schemeClr val="lt1"/>
                </a:solidFill>
                <a:latin typeface="+mn-lt"/>
                <a:ea typeface="+mn-ea"/>
              </a:defRPr>
            </a:lvl8pPr>
            <a:lvl9pPr>
              <a:defRPr>
                <a:solidFill>
                  <a:schemeClr val="lt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r>
              <a:rPr lang="en-US" altLang="zh-TW" dirty="0" smtClean="0"/>
              <a:t>111</a:t>
            </a:r>
            <a:r>
              <a:rPr lang="zh-TW" altLang="en-US" dirty="0" smtClean="0"/>
              <a:t>學年</a:t>
            </a:r>
            <a:r>
              <a:rPr lang="zh-TW" altLang="en-US" dirty="0"/>
              <a:t>度基北區免試入學</a:t>
            </a:r>
          </a:p>
        </p:txBody>
      </p:sp>
      <p:sp>
        <p:nvSpPr>
          <p:cNvPr id="5" name="圓角矩形 4">
            <a:extLst>
              <a:ext uri="{FF2B5EF4-FFF2-40B4-BE49-F238E27FC236}">
                <a16:creationId xmlns:a16="http://schemas.microsoft.com/office/drawing/2014/main" id="{2BB691FD-F433-E14E-8B30-51E001EE3B8E}"/>
              </a:ext>
            </a:extLst>
          </p:cNvPr>
          <p:cNvSpPr/>
          <p:nvPr/>
        </p:nvSpPr>
        <p:spPr bwMode="auto">
          <a:xfrm>
            <a:off x="755651" y="1050925"/>
            <a:ext cx="7210425" cy="527050"/>
          </a:xfrm>
          <a:prstGeom prst="round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zh-TW" altLang="en-US" sz="3600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超額比序採計項目</a:t>
            </a:r>
            <a:r>
              <a:rPr lang="en-US" altLang="zh-TW" sz="3600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108</a:t>
            </a:r>
            <a:r>
              <a:rPr lang="zh-TW" altLang="en-US" sz="3600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積分</a:t>
            </a:r>
          </a:p>
        </p:txBody>
      </p:sp>
      <p:sp>
        <p:nvSpPr>
          <p:cNvPr id="6" name="圓角矩形圖說文字 5">
            <a:extLst>
              <a:ext uri="{FF2B5EF4-FFF2-40B4-BE49-F238E27FC236}">
                <a16:creationId xmlns:a16="http://schemas.microsoft.com/office/drawing/2014/main" id="{6E2EA6E4-5B36-1C4E-AC67-7BEE4A46757D}"/>
              </a:ext>
            </a:extLst>
          </p:cNvPr>
          <p:cNvSpPr/>
          <p:nvPr/>
        </p:nvSpPr>
        <p:spPr>
          <a:xfrm>
            <a:off x="852489" y="2276475"/>
            <a:ext cx="2566987" cy="1944688"/>
          </a:xfrm>
          <a:prstGeom prst="wedgeRoundRectCallout">
            <a:avLst>
              <a:gd name="adj1" fmla="val 62596"/>
              <a:gd name="adj2" fmla="val 26300"/>
              <a:gd name="adj3" fmla="val 1666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TW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教育部規定</a:t>
            </a:r>
            <a:endParaRPr lang="en-US" altLang="zh-TW" sz="2800" dirty="0">
              <a:solidFill>
                <a:prstClr val="white"/>
              </a:solidFill>
              <a:latin typeface="微軟正黑體" pitchFamily="34" charset="-120"/>
              <a:ea typeface="微軟正黑體" pitchFamily="34" charset="-120"/>
            </a:endParaRPr>
          </a:p>
          <a:p>
            <a:pPr>
              <a:defRPr/>
            </a:pPr>
            <a:r>
              <a:rPr lang="zh-TW" altLang="en-US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會考</a:t>
            </a:r>
            <a:r>
              <a:rPr lang="zh-TW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採計分數</a:t>
            </a:r>
            <a:r>
              <a:rPr lang="en-US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/>
            </a:r>
            <a:br>
              <a:rPr lang="en-US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</a:br>
            <a:r>
              <a:rPr lang="zh-TW" altLang="en-US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最高</a:t>
            </a:r>
            <a:r>
              <a:rPr lang="en-US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3</a:t>
            </a:r>
            <a:r>
              <a:rPr lang="zh-TW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分之</a:t>
            </a:r>
            <a:r>
              <a:rPr lang="en-US" altLang="zh-TW" sz="2800" dirty="0">
                <a:solidFill>
                  <a:prstClr val="white"/>
                </a:solidFill>
                <a:latin typeface="微軟正黑體" pitchFamily="34" charset="-120"/>
                <a:ea typeface="微軟正黑體" pitchFamily="34" charset="-120"/>
              </a:rPr>
              <a:t>1</a:t>
            </a:r>
            <a:endParaRPr lang="zh-TW" altLang="en-US" dirty="0">
              <a:solidFill>
                <a:prstClr val="white"/>
              </a:solidFill>
            </a:endParaRPr>
          </a:p>
        </p:txBody>
      </p:sp>
      <p:graphicFrame>
        <p:nvGraphicFramePr>
          <p:cNvPr id="7" name="內容版面配置區 6">
            <a:extLst>
              <a:ext uri="{FF2B5EF4-FFF2-40B4-BE49-F238E27FC236}">
                <a16:creationId xmlns:a16="http://schemas.microsoft.com/office/drawing/2014/main" id="{EACCC6B9-FE8C-CE4D-AB4D-8BD2BD745568}"/>
              </a:ext>
            </a:extLst>
          </p:cNvPr>
          <p:cNvGraphicFramePr>
            <a:graphicFrameLocks/>
          </p:cNvGraphicFramePr>
          <p:nvPr/>
        </p:nvGraphicFramePr>
        <p:xfrm>
          <a:off x="3491881" y="1484784"/>
          <a:ext cx="5256584" cy="547260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122" name="群組 6">
            <a:extLst>
              <a:ext uri="{FF2B5EF4-FFF2-40B4-BE49-F238E27FC236}">
                <a16:creationId xmlns:a16="http://schemas.microsoft.com/office/drawing/2014/main" id="{54A1C741-168C-034B-A8FF-5D2698782B1A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258765"/>
            <a:ext cx="8520113" cy="668337"/>
            <a:chOff x="69230" y="9576"/>
            <a:chExt cx="8229600" cy="964646"/>
          </a:xfrm>
        </p:grpSpPr>
        <p:sp>
          <p:nvSpPr>
            <p:cNvPr id="16" name="圓角矩形 15">
              <a:extLst>
                <a:ext uri="{FF2B5EF4-FFF2-40B4-BE49-F238E27FC236}">
                  <a16:creationId xmlns:a16="http://schemas.microsoft.com/office/drawing/2014/main" id="{3780D268-7C04-4A45-B787-0F7A41D3D6C3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17" name="圓角矩形 4">
              <a:extLst>
                <a:ext uri="{FF2B5EF4-FFF2-40B4-BE49-F238E27FC236}">
                  <a16:creationId xmlns:a16="http://schemas.microsoft.com/office/drawing/2014/main" id="{03C908F0-126D-9346-9609-C8DC3F615719}"/>
                </a:ext>
              </a:extLst>
            </p:cNvPr>
            <p:cNvSpPr/>
            <p:nvPr/>
          </p:nvSpPr>
          <p:spPr>
            <a:xfrm>
              <a:off x="260902" y="76024"/>
              <a:ext cx="8037928" cy="86841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en-US" altLang="zh-TW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32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度超額比序項目積分對照表</a:t>
              </a:r>
            </a:p>
          </p:txBody>
        </p:sp>
      </p:grp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69C1B1E4-0558-8E40-9A86-5AB753889995}"/>
              </a:ext>
            </a:extLst>
          </p:cNvPr>
          <p:cNvGraphicFramePr>
            <a:graphicFrameLocks noGrp="1"/>
          </p:cNvGraphicFramePr>
          <p:nvPr/>
        </p:nvGraphicFramePr>
        <p:xfrm>
          <a:off x="539750" y="1628775"/>
          <a:ext cx="8104188" cy="3614738"/>
        </p:xfrm>
        <a:graphic>
          <a:graphicData uri="http://schemas.openxmlformats.org/drawingml/2006/table">
            <a:tbl>
              <a:tblPr/>
              <a:tblGrid>
                <a:gridCol w="698500">
                  <a:extLst>
                    <a:ext uri="{9D8B030D-6E8A-4147-A177-3AD203B41FA5}">
                      <a16:colId xmlns:a16="http://schemas.microsoft.com/office/drawing/2014/main" val="2299192875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1815169494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6119304"/>
                    </a:ext>
                  </a:extLst>
                </a:gridCol>
                <a:gridCol w="754063">
                  <a:extLst>
                    <a:ext uri="{9D8B030D-6E8A-4147-A177-3AD203B41FA5}">
                      <a16:colId xmlns:a16="http://schemas.microsoft.com/office/drawing/2014/main" val="1686925557"/>
                    </a:ext>
                  </a:extLst>
                </a:gridCol>
                <a:gridCol w="757237">
                  <a:extLst>
                    <a:ext uri="{9D8B030D-6E8A-4147-A177-3AD203B41FA5}">
                      <a16:colId xmlns:a16="http://schemas.microsoft.com/office/drawing/2014/main" val="2977423541"/>
                    </a:ext>
                  </a:extLst>
                </a:gridCol>
                <a:gridCol w="879475">
                  <a:extLst>
                    <a:ext uri="{9D8B030D-6E8A-4147-A177-3AD203B41FA5}">
                      <a16:colId xmlns:a16="http://schemas.microsoft.com/office/drawing/2014/main" val="4279735566"/>
                    </a:ext>
                  </a:extLst>
                </a:gridCol>
                <a:gridCol w="935038">
                  <a:extLst>
                    <a:ext uri="{9D8B030D-6E8A-4147-A177-3AD203B41FA5}">
                      <a16:colId xmlns:a16="http://schemas.microsoft.com/office/drawing/2014/main" val="989332512"/>
                    </a:ext>
                  </a:extLst>
                </a:gridCol>
                <a:gridCol w="1008062">
                  <a:extLst>
                    <a:ext uri="{9D8B030D-6E8A-4147-A177-3AD203B41FA5}">
                      <a16:colId xmlns:a16="http://schemas.microsoft.com/office/drawing/2014/main" val="786354579"/>
                    </a:ext>
                  </a:extLst>
                </a:gridCol>
                <a:gridCol w="1728788">
                  <a:extLst>
                    <a:ext uri="{9D8B030D-6E8A-4147-A177-3AD203B41FA5}">
                      <a16:colId xmlns:a16="http://schemas.microsoft.com/office/drawing/2014/main" val="4266983242"/>
                    </a:ext>
                  </a:extLst>
                </a:gridCol>
              </a:tblGrid>
              <a:tr h="863600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類別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項目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tc gridSpan="5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積分換算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說明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9889858"/>
                  </a:ext>
                </a:extLst>
              </a:tr>
              <a:tr h="2751138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志願序</a:t>
                      </a:r>
                      <a:endParaRPr kumimoji="0" lang="zh-TW" altLang="zh-TW" sz="24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F862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36</a:t>
                      </a:r>
                      <a:r>
                        <a:rPr kumimoji="0" lang="zh-TW" altLang="zh-TW" sz="32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36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第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1~5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35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第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6~10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34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第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11~15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33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第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16~20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32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第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21~30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52901C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同校、兩個以上科別連續選填，則視為同一志願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52901C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4" marR="60324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4891208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群組 6">
            <a:extLst>
              <a:ext uri="{FF2B5EF4-FFF2-40B4-BE49-F238E27FC236}">
                <a16:creationId xmlns:a16="http://schemas.microsoft.com/office/drawing/2014/main" id="{4DCF0936-2F60-3445-9C4E-D7EB9E65018E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258765"/>
            <a:ext cx="8520113" cy="668337"/>
            <a:chOff x="69230" y="9576"/>
            <a:chExt cx="8229600" cy="964646"/>
          </a:xfrm>
        </p:grpSpPr>
        <p:sp>
          <p:nvSpPr>
            <p:cNvPr id="16" name="圓角矩形 15">
              <a:extLst>
                <a:ext uri="{FF2B5EF4-FFF2-40B4-BE49-F238E27FC236}">
                  <a16:creationId xmlns:a16="http://schemas.microsoft.com/office/drawing/2014/main" id="{22D1E09C-0459-9642-94B5-A5B769626BD8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17" name="圓角矩形 4">
              <a:extLst>
                <a:ext uri="{FF2B5EF4-FFF2-40B4-BE49-F238E27FC236}">
                  <a16:creationId xmlns:a16="http://schemas.microsoft.com/office/drawing/2014/main" id="{0F192A4A-6977-7643-92F1-1A1BDF93803C}"/>
                </a:ext>
              </a:extLst>
            </p:cNvPr>
            <p:cNvSpPr/>
            <p:nvPr/>
          </p:nvSpPr>
          <p:spPr>
            <a:xfrm>
              <a:off x="260902" y="76024"/>
              <a:ext cx="8037928" cy="86841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en-US" altLang="zh-TW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32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度超額比序項目積分對照表</a:t>
              </a:r>
            </a:p>
          </p:txBody>
        </p:sp>
      </p:grp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D1C0B3B0-3825-0848-8AD1-5D6C6A3F7E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256788"/>
              </p:ext>
            </p:extLst>
          </p:nvPr>
        </p:nvGraphicFramePr>
        <p:xfrm>
          <a:off x="323850" y="1341438"/>
          <a:ext cx="8351838" cy="4918076"/>
        </p:xfrm>
        <a:graphic>
          <a:graphicData uri="http://schemas.openxmlformats.org/drawingml/2006/table">
            <a:tbl>
              <a:tblPr/>
              <a:tblGrid>
                <a:gridCol w="744538">
                  <a:extLst>
                    <a:ext uri="{9D8B030D-6E8A-4147-A177-3AD203B41FA5}">
                      <a16:colId xmlns:a16="http://schemas.microsoft.com/office/drawing/2014/main" val="3615161468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3709410315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436865871"/>
                    </a:ext>
                  </a:extLst>
                </a:gridCol>
                <a:gridCol w="681037">
                  <a:extLst>
                    <a:ext uri="{9D8B030D-6E8A-4147-A177-3AD203B41FA5}">
                      <a16:colId xmlns:a16="http://schemas.microsoft.com/office/drawing/2014/main" val="2173516285"/>
                    </a:ext>
                  </a:extLst>
                </a:gridCol>
                <a:gridCol w="1212850">
                  <a:extLst>
                    <a:ext uri="{9D8B030D-6E8A-4147-A177-3AD203B41FA5}">
                      <a16:colId xmlns:a16="http://schemas.microsoft.com/office/drawing/2014/main" val="806809076"/>
                    </a:ext>
                  </a:extLst>
                </a:gridCol>
                <a:gridCol w="808038">
                  <a:extLst>
                    <a:ext uri="{9D8B030D-6E8A-4147-A177-3AD203B41FA5}">
                      <a16:colId xmlns:a16="http://schemas.microsoft.com/office/drawing/2014/main" val="1876933569"/>
                    </a:ext>
                  </a:extLst>
                </a:gridCol>
                <a:gridCol w="3486150">
                  <a:extLst>
                    <a:ext uri="{9D8B030D-6E8A-4147-A177-3AD203B41FA5}">
                      <a16:colId xmlns:a16="http://schemas.microsoft.com/office/drawing/2014/main" val="343928253"/>
                    </a:ext>
                  </a:extLst>
                </a:gridCol>
              </a:tblGrid>
              <a:tr h="80168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類別</a:t>
                      </a:r>
                      <a:endParaRPr kumimoji="0" lang="zh-TW" altLang="zh-TW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項目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積分換算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說明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660917"/>
                  </a:ext>
                </a:extLst>
              </a:tr>
              <a:tr h="1573213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多元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學習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表現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均衡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學習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36</a:t>
                      </a:r>
                      <a:r>
                        <a:rPr kumimoji="0" lang="zh-TW" altLang="zh-TW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36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21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7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符合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個領域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未符合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健體、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藝文、綜合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、科技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4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領域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任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領域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前五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學期平均成績及格者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。</a:t>
                      </a:r>
                      <a:endParaRPr kumimoji="0" lang="en-US" altLang="zh-TW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  <a:cs typeface="Times New Roman" panose="02020603050405020304" pitchFamily="18" charset="0"/>
                        </a:rPr>
                        <a:t>※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  <a:cs typeface="Times New Roman" panose="02020603050405020304" pitchFamily="18" charset="0"/>
                        </a:rPr>
                        <a:t>108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  <a:cs typeface="Times New Roman" panose="02020603050405020304" pitchFamily="18" charset="0"/>
                        </a:rPr>
                        <a:t>學年度前入學者採計健體、藝文、綜合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  <a:cs typeface="Times New Roman" panose="02020603050405020304" pitchFamily="18" charset="0"/>
                        </a:rPr>
                        <a:t>領域前五學期平均成績及格者。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2288035"/>
                  </a:ext>
                </a:extLst>
              </a:tr>
              <a:tr h="254317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服務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學習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A86E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15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每學期服務滿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6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小時以上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1.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由國中學校認證。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2.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採計期間為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108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學年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度上學期至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110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學年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度上學期。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3.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非應屆畢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(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結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)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業生服務學習時數採計，除上開採計期間外，亦得選擇國中在學期間前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學期選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C62ECD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學期進行採計。</a:t>
                      </a:r>
                      <a:endParaRPr kumimoji="0" lang="zh-TW" altLang="zh-TW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C62ECD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2" marR="60322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981400"/>
                  </a:ext>
                </a:extLst>
              </a:tr>
            </a:tbl>
          </a:graphicData>
        </a:graphic>
      </p:graphicFrame>
      <p:sp>
        <p:nvSpPr>
          <p:cNvPr id="3" name="Rectangle 8">
            <a:extLst>
              <a:ext uri="{FF2B5EF4-FFF2-40B4-BE49-F238E27FC236}">
                <a16:creationId xmlns:a16="http://schemas.microsoft.com/office/drawing/2014/main" id="{CABCD82C-3674-7643-9BCF-A3DDAB7C9B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0664" y="1509197"/>
            <a:ext cx="184731" cy="369332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>
              <a:defRPr/>
            </a:pPr>
            <a:endParaRPr lang="zh-TW" altLang="zh-TW"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18" name="群組 6">
            <a:extLst>
              <a:ext uri="{FF2B5EF4-FFF2-40B4-BE49-F238E27FC236}">
                <a16:creationId xmlns:a16="http://schemas.microsoft.com/office/drawing/2014/main" id="{8B086A61-1608-FD40-9E6B-6B6DA8054854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252415"/>
            <a:ext cx="8520113" cy="668337"/>
            <a:chOff x="69230" y="9576"/>
            <a:chExt cx="8229600" cy="964646"/>
          </a:xfrm>
        </p:grpSpPr>
        <p:sp>
          <p:nvSpPr>
            <p:cNvPr id="16" name="圓角矩形 15">
              <a:extLst>
                <a:ext uri="{FF2B5EF4-FFF2-40B4-BE49-F238E27FC236}">
                  <a16:creationId xmlns:a16="http://schemas.microsoft.com/office/drawing/2014/main" id="{E560EA69-818D-134E-8D38-DF88D0905F4D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17" name="圓角矩形 4">
              <a:extLst>
                <a:ext uri="{FF2B5EF4-FFF2-40B4-BE49-F238E27FC236}">
                  <a16:creationId xmlns:a16="http://schemas.microsoft.com/office/drawing/2014/main" id="{C574DFFE-4F88-AF4B-9C44-E668EB81B22A}"/>
                </a:ext>
              </a:extLst>
            </p:cNvPr>
            <p:cNvSpPr/>
            <p:nvPr/>
          </p:nvSpPr>
          <p:spPr>
            <a:xfrm>
              <a:off x="260902" y="76024"/>
              <a:ext cx="8037928" cy="86841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en-US" altLang="zh-TW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32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32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度超額比序項目積分對照表</a:t>
              </a:r>
            </a:p>
          </p:txBody>
        </p:sp>
      </p:grp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2FDE9B65-8B6F-324B-8405-AD5767BD6E77}"/>
              </a:ext>
            </a:extLst>
          </p:cNvPr>
          <p:cNvGraphicFramePr>
            <a:graphicFrameLocks noGrp="1"/>
          </p:cNvGraphicFramePr>
          <p:nvPr/>
        </p:nvGraphicFramePr>
        <p:xfrm>
          <a:off x="274638" y="1341438"/>
          <a:ext cx="8496300" cy="3587752"/>
        </p:xfrm>
        <a:graphic>
          <a:graphicData uri="http://schemas.openxmlformats.org/drawingml/2006/table">
            <a:tbl>
              <a:tblPr/>
              <a:tblGrid>
                <a:gridCol w="647700">
                  <a:extLst>
                    <a:ext uri="{9D8B030D-6E8A-4147-A177-3AD203B41FA5}">
                      <a16:colId xmlns:a16="http://schemas.microsoft.com/office/drawing/2014/main" val="2538687421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3682598464"/>
                    </a:ext>
                  </a:extLst>
                </a:gridCol>
                <a:gridCol w="719137">
                  <a:extLst>
                    <a:ext uri="{9D8B030D-6E8A-4147-A177-3AD203B41FA5}">
                      <a16:colId xmlns:a16="http://schemas.microsoft.com/office/drawing/2014/main" val="777834549"/>
                    </a:ext>
                  </a:extLst>
                </a:gridCol>
                <a:gridCol w="649288">
                  <a:extLst>
                    <a:ext uri="{9D8B030D-6E8A-4147-A177-3AD203B41FA5}">
                      <a16:colId xmlns:a16="http://schemas.microsoft.com/office/drawing/2014/main" val="3254095214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386077435"/>
                    </a:ext>
                  </a:extLst>
                </a:gridCol>
                <a:gridCol w="620712">
                  <a:extLst>
                    <a:ext uri="{9D8B030D-6E8A-4147-A177-3AD203B41FA5}">
                      <a16:colId xmlns:a16="http://schemas.microsoft.com/office/drawing/2014/main" val="483126493"/>
                    </a:ext>
                  </a:extLst>
                </a:gridCol>
                <a:gridCol w="603250">
                  <a:extLst>
                    <a:ext uri="{9D8B030D-6E8A-4147-A177-3AD203B41FA5}">
                      <a16:colId xmlns:a16="http://schemas.microsoft.com/office/drawing/2014/main" val="1700178409"/>
                    </a:ext>
                  </a:extLst>
                </a:gridCol>
                <a:gridCol w="142875">
                  <a:extLst>
                    <a:ext uri="{9D8B030D-6E8A-4147-A177-3AD203B41FA5}">
                      <a16:colId xmlns:a16="http://schemas.microsoft.com/office/drawing/2014/main" val="3651345144"/>
                    </a:ext>
                  </a:extLst>
                </a:gridCol>
                <a:gridCol w="504825">
                  <a:extLst>
                    <a:ext uri="{9D8B030D-6E8A-4147-A177-3AD203B41FA5}">
                      <a16:colId xmlns:a16="http://schemas.microsoft.com/office/drawing/2014/main" val="2369406645"/>
                    </a:ext>
                  </a:extLst>
                </a:gridCol>
                <a:gridCol w="144463">
                  <a:extLst>
                    <a:ext uri="{9D8B030D-6E8A-4147-A177-3AD203B41FA5}">
                      <a16:colId xmlns:a16="http://schemas.microsoft.com/office/drawing/2014/main" val="673350781"/>
                    </a:ext>
                  </a:extLst>
                </a:gridCol>
                <a:gridCol w="431800">
                  <a:extLst>
                    <a:ext uri="{9D8B030D-6E8A-4147-A177-3AD203B41FA5}">
                      <a16:colId xmlns:a16="http://schemas.microsoft.com/office/drawing/2014/main" val="947728862"/>
                    </a:ext>
                  </a:extLst>
                </a:gridCol>
                <a:gridCol w="212725">
                  <a:extLst>
                    <a:ext uri="{9D8B030D-6E8A-4147-A177-3AD203B41FA5}">
                      <a16:colId xmlns:a16="http://schemas.microsoft.com/office/drawing/2014/main" val="3752052158"/>
                    </a:ext>
                  </a:extLst>
                </a:gridCol>
                <a:gridCol w="290512">
                  <a:extLst>
                    <a:ext uri="{9D8B030D-6E8A-4147-A177-3AD203B41FA5}">
                      <a16:colId xmlns:a16="http://schemas.microsoft.com/office/drawing/2014/main" val="2054488310"/>
                    </a:ext>
                  </a:extLst>
                </a:gridCol>
                <a:gridCol w="504825">
                  <a:extLst>
                    <a:ext uri="{9D8B030D-6E8A-4147-A177-3AD203B41FA5}">
                      <a16:colId xmlns:a16="http://schemas.microsoft.com/office/drawing/2014/main" val="1345385250"/>
                    </a:ext>
                  </a:extLst>
                </a:gridCol>
                <a:gridCol w="1655763">
                  <a:extLst>
                    <a:ext uri="{9D8B030D-6E8A-4147-A177-3AD203B41FA5}">
                      <a16:colId xmlns:a16="http://schemas.microsoft.com/office/drawing/2014/main" val="3159865073"/>
                    </a:ext>
                  </a:extLst>
                </a:gridCol>
              </a:tblGrid>
              <a:tr h="78581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類別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項目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gridSpan="11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積分換算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說明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0946626"/>
                  </a:ext>
                </a:extLst>
              </a:tr>
              <a:tr h="706438"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國中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教育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會考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五科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36</a:t>
                      </a:r>
                      <a:r>
                        <a:rPr kumimoji="0" lang="zh-TW" altLang="zh-TW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3600" b="0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35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7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6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4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>
                      <a:lvl1pPr marL="76200" indent="-76200"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76200" marR="0" lvl="0" indent="-762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1.</a:t>
                      </a: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國、數、英、社、自五科，各科按等級標示轉換積分</a:t>
                      </a:r>
                      <a:r>
                        <a:rPr kumimoji="0" lang="en-US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1~7</a:t>
                      </a: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分。</a:t>
                      </a:r>
                    </a:p>
                    <a:p>
                      <a:pPr marL="76200" marR="0" lvl="0" indent="-7620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2.</a:t>
                      </a: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寫作測驗級分轉換積分</a:t>
                      </a:r>
                      <a:r>
                        <a:rPr kumimoji="0" lang="en-US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0.1~1</a:t>
                      </a: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分。</a:t>
                      </a:r>
                      <a:endParaRPr kumimoji="0" lang="zh-TW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  <a:p>
                      <a:pPr marL="76200" marR="0" lvl="0" indent="-762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 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3292646"/>
                  </a:ext>
                </a:extLst>
              </a:tr>
              <a:tr h="88423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A++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A+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A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B++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B+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B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C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57437259"/>
                  </a:ext>
                </a:extLst>
              </a:tr>
              <a:tr h="5048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寫作測驗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上限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800" b="0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0.8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0.6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0.4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0.2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0.1</a:t>
                      </a:r>
                      <a:r>
                        <a:rPr kumimoji="0" lang="zh-TW" altLang="zh-TW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分</a:t>
                      </a:r>
                      <a:endParaRPr kumimoji="0" lang="zh-TW" altLang="zh-TW" sz="16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9578994"/>
                  </a:ext>
                </a:extLst>
              </a:tr>
              <a:tr h="70643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6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4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3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2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EB6907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級</a:t>
                      </a:r>
                      <a:endParaRPr kumimoji="0" lang="zh-TW" altLang="zh-TW" sz="1800" b="1" i="0" u="none" strike="noStrike" cap="none" normalizeH="0" baseline="0">
                        <a:ln>
                          <a:noFill/>
                        </a:ln>
                        <a:solidFill>
                          <a:srgbClr val="EB6907"/>
                        </a:solidFill>
                        <a:effectLst/>
                        <a:latin typeface="Calibri" panose="020F0502020204030204" pitchFamily="34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60323" marR="60323" marT="0" marB="0" anchor="ctr" horzOverflow="overflow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93604044"/>
                  </a:ext>
                </a:extLst>
              </a:tr>
            </a:tbl>
          </a:graphicData>
        </a:graphic>
      </p:graphicFrame>
      <p:sp>
        <p:nvSpPr>
          <p:cNvPr id="3" name="Rectangle 8">
            <a:extLst>
              <a:ext uri="{FF2B5EF4-FFF2-40B4-BE49-F238E27FC236}">
                <a16:creationId xmlns:a16="http://schemas.microsoft.com/office/drawing/2014/main" id="{9E2DE170-D9BD-7B4D-9B95-D82033F43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064" y="888484"/>
            <a:ext cx="184731" cy="369332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>
              <a:defRPr/>
            </a:pPr>
            <a:endParaRPr lang="zh-TW" altLang="zh-TW"/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D:\c\Downloads\9FE72E7E-810C-4DDE-839B-53881E9770C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768" y="1196752"/>
            <a:ext cx="3516982" cy="46893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896759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群組 6">
            <a:extLst>
              <a:ext uri="{FF2B5EF4-FFF2-40B4-BE49-F238E27FC236}">
                <a16:creationId xmlns:a16="http://schemas.microsoft.com/office/drawing/2014/main" id="{0705C637-D81F-3248-AA37-10054D282349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260350"/>
            <a:ext cx="8302625" cy="668338"/>
            <a:chOff x="69230" y="9576"/>
            <a:chExt cx="8229600" cy="964646"/>
          </a:xfrm>
        </p:grpSpPr>
        <p:sp>
          <p:nvSpPr>
            <p:cNvPr id="11" name="圓角矩形 10">
              <a:extLst>
                <a:ext uri="{FF2B5EF4-FFF2-40B4-BE49-F238E27FC236}">
                  <a16:creationId xmlns:a16="http://schemas.microsoft.com/office/drawing/2014/main" id="{16489146-6E6D-EF46-8FC1-71B4AFA9483C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12" name="圓角矩形 4">
              <a:extLst>
                <a:ext uri="{FF2B5EF4-FFF2-40B4-BE49-F238E27FC236}">
                  <a16:creationId xmlns:a16="http://schemas.microsoft.com/office/drawing/2014/main" id="{F5B9952D-1470-8B45-A170-6C6A641C4024}"/>
                </a:ext>
              </a:extLst>
            </p:cNvPr>
            <p:cNvSpPr/>
            <p:nvPr/>
          </p:nvSpPr>
          <p:spPr>
            <a:xfrm>
              <a:off x="261202" y="76025"/>
              <a:ext cx="8037628" cy="868409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zh-TW" altLang="en-US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超額比序及分發作業流程</a:t>
              </a:r>
              <a:r>
                <a:rPr lang="en-US" altLang="zh-TW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(1/2)</a:t>
              </a:r>
              <a:endParaRPr lang="zh-TW" altLang="en-US" sz="3600" b="1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6" name="流程圖: 文件 3">
            <a:extLst>
              <a:ext uri="{FF2B5EF4-FFF2-40B4-BE49-F238E27FC236}">
                <a16:creationId xmlns:a16="http://schemas.microsoft.com/office/drawing/2014/main" id="{1DDC9C19-6289-6C41-BA1C-68458CB09094}"/>
              </a:ext>
            </a:extLst>
          </p:cNvPr>
          <p:cNvSpPr>
            <a:spLocks/>
          </p:cNvSpPr>
          <p:nvPr/>
        </p:nvSpPr>
        <p:spPr bwMode="auto">
          <a:xfrm>
            <a:off x="1258889" y="1268413"/>
            <a:ext cx="2593975" cy="1023937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1043562 h 24595"/>
              <a:gd name="T6" fmla="*/ 0 w 21600"/>
              <a:gd name="T7" fmla="*/ 24505883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C6D9F1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總積分</a:t>
            </a:r>
            <a:r>
              <a:rPr kumimoji="0" lang="en-US" altLang="zh-TW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(</a:t>
            </a:r>
            <a:r>
              <a:rPr kumimoji="0" lang="en-US" altLang="zh-TW" sz="2400" dirty="0" smtClean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108)</a:t>
            </a:r>
            <a:endParaRPr kumimoji="0" lang="zh-TW" altLang="en-US" sz="2400" dirty="0">
              <a:solidFill>
                <a:schemeClr val="tx2"/>
              </a:solidFill>
              <a:effectLst>
                <a:glow rad="127000">
                  <a:schemeClr val="bg1">
                    <a:lumMod val="95000"/>
                  </a:schemeClr>
                </a:glo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7" name="流程圖: 文件 3">
            <a:extLst>
              <a:ext uri="{FF2B5EF4-FFF2-40B4-BE49-F238E27FC236}">
                <a16:creationId xmlns:a16="http://schemas.microsoft.com/office/drawing/2014/main" id="{1C7A51A5-D401-AD46-9260-8BC26502BC9F}"/>
              </a:ext>
            </a:extLst>
          </p:cNvPr>
          <p:cNvSpPr>
            <a:spLocks/>
          </p:cNvSpPr>
          <p:nvPr/>
        </p:nvSpPr>
        <p:spPr bwMode="auto">
          <a:xfrm>
            <a:off x="1258889" y="2781300"/>
            <a:ext cx="2593975" cy="1149350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0965709 h 24595"/>
              <a:gd name="T6" fmla="*/ 0 w 21600"/>
              <a:gd name="T7" fmla="*/ 24415219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AA86EA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/>
          <a:p>
            <a:pPr algn="ctr">
              <a:defRPr/>
            </a:pPr>
            <a:r>
              <a:rPr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</a:rPr>
              <a:t>多元學習表現</a:t>
            </a:r>
            <a:endParaRPr lang="en-US" altLang="zh-TW" sz="2400" dirty="0">
              <a:solidFill>
                <a:schemeClr val="tx2"/>
              </a:solidFill>
              <a:effectLst>
                <a:glow rad="127000">
                  <a:schemeClr val="bg1">
                    <a:lumMod val="95000"/>
                  </a:schemeClr>
                </a:glow>
              </a:effectLst>
            </a:endParaRPr>
          </a:p>
          <a:p>
            <a:pPr algn="ctr">
              <a:defRPr/>
            </a:pPr>
            <a:r>
              <a:rPr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</a:rPr>
              <a:t>積分</a:t>
            </a:r>
            <a:r>
              <a:rPr lang="en-US" altLang="zh-TW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</a:rPr>
              <a:t>(36)</a:t>
            </a:r>
            <a:r>
              <a:rPr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</a:rPr>
              <a:t> </a:t>
            </a:r>
            <a:r>
              <a:rPr lang="zh-TW" altLang="en-US" sz="20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</a:rPr>
              <a:t>	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 sz="2400" dirty="0">
              <a:solidFill>
                <a:schemeClr val="tx2"/>
              </a:solidFill>
              <a:effectLst>
                <a:glow rad="127000">
                  <a:schemeClr val="bg1">
                    <a:lumMod val="95000"/>
                  </a:schemeClr>
                </a:glo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8" name="向下箭號 7">
            <a:extLst>
              <a:ext uri="{FF2B5EF4-FFF2-40B4-BE49-F238E27FC236}">
                <a16:creationId xmlns:a16="http://schemas.microsoft.com/office/drawing/2014/main" id="{624B7B2E-BD98-4741-A797-0EC2B02E2CA2}"/>
              </a:ext>
            </a:extLst>
          </p:cNvPr>
          <p:cNvSpPr/>
          <p:nvPr/>
        </p:nvSpPr>
        <p:spPr>
          <a:xfrm>
            <a:off x="2473325" y="2349500"/>
            <a:ext cx="323850" cy="330200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sp>
        <p:nvSpPr>
          <p:cNvPr id="9" name="向下箭號 8">
            <a:extLst>
              <a:ext uri="{FF2B5EF4-FFF2-40B4-BE49-F238E27FC236}">
                <a16:creationId xmlns:a16="http://schemas.microsoft.com/office/drawing/2014/main" id="{A06C4302-A18E-8D49-B589-C22B0F8CE8E1}"/>
              </a:ext>
            </a:extLst>
          </p:cNvPr>
          <p:cNvSpPr/>
          <p:nvPr/>
        </p:nvSpPr>
        <p:spPr>
          <a:xfrm rot="16200000">
            <a:off x="631826" y="1436687"/>
            <a:ext cx="323850" cy="650875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sp>
        <p:nvSpPr>
          <p:cNvPr id="267271" name="文字方塊 15">
            <a:extLst>
              <a:ext uri="{FF2B5EF4-FFF2-40B4-BE49-F238E27FC236}">
                <a16:creationId xmlns:a16="http://schemas.microsoft.com/office/drawing/2014/main" id="{84D48D69-BA43-A64B-AA08-E352DB6A5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600" y="1976438"/>
            <a:ext cx="461665" cy="976312"/>
          </a:xfrm>
          <a:prstGeom prst="rect">
            <a:avLst/>
          </a:prstGeom>
          <a:noFill/>
          <a:ln w="9525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tIns="0" bIns="0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0" lang="zh-TW" altLang="en-US" sz="18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比序開始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EA078B8D-4296-7C4C-8D5C-4F8D3E13A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4" y="1268413"/>
            <a:ext cx="4129087" cy="863600"/>
          </a:xfrm>
          <a:prstGeom prst="rect">
            <a:avLst/>
          </a:prstGeom>
          <a:solidFill>
            <a:schemeClr val="bg1"/>
          </a:solidFill>
          <a:ln w="25400">
            <a:solidFill>
              <a:srgbClr val="FF0000"/>
            </a:solidFill>
            <a:prstDash val="sysDash"/>
            <a:miter lim="800000"/>
            <a:headEnd/>
            <a:tailEnd/>
          </a:ln>
          <a:effectLst>
            <a:outerShdw blurRad="50800" dist="63500" dir="2700000" algn="tl" rotWithShape="0">
              <a:srgbClr val="808080">
                <a:alpha val="39998"/>
              </a:srgbClr>
            </a:outerShdw>
          </a:effectLst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志願序</a:t>
            </a:r>
            <a:r>
              <a:rPr kumimoji="0"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(36)+</a:t>
            </a:r>
            <a:r>
              <a:rPr kumimoji="0"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多元學習表現</a:t>
            </a:r>
            <a:r>
              <a:rPr kumimoji="0"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(36)+</a:t>
            </a:r>
            <a:r>
              <a:rPr kumimoji="0"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教育會考</a:t>
            </a:r>
            <a:r>
              <a:rPr kumimoji="0"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(36)</a:t>
            </a:r>
            <a:endParaRPr kumimoji="0" lang="zh-TW" altLang="en-US" sz="2200" dirty="0">
              <a:solidFill>
                <a:srgbClr val="FF0000"/>
              </a:solidFill>
              <a:latin typeface="標楷體" panose="03000509000000000000" pitchFamily="65" charset="-120"/>
              <a:ea typeface="標楷體" panose="03000509000000000000" pitchFamily="65" charset="-120"/>
            </a:endParaRPr>
          </a:p>
        </p:txBody>
      </p:sp>
      <p:cxnSp>
        <p:nvCxnSpPr>
          <p:cNvPr id="16" name="直線單箭頭接點 15">
            <a:extLst>
              <a:ext uri="{FF2B5EF4-FFF2-40B4-BE49-F238E27FC236}">
                <a16:creationId xmlns:a16="http://schemas.microsoft.com/office/drawing/2014/main" id="{6BE22C88-4E9C-5147-AB47-EA4FFC08BCC9}"/>
              </a:ext>
            </a:extLst>
          </p:cNvPr>
          <p:cNvCxnSpPr/>
          <p:nvPr/>
        </p:nvCxnSpPr>
        <p:spPr bwMode="auto">
          <a:xfrm flipH="1">
            <a:off x="3924301" y="1773238"/>
            <a:ext cx="430213" cy="0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7274" name="群組 17">
            <a:extLst>
              <a:ext uri="{FF2B5EF4-FFF2-40B4-BE49-F238E27FC236}">
                <a16:creationId xmlns:a16="http://schemas.microsoft.com/office/drawing/2014/main" id="{472662BA-D9AB-E746-B5A9-7EBC391A2158}"/>
              </a:ext>
            </a:extLst>
          </p:cNvPr>
          <p:cNvGrpSpPr>
            <a:grpSpLocks/>
          </p:cNvGrpSpPr>
          <p:nvPr/>
        </p:nvGrpSpPr>
        <p:grpSpPr bwMode="auto">
          <a:xfrm>
            <a:off x="3883025" y="2852740"/>
            <a:ext cx="4600575" cy="695325"/>
            <a:chOff x="4002974" y="2034132"/>
            <a:chExt cx="4959467" cy="854025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01441894-1A14-A64C-8667-A8A648A13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9428" y="2034132"/>
              <a:ext cx="4393013" cy="854025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FF0000"/>
              </a:solidFill>
              <a:prstDash val="sysDash"/>
              <a:miter lim="800000"/>
              <a:headEnd/>
              <a:tailEnd/>
            </a:ln>
            <a:effectLst>
              <a:outerShdw blurRad="50800" dist="63500" dir="2700000" algn="tl" rotWithShape="0">
                <a:srgbClr val="808080">
                  <a:alpha val="39998"/>
                </a:srgbClr>
              </a:outerShdw>
            </a:effectLst>
          </p:spPr>
          <p:txBody>
            <a:bodyPr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kumimoji="0" lang="zh-TW" altLang="en-US" sz="2200" dirty="0">
                  <a:solidFill>
                    <a:srgbClr val="FF00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均衡學習</a:t>
              </a:r>
              <a:r>
                <a:rPr kumimoji="0" lang="en-US" altLang="zh-TW" sz="2200" dirty="0">
                  <a:solidFill>
                    <a:srgbClr val="FF00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(21)+</a:t>
              </a:r>
              <a:r>
                <a:rPr kumimoji="0" lang="zh-TW" altLang="en-US" sz="2200" dirty="0">
                  <a:solidFill>
                    <a:srgbClr val="FF00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服務學習</a:t>
              </a:r>
              <a:r>
                <a:rPr kumimoji="0" lang="en-US" altLang="zh-TW" sz="2200" dirty="0">
                  <a:solidFill>
                    <a:srgbClr val="FF0000"/>
                  </a:solidFill>
                  <a:latin typeface="標楷體" panose="03000509000000000000" pitchFamily="65" charset="-120"/>
                  <a:ea typeface="標楷體" panose="03000509000000000000" pitchFamily="65" charset="-120"/>
                </a:rPr>
                <a:t>(15)</a:t>
              </a:r>
              <a:endParaRPr kumimoji="0"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endParaRPr>
            </a:p>
          </p:txBody>
        </p:sp>
        <p:cxnSp>
          <p:nvCxnSpPr>
            <p:cNvPr id="19" name="直線單箭頭接點 18">
              <a:extLst>
                <a:ext uri="{FF2B5EF4-FFF2-40B4-BE49-F238E27FC236}">
                  <a16:creationId xmlns:a16="http://schemas.microsoft.com/office/drawing/2014/main" id="{79412605-9444-834A-9DAA-486B0E48278D}"/>
                </a:ext>
              </a:extLst>
            </p:cNvPr>
            <p:cNvCxnSpPr/>
            <p:nvPr/>
          </p:nvCxnSpPr>
          <p:spPr>
            <a:xfrm flipH="1">
              <a:off x="4002974" y="2455295"/>
              <a:ext cx="504846" cy="0"/>
            </a:xfrm>
            <a:prstGeom prst="straightConnector1">
              <a:avLst/>
            </a:prstGeom>
            <a:ln w="28575">
              <a:solidFill>
                <a:srgbClr val="FF0000"/>
              </a:solidFill>
              <a:prstDash val="sysDash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向下箭號 19">
            <a:extLst>
              <a:ext uri="{FF2B5EF4-FFF2-40B4-BE49-F238E27FC236}">
                <a16:creationId xmlns:a16="http://schemas.microsoft.com/office/drawing/2014/main" id="{B3C7771F-5E45-0444-9DC7-95A39DFE3E29}"/>
              </a:ext>
            </a:extLst>
          </p:cNvPr>
          <p:cNvSpPr/>
          <p:nvPr/>
        </p:nvSpPr>
        <p:spPr>
          <a:xfrm>
            <a:off x="2473325" y="3933825"/>
            <a:ext cx="323850" cy="330200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sp>
        <p:nvSpPr>
          <p:cNvPr id="21" name="流程圖: 文件 3">
            <a:extLst>
              <a:ext uri="{FF2B5EF4-FFF2-40B4-BE49-F238E27FC236}">
                <a16:creationId xmlns:a16="http://schemas.microsoft.com/office/drawing/2014/main" id="{43422107-1AA4-134D-9E94-4C4D9A34F2DF}"/>
              </a:ext>
            </a:extLst>
          </p:cNvPr>
          <p:cNvSpPr>
            <a:spLocks/>
          </p:cNvSpPr>
          <p:nvPr/>
        </p:nvSpPr>
        <p:spPr bwMode="auto">
          <a:xfrm>
            <a:off x="1303339" y="4351340"/>
            <a:ext cx="2663825" cy="979487"/>
          </a:xfrm>
          <a:custGeom>
            <a:avLst/>
            <a:gdLst>
              <a:gd name="T0" fmla="*/ 0 w 21600"/>
              <a:gd name="T1" fmla="*/ 0 h 24595"/>
              <a:gd name="T2" fmla="*/ 328516835 w 21600"/>
              <a:gd name="T3" fmla="*/ 0 h 24595"/>
              <a:gd name="T4" fmla="*/ 328516835 w 21600"/>
              <a:gd name="T5" fmla="*/ 20965709 h 24595"/>
              <a:gd name="T6" fmla="*/ 0 w 21600"/>
              <a:gd name="T7" fmla="*/ 24415219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C000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algn="ctr" eaLnBrk="1" hangingPunct="1">
              <a:defRPr/>
            </a:pPr>
            <a:r>
              <a:rPr kumimoji="0"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會考總積分</a:t>
            </a:r>
            <a:r>
              <a:rPr kumimoji="0" lang="en-US" altLang="zh-TW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(36)</a:t>
            </a:r>
            <a:endParaRPr kumimoji="0" lang="zh-TW" altLang="en-US" sz="2400" dirty="0">
              <a:solidFill>
                <a:schemeClr val="tx2"/>
              </a:solidFill>
              <a:effectLst>
                <a:glow rad="127000">
                  <a:schemeClr val="bg1">
                    <a:lumMod val="95000"/>
                  </a:schemeClr>
                </a:glow>
              </a:effectLst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0965E56F-3F9E-BA4B-9AAB-7976B860C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4" y="3860800"/>
            <a:ext cx="4090987" cy="2590800"/>
          </a:xfrm>
          <a:prstGeom prst="rect">
            <a:avLst/>
          </a:prstGeom>
          <a:solidFill>
            <a:schemeClr val="bg1"/>
          </a:solidFill>
          <a:ln w="25400">
            <a:solidFill>
              <a:srgbClr val="FF0000"/>
            </a:solidFill>
            <a:prstDash val="sysDash"/>
            <a:miter lim="800000"/>
            <a:headEnd/>
            <a:tailEnd/>
          </a:ln>
          <a:effectLst>
            <a:outerShdw blurRad="50800" dist="63500" dir="2700000" algn="tl" rotWithShape="0">
              <a:srgbClr val="808080">
                <a:alpha val="39998"/>
              </a:srgbClr>
            </a:outerShdw>
          </a:effec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>
              <a:defRPr/>
            </a:pP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國文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(7)+</a:t>
            </a: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數學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(7)+</a:t>
            </a: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英語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(7)</a:t>
            </a:r>
          </a:p>
          <a:p>
            <a:pPr algn="ctr">
              <a:spcAft>
                <a:spcPts val="600"/>
              </a:spcAft>
              <a:defRPr/>
            </a:pP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+</a:t>
            </a: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社會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(7)+</a:t>
            </a: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自然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(7) +</a:t>
            </a:r>
            <a:r>
              <a:rPr lang="zh-TW" altLang="en-US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寫作</a:t>
            </a:r>
            <a:r>
              <a:rPr lang="en-US" altLang="zh-TW" sz="2200" dirty="0">
                <a:solidFill>
                  <a:srgbClr val="FF0000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(1)</a:t>
            </a:r>
            <a:r>
              <a:rPr kumimoji="0" lang="zh-TW" altLang="en-US" sz="2200" b="1" dirty="0">
                <a:latin typeface="標楷體" panose="03000509000000000000" pitchFamily="65" charset="-120"/>
                <a:ea typeface="標楷體" panose="03000509000000000000" pitchFamily="65" charset="-120"/>
              </a:rPr>
              <a:t> </a:t>
            </a:r>
            <a:endParaRPr kumimoji="0" lang="en-US" altLang="zh-TW" sz="2200" b="1" dirty="0">
              <a:latin typeface="標楷體" panose="03000509000000000000" pitchFamily="65" charset="-120"/>
              <a:ea typeface="標楷體" panose="03000509000000000000" pitchFamily="65" charset="-120"/>
            </a:endParaRPr>
          </a:p>
          <a:p>
            <a:pPr>
              <a:defRPr/>
            </a:pPr>
            <a:r>
              <a:rPr kumimoji="0" lang="zh-TW" altLang="en-US" sz="2000" b="1" dirty="0">
                <a:latin typeface="微軟正黑體" panose="020B0604030504040204" pitchFamily="34" charset="-120"/>
                <a:ea typeface="微軟正黑體" panose="020B0604030504040204" pitchFamily="34" charset="-120"/>
              </a:rPr>
              <a:t>	</a:t>
            </a:r>
          </a:p>
          <a:p>
            <a:pPr algn="ctr">
              <a:defRPr/>
            </a:pPr>
            <a:endParaRPr kumimoji="0" lang="zh-TW" altLang="en-US" sz="1700" dirty="0">
              <a:solidFill>
                <a:srgbClr val="FF0000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cxnSp>
        <p:nvCxnSpPr>
          <p:cNvPr id="23" name="直線單箭頭接點 22">
            <a:extLst>
              <a:ext uri="{FF2B5EF4-FFF2-40B4-BE49-F238E27FC236}">
                <a16:creationId xmlns:a16="http://schemas.microsoft.com/office/drawing/2014/main" id="{455DC14F-FE65-7346-9687-464A14C30644}"/>
              </a:ext>
            </a:extLst>
          </p:cNvPr>
          <p:cNvCxnSpPr/>
          <p:nvPr/>
        </p:nvCxnSpPr>
        <p:spPr bwMode="auto">
          <a:xfrm flipH="1">
            <a:off x="3924301" y="4772025"/>
            <a:ext cx="468313" cy="0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7279" name="Picture 2">
            <a:extLst>
              <a:ext uri="{FF2B5EF4-FFF2-40B4-BE49-F238E27FC236}">
                <a16:creationId xmlns:a16="http://schemas.microsoft.com/office/drawing/2014/main" id="{4FD9A4CA-AE0E-E341-AE6F-D879C299A6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7139" y="5451477"/>
            <a:ext cx="377825" cy="35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5" name="表格 24">
            <a:extLst>
              <a:ext uri="{FF2B5EF4-FFF2-40B4-BE49-F238E27FC236}">
                <a16:creationId xmlns:a16="http://schemas.microsoft.com/office/drawing/2014/main" id="{D0CD43F2-FAB4-CF41-9F45-1AB49BE3872B}"/>
              </a:ext>
            </a:extLst>
          </p:cNvPr>
          <p:cNvGraphicFramePr>
            <a:graphicFrameLocks noGrp="1"/>
          </p:cNvGraphicFramePr>
          <p:nvPr/>
        </p:nvGraphicFramePr>
        <p:xfrm>
          <a:off x="4427539" y="4865688"/>
          <a:ext cx="4032253" cy="15875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627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00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33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7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554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81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38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3928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0875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50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04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A++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A+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A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B++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B+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B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6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C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7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6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5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4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3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2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800" dirty="0"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</a:t>
                      </a:r>
                      <a:endParaRPr lang="zh-TW" altLang="en-US" sz="18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0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91420" marR="91420" marT="45793" marB="45793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0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91420" marR="91420" marT="45793" marB="45793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16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91420" marR="91420" marT="45793" marB="45793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0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91420" marR="91420" marT="45793" marB="45793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級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20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 marL="91420" marR="91420" marT="45793" marB="45793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0.8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0.6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0.4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pPr algn="ctr"/>
                      <a:endParaRPr lang="zh-TW" altLang="en-US" sz="1600" dirty="0">
                        <a:latin typeface="標楷體" panose="03000509000000000000" pitchFamily="65" charset="-120"/>
                        <a:ea typeface="標楷體" panose="03000509000000000000" pitchFamily="65" charset="-12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0.2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0.1</a:t>
                      </a:r>
                      <a:r>
                        <a:rPr lang="zh-TW" altLang="zh-TW" sz="1600" kern="1200" dirty="0">
                          <a:solidFill>
                            <a:schemeClr val="dk1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分</a:t>
                      </a:r>
                      <a:endParaRPr lang="zh-TW" altLang="en-US" sz="1600" dirty="0"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91416" marR="91416" marT="45793" marB="45793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314" name="群組 6">
            <a:extLst>
              <a:ext uri="{FF2B5EF4-FFF2-40B4-BE49-F238E27FC236}">
                <a16:creationId xmlns:a16="http://schemas.microsoft.com/office/drawing/2014/main" id="{0F756298-11F8-EA4E-98B1-EFFCC1CBACFE}"/>
              </a:ext>
            </a:extLst>
          </p:cNvPr>
          <p:cNvGrpSpPr>
            <a:grpSpLocks/>
          </p:cNvGrpSpPr>
          <p:nvPr/>
        </p:nvGrpSpPr>
        <p:grpSpPr bwMode="auto">
          <a:xfrm>
            <a:off x="323851" y="260350"/>
            <a:ext cx="8302625" cy="668338"/>
            <a:chOff x="69230" y="9576"/>
            <a:chExt cx="8229600" cy="964646"/>
          </a:xfrm>
        </p:grpSpPr>
        <p:sp>
          <p:nvSpPr>
            <p:cNvPr id="11" name="圓角矩形 10">
              <a:extLst>
                <a:ext uri="{FF2B5EF4-FFF2-40B4-BE49-F238E27FC236}">
                  <a16:creationId xmlns:a16="http://schemas.microsoft.com/office/drawing/2014/main" id="{30B81988-CE86-2443-BBC6-29DD5048EE39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12" name="圓角矩形 4">
              <a:extLst>
                <a:ext uri="{FF2B5EF4-FFF2-40B4-BE49-F238E27FC236}">
                  <a16:creationId xmlns:a16="http://schemas.microsoft.com/office/drawing/2014/main" id="{362A6383-99D7-CF4E-8B67-D6083EE24030}"/>
                </a:ext>
              </a:extLst>
            </p:cNvPr>
            <p:cNvSpPr/>
            <p:nvPr/>
          </p:nvSpPr>
          <p:spPr>
            <a:xfrm>
              <a:off x="261202" y="76025"/>
              <a:ext cx="8037628" cy="868409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spcAft>
                  <a:spcPct val="35000"/>
                </a:spcAft>
                <a:defRPr/>
              </a:pPr>
              <a:r>
                <a:rPr lang="zh-TW" altLang="en-US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超額比序及分發作業流程</a:t>
              </a:r>
              <a:r>
                <a:rPr lang="en-US" altLang="zh-TW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(2/2)</a:t>
              </a:r>
              <a:endParaRPr lang="zh-TW" altLang="en-US" sz="3600" b="1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6" name="流程圖: 文件 3">
            <a:extLst>
              <a:ext uri="{FF2B5EF4-FFF2-40B4-BE49-F238E27FC236}">
                <a16:creationId xmlns:a16="http://schemas.microsoft.com/office/drawing/2014/main" id="{A36A1A06-C00B-B24A-84CC-4F3ECDE6DD39}"/>
              </a:ext>
            </a:extLst>
          </p:cNvPr>
          <p:cNvSpPr>
            <a:spLocks/>
          </p:cNvSpPr>
          <p:nvPr/>
        </p:nvSpPr>
        <p:spPr bwMode="auto">
          <a:xfrm>
            <a:off x="1042989" y="1851025"/>
            <a:ext cx="2376487" cy="857250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1043562 h 24595"/>
              <a:gd name="T6" fmla="*/ 0 w 21600"/>
              <a:gd name="T7" fmla="*/ 24505883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志願序積分</a:t>
            </a:r>
          </a:p>
        </p:txBody>
      </p:sp>
      <p:sp>
        <p:nvSpPr>
          <p:cNvPr id="7" name="向下箭號 6">
            <a:extLst>
              <a:ext uri="{FF2B5EF4-FFF2-40B4-BE49-F238E27FC236}">
                <a16:creationId xmlns:a16="http://schemas.microsoft.com/office/drawing/2014/main" id="{4703882A-C9A7-9644-AD08-C33C34D1D9F5}"/>
              </a:ext>
            </a:extLst>
          </p:cNvPr>
          <p:cNvSpPr/>
          <p:nvPr/>
        </p:nvSpPr>
        <p:spPr>
          <a:xfrm>
            <a:off x="2438400" y="2781300"/>
            <a:ext cx="323850" cy="503238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cxnSp>
        <p:nvCxnSpPr>
          <p:cNvPr id="8" name="直線單箭頭接點 7">
            <a:extLst>
              <a:ext uri="{FF2B5EF4-FFF2-40B4-BE49-F238E27FC236}">
                <a16:creationId xmlns:a16="http://schemas.microsoft.com/office/drawing/2014/main" id="{D05159B1-E018-9143-8C91-68C5C77C3B8F}"/>
              </a:ext>
            </a:extLst>
          </p:cNvPr>
          <p:cNvCxnSpPr/>
          <p:nvPr/>
        </p:nvCxnSpPr>
        <p:spPr bwMode="auto">
          <a:xfrm flipH="1">
            <a:off x="3425825" y="2060575"/>
            <a:ext cx="504825" cy="0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流程圖: 文件 3">
            <a:extLst>
              <a:ext uri="{FF2B5EF4-FFF2-40B4-BE49-F238E27FC236}">
                <a16:creationId xmlns:a16="http://schemas.microsoft.com/office/drawing/2014/main" id="{EA4EC7CD-4328-2D4D-8999-56AA43D70B86}"/>
              </a:ext>
            </a:extLst>
          </p:cNvPr>
          <p:cNvSpPr>
            <a:spLocks/>
          </p:cNvSpPr>
          <p:nvPr/>
        </p:nvSpPr>
        <p:spPr bwMode="auto">
          <a:xfrm>
            <a:off x="1068389" y="3509963"/>
            <a:ext cx="2376487" cy="855662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0965685 h 24595"/>
              <a:gd name="T6" fmla="*/ 0 w 21600"/>
              <a:gd name="T7" fmla="*/ 24415156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C6D9F1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TW" altLang="en-US" sz="2400" dirty="0">
                <a:solidFill>
                  <a:schemeClr val="tx2"/>
                </a:solidFill>
                <a:effectLst>
                  <a:glow rad="127000">
                    <a:schemeClr val="bg1">
                      <a:lumMod val="95000"/>
                    </a:schemeClr>
                  </a:glow>
                </a:effectLst>
                <a:latin typeface="微軟正黑體" panose="020B0604030504040204" pitchFamily="34" charset="-120"/>
                <a:ea typeface="微軟正黑體" panose="020B0604030504040204" pitchFamily="34" charset="-120"/>
              </a:rPr>
              <a:t>各科會考標示</a:t>
            </a:r>
          </a:p>
        </p:txBody>
      </p:sp>
      <p:graphicFrame>
        <p:nvGraphicFramePr>
          <p:cNvPr id="13" name="Group 52">
            <a:extLst>
              <a:ext uri="{FF2B5EF4-FFF2-40B4-BE49-F238E27FC236}">
                <a16:creationId xmlns:a16="http://schemas.microsoft.com/office/drawing/2014/main" id="{86FA57B0-EAD3-2B41-826B-F5F5E3279745}"/>
              </a:ext>
            </a:extLst>
          </p:cNvPr>
          <p:cNvGraphicFramePr>
            <a:graphicFrameLocks noGrp="1"/>
          </p:cNvGraphicFramePr>
          <p:nvPr/>
        </p:nvGraphicFramePr>
        <p:xfrm>
          <a:off x="3962400" y="1090613"/>
          <a:ext cx="2984500" cy="2193948"/>
        </p:xfrm>
        <a:graphic>
          <a:graphicData uri="http://schemas.openxmlformats.org/drawingml/2006/table">
            <a:tbl>
              <a:tblPr/>
              <a:tblGrid>
                <a:gridCol w="808038">
                  <a:extLst>
                    <a:ext uri="{9D8B030D-6E8A-4147-A177-3AD203B41FA5}">
                      <a16:colId xmlns:a16="http://schemas.microsoft.com/office/drawing/2014/main" val="3561907112"/>
                    </a:ext>
                  </a:extLst>
                </a:gridCol>
                <a:gridCol w="2176462">
                  <a:extLst>
                    <a:ext uri="{9D8B030D-6E8A-4147-A177-3AD203B41FA5}">
                      <a16:colId xmlns:a16="http://schemas.microsoft.com/office/drawing/2014/main" val="2556275726"/>
                    </a:ext>
                  </a:extLst>
                </a:gridCol>
              </a:tblGrid>
              <a:tr h="365125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zh-TW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134263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志願積分採計說明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2EFF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8486768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36</a:t>
                      </a:r>
                      <a:r>
                        <a:rPr kumimoji="1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分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志願</a:t>
                      </a:r>
                      <a:endParaRPr kumimoji="0" lang="en-US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40404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3946015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35</a:t>
                      </a:r>
                      <a:r>
                        <a:rPr kumimoji="1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分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志願</a:t>
                      </a: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Noto Sans T Chinese Regular"/>
                      </a:endParaRP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2859050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34</a:t>
                      </a:r>
                      <a:r>
                        <a:rPr kumimoji="1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分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志願</a:t>
                      </a:r>
                      <a:endParaRPr kumimoji="0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Noto Sans T Chinese Regular"/>
                      </a:endParaRP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703029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33</a:t>
                      </a:r>
                      <a:r>
                        <a:rPr kumimoji="1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分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16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20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志願</a:t>
                      </a:r>
                      <a:endParaRPr kumimoji="1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Noto Sans T Chinese Regular"/>
                      </a:endParaRP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5289489"/>
                  </a:ext>
                </a:extLst>
              </a:tr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32</a:t>
                      </a:r>
                      <a:r>
                        <a:rPr kumimoji="1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cs typeface="Noto Sans T Chinese Regular"/>
                        </a:rPr>
                        <a:t>分</a:t>
                      </a: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21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至第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30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40404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志願</a:t>
                      </a:r>
                      <a:endParaRPr kumimoji="1" lang="zh-TW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  <a:cs typeface="Noto Sans T Chinese Regular"/>
                      </a:endParaRPr>
                    </a:p>
                  </a:txBody>
                  <a:tcPr marL="68591" marR="68591" marT="45669" marB="4566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3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7586725"/>
                  </a:ext>
                </a:extLst>
              </a:tr>
            </a:tbl>
          </a:graphicData>
        </a:graphic>
      </p:graphicFrame>
      <p:sp>
        <p:nvSpPr>
          <p:cNvPr id="14" name="向下箭號 13">
            <a:extLst>
              <a:ext uri="{FF2B5EF4-FFF2-40B4-BE49-F238E27FC236}">
                <a16:creationId xmlns:a16="http://schemas.microsoft.com/office/drawing/2014/main" id="{EB6D0476-7E42-1D47-BF99-C4949F807A7F}"/>
              </a:ext>
            </a:extLst>
          </p:cNvPr>
          <p:cNvSpPr/>
          <p:nvPr/>
        </p:nvSpPr>
        <p:spPr>
          <a:xfrm>
            <a:off x="2436813" y="1125540"/>
            <a:ext cx="323850" cy="504825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sp>
        <p:nvSpPr>
          <p:cNvPr id="15" name="流程圖: 文件 3">
            <a:extLst>
              <a:ext uri="{FF2B5EF4-FFF2-40B4-BE49-F238E27FC236}">
                <a16:creationId xmlns:a16="http://schemas.microsoft.com/office/drawing/2014/main" id="{39BA369D-6F48-454F-BC57-CC035B2775A2}"/>
              </a:ext>
            </a:extLst>
          </p:cNvPr>
          <p:cNvSpPr>
            <a:spLocks/>
          </p:cNvSpPr>
          <p:nvPr/>
        </p:nvSpPr>
        <p:spPr bwMode="auto">
          <a:xfrm>
            <a:off x="304801" y="5157790"/>
            <a:ext cx="2390775" cy="1222375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0965685 h 24595"/>
              <a:gd name="T6" fmla="*/ 0 w 21600"/>
              <a:gd name="T7" fmla="*/ 24415156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C6D9F1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r>
              <a:rPr kumimoji="0" lang="zh-TW" altLang="en-US" sz="24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增額人數</a:t>
            </a:r>
            <a:r>
              <a:rPr kumimoji="0" lang="en-US" altLang="zh-TW" sz="24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5%</a:t>
            </a:r>
            <a:r>
              <a:rPr kumimoji="0" lang="zh-TW" altLang="en-US" sz="24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內直接增額錄取</a:t>
            </a:r>
          </a:p>
        </p:txBody>
      </p:sp>
      <p:sp>
        <p:nvSpPr>
          <p:cNvPr id="16" name="流程圖: 文件 3">
            <a:extLst>
              <a:ext uri="{FF2B5EF4-FFF2-40B4-BE49-F238E27FC236}">
                <a16:creationId xmlns:a16="http://schemas.microsoft.com/office/drawing/2014/main" id="{AF29BAF0-21B7-9B43-B770-D27392D44B67}"/>
              </a:ext>
            </a:extLst>
          </p:cNvPr>
          <p:cNvSpPr>
            <a:spLocks/>
          </p:cNvSpPr>
          <p:nvPr/>
        </p:nvSpPr>
        <p:spPr bwMode="auto">
          <a:xfrm>
            <a:off x="2916239" y="5157788"/>
            <a:ext cx="2638425" cy="1090612"/>
          </a:xfrm>
          <a:custGeom>
            <a:avLst/>
            <a:gdLst>
              <a:gd name="T0" fmla="*/ 0 w 21600"/>
              <a:gd name="T1" fmla="*/ 0 h 24595"/>
              <a:gd name="T2" fmla="*/ 261467371 w 21600"/>
              <a:gd name="T3" fmla="*/ 0 h 24595"/>
              <a:gd name="T4" fmla="*/ 261467371 w 21600"/>
              <a:gd name="T5" fmla="*/ 20965685 h 24595"/>
              <a:gd name="T6" fmla="*/ 0 w 21600"/>
              <a:gd name="T7" fmla="*/ 24415156 h 24595"/>
              <a:gd name="T8" fmla="*/ 0 w 21600"/>
              <a:gd name="T9" fmla="*/ 0 h 24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00"/>
              <a:gd name="T16" fmla="*/ 0 h 24595"/>
              <a:gd name="T17" fmla="*/ 21600 w 21600"/>
              <a:gd name="T18" fmla="*/ 24595 h 2459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00" h="24595">
                <a:moveTo>
                  <a:pt x="0" y="0"/>
                </a:moveTo>
                <a:lnTo>
                  <a:pt x="21600" y="0"/>
                </a:lnTo>
                <a:lnTo>
                  <a:pt x="21600" y="17322"/>
                </a:lnTo>
                <a:cubicBezTo>
                  <a:pt x="10800" y="17322"/>
                  <a:pt x="9184" y="31580"/>
                  <a:pt x="0" y="20172"/>
                </a:cubicBezTo>
                <a:lnTo>
                  <a:pt x="0" y="0"/>
                </a:lnTo>
                <a:close/>
              </a:path>
            </a:pathLst>
          </a:custGeom>
          <a:solidFill>
            <a:srgbClr val="C6D9F1"/>
          </a:solidFill>
          <a:ln w="25400">
            <a:solidFill>
              <a:srgbClr val="385D8A"/>
            </a:solidFill>
            <a:miter lim="800000"/>
            <a:headEnd/>
            <a:tailEnd/>
          </a:ln>
          <a:effectLst>
            <a:outerShdw blurRad="50800" dist="76201" dir="2700000" algn="tl" rotWithShape="0">
              <a:srgbClr val="808080">
                <a:alpha val="39998"/>
              </a:srgbClr>
            </a:outerShdw>
          </a:effectLst>
        </p:spPr>
        <p:txBody>
          <a:bodyPr tIns="180000" bIns="0"/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pPr eaLnBrk="1" hangingPunct="1"/>
            <a:r>
              <a:rPr kumimoji="0" lang="zh-TW" altLang="en-US" sz="20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增額人數高於</a:t>
            </a:r>
            <a:r>
              <a:rPr kumimoji="0" lang="en-US" altLang="zh-TW" sz="20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5%</a:t>
            </a:r>
            <a:r>
              <a:rPr kumimoji="0" lang="zh-TW" altLang="en-US" sz="2000" b="1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時，依選填志願順序錄取</a:t>
            </a:r>
          </a:p>
        </p:txBody>
      </p:sp>
      <p:cxnSp>
        <p:nvCxnSpPr>
          <p:cNvPr id="17" name="直線單箭頭接點 16">
            <a:extLst>
              <a:ext uri="{FF2B5EF4-FFF2-40B4-BE49-F238E27FC236}">
                <a16:creationId xmlns:a16="http://schemas.microsoft.com/office/drawing/2014/main" id="{93183451-69B7-B34E-A31C-8110B48D122A}"/>
              </a:ext>
            </a:extLst>
          </p:cNvPr>
          <p:cNvCxnSpPr/>
          <p:nvPr/>
        </p:nvCxnSpPr>
        <p:spPr bwMode="auto">
          <a:xfrm flipH="1">
            <a:off x="3425825" y="3860800"/>
            <a:ext cx="504825" cy="0"/>
          </a:xfrm>
          <a:prstGeom prst="straightConnector1">
            <a:avLst/>
          </a:prstGeom>
          <a:ln w="28575">
            <a:solidFill>
              <a:srgbClr val="FF000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9345" name="群組 17">
            <a:extLst>
              <a:ext uri="{FF2B5EF4-FFF2-40B4-BE49-F238E27FC236}">
                <a16:creationId xmlns:a16="http://schemas.microsoft.com/office/drawing/2014/main" id="{F7E64DA7-6DD5-8A4E-A153-D4AD5D631806}"/>
              </a:ext>
            </a:extLst>
          </p:cNvPr>
          <p:cNvGrpSpPr>
            <a:grpSpLocks/>
          </p:cNvGrpSpPr>
          <p:nvPr/>
        </p:nvGrpSpPr>
        <p:grpSpPr bwMode="auto">
          <a:xfrm>
            <a:off x="3948114" y="3525840"/>
            <a:ext cx="4875212" cy="695325"/>
            <a:chOff x="3948113" y="4221088"/>
            <a:chExt cx="4875212" cy="695325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18D8C7B9-796B-874F-96C4-9FC7B5540C23}"/>
                </a:ext>
              </a:extLst>
            </p:cNvPr>
            <p:cNvSpPr/>
            <p:nvPr/>
          </p:nvSpPr>
          <p:spPr bwMode="auto">
            <a:xfrm>
              <a:off x="3948113" y="4221088"/>
              <a:ext cx="4875212" cy="69532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/>
            </a:p>
          </p:txBody>
        </p:sp>
        <p:grpSp>
          <p:nvGrpSpPr>
            <p:cNvPr id="269349" name="群組 19">
              <a:extLst>
                <a:ext uri="{FF2B5EF4-FFF2-40B4-BE49-F238E27FC236}">
                  <a16:creationId xmlns:a16="http://schemas.microsoft.com/office/drawing/2014/main" id="{1F5256AA-EC6F-304A-AE5A-A60EEB991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2563" y="4360788"/>
              <a:ext cx="4573942" cy="481087"/>
              <a:chOff x="3992563" y="4360788"/>
              <a:chExt cx="4573942" cy="481087"/>
            </a:xfrm>
          </p:grpSpPr>
          <p:sp>
            <p:nvSpPr>
              <p:cNvPr id="21" name="流程圖: 文件 3">
                <a:extLst>
                  <a:ext uri="{FF2B5EF4-FFF2-40B4-BE49-F238E27FC236}">
                    <a16:creationId xmlns:a16="http://schemas.microsoft.com/office/drawing/2014/main" id="{4D30EC76-FA09-9246-BA29-CD281CF85B0B}"/>
                  </a:ext>
                </a:extLst>
              </p:cNvPr>
              <p:cNvSpPr/>
              <p:nvPr/>
            </p:nvSpPr>
            <p:spPr bwMode="auto">
              <a:xfrm>
                <a:off x="3992563" y="4360788"/>
                <a:ext cx="650875" cy="439737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國文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22" name="向下箭號 21">
                <a:extLst>
                  <a:ext uri="{FF2B5EF4-FFF2-40B4-BE49-F238E27FC236}">
                    <a16:creationId xmlns:a16="http://schemas.microsoft.com/office/drawing/2014/main" id="{30FBB10E-186A-2445-8841-8F08973F3D8D}"/>
                  </a:ext>
                </a:extLst>
              </p:cNvPr>
              <p:cNvSpPr/>
              <p:nvPr/>
            </p:nvSpPr>
            <p:spPr bwMode="auto">
              <a:xfrm rot="16200000">
                <a:off x="4574382" y="4480644"/>
                <a:ext cx="241300" cy="103187"/>
              </a:xfrm>
              <a:prstGeom prst="downArrow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TW" altLang="en-US"/>
              </a:p>
            </p:txBody>
          </p:sp>
          <p:sp>
            <p:nvSpPr>
              <p:cNvPr id="23" name="向下箭號 22">
                <a:extLst>
                  <a:ext uri="{FF2B5EF4-FFF2-40B4-BE49-F238E27FC236}">
                    <a16:creationId xmlns:a16="http://schemas.microsoft.com/office/drawing/2014/main" id="{2296F4B3-626D-004C-A5F6-1851FA5EC18E}"/>
                  </a:ext>
                </a:extLst>
              </p:cNvPr>
              <p:cNvSpPr/>
              <p:nvPr/>
            </p:nvSpPr>
            <p:spPr bwMode="auto">
              <a:xfrm rot="16200000">
                <a:off x="5358607" y="4480644"/>
                <a:ext cx="241300" cy="103187"/>
              </a:xfrm>
              <a:prstGeom prst="downArrow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TW" altLang="en-US"/>
              </a:p>
            </p:txBody>
          </p:sp>
          <p:sp>
            <p:nvSpPr>
              <p:cNvPr id="24" name="向下箭號 23">
                <a:extLst>
                  <a:ext uri="{FF2B5EF4-FFF2-40B4-BE49-F238E27FC236}">
                    <a16:creationId xmlns:a16="http://schemas.microsoft.com/office/drawing/2014/main" id="{3490ADE2-393D-D340-8825-728A164875FD}"/>
                  </a:ext>
                </a:extLst>
              </p:cNvPr>
              <p:cNvSpPr/>
              <p:nvPr/>
            </p:nvSpPr>
            <p:spPr bwMode="auto">
              <a:xfrm rot="16200000">
                <a:off x="6146007" y="4480644"/>
                <a:ext cx="241300" cy="103187"/>
              </a:xfrm>
              <a:prstGeom prst="downArrow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TW" altLang="en-US"/>
              </a:p>
            </p:txBody>
          </p:sp>
          <p:sp>
            <p:nvSpPr>
              <p:cNvPr id="25" name="向下箭號 24">
                <a:extLst>
                  <a:ext uri="{FF2B5EF4-FFF2-40B4-BE49-F238E27FC236}">
                    <a16:creationId xmlns:a16="http://schemas.microsoft.com/office/drawing/2014/main" id="{92C65376-0602-E243-8FC7-EF74AA08AB54}"/>
                  </a:ext>
                </a:extLst>
              </p:cNvPr>
              <p:cNvSpPr/>
              <p:nvPr/>
            </p:nvSpPr>
            <p:spPr bwMode="auto">
              <a:xfrm rot="16200000">
                <a:off x="6938963" y="4479850"/>
                <a:ext cx="239712" cy="103188"/>
              </a:xfrm>
              <a:prstGeom prst="downArrow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TW" altLang="en-US"/>
              </a:p>
            </p:txBody>
          </p:sp>
          <p:sp>
            <p:nvSpPr>
              <p:cNvPr id="26" name="向下箭號 25">
                <a:extLst>
                  <a:ext uri="{FF2B5EF4-FFF2-40B4-BE49-F238E27FC236}">
                    <a16:creationId xmlns:a16="http://schemas.microsoft.com/office/drawing/2014/main" id="{85FC1582-D3B7-B846-B896-EB1BBDE12C61}"/>
                  </a:ext>
                </a:extLst>
              </p:cNvPr>
              <p:cNvSpPr/>
              <p:nvPr/>
            </p:nvSpPr>
            <p:spPr bwMode="auto">
              <a:xfrm rot="16200000">
                <a:off x="7725569" y="4506044"/>
                <a:ext cx="241300" cy="103188"/>
              </a:xfrm>
              <a:prstGeom prst="downArrow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TW" altLang="en-US"/>
              </a:p>
            </p:txBody>
          </p:sp>
          <p:sp>
            <p:nvSpPr>
              <p:cNvPr id="27" name="流程圖: 文件 3">
                <a:extLst>
                  <a:ext uri="{FF2B5EF4-FFF2-40B4-BE49-F238E27FC236}">
                    <a16:creationId xmlns:a16="http://schemas.microsoft.com/office/drawing/2014/main" id="{11B5C167-6968-6F4A-92C9-E7B6C8264F3D}"/>
                  </a:ext>
                </a:extLst>
              </p:cNvPr>
              <p:cNvSpPr/>
              <p:nvPr/>
            </p:nvSpPr>
            <p:spPr bwMode="auto">
              <a:xfrm>
                <a:off x="4748213" y="4371900"/>
                <a:ext cx="650875" cy="439738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數學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28" name="流程圖: 文件 3">
                <a:extLst>
                  <a:ext uri="{FF2B5EF4-FFF2-40B4-BE49-F238E27FC236}">
                    <a16:creationId xmlns:a16="http://schemas.microsoft.com/office/drawing/2014/main" id="{FEA55AFA-ED50-B244-8E21-7A3B779D4513}"/>
                  </a:ext>
                </a:extLst>
              </p:cNvPr>
              <p:cNvSpPr/>
              <p:nvPr/>
            </p:nvSpPr>
            <p:spPr bwMode="auto">
              <a:xfrm>
                <a:off x="5556250" y="4383013"/>
                <a:ext cx="650875" cy="439737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英語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29" name="流程圖: 文件 3">
                <a:extLst>
                  <a:ext uri="{FF2B5EF4-FFF2-40B4-BE49-F238E27FC236}">
                    <a16:creationId xmlns:a16="http://schemas.microsoft.com/office/drawing/2014/main" id="{7ADA4D23-529A-F542-954D-38CF8620D65B}"/>
                  </a:ext>
                </a:extLst>
              </p:cNvPr>
              <p:cNvSpPr/>
              <p:nvPr/>
            </p:nvSpPr>
            <p:spPr bwMode="auto">
              <a:xfrm>
                <a:off x="6332538" y="4392538"/>
                <a:ext cx="650875" cy="439737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社會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30" name="流程圖: 文件 3">
                <a:extLst>
                  <a:ext uri="{FF2B5EF4-FFF2-40B4-BE49-F238E27FC236}">
                    <a16:creationId xmlns:a16="http://schemas.microsoft.com/office/drawing/2014/main" id="{9CB5BE89-D25B-5149-9B96-D4DDDA31BDD3}"/>
                  </a:ext>
                </a:extLst>
              </p:cNvPr>
              <p:cNvSpPr/>
              <p:nvPr/>
            </p:nvSpPr>
            <p:spPr bwMode="auto">
              <a:xfrm>
                <a:off x="7118350" y="4392538"/>
                <a:ext cx="650875" cy="439737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自然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  <p:sp>
            <p:nvSpPr>
              <p:cNvPr id="31" name="流程圖: 文件 3">
                <a:extLst>
                  <a:ext uri="{FF2B5EF4-FFF2-40B4-BE49-F238E27FC236}">
                    <a16:creationId xmlns:a16="http://schemas.microsoft.com/office/drawing/2014/main" id="{532E476D-4DC8-0E48-AE79-0883A9FA3F7C}"/>
                  </a:ext>
                </a:extLst>
              </p:cNvPr>
              <p:cNvSpPr/>
              <p:nvPr/>
            </p:nvSpPr>
            <p:spPr bwMode="auto">
              <a:xfrm>
                <a:off x="7915275" y="4402063"/>
                <a:ext cx="650875" cy="439737"/>
              </a:xfrm>
              <a:custGeom>
                <a:avLst/>
                <a:gdLst>
                  <a:gd name="connsiteX0" fmla="*/ 0 w 21600"/>
                  <a:gd name="connsiteY0" fmla="*/ 0 h 21600"/>
                  <a:gd name="connsiteX1" fmla="*/ 21600 w 21600"/>
                  <a:gd name="connsiteY1" fmla="*/ 0 h 21600"/>
                  <a:gd name="connsiteX2" fmla="*/ 21600 w 21600"/>
                  <a:gd name="connsiteY2" fmla="*/ 17322 h 21600"/>
                  <a:gd name="connsiteX3" fmla="*/ 0 w 21600"/>
                  <a:gd name="connsiteY3" fmla="*/ 20172 h 21600"/>
                  <a:gd name="connsiteX4" fmla="*/ 0 w 21600"/>
                  <a:gd name="connsiteY4" fmla="*/ 0 h 21600"/>
                  <a:gd name="connsiteX0" fmla="*/ 0 w 21600"/>
                  <a:gd name="connsiteY0" fmla="*/ 0 h 23959"/>
                  <a:gd name="connsiteX1" fmla="*/ 21600 w 21600"/>
                  <a:gd name="connsiteY1" fmla="*/ 0 h 23959"/>
                  <a:gd name="connsiteX2" fmla="*/ 21600 w 21600"/>
                  <a:gd name="connsiteY2" fmla="*/ 17322 h 23959"/>
                  <a:gd name="connsiteX3" fmla="*/ 0 w 21600"/>
                  <a:gd name="connsiteY3" fmla="*/ 20172 h 23959"/>
                  <a:gd name="connsiteX4" fmla="*/ 0 w 21600"/>
                  <a:gd name="connsiteY4" fmla="*/ 0 h 23959"/>
                  <a:gd name="connsiteX0" fmla="*/ 0 w 21600"/>
                  <a:gd name="connsiteY0" fmla="*/ 0 h 23168"/>
                  <a:gd name="connsiteX1" fmla="*/ 21600 w 21600"/>
                  <a:gd name="connsiteY1" fmla="*/ 0 h 23168"/>
                  <a:gd name="connsiteX2" fmla="*/ 21600 w 21600"/>
                  <a:gd name="connsiteY2" fmla="*/ 17322 h 23168"/>
                  <a:gd name="connsiteX3" fmla="*/ 0 w 21600"/>
                  <a:gd name="connsiteY3" fmla="*/ 20172 h 23168"/>
                  <a:gd name="connsiteX4" fmla="*/ 0 w 21600"/>
                  <a:gd name="connsiteY4" fmla="*/ 0 h 23168"/>
                  <a:gd name="connsiteX0" fmla="*/ 0 w 21600"/>
                  <a:gd name="connsiteY0" fmla="*/ 0 h 22077"/>
                  <a:gd name="connsiteX1" fmla="*/ 21600 w 21600"/>
                  <a:gd name="connsiteY1" fmla="*/ 0 h 22077"/>
                  <a:gd name="connsiteX2" fmla="*/ 21600 w 21600"/>
                  <a:gd name="connsiteY2" fmla="*/ 17322 h 22077"/>
                  <a:gd name="connsiteX3" fmla="*/ 0 w 21600"/>
                  <a:gd name="connsiteY3" fmla="*/ 20172 h 22077"/>
                  <a:gd name="connsiteX4" fmla="*/ 0 w 21600"/>
                  <a:gd name="connsiteY4" fmla="*/ 0 h 22077"/>
                  <a:gd name="connsiteX0" fmla="*/ 0 w 21600"/>
                  <a:gd name="connsiteY0" fmla="*/ 0 h 24595"/>
                  <a:gd name="connsiteX1" fmla="*/ 21600 w 21600"/>
                  <a:gd name="connsiteY1" fmla="*/ 0 h 24595"/>
                  <a:gd name="connsiteX2" fmla="*/ 21600 w 21600"/>
                  <a:gd name="connsiteY2" fmla="*/ 17322 h 24595"/>
                  <a:gd name="connsiteX3" fmla="*/ 0 w 21600"/>
                  <a:gd name="connsiteY3" fmla="*/ 20172 h 24595"/>
                  <a:gd name="connsiteX4" fmla="*/ 0 w 21600"/>
                  <a:gd name="connsiteY4" fmla="*/ 0 h 2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0" h="24595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17322"/>
                    </a:lnTo>
                    <a:cubicBezTo>
                      <a:pt x="10800" y="17322"/>
                      <a:pt x="9184" y="31580"/>
                      <a:pt x="0" y="201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13B6"/>
              </a:solidFill>
              <a:effectLst>
                <a:outerShdw blurRad="50800" dist="762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36000" bIns="0"/>
              <a:lstStyle/>
              <a:p>
                <a:pPr algn="ctr">
                  <a:defRPr/>
                </a:pPr>
                <a:r>
                  <a:rPr lang="zh-TW" altLang="en-US" dirty="0">
                    <a:solidFill>
                      <a:schemeClr val="bg1"/>
                    </a:solidFill>
                    <a:latin typeface="微軟正黑體" panose="020B0604030504040204" pitchFamily="34" charset="-120"/>
                    <a:ea typeface="微軟正黑體" panose="020B0604030504040204" pitchFamily="34" charset="-120"/>
                  </a:rPr>
                  <a:t>寫作</a:t>
                </a:r>
                <a:endParaRPr lang="en-US" altLang="zh-TW" dirty="0">
                  <a:solidFill>
                    <a:schemeClr val="bg1"/>
                  </a:solidFill>
                  <a:latin typeface="微軟正黑體" panose="020B0604030504040204" pitchFamily="34" charset="-120"/>
                  <a:ea typeface="微軟正黑體" panose="020B0604030504040204" pitchFamily="34" charset="-120"/>
                </a:endParaRPr>
              </a:p>
            </p:txBody>
          </p:sp>
        </p:grpSp>
      </p:grpSp>
      <p:sp>
        <p:nvSpPr>
          <p:cNvPr id="32" name="向下箭號 31">
            <a:extLst>
              <a:ext uri="{FF2B5EF4-FFF2-40B4-BE49-F238E27FC236}">
                <a16:creationId xmlns:a16="http://schemas.microsoft.com/office/drawing/2014/main" id="{0C2FBC27-030E-904C-B767-5EBE4B35FCB0}"/>
              </a:ext>
            </a:extLst>
          </p:cNvPr>
          <p:cNvSpPr/>
          <p:nvPr/>
        </p:nvSpPr>
        <p:spPr>
          <a:xfrm>
            <a:off x="1860550" y="4578350"/>
            <a:ext cx="323850" cy="503238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  <p:sp>
        <p:nvSpPr>
          <p:cNvPr id="33" name="向下箭號 32">
            <a:extLst>
              <a:ext uri="{FF2B5EF4-FFF2-40B4-BE49-F238E27FC236}">
                <a16:creationId xmlns:a16="http://schemas.microsoft.com/office/drawing/2014/main" id="{A5EBBE84-C769-F54F-AD1B-E6B44F3DFB83}"/>
              </a:ext>
            </a:extLst>
          </p:cNvPr>
          <p:cNvSpPr/>
          <p:nvPr/>
        </p:nvSpPr>
        <p:spPr>
          <a:xfrm rot="18883517">
            <a:off x="3046413" y="4510089"/>
            <a:ext cx="323850" cy="501650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kumimoji="0" lang="zh-TW" altLang="en-US"/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標題 1">
            <a:extLst>
              <a:ext uri="{FF2B5EF4-FFF2-40B4-BE49-F238E27FC236}">
                <a16:creationId xmlns:a16="http://schemas.microsoft.com/office/drawing/2014/main" id="{E1E4AFE7-8D9B-7641-9947-49A6470E09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8638" y="115890"/>
            <a:ext cx="8086725" cy="936625"/>
          </a:xfrm>
          <a:solidFill>
            <a:schemeClr val="bg2">
              <a:lumMod val="50000"/>
            </a:schemeClr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48590" tIns="148590" rIns="148590" bIns="148590" anchor="ctr"/>
          <a:lstStyle/>
          <a:p>
            <a:pPr algn="ctr" defTabSz="1733550" eaLnBrk="1" hangingPunct="1">
              <a:spcAft>
                <a:spcPct val="35000"/>
              </a:spcAft>
              <a:defRPr/>
            </a:pPr>
            <a:r>
              <a:rPr kumimoji="1" lang="en-US" altLang="zh-TW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111</a:t>
            </a:r>
            <a:r>
              <a:rPr kumimoji="1" altLang="en-US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基北區免試入學與特色招生考試分發入學一次分發到位規劃</a:t>
            </a:r>
            <a:r>
              <a:rPr kumimoji="1" lang="en-US" altLang="en-US" sz="2000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(1/2)</a:t>
            </a:r>
            <a:endParaRPr kumimoji="1" altLang="en-US" dirty="0">
              <a:solidFill>
                <a:srgbClr val="FFFFFF"/>
              </a:solidFill>
              <a:latin typeface="標楷體" pitchFamily="65" charset="-120"/>
              <a:ea typeface="標楷體" pitchFamily="65" charset="-120"/>
              <a:cs typeface="BiauKai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EA44288-486B-8A47-A2FB-B9144C37A8F1}"/>
              </a:ext>
            </a:extLst>
          </p:cNvPr>
          <p:cNvSpPr/>
          <p:nvPr/>
        </p:nvSpPr>
        <p:spPr>
          <a:xfrm>
            <a:off x="3276600" y="1916115"/>
            <a:ext cx="2590800" cy="4033837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>
              <a:solidFill>
                <a:prstClr val="white"/>
              </a:solidFill>
            </a:endParaRPr>
          </a:p>
        </p:txBody>
      </p:sp>
      <p:grpSp>
        <p:nvGrpSpPr>
          <p:cNvPr id="271364" name="群組 6">
            <a:extLst>
              <a:ext uri="{FF2B5EF4-FFF2-40B4-BE49-F238E27FC236}">
                <a16:creationId xmlns:a16="http://schemas.microsoft.com/office/drawing/2014/main" id="{0AC8BAEB-E5E5-2746-8F0F-EE36202F033B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1196976"/>
            <a:ext cx="7920038" cy="4893647"/>
            <a:chOff x="2068398" y="1669598"/>
            <a:chExt cx="8454459" cy="5222911"/>
          </a:xfrm>
        </p:grpSpPr>
        <p:sp>
          <p:nvSpPr>
            <p:cNvPr id="4" name="文字方塊 3">
              <a:extLst>
                <a:ext uri="{FF2B5EF4-FFF2-40B4-BE49-F238E27FC236}">
                  <a16:creationId xmlns:a16="http://schemas.microsoft.com/office/drawing/2014/main" id="{F626425F-9442-AA4B-9130-A73FDEC1CB99}"/>
                </a:ext>
              </a:extLst>
            </p:cNvPr>
            <p:cNvSpPr txBox="1"/>
            <p:nvPr/>
          </p:nvSpPr>
          <p:spPr>
            <a:xfrm>
              <a:off x="2088733" y="2843758"/>
              <a:ext cx="1825106" cy="755664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甲生  </a:t>
              </a:r>
              <a:endParaRPr lang="en-US" altLang="zh-TW" sz="2000" dirty="0">
                <a:solidFill>
                  <a:prstClr val="black"/>
                </a:solidFill>
              </a:endParaRPr>
            </a:p>
            <a:p>
              <a:pPr algn="ctr">
                <a:defRPr/>
              </a:pPr>
              <a:r>
                <a:rPr lang="en-US" altLang="zh-TW" sz="2000" dirty="0">
                  <a:solidFill>
                    <a:prstClr val="black"/>
                  </a:solidFill>
                </a:rPr>
                <a:t>(</a:t>
              </a:r>
              <a:r>
                <a:rPr lang="zh-TW" altLang="en-US" sz="2000" dirty="0">
                  <a:solidFill>
                    <a:prstClr val="black"/>
                  </a:solidFill>
                </a:rPr>
                <a:t>免試</a:t>
              </a:r>
              <a:r>
                <a:rPr lang="en-US" altLang="zh-TW" dirty="0">
                  <a:solidFill>
                    <a:prstClr val="black"/>
                  </a:solidFill>
                </a:rPr>
                <a:t>)</a:t>
              </a:r>
              <a:endParaRPr lang="zh-TW" alt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文字方塊 4">
              <a:extLst>
                <a:ext uri="{FF2B5EF4-FFF2-40B4-BE49-F238E27FC236}">
                  <a16:creationId xmlns:a16="http://schemas.microsoft.com/office/drawing/2014/main" id="{FD85F1DE-C0A1-5F4D-81FA-BC23184C1FFF}"/>
                </a:ext>
              </a:extLst>
            </p:cNvPr>
            <p:cNvSpPr txBox="1"/>
            <p:nvPr/>
          </p:nvSpPr>
          <p:spPr>
            <a:xfrm>
              <a:off x="2068398" y="4065357"/>
              <a:ext cx="1845442" cy="755664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乙生</a:t>
              </a:r>
              <a:endParaRPr lang="en-US" altLang="zh-TW" sz="2000" dirty="0">
                <a:solidFill>
                  <a:prstClr val="black"/>
                </a:solidFill>
              </a:endParaRPr>
            </a:p>
            <a:p>
              <a:pPr>
                <a:defRPr/>
              </a:pPr>
              <a:r>
                <a:rPr lang="en-US" altLang="zh-TW" sz="2000" dirty="0">
                  <a:solidFill>
                    <a:prstClr val="black"/>
                  </a:solidFill>
                </a:rPr>
                <a:t>(</a:t>
              </a:r>
              <a:r>
                <a:rPr lang="zh-TW" altLang="en-US" sz="2000" dirty="0">
                  <a:solidFill>
                    <a:prstClr val="black"/>
                  </a:solidFill>
                </a:rPr>
                <a:t>跨區特招</a:t>
              </a:r>
              <a:r>
                <a:rPr lang="en-US" altLang="zh-TW" sz="2000" dirty="0">
                  <a:solidFill>
                    <a:prstClr val="black"/>
                  </a:solidFill>
                </a:rPr>
                <a:t>)</a:t>
              </a:r>
              <a:endParaRPr lang="zh-TW" altLang="en-US" sz="2000" dirty="0">
                <a:solidFill>
                  <a:prstClr val="black"/>
                </a:solidFill>
              </a:endParaRPr>
            </a:p>
          </p:txBody>
        </p:sp>
        <p:sp>
          <p:nvSpPr>
            <p:cNvPr id="6" name="文字方塊 5">
              <a:extLst>
                <a:ext uri="{FF2B5EF4-FFF2-40B4-BE49-F238E27FC236}">
                  <a16:creationId xmlns:a16="http://schemas.microsoft.com/office/drawing/2014/main" id="{E25E6880-85F8-3D43-9B6E-3ED03CCD526E}"/>
                </a:ext>
              </a:extLst>
            </p:cNvPr>
            <p:cNvSpPr txBox="1"/>
            <p:nvPr/>
          </p:nvSpPr>
          <p:spPr>
            <a:xfrm>
              <a:off x="2068398" y="5342870"/>
              <a:ext cx="1920005" cy="755664"/>
            </a:xfrm>
            <a:prstGeom prst="rect">
              <a:avLst/>
            </a:prstGeom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丙生</a:t>
              </a:r>
              <a:endParaRPr lang="en-US" altLang="zh-TW" sz="2000" dirty="0">
                <a:solidFill>
                  <a:prstClr val="black"/>
                </a:solidFill>
              </a:endParaRPr>
            </a:p>
            <a:p>
              <a:pPr algn="ctr">
                <a:defRPr/>
              </a:pPr>
              <a:r>
                <a:rPr lang="en-US" altLang="zh-TW" sz="2000" dirty="0">
                  <a:solidFill>
                    <a:prstClr val="black"/>
                  </a:solidFill>
                </a:rPr>
                <a:t>(</a:t>
              </a:r>
              <a:r>
                <a:rPr lang="zh-TW" altLang="en-US" sz="2000" dirty="0">
                  <a:solidFill>
                    <a:prstClr val="black"/>
                  </a:solidFill>
                </a:rPr>
                <a:t>免試</a:t>
              </a:r>
              <a:r>
                <a:rPr lang="en-US" altLang="zh-TW" sz="2000" dirty="0">
                  <a:solidFill>
                    <a:prstClr val="black"/>
                  </a:solidFill>
                </a:rPr>
                <a:t>+</a:t>
              </a:r>
              <a:r>
                <a:rPr lang="zh-TW" altLang="en-US" sz="2000" dirty="0">
                  <a:solidFill>
                    <a:prstClr val="black"/>
                  </a:solidFill>
                </a:rPr>
                <a:t>特招</a:t>
              </a:r>
              <a:r>
                <a:rPr lang="en-US" altLang="zh-TW" sz="2000" dirty="0">
                  <a:solidFill>
                    <a:prstClr val="black"/>
                  </a:solidFill>
                </a:rPr>
                <a:t>)</a:t>
              </a:r>
              <a:endParaRPr lang="zh-TW" altLang="en-US" sz="2000" dirty="0">
                <a:solidFill>
                  <a:prstClr val="black"/>
                </a:solidFill>
              </a:endParaRPr>
            </a:p>
          </p:txBody>
        </p:sp>
        <p:sp>
          <p:nvSpPr>
            <p:cNvPr id="8" name="向右箭號 7">
              <a:extLst>
                <a:ext uri="{FF2B5EF4-FFF2-40B4-BE49-F238E27FC236}">
                  <a16:creationId xmlns:a16="http://schemas.microsoft.com/office/drawing/2014/main" id="{905275AB-C510-A447-9304-3586E93AACAD}"/>
                </a:ext>
              </a:extLst>
            </p:cNvPr>
            <p:cNvSpPr/>
            <p:nvPr/>
          </p:nvSpPr>
          <p:spPr>
            <a:xfrm>
              <a:off x="4147697" y="3106376"/>
              <a:ext cx="560919" cy="184681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向右箭號 8">
              <a:extLst>
                <a:ext uri="{FF2B5EF4-FFF2-40B4-BE49-F238E27FC236}">
                  <a16:creationId xmlns:a16="http://schemas.microsoft.com/office/drawing/2014/main" id="{2D2AC4B4-82CF-F149-B270-1EBAA02DEAED}"/>
                </a:ext>
              </a:extLst>
            </p:cNvPr>
            <p:cNvSpPr/>
            <p:nvPr/>
          </p:nvSpPr>
          <p:spPr>
            <a:xfrm>
              <a:off x="4125667" y="4361863"/>
              <a:ext cx="559225" cy="182986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向右箭號 9">
              <a:extLst>
                <a:ext uri="{FF2B5EF4-FFF2-40B4-BE49-F238E27FC236}">
                  <a16:creationId xmlns:a16="http://schemas.microsoft.com/office/drawing/2014/main" id="{52BB285B-33C5-8F43-924B-F419E80833BB}"/>
                </a:ext>
              </a:extLst>
            </p:cNvPr>
            <p:cNvSpPr/>
            <p:nvPr/>
          </p:nvSpPr>
          <p:spPr>
            <a:xfrm>
              <a:off x="4161254" y="5656318"/>
              <a:ext cx="559225" cy="184680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文字方塊 10">
              <a:extLst>
                <a:ext uri="{FF2B5EF4-FFF2-40B4-BE49-F238E27FC236}">
                  <a16:creationId xmlns:a16="http://schemas.microsoft.com/office/drawing/2014/main" id="{DAB8A6FF-02EF-F24A-A77B-97ADB3C0105B}"/>
                </a:ext>
              </a:extLst>
            </p:cNvPr>
            <p:cNvSpPr txBox="1"/>
            <p:nvPr/>
          </p:nvSpPr>
          <p:spPr>
            <a:xfrm>
              <a:off x="5093295" y="2943722"/>
              <a:ext cx="2126747" cy="779384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免試選填</a:t>
              </a:r>
              <a:endParaRPr lang="en-US" altLang="zh-TW" sz="2000" dirty="0">
                <a:solidFill>
                  <a:prstClr val="black"/>
                </a:solidFill>
              </a:endParaRPr>
            </a:p>
            <a:p>
              <a:pPr algn="ctr">
                <a:defRPr/>
              </a:pPr>
              <a:r>
                <a:rPr lang="en-US" altLang="zh-TW" sz="2000" dirty="0">
                  <a:solidFill>
                    <a:prstClr val="black"/>
                  </a:solidFill>
                </a:rPr>
                <a:t>30</a:t>
              </a:r>
              <a:r>
                <a:rPr lang="zh-TW" altLang="en-US" sz="2000" dirty="0">
                  <a:solidFill>
                    <a:prstClr val="black"/>
                  </a:solidFill>
                </a:rPr>
                <a:t>個志願</a:t>
              </a:r>
              <a:r>
                <a:rPr lang="en-US" altLang="zh-TW" sz="2000" b="1" dirty="0">
                  <a:solidFill>
                    <a:srgbClr val="C00000"/>
                  </a:solidFill>
                </a:rPr>
                <a:t>(A0)</a:t>
              </a:r>
            </a:p>
          </p:txBody>
        </p:sp>
        <p:sp>
          <p:nvSpPr>
            <p:cNvPr id="12" name="文字方塊 11">
              <a:extLst>
                <a:ext uri="{FF2B5EF4-FFF2-40B4-BE49-F238E27FC236}">
                  <a16:creationId xmlns:a16="http://schemas.microsoft.com/office/drawing/2014/main" id="{5B9B563C-74AB-6141-B2B7-48594D37C47E}"/>
                </a:ext>
              </a:extLst>
            </p:cNvPr>
            <p:cNvSpPr txBox="1"/>
            <p:nvPr/>
          </p:nvSpPr>
          <p:spPr>
            <a:xfrm>
              <a:off x="5093295" y="4173793"/>
              <a:ext cx="2126747" cy="777690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特招選填</a:t>
              </a:r>
              <a:endParaRPr lang="en-US" altLang="zh-TW" sz="2000" dirty="0">
                <a:solidFill>
                  <a:prstClr val="black"/>
                </a:solidFill>
              </a:endParaRPr>
            </a:p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單</a:t>
              </a:r>
              <a:r>
                <a:rPr lang="en-US" altLang="zh-TW" sz="2000" dirty="0">
                  <a:solidFill>
                    <a:prstClr val="black"/>
                  </a:solidFill>
                </a:rPr>
                <a:t>1</a:t>
              </a:r>
              <a:r>
                <a:rPr lang="zh-TW" altLang="en-US" sz="2000" dirty="0">
                  <a:solidFill>
                    <a:prstClr val="black"/>
                  </a:solidFill>
                </a:rPr>
                <a:t>志願</a:t>
              </a:r>
              <a:r>
                <a:rPr lang="en-US" altLang="zh-TW" sz="2000" b="1" dirty="0">
                  <a:solidFill>
                    <a:srgbClr val="C00000"/>
                  </a:solidFill>
                </a:rPr>
                <a:t>(B0)</a:t>
              </a:r>
              <a:endParaRPr lang="zh-TW" altLang="en-US" sz="2000" b="1" dirty="0">
                <a:solidFill>
                  <a:srgbClr val="C00000"/>
                </a:solidFill>
              </a:endParaRPr>
            </a:p>
          </p:txBody>
        </p:sp>
        <p:sp>
          <p:nvSpPr>
            <p:cNvPr id="13" name="文字方塊 12">
              <a:extLst>
                <a:ext uri="{FF2B5EF4-FFF2-40B4-BE49-F238E27FC236}">
                  <a16:creationId xmlns:a16="http://schemas.microsoft.com/office/drawing/2014/main" id="{1681B571-75F9-4345-9230-D9CA56BC36A4}"/>
                </a:ext>
              </a:extLst>
            </p:cNvPr>
            <p:cNvSpPr txBox="1"/>
            <p:nvPr/>
          </p:nvSpPr>
          <p:spPr>
            <a:xfrm>
              <a:off x="4911970" y="5270015"/>
              <a:ext cx="1304857" cy="426967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免試</a:t>
              </a:r>
              <a:r>
                <a:rPr lang="en-US" altLang="zh-TW" sz="2000" dirty="0">
                  <a:solidFill>
                    <a:prstClr val="black"/>
                  </a:solidFill>
                </a:rPr>
                <a:t>30</a:t>
              </a:r>
              <a:endParaRPr lang="zh-TW" altLang="en-US" sz="2000" dirty="0">
                <a:solidFill>
                  <a:prstClr val="black"/>
                </a:solidFill>
              </a:endParaRPr>
            </a:p>
          </p:txBody>
        </p:sp>
        <p:sp>
          <p:nvSpPr>
            <p:cNvPr id="15" name="文字方塊 14">
              <a:extLst>
                <a:ext uri="{FF2B5EF4-FFF2-40B4-BE49-F238E27FC236}">
                  <a16:creationId xmlns:a16="http://schemas.microsoft.com/office/drawing/2014/main" id="{7226962C-24F3-FA45-A224-1E2A83E4D1EE}"/>
                </a:ext>
              </a:extLst>
            </p:cNvPr>
            <p:cNvSpPr txBox="1"/>
            <p:nvPr/>
          </p:nvSpPr>
          <p:spPr>
            <a:xfrm>
              <a:off x="4911970" y="5730868"/>
              <a:ext cx="1304857" cy="426967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特招</a:t>
              </a:r>
              <a:r>
                <a:rPr lang="en-US" altLang="zh-TW" sz="2000" dirty="0">
                  <a:solidFill>
                    <a:prstClr val="black"/>
                  </a:solidFill>
                </a:rPr>
                <a:t>1</a:t>
              </a:r>
              <a:endParaRPr lang="zh-TW" altLang="en-US" sz="2000" dirty="0">
                <a:solidFill>
                  <a:prstClr val="black"/>
                </a:solidFill>
              </a:endParaRPr>
            </a:p>
          </p:txBody>
        </p:sp>
        <p:sp>
          <p:nvSpPr>
            <p:cNvPr id="16" name="向右箭號 15">
              <a:extLst>
                <a:ext uri="{FF2B5EF4-FFF2-40B4-BE49-F238E27FC236}">
                  <a16:creationId xmlns:a16="http://schemas.microsoft.com/office/drawing/2014/main" id="{E0C64768-F82E-184F-A7E9-04AD0231D678}"/>
                </a:ext>
              </a:extLst>
            </p:cNvPr>
            <p:cNvSpPr/>
            <p:nvPr/>
          </p:nvSpPr>
          <p:spPr>
            <a:xfrm>
              <a:off x="6142264" y="5654623"/>
              <a:ext cx="399930" cy="199929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文字方塊 16">
              <a:extLst>
                <a:ext uri="{FF2B5EF4-FFF2-40B4-BE49-F238E27FC236}">
                  <a16:creationId xmlns:a16="http://schemas.microsoft.com/office/drawing/2014/main" id="{408673F9-93BA-4E45-BF39-71807A61786A}"/>
                </a:ext>
              </a:extLst>
            </p:cNvPr>
            <p:cNvSpPr txBox="1"/>
            <p:nvPr/>
          </p:nvSpPr>
          <p:spPr>
            <a:xfrm>
              <a:off x="6526943" y="5192076"/>
              <a:ext cx="998131" cy="1412485"/>
            </a:xfrm>
            <a:prstGeom prst="rect">
              <a:avLst/>
            </a:prstGeom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 algn="ctr">
                <a:defRPr/>
              </a:pPr>
              <a:r>
                <a:rPr lang="zh-TW" altLang="en-US" sz="2000" dirty="0">
                  <a:solidFill>
                    <a:prstClr val="black"/>
                  </a:solidFill>
                </a:rPr>
                <a:t>志願表   </a:t>
              </a:r>
              <a:r>
                <a:rPr lang="en-US" altLang="zh-TW" sz="2000" dirty="0">
                  <a:solidFill>
                    <a:prstClr val="black"/>
                  </a:solidFill>
                </a:rPr>
                <a:t>30+1</a:t>
              </a:r>
            </a:p>
            <a:p>
              <a:pPr algn="ctr">
                <a:defRPr/>
              </a:pPr>
              <a:r>
                <a:rPr lang="en-US" altLang="zh-TW" sz="2000" b="1" dirty="0">
                  <a:solidFill>
                    <a:srgbClr val="C00000"/>
                  </a:solidFill>
                </a:rPr>
                <a:t>(C0)</a:t>
              </a:r>
              <a:endParaRPr lang="zh-TW" altLang="en-US" sz="2000" b="1" dirty="0">
                <a:solidFill>
                  <a:srgbClr val="C00000"/>
                </a:solidFill>
              </a:endParaRPr>
            </a:p>
          </p:txBody>
        </p:sp>
        <p:sp>
          <p:nvSpPr>
            <p:cNvPr id="18" name="向右箭號 17">
              <a:extLst>
                <a:ext uri="{FF2B5EF4-FFF2-40B4-BE49-F238E27FC236}">
                  <a16:creationId xmlns:a16="http://schemas.microsoft.com/office/drawing/2014/main" id="{25964C4A-C907-F94D-A006-4FEA37891E24}"/>
                </a:ext>
              </a:extLst>
            </p:cNvPr>
            <p:cNvSpPr/>
            <p:nvPr/>
          </p:nvSpPr>
          <p:spPr>
            <a:xfrm>
              <a:off x="7618279" y="2992857"/>
              <a:ext cx="560919" cy="182986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向右箭號 18">
              <a:extLst>
                <a:ext uri="{FF2B5EF4-FFF2-40B4-BE49-F238E27FC236}">
                  <a16:creationId xmlns:a16="http://schemas.microsoft.com/office/drawing/2014/main" id="{5F2E2B4D-4D79-3C47-9C31-A7BCEBBC84D9}"/>
                </a:ext>
              </a:extLst>
            </p:cNvPr>
            <p:cNvSpPr/>
            <p:nvPr/>
          </p:nvSpPr>
          <p:spPr>
            <a:xfrm>
              <a:off x="7635225" y="4387277"/>
              <a:ext cx="559225" cy="186374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向右箭號 19">
              <a:extLst>
                <a:ext uri="{FF2B5EF4-FFF2-40B4-BE49-F238E27FC236}">
                  <a16:creationId xmlns:a16="http://schemas.microsoft.com/office/drawing/2014/main" id="{8027B810-BA1A-EF42-9295-3A9D3EBDC525}"/>
                </a:ext>
              </a:extLst>
            </p:cNvPr>
            <p:cNvSpPr/>
            <p:nvPr/>
          </p:nvSpPr>
          <p:spPr>
            <a:xfrm>
              <a:off x="7547105" y="5835915"/>
              <a:ext cx="799861" cy="247370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文字方塊 20">
              <a:extLst>
                <a:ext uri="{FF2B5EF4-FFF2-40B4-BE49-F238E27FC236}">
                  <a16:creationId xmlns:a16="http://schemas.microsoft.com/office/drawing/2014/main" id="{6776FAA3-4BD3-C045-88D1-1300141DAC15}"/>
                </a:ext>
              </a:extLst>
            </p:cNvPr>
            <p:cNvSpPr txBox="1"/>
            <p:nvPr/>
          </p:nvSpPr>
          <p:spPr>
            <a:xfrm>
              <a:off x="8423222" y="2562502"/>
              <a:ext cx="793082" cy="4040366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sz="2400" dirty="0">
                  <a:solidFill>
                    <a:prstClr val="black"/>
                  </a:solidFill>
                </a:rPr>
                <a:t>列印志願表</a:t>
              </a:r>
              <a:endParaRPr lang="en-US" altLang="zh-TW" sz="2400" dirty="0">
                <a:solidFill>
                  <a:prstClr val="black"/>
                </a:solidFill>
              </a:endParaRPr>
            </a:p>
            <a:p>
              <a:pPr>
                <a:defRPr/>
              </a:pPr>
              <a:r>
                <a:rPr lang="zh-TW" altLang="en-US" sz="2400" dirty="0">
                  <a:solidFill>
                    <a:prstClr val="black"/>
                  </a:solidFill>
                </a:rPr>
                <a:t>，家長簽名</a:t>
              </a:r>
            </a:p>
          </p:txBody>
        </p:sp>
        <p:sp>
          <p:nvSpPr>
            <p:cNvPr id="22" name="文字方塊 21">
              <a:extLst>
                <a:ext uri="{FF2B5EF4-FFF2-40B4-BE49-F238E27FC236}">
                  <a16:creationId xmlns:a16="http://schemas.microsoft.com/office/drawing/2014/main" id="{C5C99520-83D1-AA4E-8FC8-7FA9B07C1FA6}"/>
                </a:ext>
              </a:extLst>
            </p:cNvPr>
            <p:cNvSpPr txBox="1"/>
            <p:nvPr/>
          </p:nvSpPr>
          <p:spPr>
            <a:xfrm>
              <a:off x="9883985" y="1669598"/>
              <a:ext cx="638872" cy="5222911"/>
            </a:xfrm>
            <a:prstGeom prst="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>
              <a:spAutoFit/>
            </a:bodyPr>
            <a:lstStyle/>
            <a:p>
              <a:pPr>
                <a:defRPr/>
              </a:pPr>
              <a:r>
                <a:rPr lang="zh-TW" altLang="en-US" sz="2400" dirty="0">
                  <a:solidFill>
                    <a:prstClr val="black"/>
                  </a:solidFill>
                </a:rPr>
                <a:t>同時選填志願</a:t>
              </a:r>
              <a:endParaRPr lang="en-US" altLang="zh-TW" sz="2400" dirty="0">
                <a:solidFill>
                  <a:prstClr val="black"/>
                </a:solidFill>
              </a:endParaRPr>
            </a:p>
            <a:p>
              <a:pPr>
                <a:defRPr/>
              </a:pPr>
              <a:r>
                <a:rPr lang="zh-TW" altLang="en-US" sz="2400" dirty="0">
                  <a:solidFill>
                    <a:prstClr val="black"/>
                  </a:solidFill>
                </a:rPr>
                <a:t>，一次分發到位</a:t>
              </a:r>
            </a:p>
          </p:txBody>
        </p:sp>
        <p:sp>
          <p:nvSpPr>
            <p:cNvPr id="23" name="向右箭號 22">
              <a:extLst>
                <a:ext uri="{FF2B5EF4-FFF2-40B4-BE49-F238E27FC236}">
                  <a16:creationId xmlns:a16="http://schemas.microsoft.com/office/drawing/2014/main" id="{67EF5FA9-13BA-0547-91E8-2601721CAFBD}"/>
                </a:ext>
              </a:extLst>
            </p:cNvPr>
            <p:cNvSpPr/>
            <p:nvPr/>
          </p:nvSpPr>
          <p:spPr>
            <a:xfrm>
              <a:off x="9223083" y="4099243"/>
              <a:ext cx="398236" cy="245676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TW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52581" name="文字方塊 24">
            <a:extLst>
              <a:ext uri="{FF2B5EF4-FFF2-40B4-BE49-F238E27FC236}">
                <a16:creationId xmlns:a16="http://schemas.microsoft.com/office/drawing/2014/main" id="{4796E089-51FD-5D4F-8D57-170F060B9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484313"/>
            <a:ext cx="24479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2400" dirty="0">
                <a:solidFill>
                  <a:prstClr val="black"/>
                </a:solidFill>
                <a:latin typeface="+mn-lt"/>
                <a:ea typeface="+mn-ea"/>
              </a:rPr>
              <a:t>志願選填系統</a:t>
            </a:r>
          </a:p>
        </p:txBody>
      </p:sp>
    </p:spTree>
  </p:cSld>
  <p:clrMapOvr>
    <a:masterClrMapping/>
  </p:clrMapOvr>
  <p:transition spd="med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標題 1">
            <a:extLst>
              <a:ext uri="{FF2B5EF4-FFF2-40B4-BE49-F238E27FC236}">
                <a16:creationId xmlns:a16="http://schemas.microsoft.com/office/drawing/2014/main" id="{239D752A-6CF3-B844-92AC-F1D455A35C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14" y="765177"/>
            <a:ext cx="8102600" cy="1584325"/>
          </a:xfrm>
        </p:spPr>
        <p:txBody>
          <a:bodyPr/>
          <a:lstStyle/>
          <a:p>
            <a:r>
              <a:rPr altLang="en-US" sz="2000" dirty="0">
                <a:latin typeface="標楷體" panose="02010601000101010101" pitchFamily="2" charset="-120"/>
                <a:ea typeface="標楷體" panose="02010601000101010101" pitchFamily="2" charset="-120"/>
              </a:rPr>
              <a:t>丙生參加特招，也參加基北免試</a:t>
            </a:r>
            <a:r>
              <a:rPr lang="en-US" altLang="zh-TW" sz="2000" dirty="0"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000" dirty="0"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altLang="en-US" sz="2000" dirty="0" smtClean="0">
                <a:latin typeface="標楷體" panose="02010601000101010101" pitchFamily="2" charset="-120"/>
                <a:ea typeface="標楷體" panose="02010601000101010101" pitchFamily="2" charset="-120"/>
              </a:rPr>
              <a:t>想在</a:t>
            </a:r>
            <a:r>
              <a:rPr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政大附中</a:t>
            </a:r>
            <a:r>
              <a:rPr altLang="en-US" sz="2000" dirty="0" smtClean="0">
                <a:latin typeface="標楷體" panose="02010601000101010101" pitchFamily="2" charset="-120"/>
                <a:ea typeface="標楷體" panose="02010601000101010101" pitchFamily="2" charset="-120"/>
              </a:rPr>
              <a:t>或</a:t>
            </a:r>
            <a:r>
              <a:rPr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師大附中</a:t>
            </a:r>
            <a:r>
              <a:rPr lang="zh-TW" altLang="en-US" sz="2000" dirty="0" smtClean="0">
                <a:latin typeface="標楷體" panose="02010601000101010101" pitchFamily="2" charset="-120"/>
                <a:ea typeface="標楷體" panose="02010601000101010101" pitchFamily="2" charset="-120"/>
              </a:rPr>
              <a:t>等特色招生班可以</a:t>
            </a:r>
            <a:r>
              <a:rPr altLang="en-US" sz="2000" dirty="0" smtClean="0">
                <a:latin typeface="標楷體" panose="02010601000101010101" pitchFamily="2" charset="-120"/>
                <a:ea typeface="標楷體" panose="02010601000101010101" pitchFamily="2" charset="-120"/>
              </a:rPr>
              <a:t>多一次機會</a:t>
            </a:r>
            <a:r>
              <a:rPr lang="en-US" altLang="zh-TW" sz="2000" dirty="0"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dirty="0">
                <a:latin typeface="標楷體" panose="02010601000101010101" pitchFamily="2" charset="-120"/>
                <a:ea typeface="標楷體" panose="02010601000101010101" pitchFamily="2" charset="-120"/>
              </a:rPr>
              <a:t>較想讀特招班</a:t>
            </a:r>
            <a:r>
              <a:rPr lang="en-US" altLang="zh-TW" sz="2000" dirty="0"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sz="2700" dirty="0"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700" dirty="0"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altLang="en-US" sz="3200" dirty="0">
                <a:solidFill>
                  <a:srgbClr val="FF0000"/>
                </a:solidFill>
              </a:rPr>
              <a:t>變成</a:t>
            </a:r>
            <a:r>
              <a:rPr lang="en-US" altLang="zh-TW" sz="3200" dirty="0">
                <a:solidFill>
                  <a:srgbClr val="FF0000"/>
                </a:solidFill>
              </a:rPr>
              <a:t>30+1</a:t>
            </a:r>
            <a:r>
              <a:rPr altLang="en-US" sz="3200" dirty="0">
                <a:solidFill>
                  <a:srgbClr val="FF0000"/>
                </a:solidFill>
              </a:rPr>
              <a:t>個志願</a:t>
            </a:r>
          </a:p>
        </p:txBody>
      </p:sp>
      <p:graphicFrame>
        <p:nvGraphicFramePr>
          <p:cNvPr id="5" name="內容版面配置區 4">
            <a:extLst>
              <a:ext uri="{FF2B5EF4-FFF2-40B4-BE49-F238E27FC236}">
                <a16:creationId xmlns:a16="http://schemas.microsoft.com/office/drawing/2014/main" id="{22FB7842-BF53-1E4C-B8E0-56427774CA24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90488" y="2349500"/>
          <a:ext cx="8963040" cy="219551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98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98768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</a:tblGrid>
              <a:tr h="1006902"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zh-TW" altLang="en-US" sz="1800" kern="1200" spc="-140" baseline="0" dirty="0">
                        <a:solidFill>
                          <a:srgbClr val="FF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FF0000"/>
                          </a:solidFill>
                        </a:rPr>
                        <a:t>2</a:t>
                      </a:r>
                      <a:endParaRPr lang="zh-TW" altLang="en-US" sz="1800" kern="1200" spc="-140" baseline="0" dirty="0">
                        <a:solidFill>
                          <a:srgbClr val="FF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FF0000"/>
                          </a:solidFill>
                        </a:rPr>
                        <a:t>3</a:t>
                      </a:r>
                      <a:endParaRPr lang="zh-TW" altLang="en-US" sz="1800" kern="1200" spc="-140" baseline="0" dirty="0">
                        <a:solidFill>
                          <a:srgbClr val="FF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FF0000"/>
                          </a:solidFill>
                        </a:rPr>
                        <a:t>4</a:t>
                      </a:r>
                      <a:endParaRPr lang="zh-TW" altLang="en-US" sz="1800" kern="1200" spc="-140" baseline="0" dirty="0">
                        <a:solidFill>
                          <a:srgbClr val="FF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FF0000"/>
                          </a:solidFill>
                        </a:rPr>
                        <a:t>5</a:t>
                      </a:r>
                      <a:endParaRPr lang="zh-TW" altLang="en-US" sz="1800" kern="1200" spc="-140" baseline="0" dirty="0">
                        <a:solidFill>
                          <a:srgbClr val="FF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000000"/>
                          </a:solidFill>
                        </a:rPr>
                        <a:t>6</a:t>
                      </a:r>
                      <a:endParaRPr lang="zh-TW" altLang="en-US" sz="1800" kern="1200" spc="-14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000000"/>
                          </a:solidFill>
                        </a:rPr>
                        <a:t>7</a:t>
                      </a:r>
                      <a:endParaRPr lang="zh-TW" altLang="en-US" sz="1800" kern="1200" spc="-14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000000"/>
                          </a:solidFill>
                        </a:rPr>
                        <a:t>8</a:t>
                      </a:r>
                      <a:endParaRPr lang="zh-TW" altLang="en-US" sz="1800" kern="1200" spc="-14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40" baseline="0" dirty="0">
                          <a:solidFill>
                            <a:srgbClr val="000000"/>
                          </a:solidFill>
                        </a:rPr>
                        <a:t>9</a:t>
                      </a:r>
                      <a:endParaRPr lang="zh-TW" altLang="en-US" sz="1800" kern="1200" spc="-14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600" kern="1200" spc="-130" baseline="0" dirty="0">
                          <a:solidFill>
                            <a:srgbClr val="000000"/>
                          </a:solidFill>
                        </a:rPr>
                        <a:t>10</a:t>
                      </a:r>
                      <a:endParaRPr lang="zh-TW" altLang="en-US" sz="1600" kern="1200" spc="-13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600" kern="1200" spc="-140" baseline="0" dirty="0">
                          <a:solidFill>
                            <a:srgbClr val="000000"/>
                          </a:solidFill>
                        </a:rPr>
                        <a:t>11</a:t>
                      </a:r>
                      <a:endParaRPr lang="zh-TW" altLang="en-US" sz="1600" kern="1200" spc="-14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14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15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17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18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23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24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25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27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28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en-US" altLang="zh-TW" sz="1600" b="1" kern="1200" spc="-50" baseline="0" dirty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zh-TW" altLang="en-US" sz="1600" b="1" kern="1200" spc="-50" baseline="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65" marR="68565" marT="45666" marB="45666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8611"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A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</a:t>
                      </a:r>
                      <a:endParaRPr lang="en-US" altLang="zh-TW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B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  <a:endParaRPr lang="en-US" altLang="zh-TW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C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政附免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E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F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G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H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I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J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K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L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M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N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O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P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Q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R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S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</a:rPr>
                        <a:t>T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</a:rPr>
                        <a:t>校免</a:t>
                      </a: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U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V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W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X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Y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zh-TW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Z</a:t>
                      </a: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☆校免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★校免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△校免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1800" kern="1200" spc="-100" baseline="0" dirty="0">
                          <a:solidFill>
                            <a:srgbClr val="000000"/>
                          </a:solidFill>
                          <a:latin typeface="標楷體"/>
                          <a:ea typeface="標楷體"/>
                        </a:rPr>
                        <a:t>◇校免</a:t>
                      </a:r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  <a:p>
                      <a:endParaRPr lang="zh-TW" altLang="en-US" sz="1800" kern="1200" spc="-100" baseline="0" dirty="0">
                        <a:solidFill>
                          <a:srgbClr val="000000"/>
                        </a:solidFill>
                      </a:endParaRPr>
                    </a:p>
                  </a:txBody>
                  <a:tcPr marL="68565" marR="68565" marT="45666" marB="45666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向上箭號圖說文字 3">
            <a:extLst>
              <a:ext uri="{FF2B5EF4-FFF2-40B4-BE49-F238E27FC236}">
                <a16:creationId xmlns:a16="http://schemas.microsoft.com/office/drawing/2014/main" id="{36973A6D-3652-0D47-8A9B-E356D7B9095D}"/>
              </a:ext>
            </a:extLst>
          </p:cNvPr>
          <p:cNvSpPr/>
          <p:nvPr/>
        </p:nvSpPr>
        <p:spPr>
          <a:xfrm>
            <a:off x="417513" y="4322765"/>
            <a:ext cx="1295400" cy="2058987"/>
          </a:xfrm>
          <a:prstGeom prst="upArrowCallout">
            <a:avLst>
              <a:gd name="adj1" fmla="val 25000"/>
              <a:gd name="adj2" fmla="val 25000"/>
              <a:gd name="adj3" fmla="val 25000"/>
              <a:gd name="adj4" fmla="val 54490"/>
            </a:avLst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TW" altLang="en-US" dirty="0">
                <a:solidFill>
                  <a:srgbClr val="FF0000"/>
                </a:solidFill>
              </a:rPr>
              <a:t>丙生</a:t>
            </a:r>
            <a:r>
              <a:rPr lang="zh-TW" altLang="en-US" u="sng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想</a:t>
            </a:r>
            <a:r>
              <a:rPr lang="zh-TW" altLang="en-US" dirty="0">
                <a:solidFill>
                  <a:srgbClr val="FF0000"/>
                </a:solidFill>
              </a:rPr>
              <a:t>將政附特招</a:t>
            </a:r>
          </a:p>
          <a:p>
            <a:pPr algn="ctr">
              <a:defRPr/>
            </a:pPr>
            <a:r>
              <a:rPr lang="zh-TW" altLang="en-US" dirty="0">
                <a:solidFill>
                  <a:srgbClr val="FF0000"/>
                </a:solidFill>
              </a:rPr>
              <a:t>放第</a:t>
            </a:r>
            <a:r>
              <a:rPr lang="en-US" altLang="zh-TW" dirty="0">
                <a:solidFill>
                  <a:srgbClr val="FF0000"/>
                </a:solidFill>
              </a:rPr>
              <a:t>3-4</a:t>
            </a:r>
            <a:r>
              <a:rPr lang="zh-TW" altLang="en-US" dirty="0">
                <a:solidFill>
                  <a:srgbClr val="FF0000"/>
                </a:solidFill>
              </a:rPr>
              <a:t>志願之間</a:t>
            </a:r>
            <a:endParaRPr lang="en-US" altLang="zh-TW" dirty="0">
              <a:solidFill>
                <a:srgbClr val="FF0000"/>
              </a:solidFill>
            </a:endParaRPr>
          </a:p>
        </p:txBody>
      </p:sp>
      <p:sp>
        <p:nvSpPr>
          <p:cNvPr id="116836" name="文字方塊 3">
            <a:extLst>
              <a:ext uri="{FF2B5EF4-FFF2-40B4-BE49-F238E27FC236}">
                <a16:creationId xmlns:a16="http://schemas.microsoft.com/office/drawing/2014/main" id="{C5AE4F85-9842-4D45-A93E-206B78A94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2914" y="5654675"/>
            <a:ext cx="7451725" cy="1015663"/>
          </a:xfrm>
          <a:prstGeom prst="rect">
            <a:avLst/>
          </a:prstGeom>
          <a:solidFill>
            <a:srgbClr val="FFFFCC"/>
          </a:solidFill>
          <a:ln w="38100">
            <a:solidFill>
              <a:srgbClr val="0070C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zh-TW" altLang="en-US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特招志願卡選填方式：</a:t>
            </a:r>
            <a:r>
              <a:rPr lang="zh-TW" altLang="en-US" sz="1800" u="sng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此例為：政大附中特招班置於丙生的免試志願表第「</a:t>
            </a:r>
            <a:r>
              <a:rPr lang="en-US" altLang="zh-TW" sz="1800" u="sng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3</a:t>
            </a:r>
            <a:r>
              <a:rPr lang="zh-TW" altLang="en-US" sz="1800" u="sng">
                <a:solidFill>
                  <a:srgbClr val="FF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」志願之後</a:t>
            </a:r>
            <a:r>
              <a:rPr lang="zh-TW" altLang="en-US" sz="180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，且該特招志願不計列於免試的志願數，也就是特招的志願沒有採計志願序積分</a:t>
            </a:r>
            <a:endParaRPr lang="zh-TW" altLang="en-US" sz="1800">
              <a:solidFill>
                <a:srgbClr val="000000"/>
              </a:solidFill>
              <a:latin typeface="Tw Cen MT" panose="020B0602020104020603" pitchFamily="34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</p:txBody>
      </p:sp>
      <p:sp>
        <p:nvSpPr>
          <p:cNvPr id="273508" name="文字方塊 2">
            <a:extLst>
              <a:ext uri="{FF2B5EF4-FFF2-40B4-BE49-F238E27FC236}">
                <a16:creationId xmlns:a16="http://schemas.microsoft.com/office/drawing/2014/main" id="{B09B0063-8B21-C14F-B884-DB0D32581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4" y="4508501"/>
            <a:ext cx="7235825" cy="1138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丙生報名免試入學</a:t>
            </a:r>
            <a:r>
              <a:rPr lang="en-US" altLang="zh-TW" sz="28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+</a:t>
            </a:r>
            <a:r>
              <a:rPr lang="zh-TW" alt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特色招生</a:t>
            </a:r>
            <a:endParaRPr lang="en-US" altLang="zh-TW" sz="2800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（免試選填</a:t>
            </a:r>
            <a:r>
              <a:rPr lang="en-US" altLang="zh-TW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30 +</a:t>
            </a:r>
            <a:r>
              <a:rPr lang="zh-TW" altLang="en-US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特招單</a:t>
            </a:r>
            <a:r>
              <a:rPr lang="en-US" altLang="zh-TW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1</a:t>
            </a:r>
            <a:r>
              <a:rPr lang="zh-TW" altLang="en-US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→</a:t>
            </a:r>
            <a:r>
              <a:rPr lang="en-US" altLang="zh-TW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30+1</a:t>
            </a:r>
            <a:r>
              <a:rPr lang="zh-TW" altLang="en-US" sz="22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）</a:t>
            </a:r>
            <a:r>
              <a:rPr lang="zh-TW" altLang="en-US" sz="1800" dirty="0">
                <a:solidFill>
                  <a:srgbClr val="000000"/>
                </a:solidFill>
                <a:latin typeface="Times New Roman" panose="02020603050405020304" pitchFamily="18" charset="0"/>
                <a:ea typeface="標楷體" panose="02010601000101010101" pitchFamily="2" charset="-120"/>
                <a:cs typeface="Times New Roman" panose="02020603050405020304" pitchFamily="18" charset="0"/>
              </a:rPr>
              <a:t>報名系統自動合成一張志願表，請家長簽名</a:t>
            </a:r>
            <a:endParaRPr lang="en-US" altLang="zh-TW" sz="1800" dirty="0">
              <a:solidFill>
                <a:srgbClr val="000000"/>
              </a:solidFill>
              <a:latin typeface="Times New Roman" panose="02020603050405020304" pitchFamily="18" charset="0"/>
              <a:ea typeface="標楷體" panose="02010601000101010101" pitchFamily="2" charset="-120"/>
              <a:cs typeface="Times New Roman" panose="02020603050405020304" pitchFamily="18" charset="0"/>
            </a:endParaRPr>
          </a:p>
        </p:txBody>
      </p:sp>
      <p:sp>
        <p:nvSpPr>
          <p:cNvPr id="8" name="標題 1">
            <a:extLst>
              <a:ext uri="{FF2B5EF4-FFF2-40B4-BE49-F238E27FC236}">
                <a16:creationId xmlns:a16="http://schemas.microsoft.com/office/drawing/2014/main" id="{9B9BB5A6-00D6-3946-B47F-9BD36D315CD1}"/>
              </a:ext>
            </a:extLst>
          </p:cNvPr>
          <p:cNvSpPr txBox="1">
            <a:spLocks/>
          </p:cNvSpPr>
          <p:nvPr/>
        </p:nvSpPr>
        <p:spPr bwMode="auto">
          <a:xfrm>
            <a:off x="528638" y="115890"/>
            <a:ext cx="8086725" cy="936625"/>
          </a:xfrm>
          <a:prstGeom prst="rect">
            <a:avLst/>
          </a:prstGeom>
          <a:solidFill>
            <a:schemeClr val="bg2">
              <a:lumMod val="50000"/>
            </a:schemeClr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48590" tIns="148590" rIns="148590" bIns="148590" anchor="ctr"/>
          <a:lstStyle>
            <a:lvl1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lang="zh-TW" sz="3600" b="1" i="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algn="l" rtl="0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2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9144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13716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1828800" algn="l" rtl="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733550" eaLnBrk="1" hangingPunct="1">
              <a:spcAft>
                <a:spcPct val="35000"/>
              </a:spcAft>
              <a:defRPr/>
            </a:pPr>
            <a:r>
              <a:rPr lang="en-US" altLang="zh-TW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111</a:t>
            </a:r>
            <a:r>
              <a:rPr altLang="en-US" dirty="0" smtClean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基北區免試入學與特色招生考試</a:t>
            </a:r>
            <a:r>
              <a:rPr lang="en-US" altLang="zh-TW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/>
            </a:r>
            <a:br>
              <a:rPr lang="en-US" altLang="zh-TW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</a:br>
            <a:r>
              <a:rPr altLang="en-US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分發入學一次分發到位規劃</a:t>
            </a:r>
            <a:r>
              <a:rPr lang="en-US" altLang="zh-TW" sz="2000" dirty="0">
                <a:solidFill>
                  <a:srgbClr val="FFFFFF"/>
                </a:solidFill>
                <a:latin typeface="標楷體" pitchFamily="65" charset="-120"/>
                <a:ea typeface="標楷體" pitchFamily="65" charset="-120"/>
                <a:cs typeface="BiauKai"/>
              </a:rPr>
              <a:t>(2/2)</a:t>
            </a:r>
            <a:endParaRPr altLang="en-US" dirty="0">
              <a:solidFill>
                <a:srgbClr val="FFFFFF"/>
              </a:solidFill>
              <a:latin typeface="標楷體" pitchFamily="65" charset="-120"/>
              <a:ea typeface="標楷體" pitchFamily="65" charset="-120"/>
              <a:cs typeface="BiauKai"/>
            </a:endParaRPr>
          </a:p>
        </p:txBody>
      </p:sp>
    </p:spTree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6">
            <a:extLst>
              <a:ext uri="{FF2B5EF4-FFF2-40B4-BE49-F238E27FC236}">
                <a16:creationId xmlns:a16="http://schemas.microsoft.com/office/drawing/2014/main" id="{A640B8F2-D5E0-6541-86EB-D4DBAAE51A95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  <a:solidFill>
            <a:srgbClr val="FF0000"/>
          </a:solidFill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B1332A35-A9DF-2A48-B0B4-8B05F3CF159A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5E4FB7F0-7D66-5248-BCEE-BDC92F2E50C5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en-US" altLang="zh-TW" sz="36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3600" b="1" dirty="0" smtClean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3600" b="1" dirty="0">
                  <a:solidFill>
                    <a:srgbClr val="FFFFFF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度基北區免試入學</a:t>
              </a:r>
            </a:p>
          </p:txBody>
        </p:sp>
      </p:grpSp>
      <p:sp>
        <p:nvSpPr>
          <p:cNvPr id="275459" name="文字方塊 2">
            <a:extLst>
              <a:ext uri="{FF2B5EF4-FFF2-40B4-BE49-F238E27FC236}">
                <a16:creationId xmlns:a16="http://schemas.microsoft.com/office/drawing/2014/main" id="{EE61E5D4-A133-284F-89A4-3BCB26BED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981075"/>
            <a:ext cx="8964612" cy="6001643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基北區及共同就學區各公私立國民中學（含高中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附設國中部）畢業或具同等學力資格者，及海外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設立之臺灣學校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含大陸臺商子女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弟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學校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國中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部設籍於本區之畢業或具同等學力資格者。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詳見簡章規定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基北區及共同就學區公私立普通型、技術型高中</a:t>
            </a:r>
            <a:endParaRPr lang="en-US" altLang="zh-TW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三、招生名額：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依簡章核定各校免試入學名額，總計</a:t>
            </a:r>
            <a:r>
              <a:rPr lang="en-US" altLang="zh-TW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○○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實際招生名額以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中午</a:t>
            </a:r>
            <a:r>
              <a:rPr lang="en-US" altLang="zh-TW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200" b="1" dirty="0" smtClean="0">
                <a:solidFill>
                  <a:srgbClr val="FF33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時公告為主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四、報名名額：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學生依志願序以錄取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個校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科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為限。如各高中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報名人數</a:t>
            </a:r>
            <a:r>
              <a:rPr lang="zh-TW" altLang="en-US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未超過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招生名額時，</a:t>
            </a:r>
            <a:r>
              <a:rPr lang="zh-TW" altLang="en-US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全額錄取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；若報名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人數</a:t>
            </a:r>
            <a:r>
              <a:rPr lang="zh-TW" altLang="en-US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超過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招生名額，依「</a:t>
            </a:r>
            <a:r>
              <a:rPr lang="zh-TW" altLang="en-US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超額比序項目積分對照</a:t>
            </a:r>
            <a:r>
              <a:rPr lang="en-US" altLang="zh-TW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b="1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表」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辦理。</a:t>
            </a:r>
            <a:endParaRPr lang="en-US" altLang="zh-TW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2D0DED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五、報名費：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230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元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六、個別序位查詢及志願選填：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中午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~6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30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中午</a:t>
            </a:r>
            <a:r>
              <a:rPr lang="en-US" altLang="zh-TW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1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1600" dirty="0" smtClean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七、放榜：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lang="zh-TW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八、報到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7</a:t>
            </a:r>
            <a:r>
              <a:rPr lang="zh-TW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</a:t>
            </a:r>
            <a:r>
              <a:rPr lang="en-US" altLang="zh-TW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</a:t>
            </a:r>
            <a:r>
              <a:rPr lang="zh-TW" altLang="en-US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75460" name="圖片 8">
            <a:hlinkClick r:id="rId3" action="ppaction://hlinksldjump"/>
            <a:extLst>
              <a:ext uri="{FF2B5EF4-FFF2-40B4-BE49-F238E27FC236}">
                <a16:creationId xmlns:a16="http://schemas.microsoft.com/office/drawing/2014/main" id="{2EE792E4-1CDE-0D4A-A382-62F5AD28FD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6">
            <a:extLst>
              <a:ext uri="{FF2B5EF4-FFF2-40B4-BE49-F238E27FC236}">
                <a16:creationId xmlns:a16="http://schemas.microsoft.com/office/drawing/2014/main" id="{3C00CE2E-DA1C-464B-8D58-13984EF1E0F7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  <a:solidFill>
            <a:srgbClr val="FF0000"/>
          </a:solidFill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01887FA4-8751-A04B-AE9A-5831FCF411BB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B6448B5F-1B27-554D-936C-BEE9EF4AA4D2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私立高級中等學校優先免試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(2-1)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277507" name="文字方塊 2">
            <a:extLst>
              <a:ext uri="{FF2B5EF4-FFF2-40B4-BE49-F238E27FC236}">
                <a16:creationId xmlns:a16="http://schemas.microsoft.com/office/drawing/2014/main" id="{EB209C0F-AD9B-7441-A49D-B55F5C47C5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088" y="1125538"/>
            <a:ext cx="8446392" cy="5386090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新北市國中應屆畢業生。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私立高級中等學校。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總計</a:t>
            </a:r>
            <a:r>
              <a:rPr lang="en-US" altLang="zh-TW" sz="22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3192</a:t>
            </a:r>
            <a:r>
              <a:rPr lang="zh-TW" altLang="en-US" sz="2200" b="1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四、報名原則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: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新北市國中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應屆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畢業生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擇一校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若招生學校為一校多科，則需明列志願序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zh-TW" altLang="en-US" sz="2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五、錄取規準：</a:t>
            </a:r>
            <a:r>
              <a:rPr lang="zh-TW" altLang="en-US" sz="36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採計國中會考成績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，報名超過招生名額，依   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超額比序順序項目及順次表」辦理。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六、報名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lang="zh-TW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25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2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七、放榜：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2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八、報到：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正取生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備取生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 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九、附註：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各招生學校應提供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經濟弱勢學生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至少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1%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，內含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名額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由各校招生委員會得列備取名額。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</a:t>
            </a:r>
            <a:r>
              <a:rPr lang="en-US" altLang="zh-TW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倍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3.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其他外加名額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(2%)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依升學相關優待辦法辦理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4.</a:t>
            </a:r>
            <a:r>
              <a:rPr lang="zh-TW" altLang="en-US" sz="2200" dirty="0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私立高中附設國中部畢業生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不得</a:t>
            </a:r>
            <a:r>
              <a:rPr lang="zh-TW" altLang="en-US" sz="2200" dirty="0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報名該校優先免試入學。</a:t>
            </a:r>
            <a:endParaRPr lang="en-US" altLang="zh-TW" sz="2200" dirty="0">
              <a:solidFill>
                <a:srgbClr val="3333FF"/>
              </a:solidFill>
              <a:latin typeface="標楷體" panose="02010601000101010101" pitchFamily="2" charset="-120"/>
              <a:ea typeface="標楷體" panose="02010601000101010101" pitchFamily="2" charset="-120"/>
              <a:cs typeface="Times New Roman" panose="02020603050405020304" pitchFamily="18" charset="0"/>
            </a:endParaRPr>
          </a:p>
        </p:txBody>
      </p:sp>
      <p:pic>
        <p:nvPicPr>
          <p:cNvPr id="277508" name="圖片 4">
            <a:hlinkClick r:id="rId3" action="ppaction://hlinksldjump"/>
            <a:extLst>
              <a:ext uri="{FF2B5EF4-FFF2-40B4-BE49-F238E27FC236}">
                <a16:creationId xmlns:a16="http://schemas.microsoft.com/office/drawing/2014/main" id="{CD26BDC5-766F-EA4D-AC13-D317C38F43A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554" name="群組 6">
            <a:extLst>
              <a:ext uri="{FF2B5EF4-FFF2-40B4-BE49-F238E27FC236}">
                <a16:creationId xmlns:a16="http://schemas.microsoft.com/office/drawing/2014/main" id="{259F7B20-5811-AA44-AC11-447E5DCF58EF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83DA579D-61E2-574D-90D9-364C7091F847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rgbClr val="FF0000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884CA20A-8EF3-1842-89A2-4AADBB7F4B7F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solidFill>
              <a:srgbClr val="FF0000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私立高級中等學校優先免試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(2-2)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graphicFrame>
        <p:nvGraphicFramePr>
          <p:cNvPr id="9" name="表格 8">
            <a:extLst>
              <a:ext uri="{FF2B5EF4-FFF2-40B4-BE49-F238E27FC236}">
                <a16:creationId xmlns:a16="http://schemas.microsoft.com/office/drawing/2014/main" id="{1BE2AA39-6B1A-AD4C-B51F-5622162C16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09058"/>
              </p:ext>
            </p:extLst>
          </p:nvPr>
        </p:nvGraphicFramePr>
        <p:xfrm>
          <a:off x="250825" y="1766888"/>
          <a:ext cx="8713788" cy="3824288"/>
        </p:xfrm>
        <a:graphic>
          <a:graphicData uri="http://schemas.openxmlformats.org/drawingml/2006/table">
            <a:tbl>
              <a:tblPr/>
              <a:tblGrid>
                <a:gridCol w="1060450">
                  <a:extLst>
                    <a:ext uri="{9D8B030D-6E8A-4147-A177-3AD203B41FA5}">
                      <a16:colId xmlns:a16="http://schemas.microsoft.com/office/drawing/2014/main" val="122968010"/>
                    </a:ext>
                  </a:extLst>
                </a:gridCol>
                <a:gridCol w="1060450">
                  <a:extLst>
                    <a:ext uri="{9D8B030D-6E8A-4147-A177-3AD203B41FA5}">
                      <a16:colId xmlns:a16="http://schemas.microsoft.com/office/drawing/2014/main" val="824886593"/>
                    </a:ext>
                  </a:extLst>
                </a:gridCol>
                <a:gridCol w="984250">
                  <a:extLst>
                    <a:ext uri="{9D8B030D-6E8A-4147-A177-3AD203B41FA5}">
                      <a16:colId xmlns:a16="http://schemas.microsoft.com/office/drawing/2014/main" val="2766495854"/>
                    </a:ext>
                  </a:extLst>
                </a:gridCol>
                <a:gridCol w="2009775">
                  <a:extLst>
                    <a:ext uri="{9D8B030D-6E8A-4147-A177-3AD203B41FA5}">
                      <a16:colId xmlns:a16="http://schemas.microsoft.com/office/drawing/2014/main" val="2276553155"/>
                    </a:ext>
                  </a:extLst>
                </a:gridCol>
                <a:gridCol w="1477963">
                  <a:extLst>
                    <a:ext uri="{9D8B030D-6E8A-4147-A177-3AD203B41FA5}">
                      <a16:colId xmlns:a16="http://schemas.microsoft.com/office/drawing/2014/main" val="3646506930"/>
                    </a:ext>
                  </a:extLst>
                </a:gridCol>
                <a:gridCol w="2120900">
                  <a:extLst>
                    <a:ext uri="{9D8B030D-6E8A-4147-A177-3AD203B41FA5}">
                      <a16:colId xmlns:a16="http://schemas.microsoft.com/office/drawing/2014/main" val="763935430"/>
                    </a:ext>
                  </a:extLst>
                </a:gridCol>
              </a:tblGrid>
              <a:tr h="5556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類別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項目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積分換算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說明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4444220"/>
                  </a:ext>
                </a:extLst>
              </a:tr>
              <a:tr h="1225550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多元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表現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均衡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21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符合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個領域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未符合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健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體、藝文、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綜合、科技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4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領域任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3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領域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前五學期平均成績及格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者。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276992425"/>
                  </a:ext>
                </a:extLst>
              </a:tr>
              <a:tr h="118903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服務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zh-TW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每學期服務滿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小時以上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由國中學校認證。</a:t>
                      </a:r>
                      <a:endParaRPr kumimoji="0" lang="en-US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採計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期間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108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學年度至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110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學年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度上學期止。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241233801"/>
                  </a:ext>
                </a:extLst>
              </a:tr>
              <a:tr h="854075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總積分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   36</a:t>
                      </a:r>
                      <a:r>
                        <a:rPr kumimoji="0" lang="zh-TW" altLang="en-US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4" marR="91444" marT="45693" marB="45693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87711656"/>
                  </a:ext>
                </a:extLst>
              </a:tr>
            </a:tbl>
          </a:graphicData>
        </a:graphic>
      </p:graphicFrame>
      <p:sp>
        <p:nvSpPr>
          <p:cNvPr id="10" name="圓角矩形 9">
            <a:extLst>
              <a:ext uri="{FF2B5EF4-FFF2-40B4-BE49-F238E27FC236}">
                <a16:creationId xmlns:a16="http://schemas.microsoft.com/office/drawing/2014/main" id="{0A77FD44-1BAA-214E-82EB-E8A51510FA0D}"/>
              </a:ext>
            </a:extLst>
          </p:cNvPr>
          <p:cNvSpPr/>
          <p:nvPr/>
        </p:nvSpPr>
        <p:spPr bwMode="auto">
          <a:xfrm>
            <a:off x="1601789" y="1152525"/>
            <a:ext cx="6364287" cy="527050"/>
          </a:xfrm>
          <a:prstGeom prst="round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zh-TW" altLang="en-US" sz="3600" b="1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超額比序項目</a:t>
            </a:r>
          </a:p>
        </p:txBody>
      </p:sp>
      <p:sp>
        <p:nvSpPr>
          <p:cNvPr id="2" name="七角星形 1">
            <a:extLst>
              <a:ext uri="{FF2B5EF4-FFF2-40B4-BE49-F238E27FC236}">
                <a16:creationId xmlns:a16="http://schemas.microsoft.com/office/drawing/2014/main" id="{0BA6B1C7-C47B-5845-A2D0-FF83AFD8572D}"/>
              </a:ext>
            </a:extLst>
          </p:cNvPr>
          <p:cNvSpPr/>
          <p:nvPr/>
        </p:nvSpPr>
        <p:spPr>
          <a:xfrm>
            <a:off x="4911725" y="4508500"/>
            <a:ext cx="3600450" cy="2171700"/>
          </a:xfrm>
          <a:prstGeom prst="star7">
            <a:avLst/>
          </a:prstGeom>
          <a:solidFill>
            <a:srgbClr val="9569E5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en-US" altLang="zh-TW" dirty="0">
                <a:solidFill>
                  <a:schemeClr val="bg1"/>
                </a:solidFill>
              </a:rPr>
              <a:t>1</a:t>
            </a:r>
            <a:r>
              <a:rPr lang="zh-TW" altLang="en-US" dirty="0">
                <a:solidFill>
                  <a:schemeClr val="bg1"/>
                </a:solidFill>
              </a:rPr>
              <a:t>、唯一志願，志願序不計分</a:t>
            </a:r>
            <a:endParaRPr lang="en-US" altLang="zh-TW" dirty="0">
              <a:solidFill>
                <a:schemeClr val="bg1"/>
              </a:solidFill>
            </a:endParaRPr>
          </a:p>
          <a:p>
            <a:pPr algn="ctr">
              <a:defRPr/>
            </a:pPr>
            <a:r>
              <a:rPr lang="en-US" altLang="zh-TW" dirty="0">
                <a:solidFill>
                  <a:schemeClr val="bg1"/>
                </a:solidFill>
              </a:rPr>
              <a:t>2</a:t>
            </a:r>
            <a:r>
              <a:rPr lang="zh-TW" altLang="en-US" dirty="0">
                <a:solidFill>
                  <a:schemeClr val="bg1"/>
                </a:solidFill>
              </a:rPr>
              <a:t>、會考</a:t>
            </a:r>
            <a:r>
              <a:rPr lang="zh-TW" altLang="en-US" sz="2400" b="1" u="sng" dirty="0">
                <a:solidFill>
                  <a:srgbClr val="FF0000"/>
                </a:solidFill>
              </a:rPr>
              <a:t>後</a:t>
            </a:r>
            <a:r>
              <a:rPr lang="zh-TW" altLang="en-US" dirty="0">
                <a:solidFill>
                  <a:schemeClr val="bg1"/>
                </a:solidFill>
              </a:rPr>
              <a:t>報名，會考積分不列入</a:t>
            </a:r>
          </a:p>
        </p:txBody>
      </p:sp>
      <p:pic>
        <p:nvPicPr>
          <p:cNvPr id="279587" name="圖片 10">
            <a:hlinkClick r:id="rId3" action="ppaction://hlinksldjump"/>
            <a:extLst>
              <a:ext uri="{FF2B5EF4-FFF2-40B4-BE49-F238E27FC236}">
                <a16:creationId xmlns:a16="http://schemas.microsoft.com/office/drawing/2014/main" id="{8303858A-23F4-6E4A-A484-D468910513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3" name="文字方塊 2">
            <a:extLst>
              <a:ext uri="{FF2B5EF4-FFF2-40B4-BE49-F238E27FC236}">
                <a16:creationId xmlns:a16="http://schemas.microsoft.com/office/drawing/2014/main" id="{47E92AF7-3F3E-0F41-BCFD-B0826B309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84" y="1048082"/>
            <a:ext cx="9060432" cy="5970865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</a:t>
            </a:r>
            <a:r>
              <a:rPr lang="zh-TW" altLang="en-US" sz="26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學習</a:t>
            </a:r>
            <a:r>
              <a:rPr lang="zh-TW" altLang="en-US" sz="26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區對應國中應屆畢業生。</a:t>
            </a:r>
            <a:endParaRPr lang="en-US" altLang="zh-TW" sz="26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</a:t>
            </a:r>
            <a:r>
              <a:rPr lang="zh-TW" altLang="en-US" sz="26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endParaRPr lang="en-US" altLang="zh-TW" sz="2600" dirty="0" smtClean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6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單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點：金山高中、瑞芳高工、南強工商、智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光工商、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穀保家商、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莊敬</a:t>
            </a:r>
            <a:endParaRPr lang="en-US" altLang="zh-TW" sz="2000" dirty="0" smtClean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工家</a:t>
            </a:r>
            <a:endParaRPr lang="en-US" altLang="zh-TW" sz="2000" dirty="0" smtClean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區域：雙溪高中、中華商海</a:t>
            </a:r>
            <a:endParaRPr lang="en-US" altLang="zh-TW" sz="2000" dirty="0" smtClean="0">
              <a:solidFill>
                <a:srgbClr val="FF0000"/>
              </a:solidFill>
              <a:latin typeface="標楷體"/>
              <a:ea typeface="標楷體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6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</a:t>
            </a: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學習區對應國中：</a:t>
            </a:r>
            <a:endParaRPr lang="en-US" altLang="zh-TW" sz="26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金山</a:t>
            </a: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高中：金山區、萬里區、石門區、三芝區內國中應屆畢業生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雙溪</a:t>
            </a: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高中：雙溪區、平溪區、瑞芳區、貢竂區、汐止區及基隆市國中應屆畢業生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瑞芳</a:t>
            </a: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高工：萬里區、瑞芳區、貢寮區、雙溪區、平溪區、汐止區、金山區國中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應屆</a:t>
            </a:r>
            <a:endParaRPr lang="en-US" altLang="zh-TW" sz="1800" b="1" dirty="0" smtClean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畢業生</a:t>
            </a:r>
            <a:endParaRPr lang="zh-TW" altLang="en-US" sz="1800" b="1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中華</a:t>
            </a: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商海：萬里區、雙溪區、平溪區、瑞芳區、貢竂區及基隆市國中應屆畢業生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zh-TW" altLang="en-US" sz="1800" b="1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南強工商、</a:t>
            </a:r>
            <a:r>
              <a:rPr lang="zh-TW" altLang="en-US" sz="1800" b="1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智光商工、穀保家商、莊敬工家：新北市國中應屆畢業生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26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、錄取規準：</a:t>
            </a:r>
            <a:r>
              <a:rPr lang="zh-TW" altLang="en-US" sz="26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不採計國中教育會考，</a:t>
            </a:r>
            <a:r>
              <a:rPr lang="zh-TW" altLang="en-US" sz="26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僅採計多元學習</a:t>
            </a:r>
            <a:r>
              <a:rPr lang="zh-TW" altLang="en-US" sz="2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表現</a:t>
            </a:r>
            <a:endParaRPr lang="en-US" altLang="zh-TW" sz="2600" dirty="0" smtClean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6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超額</a:t>
            </a:r>
            <a:r>
              <a:rPr lang="zh-TW" altLang="en-US" sz="26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比序項目</a:t>
            </a:r>
            <a:r>
              <a:rPr lang="zh-TW" altLang="en-US" sz="26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6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五、報名：</a:t>
            </a:r>
            <a:r>
              <a:rPr lang="en-US" altLang="zh-TW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6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6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)-5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13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6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  </a:t>
            </a:r>
            <a:endParaRPr lang="en-US" altLang="zh-TW" sz="26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六、放榜：</a:t>
            </a:r>
            <a:r>
              <a:rPr lang="en-US" altLang="zh-TW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6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19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6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 </a:t>
            </a:r>
            <a:endParaRPr lang="en-US" altLang="zh-TW" sz="26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6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七、報到：</a:t>
            </a:r>
            <a:r>
              <a:rPr lang="en-US" altLang="zh-TW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6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6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16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6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6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endParaRPr lang="en-US" altLang="zh-TW" sz="26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81604" name="圖片 7">
            <a:hlinkClick r:id="rId3" action="ppaction://hlinksldjump"/>
            <a:extLst>
              <a:ext uri="{FF2B5EF4-FFF2-40B4-BE49-F238E27FC236}">
                <a16:creationId xmlns:a16="http://schemas.microsoft.com/office/drawing/2014/main" id="{864D43B2-672F-A745-AB9B-E5A6224765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1602" name="群組 6">
            <a:extLst>
              <a:ext uri="{FF2B5EF4-FFF2-40B4-BE49-F238E27FC236}">
                <a16:creationId xmlns:a16="http://schemas.microsoft.com/office/drawing/2014/main" id="{9DC35531-F7ED-C54C-8343-F562B1EC9614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88913"/>
            <a:ext cx="8302625" cy="874712"/>
            <a:chOff x="69230" y="9576"/>
            <a:chExt cx="8229600" cy="964646"/>
          </a:xfrm>
          <a:solidFill>
            <a:srgbClr val="0333F8"/>
          </a:solidFill>
        </p:grpSpPr>
        <p:sp>
          <p:nvSpPr>
            <p:cNvPr id="6" name="圓角矩形 5">
              <a:extLst>
                <a:ext uri="{FF2B5EF4-FFF2-40B4-BE49-F238E27FC236}">
                  <a16:creationId xmlns:a16="http://schemas.microsoft.com/office/drawing/2014/main" id="{1CF60C86-9737-EA4C-B421-16C2DD5A2A39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圓角矩形 4">
              <a:extLst>
                <a:ext uri="{FF2B5EF4-FFF2-40B4-BE49-F238E27FC236}">
                  <a16:creationId xmlns:a16="http://schemas.microsoft.com/office/drawing/2014/main" id="{E028999C-0D57-ED4D-85A9-09270E2968DE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>
              <a:lvl1pPr defTabSz="17335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1pPr>
              <a:lvl2pPr marL="742950" indent="-285750" defTabSz="17335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2pPr>
              <a:lvl3pPr marL="1143000" indent="-228600" defTabSz="17335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3pPr>
              <a:lvl4pPr marL="1600200" indent="-228600" defTabSz="17335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4pPr>
              <a:lvl5pPr marL="2057400" indent="-228600" defTabSz="173355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5pPr>
              <a:lvl6pPr marL="2514600" indent="-228600" defTabSz="17335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6pPr>
              <a:lvl7pPr marL="2971800" indent="-228600" defTabSz="17335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7pPr>
              <a:lvl8pPr marL="3429000" indent="-228600" defTabSz="17335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8pPr>
              <a:lvl9pPr marL="3886200" indent="-228600" defTabSz="173355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新細明體" panose="02020500000000000000" pitchFamily="18" charset="-120"/>
                </a:defRPr>
              </a:lvl9pPr>
            </a:lstStyle>
            <a:p>
              <a:pPr algn="ctr" eaLnBrk="1" hangingPunct="1">
                <a:lnSpc>
                  <a:spcPts val="2000"/>
                </a:lnSpc>
                <a:spcAft>
                  <a:spcPct val="35000"/>
                </a:spcAft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anose="02010601000101010101" pitchFamily="2" charset="-120"/>
                  <a:ea typeface="標楷體" panose="02010601000101010101" pitchFamily="2" charset="-120"/>
                  <a:cs typeface="BiauKai" panose="02010601000101010101" pitchFamily="2" charset="-120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anose="02010601000101010101" pitchFamily="2" charset="-120"/>
                  <a:ea typeface="標楷體" panose="02010601000101010101" pitchFamily="2" charset="-120"/>
                  <a:cs typeface="BiauKai" panose="02010601000101010101" pitchFamily="2" charset="-120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anose="02010601000101010101" pitchFamily="2" charset="-120"/>
                  <a:ea typeface="標楷體" panose="02010601000101010101" pitchFamily="2" charset="-120"/>
                  <a:cs typeface="BiauKai" panose="02010601000101010101" pitchFamily="2" charset="-120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BiauKai" panose="02010601000101010101" pitchFamily="2" charset="-120"/>
              </a:endParaRPr>
            </a:p>
            <a:p>
              <a:pPr algn="ctr" eaLnBrk="1" hangingPunct="1">
                <a:lnSpc>
                  <a:spcPts val="2000"/>
                </a:lnSpc>
                <a:spcAft>
                  <a:spcPct val="35000"/>
                </a:spcAft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anose="02010601000101010101" pitchFamily="2" charset="-120"/>
                  <a:ea typeface="標楷體" panose="02010601000101010101" pitchFamily="2" charset="-120"/>
                  <a:cs typeface="BiauKai" panose="02010601000101010101" pitchFamily="2" charset="-120"/>
                </a:rPr>
                <a:t>試辦學習區完全免試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anose="02010601000101010101" pitchFamily="2" charset="-120"/>
                  <a:ea typeface="標楷體" panose="02010601000101010101" pitchFamily="2" charset="-120"/>
                  <a:cs typeface="BiauKai" panose="02010601000101010101" pitchFamily="2" charset="-120"/>
                </a:rPr>
                <a:t>入學</a:t>
              </a:r>
              <a:endParaRPr lang="zh-TW" altLang="en-US" sz="2800" b="1" dirty="0">
                <a:solidFill>
                  <a:srgbClr val="FFFF00"/>
                </a:solidFill>
                <a:latin typeface="標楷體" panose="02010601000101010101" pitchFamily="2" charset="-120"/>
                <a:ea typeface="標楷體" panose="02010601000101010101" pitchFamily="2" charset="-120"/>
                <a:cs typeface="BiauKai" panose="02010601000101010101" pitchFamily="2" charset="-120"/>
              </a:endParaRPr>
            </a:p>
          </p:txBody>
        </p:sp>
      </p:grpSp>
    </p:spTree>
  </p:cSld>
  <p:clrMapOvr>
    <a:masterClrMapping/>
  </p:clrMapOvr>
  <p:transition spd="med">
    <p:wipe dir="d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650" name="群組 6">
            <a:extLst>
              <a:ext uri="{FF2B5EF4-FFF2-40B4-BE49-F238E27FC236}">
                <a16:creationId xmlns:a16="http://schemas.microsoft.com/office/drawing/2014/main" id="{55D73E57-F436-B747-A771-93619D610193}"/>
              </a:ext>
            </a:extLst>
          </p:cNvPr>
          <p:cNvGrpSpPr>
            <a:grpSpLocks/>
          </p:cNvGrpSpPr>
          <p:nvPr/>
        </p:nvGrpSpPr>
        <p:grpSpPr bwMode="auto">
          <a:xfrm>
            <a:off x="431799" y="49942"/>
            <a:ext cx="8302626" cy="874712"/>
            <a:chOff x="69230" y="9576"/>
            <a:chExt cx="8229601" cy="964646"/>
          </a:xfrm>
          <a:solidFill>
            <a:schemeClr val="bg2">
              <a:lumMod val="50000"/>
            </a:schemeClr>
          </a:solidFill>
        </p:grpSpPr>
        <p:sp>
          <p:nvSpPr>
            <p:cNvPr id="6" name="圓角矩形 5">
              <a:extLst>
                <a:ext uri="{FF2B5EF4-FFF2-40B4-BE49-F238E27FC236}">
                  <a16:creationId xmlns:a16="http://schemas.microsoft.com/office/drawing/2014/main" id="{74AC8CFB-55AC-CF40-AB8E-C1DCBEFBCC08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圓角矩形 4">
              <a:extLst>
                <a:ext uri="{FF2B5EF4-FFF2-40B4-BE49-F238E27FC236}">
                  <a16:creationId xmlns:a16="http://schemas.microsoft.com/office/drawing/2014/main" id="{62DCF0C8-BF11-C843-AAC1-AD2080615C6F}"/>
                </a:ext>
              </a:extLst>
            </p:cNvPr>
            <p:cNvSpPr/>
            <p:nvPr/>
          </p:nvSpPr>
          <p:spPr>
            <a:xfrm>
              <a:off x="261202" y="76103"/>
              <a:ext cx="8037629" cy="86835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新北市原住民藝能班單獨招生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pic>
        <p:nvPicPr>
          <p:cNvPr id="283651" name="圖片 7">
            <a:hlinkClick r:id="rId3" action="ppaction://hlinksldjump"/>
            <a:extLst>
              <a:ext uri="{FF2B5EF4-FFF2-40B4-BE49-F238E27FC236}">
                <a16:creationId xmlns:a16="http://schemas.microsoft.com/office/drawing/2014/main" id="{5F376B7C-FCC6-194D-A2B8-D9FB2A66C0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文字方塊 2">
            <a:extLst>
              <a:ext uri="{FF2B5EF4-FFF2-40B4-BE49-F238E27FC236}">
                <a16:creationId xmlns:a16="http://schemas.microsoft.com/office/drawing/2014/main" id="{DB13068C-2320-E945-8C56-9EEDA7EA9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099" y="924656"/>
            <a:ext cx="8443337" cy="5847755"/>
          </a:xfrm>
          <a:prstGeom prst="rect">
            <a:avLst/>
          </a:prstGeom>
          <a:solidFill>
            <a:srgbClr val="FFFF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招生區域國中原住民應屆畢業生。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新北市立金山高中、新北市立樹林高中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三、招生名額：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金山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30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en-US" altLang="zh-TW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備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10)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樹林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30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備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1O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dirty="0" smtClean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2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                         </a:t>
            </a:r>
            <a:endParaRPr lang="en-US" altLang="zh-TW" sz="1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、報名原則：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依各高中簡章對應之區域國中進行報名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五、錄取規準：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不採計國中教育會考，依各校簡章超額比序錄取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六、招生區域：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金山高中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（新竹以北，包含宜蘭縣）</a:t>
            </a:r>
            <a:endParaRPr lang="en-US" altLang="zh-TW" sz="2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樹林高中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（北北基地區）</a:t>
            </a:r>
            <a:endParaRPr lang="en-US" altLang="zh-TW" sz="2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七、報名：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金山高中 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)-3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25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樹林高中 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)-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20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八、放榜：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金山高中 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8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 9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時前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樹林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 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九、報到：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金山高中 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 smtClean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13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</a:t>
            </a:r>
            <a:r>
              <a:rPr lang="en-US" altLang="zh-TW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16</a:t>
            </a:r>
            <a:r>
              <a:rPr lang="zh-TW" altLang="en-US" sz="2200" dirty="0">
                <a:solidFill>
                  <a:schemeClr val="tx2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200" dirty="0">
              <a:solidFill>
                <a:schemeClr val="tx2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CN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樹林高中 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</a:t>
            </a:r>
            <a:r>
              <a:rPr lang="en-US" altLang="zh-TW" sz="220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sz="220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 spd="med">
    <p:wipe dir="d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698" name="群組 6">
            <a:extLst>
              <a:ext uri="{FF2B5EF4-FFF2-40B4-BE49-F238E27FC236}">
                <a16:creationId xmlns:a16="http://schemas.microsoft.com/office/drawing/2014/main" id="{6ACC88AB-32B0-124F-B7DF-62B1EFAA6C81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68539A17-5C32-BB44-A4DC-2493BD5F840B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rgbClr val="FF0000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0FAF0FB0-9CB9-5548-A8FF-4F212832445E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公立高級中等學校優先免試入學</a:t>
              </a:r>
              <a:r>
                <a:rPr lang="en-US" altLang="zh-TW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(3-1)</a:t>
              </a:r>
            </a:p>
          </p:txBody>
        </p:sp>
      </p:grpSp>
      <p:sp>
        <p:nvSpPr>
          <p:cNvPr id="95236" name="文字方塊 2">
            <a:extLst>
              <a:ext uri="{FF2B5EF4-FFF2-40B4-BE49-F238E27FC236}">
                <a16:creationId xmlns:a16="http://schemas.microsoft.com/office/drawing/2014/main" id="{D48051F8-C348-C04D-B58D-12CFD30B3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6" y="981076"/>
            <a:ext cx="9001125" cy="5632311"/>
          </a:xfrm>
          <a:prstGeom prst="rect">
            <a:avLst/>
          </a:prstGeom>
          <a:solidFill>
            <a:srgbClr val="FFFFFF">
              <a:alpha val="60000"/>
            </a:srgbClr>
          </a:solidFill>
          <a:ln>
            <a:noFill/>
          </a:ln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新北市國中應屆畢業生</a:t>
            </a: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鄰近國中劃分表</a:t>
            </a: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新北市公立高級中等學校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含國立華僑高中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總計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2,969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一般</a:t>
            </a:r>
            <a:r>
              <a:rPr lang="zh-TW"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生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2,925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zh-TW"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、經濟弱勢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44</a:t>
            </a: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en-US" altLang="zh-TW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0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公立高級中等學校附設國中部：核定免試入學總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名額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40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%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zh-TW" altLang="en-US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公立高級中等學校未附設國中部：核定免試入學總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名額</a:t>
            </a:r>
            <a:r>
              <a:rPr lang="en-US" altLang="zh-TW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35 </a:t>
            </a:r>
            <a:r>
              <a:rPr lang="en-US" altLang="zh-TW" sz="2000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%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四、報名原則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: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「鄰近國中劃分表」擇一校一科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五、錄取規準：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報名未超過招生名額，則全部錄取。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2.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報名超過招生名額，依「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度新北市高級中等學校優先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免試暨直升入學超額比序順序項目及順次表」辦理</a:t>
            </a:r>
            <a:endParaRPr lang="en-US" altLang="zh-TW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六、報名：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8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)-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13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國中學校校內報名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七、放榜：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16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)14:00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八、報到：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17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上午正取報到</a:t>
            </a:r>
            <a:r>
              <a:rPr lang="zh-CN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下午備取報到  </a:t>
            </a:r>
            <a:endParaRPr lang="en-US" altLang="zh-TW" sz="20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、附註：</a:t>
            </a:r>
            <a:endParaRPr lang="en-US" altLang="zh-TW" sz="20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各招生學校應提供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經濟弱勢學生</a:t>
            </a: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至少</a:t>
            </a: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1%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，內含</a:t>
            </a: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名額。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各公立高級中等學校得列備取名額。</a:t>
            </a:r>
            <a:r>
              <a:rPr lang="en-US" altLang="zh-TW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和招生名額相同</a:t>
            </a:r>
            <a:r>
              <a:rPr lang="en-US" altLang="zh-TW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其他外加名額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(2%)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依升學相關優待辦法辦理。</a:t>
            </a:r>
            <a:endParaRPr lang="en-US" altLang="zh-TW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4.</a:t>
            </a:r>
            <a:r>
              <a:rPr lang="zh-TW" altLang="en-US" sz="20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若超額時，一律採外加名額、增額錄取。</a:t>
            </a:r>
            <a:endParaRPr lang="en-US" altLang="zh-TW" sz="20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85700" name="圖片 4">
            <a:hlinkClick r:id="rId3" action="ppaction://hlinksldjump"/>
            <a:extLst>
              <a:ext uri="{FF2B5EF4-FFF2-40B4-BE49-F238E27FC236}">
                <a16:creationId xmlns:a16="http://schemas.microsoft.com/office/drawing/2014/main" id="{5972E350-EF07-FE40-B364-8105A2A2895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內容版面配置區 2">
            <a:extLst>
              <a:ext uri="{FF2B5EF4-FFF2-40B4-BE49-F238E27FC236}">
                <a16:creationId xmlns:a16="http://schemas.microsoft.com/office/drawing/2014/main" id="{294FE2DA-1E50-D640-B898-9A4EA1C3D3C3}"/>
              </a:ext>
            </a:extLst>
          </p:cNvPr>
          <p:cNvSpPr txBox="1">
            <a:spLocks/>
          </p:cNvSpPr>
          <p:nvPr/>
        </p:nvSpPr>
        <p:spPr bwMode="auto">
          <a:xfrm>
            <a:off x="251521" y="1098550"/>
            <a:ext cx="8712968" cy="575945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6075" indent="-346075" algn="l" rtl="0" eaLnBrk="0" fontAlgn="base" hangingPunct="0">
              <a:spcBef>
                <a:spcPts val="1800"/>
              </a:spcBef>
              <a:spcAft>
                <a:spcPct val="0"/>
              </a:spcAft>
              <a:buFont typeface="Arial" pitchFamily="34" charset="0"/>
              <a:buChar char="•"/>
              <a:defRPr lang="zh-TW" sz="2400" kern="1200">
                <a:solidFill>
                  <a:schemeClr val="tx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 marL="739775" indent="-282575" algn="l" rtl="0" eaLnBrk="0" fontAlgn="base" hangingPunct="0">
              <a:spcBef>
                <a:spcPts val="1200"/>
              </a:spcBef>
              <a:spcAft>
                <a:spcPct val="0"/>
              </a:spcAft>
              <a:buFont typeface="Arial" pitchFamily="34" charset="0"/>
              <a:buChar char="•"/>
              <a:defRPr lang="zh-TW" sz="2000" kern="1200">
                <a:solidFill>
                  <a:schemeClr val="tx1"/>
                </a:solidFill>
                <a:latin typeface="+mn-lt"/>
                <a:ea typeface="+mn-ea"/>
                <a:cs typeface="Microsoft JhengHei UI"/>
              </a:defRPr>
            </a:lvl2pPr>
            <a:lvl3pPr marL="1143000" indent="-228600" algn="l" rtl="0" eaLnBrk="0" fontAlgn="base" hangingPunct="0">
              <a:spcBef>
                <a:spcPts val="800"/>
              </a:spcBef>
              <a:spcAft>
                <a:spcPct val="0"/>
              </a:spcAft>
              <a:buFont typeface="Arial" pitchFamily="34" charset="0"/>
              <a:buChar char="•"/>
              <a:defRPr lang="zh-TW" kern="1200">
                <a:solidFill>
                  <a:schemeClr val="tx1"/>
                </a:solidFill>
                <a:latin typeface="+mn-lt"/>
                <a:ea typeface="+mn-ea"/>
                <a:cs typeface="Microsoft JhengHei UI"/>
              </a:defRPr>
            </a:lvl3pPr>
            <a:lvl4pPr marL="1600200" indent="-228600" algn="l" rtl="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lang="zh-TW" sz="1600" kern="1200">
                <a:solidFill>
                  <a:schemeClr val="tx1"/>
                </a:solidFill>
                <a:latin typeface="+mn-lt"/>
                <a:ea typeface="+mn-ea"/>
                <a:cs typeface="Microsoft JhengHei UI"/>
              </a:defRPr>
            </a:lvl4pPr>
            <a:lvl5pPr marL="2057400" indent="-228600" algn="l" rtl="0" eaLnBrk="0" fontAlgn="base" hangingPunct="0">
              <a:spcBef>
                <a:spcPts val="600"/>
              </a:spcBef>
              <a:spcAft>
                <a:spcPct val="0"/>
              </a:spcAft>
              <a:buFont typeface="Arial" pitchFamily="34" charset="0"/>
              <a:buChar char="•"/>
              <a:defRPr lang="zh-TW" sz="1600" kern="1200">
                <a:solidFill>
                  <a:schemeClr val="tx1"/>
                </a:solidFill>
                <a:latin typeface="+mn-lt"/>
                <a:ea typeface="+mn-ea"/>
                <a:cs typeface="Microsoft JhengHei UI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lang="zh-TW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lang="zh-TW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lang="zh-TW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•"/>
              <a:defRPr lang="zh-TW" sz="16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-360000">
              <a:spcBef>
                <a:spcPts val="1200"/>
              </a:spcBef>
              <a:buFontTx/>
              <a:buBlip>
                <a:blip r:embed="rId3"/>
              </a:buBlip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壹、十二年國民基本教育概述</a:t>
            </a:r>
          </a:p>
          <a:p>
            <a:pPr marL="0" indent="-360000">
              <a:spcBef>
                <a:spcPts val="1200"/>
              </a:spcBef>
              <a:buFontTx/>
              <a:buBlip>
                <a:blip r:embed="rId3"/>
              </a:buBlip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貳、國中教育會考</a:t>
            </a:r>
            <a:endParaRPr kumimoji="0" lang="en-US" altLang="en-US" sz="3200" dirty="0">
              <a:solidFill>
                <a:srgbClr val="0000FF"/>
              </a:solidFill>
            </a:endParaRPr>
          </a:p>
          <a:p>
            <a:pPr marL="0" indent="-360000">
              <a:spcBef>
                <a:spcPts val="1200"/>
              </a:spcBef>
              <a:buFontTx/>
              <a:buBlip>
                <a:blip r:embed="rId3"/>
              </a:buBlip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參、</a:t>
            </a:r>
            <a:r>
              <a:rPr kumimoji="0" lang="en-US" altLang="zh-TW" sz="3200" dirty="0" smtClean="0">
                <a:solidFill>
                  <a:srgbClr val="0000FF"/>
                </a:solidFill>
              </a:rPr>
              <a:t>111</a:t>
            </a:r>
            <a:r>
              <a:rPr kumimoji="0" altLang="en-US" sz="3200" dirty="0" smtClean="0">
                <a:solidFill>
                  <a:srgbClr val="0000FF"/>
                </a:solidFill>
              </a:rPr>
              <a:t>學年度基北區高級中等學校及五專</a:t>
            </a:r>
            <a:endParaRPr kumimoji="0" lang="en-US" altLang="zh-TW" sz="3200" dirty="0">
              <a:solidFill>
                <a:srgbClr val="0000FF"/>
              </a:solidFill>
            </a:endParaRPr>
          </a:p>
          <a:p>
            <a:pPr marL="0" indent="0">
              <a:spcBef>
                <a:spcPts val="1200"/>
              </a:spcBef>
              <a:buFont typeface="Arial" pitchFamily="34" charset="0"/>
              <a:buNone/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      免試入學規劃及新北市入學管道創新</a:t>
            </a:r>
            <a:endParaRPr kumimoji="0" lang="en-US" altLang="en-US" sz="3200" dirty="0">
              <a:solidFill>
                <a:srgbClr val="0000FF"/>
              </a:solidFill>
            </a:endParaRPr>
          </a:p>
          <a:p>
            <a:pPr marL="0" indent="0">
              <a:spcBef>
                <a:spcPts val="1200"/>
              </a:spcBef>
              <a:buFont typeface="Arial" pitchFamily="34" charset="0"/>
              <a:buNone/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      作為</a:t>
            </a:r>
          </a:p>
          <a:p>
            <a:pPr marL="0" indent="-360000">
              <a:spcBef>
                <a:spcPts val="1200"/>
              </a:spcBef>
              <a:buFontTx/>
              <a:buBlip>
                <a:blip r:embed="rId3"/>
              </a:buBlip>
              <a:defRPr/>
            </a:pPr>
            <a:r>
              <a:rPr kumimoji="0" altLang="en-US" sz="3200" dirty="0">
                <a:solidFill>
                  <a:srgbClr val="0000FF"/>
                </a:solidFill>
              </a:rPr>
              <a:t>肆、結語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文字版面配置區 2">
            <a:extLst>
              <a:ext uri="{FF2B5EF4-FFF2-40B4-BE49-F238E27FC236}">
                <a16:creationId xmlns:a16="http://schemas.microsoft.com/office/drawing/2014/main" id="{559B155E-D0E8-9442-8F54-F330E2CA2D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5289" y="660402"/>
            <a:ext cx="7129462" cy="823913"/>
          </a:xfrm>
        </p:spPr>
        <p:txBody>
          <a:bodyPr/>
          <a:lstStyle/>
          <a:p>
            <a:pPr>
              <a:spcBef>
                <a:spcPct val="0"/>
              </a:spcBef>
            </a:pPr>
            <a:r>
              <a:rPr altLang="en-US">
                <a:latin typeface="標楷體" panose="02010601000101010101" pitchFamily="2" charset="-120"/>
                <a:ea typeface="標楷體" panose="02010601000101010101" pitchFamily="2" charset="-120"/>
              </a:rPr>
              <a:t>優先免試入學</a:t>
            </a:r>
            <a:r>
              <a:rPr lang="en-US" altLang="zh-TW" b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b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高中：小區、高職：大區</a:t>
            </a:r>
            <a:r>
              <a:rPr lang="en-US" altLang="zh-TW" b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altLang="en-US" b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119811" name="內容版面配置區 3">
            <a:extLst>
              <a:ext uri="{FF2B5EF4-FFF2-40B4-BE49-F238E27FC236}">
                <a16:creationId xmlns:a16="http://schemas.microsoft.com/office/drawing/2014/main" id="{20FBE779-5653-4249-8E59-0AFC81D8FA3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" y="1557340"/>
            <a:ext cx="8893175" cy="3908425"/>
          </a:xfrm>
        </p:spPr>
        <p:txBody>
          <a:bodyPr/>
          <a:lstStyle/>
          <a:p>
            <a:pPr>
              <a:defRPr/>
            </a:pPr>
            <a:r>
              <a:rPr altLang="en-US" dirty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招生學校：</a:t>
            </a:r>
            <a:r>
              <a:rPr altLang="en-US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以</a:t>
            </a:r>
            <a:r>
              <a:rPr lang="en-US" altLang="zh-TW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lang="zh-TW" altLang="en-US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學年度</a:t>
            </a:r>
            <a:r>
              <a:rPr altLang="en-US" dirty="0" smtClean="0">
                <a:solidFill>
                  <a:srgbClr val="FF0000"/>
                </a:solidFill>
                <a:latin typeface="標楷體" pitchFamily="65" charset="-120"/>
                <a:ea typeface="標楷體" pitchFamily="65" charset="-120"/>
              </a:rPr>
              <a:t>泰山高中為例</a:t>
            </a:r>
            <a:endParaRPr lang="en-US" altLang="zh-TW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marL="457200" lvl="1" indent="0">
              <a:buFont typeface="Arial" panose="020B0604020202020204" pitchFamily="34" charset="0"/>
              <a:buNone/>
              <a:defRPr/>
            </a:pPr>
            <a:r>
              <a:rPr altLang="en-US" dirty="0">
                <a:solidFill>
                  <a:srgbClr val="FF0000"/>
                </a:solidFill>
                <a:latin typeface="新細明體"/>
                <a:ea typeface="新細明體"/>
              </a:rPr>
              <a:t>■</a:t>
            </a:r>
            <a:r>
              <a:rPr lang="zh-TW"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普通型高中</a:t>
            </a:r>
            <a:r>
              <a:rPr lang="en-US" altLang="zh-TW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(</a:t>
            </a:r>
            <a:r>
              <a:rPr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小區</a:t>
            </a:r>
            <a:r>
              <a:rPr lang="en-US" altLang="zh-TW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)</a:t>
            </a:r>
            <a:r>
              <a:rPr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：</a:t>
            </a:r>
            <a:endParaRPr lang="en-US" altLang="zh-TW" dirty="0">
              <a:solidFill>
                <a:srgbClr val="FF0000"/>
              </a:solidFill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  <a:p>
            <a:pPr lvl="1">
              <a:defRPr/>
            </a:pPr>
            <a:endParaRPr lang="en-US" altLang="zh-TW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lvl="1">
              <a:defRPr/>
            </a:pPr>
            <a:endParaRPr lang="en-US" altLang="zh-TW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lvl="1">
              <a:defRPr/>
            </a:pPr>
            <a:endParaRPr lang="en-US" altLang="zh-TW" dirty="0">
              <a:solidFill>
                <a:srgbClr val="FF0000"/>
              </a:solidFill>
              <a:latin typeface="標楷體" pitchFamily="65" charset="-120"/>
              <a:ea typeface="標楷體" pitchFamily="65" charset="-120"/>
            </a:endParaRPr>
          </a:p>
          <a:p>
            <a:pPr marL="457200" lvl="1" indent="0">
              <a:buFont typeface="Arial" panose="020B0604020202020204" pitchFamily="34" charset="0"/>
              <a:buNone/>
              <a:defRPr/>
            </a:pPr>
            <a:r>
              <a:rPr altLang="en-US" dirty="0">
                <a:solidFill>
                  <a:srgbClr val="FF0000"/>
                </a:solidFill>
                <a:latin typeface="新細明體"/>
                <a:ea typeface="新細明體"/>
              </a:rPr>
              <a:t>■</a:t>
            </a:r>
            <a:r>
              <a:rPr lang="zh-TW"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綜合高中及技術型高中</a:t>
            </a:r>
            <a:r>
              <a:rPr lang="en-US" altLang="zh-TW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(</a:t>
            </a:r>
            <a:r>
              <a:rPr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大區</a:t>
            </a:r>
            <a:r>
              <a:rPr lang="en-US" altLang="zh-TW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)</a:t>
            </a:r>
            <a:r>
              <a:rPr altLang="en-US" dirty="0">
                <a:solidFill>
                  <a:srgbClr val="FF0000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：</a:t>
            </a:r>
            <a:endParaRPr altLang="en-US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  <p:grpSp>
        <p:nvGrpSpPr>
          <p:cNvPr id="4" name="群組 6">
            <a:extLst>
              <a:ext uri="{FF2B5EF4-FFF2-40B4-BE49-F238E27FC236}">
                <a16:creationId xmlns:a16="http://schemas.microsoft.com/office/drawing/2014/main" id="{008EDDAC-85A5-FF48-A989-78167CCEA9E4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  <a:solidFill>
            <a:srgbClr val="FF0000"/>
          </a:solidFill>
        </p:grpSpPr>
        <p:sp>
          <p:nvSpPr>
            <p:cNvPr id="9" name="圓角矩形 8">
              <a:extLst>
                <a:ext uri="{FF2B5EF4-FFF2-40B4-BE49-F238E27FC236}">
                  <a16:creationId xmlns:a16="http://schemas.microsoft.com/office/drawing/2014/main" id="{5EDD05D4-BD39-7944-AD4B-451759BDF794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zh-TW" altLang="en-US" dirty="0">
                <a:solidFill>
                  <a:srgbClr val="FFFFFF"/>
                </a:solidFill>
              </a:endParaRPr>
            </a:p>
          </p:txBody>
        </p:sp>
        <p:sp>
          <p:nvSpPr>
            <p:cNvPr id="10" name="圓角矩形 4">
              <a:extLst>
                <a:ext uri="{FF2B5EF4-FFF2-40B4-BE49-F238E27FC236}">
                  <a16:creationId xmlns:a16="http://schemas.microsoft.com/office/drawing/2014/main" id="{C6E9981D-ED86-8045-87E2-B4CDDA1A54AB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公立高級中等學校優先免試入學學區對應</a:t>
              </a:r>
              <a:r>
                <a:rPr lang="en-US" altLang="zh-TW" sz="24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(3-2)</a:t>
              </a:r>
            </a:p>
          </p:txBody>
        </p:sp>
      </p:grpSp>
      <p:graphicFrame>
        <p:nvGraphicFramePr>
          <p:cNvPr id="2" name="表格 1">
            <a:extLst>
              <a:ext uri="{FF2B5EF4-FFF2-40B4-BE49-F238E27FC236}">
                <a16:creationId xmlns:a16="http://schemas.microsoft.com/office/drawing/2014/main" id="{B152F0D6-0292-8E4A-AF80-174B4160FB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1884959"/>
              </p:ext>
            </p:extLst>
          </p:nvPr>
        </p:nvGraphicFramePr>
        <p:xfrm>
          <a:off x="1692275" y="4365625"/>
          <a:ext cx="7200900" cy="2171700"/>
        </p:xfrm>
        <a:graphic>
          <a:graphicData uri="http://schemas.openxmlformats.org/drawingml/2006/table">
            <a:tbl>
              <a:tblPr firstRow="1" firstCol="1" bandRow="1"/>
              <a:tblGrid>
                <a:gridCol w="12220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88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87563">
                <a:tc>
                  <a:txBody>
                    <a:bodyPr/>
                    <a:lstStyle/>
                    <a:p>
                      <a:pPr algn="r">
                        <a:lnSpc>
                          <a:spcPts val="1600"/>
                        </a:lnSpc>
                        <a:spcAft>
                          <a:spcPts val="0"/>
                        </a:spcAft>
                      </a:pPr>
                      <a:r>
                        <a:rPr lang="zh-TW" sz="1600" kern="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DFKaiShu-SB-Estd-BF"/>
                        </a:rPr>
                        <a:t>泰山高中</a:t>
                      </a:r>
                      <a:endParaRPr lang="en-US" altLang="zh-TW" sz="1600" kern="0" dirty="0">
                        <a:solidFill>
                          <a:srgbClr val="000000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DFKaiShu-SB-Estd-BF"/>
                      </a:endParaRPr>
                    </a:p>
                    <a:p>
                      <a:pPr algn="r">
                        <a:lnSpc>
                          <a:spcPts val="1600"/>
                        </a:lnSpc>
                        <a:spcAft>
                          <a:spcPts val="0"/>
                        </a:spcAft>
                      </a:pPr>
                      <a:r>
                        <a:rPr lang="en-US" sz="1600" b="1" kern="0" dirty="0">
                          <a:solidFill>
                            <a:srgbClr val="FF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DFKaiShu-SB-Estd-BF"/>
                        </a:rPr>
                        <a:t>(</a:t>
                      </a:r>
                      <a:r>
                        <a:rPr lang="zh-TW" sz="1600" b="1" kern="0" dirty="0">
                          <a:solidFill>
                            <a:srgbClr val="FF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DFKaiShu-SB-Estd-BF"/>
                        </a:rPr>
                        <a:t>職業類科</a:t>
                      </a:r>
                      <a:r>
                        <a:rPr lang="en-US" sz="1600" b="1" kern="0" dirty="0">
                          <a:solidFill>
                            <a:srgbClr val="FF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DFKaiShu-SB-Estd-BF"/>
                        </a:rPr>
                        <a:t>)</a:t>
                      </a:r>
                      <a:endParaRPr lang="zh-TW" sz="1600" b="1" kern="100" dirty="0">
                        <a:solidFill>
                          <a:srgbClr val="FF0000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</a:txBody>
                  <a:tcPr marL="68579" marR="6857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62000" indent="-762000" algn="just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b="1" kern="100" dirty="0">
                          <a:solidFill>
                            <a:srgbClr val="FF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【蘆洲區】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鷺江國中、蘆洲國中、三民高中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、徐匯中學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endParaRPr lang="zh-TW" sz="1400" b="1" kern="100" dirty="0">
                        <a:solidFill>
                          <a:srgbClr val="FF0000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  <a:p>
                      <a:pPr marL="896938" indent="-896938" algn="just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b="1" kern="100" dirty="0">
                          <a:solidFill>
                            <a:srgbClr val="FF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【三重區】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三重高中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、二重國中、明志國中、光榮國中、碧華國中、三和國中、格致高中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、金陵女中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endParaRPr lang="zh-TW" sz="1200" kern="100" dirty="0">
                        <a:solidFill>
                          <a:srgbClr val="000000"/>
                        </a:solidFill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  <a:p>
                      <a:pPr marL="762000" indent="-762000" algn="just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【泰山區】義學國中、泰山國中</a:t>
                      </a:r>
                      <a:endParaRPr lang="zh-TW" sz="1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  <a:p>
                      <a:pPr marL="762000" indent="-762000" algn="just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【五股區】五股國中</a:t>
                      </a:r>
                      <a:endParaRPr lang="zh-TW" sz="1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  <a:p>
                      <a:pPr marL="896938" indent="-896938" algn="just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【新莊區】丹鳳高中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、福營國中、新莊國中、新泰國中、中平國中、頭前國中、恆毅高中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</a:t>
                      </a:r>
                      <a:endParaRPr lang="zh-TW" sz="1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  <a:p>
                      <a:pPr marL="762000" indent="-762000" algn="l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【林口區】林口國中、崇林國中、佳林國中、醒吾高中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(</a:t>
                      </a:r>
                      <a:r>
                        <a:rPr lang="zh-TW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國中部</a:t>
                      </a:r>
                      <a:r>
                        <a:rPr lang="en-US" sz="1400" kern="100" dirty="0">
                          <a:solidFill>
                            <a:srgbClr val="000000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  <a:cs typeface="Times New Roman"/>
                        </a:rPr>
                        <a:t>)、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、</a:t>
                      </a:r>
                      <a:r>
                        <a:rPr kumimoji="0" lang="zh-TW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林口  </a:t>
                      </a:r>
                      <a:endParaRPr kumimoji="0" lang="en-US" altLang="zh-TW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標楷體" pitchFamily="65" charset="-120"/>
                        <a:cs typeface="Times New Roman" pitchFamily="18" charset="0"/>
                      </a:endParaRPr>
                    </a:p>
                    <a:p>
                      <a:pPr marL="762000" indent="-762000" algn="l">
                        <a:lnSpc>
                          <a:spcPts val="1900"/>
                        </a:lnSpc>
                        <a:spcAft>
                          <a:spcPts val="0"/>
                        </a:spcAft>
                      </a:pPr>
                      <a:r>
                        <a:rPr kumimoji="0" lang="zh-TW" alt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                     康橋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高中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國中部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lang="zh-TW" sz="1400" kern="100" dirty="0">
                        <a:effectLst/>
                        <a:latin typeface="標楷體" panose="03000509000000000000" pitchFamily="65" charset="-120"/>
                        <a:ea typeface="標楷體" panose="03000509000000000000" pitchFamily="65" charset="-120"/>
                        <a:cs typeface="Times New Roman"/>
                      </a:endParaRPr>
                    </a:p>
                  </a:txBody>
                  <a:tcPr marL="68579" marR="6857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" name="表格 2">
            <a:extLst>
              <a:ext uri="{FF2B5EF4-FFF2-40B4-BE49-F238E27FC236}">
                <a16:creationId xmlns:a16="http://schemas.microsoft.com/office/drawing/2014/main" id="{393190E9-82A7-7949-A736-5B0DF119F9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022491"/>
              </p:ext>
            </p:extLst>
          </p:nvPr>
        </p:nvGraphicFramePr>
        <p:xfrm>
          <a:off x="1692275" y="2492375"/>
          <a:ext cx="7200900" cy="1447800"/>
        </p:xfrm>
        <a:graphic>
          <a:graphicData uri="http://schemas.openxmlformats.org/drawingml/2006/table">
            <a:tbl>
              <a:tblPr/>
              <a:tblGrid>
                <a:gridCol w="13032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76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4478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24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泰山高中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5" marR="6858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896938" marR="0" lvl="0" indent="-896938" algn="l" defTabSz="914400" rtl="0" eaLnBrk="1" fontAlgn="base" latinLnBrk="0" hangingPunct="1">
                        <a:lnSpc>
                          <a:spcPts val="1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【新莊區】丹鳳高中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國中部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、福營國中、新莊國中、新泰國中、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/>
                      </a:r>
                      <a:b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</a:b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中平國中、頭前國中、恆毅高中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國中部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  <a:p>
                      <a:pPr marL="762000" marR="0" lvl="0" indent="-762000" algn="l" defTabSz="914400" rtl="0" eaLnBrk="1" fontAlgn="base" latinLnBrk="0" hangingPunct="1">
                        <a:lnSpc>
                          <a:spcPts val="1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【林口區】林口國中、崇林國中、佳林國中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  <a:p>
                      <a:pPr marL="762000" marR="0" lvl="0" indent="-762000" algn="just" defTabSz="914400" rtl="0" eaLnBrk="1" fontAlgn="base" latinLnBrk="0" hangingPunct="1">
                        <a:lnSpc>
                          <a:spcPts val="1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【泰山區】義學國中、泰山國中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  <a:p>
                      <a:pPr marL="762000" marR="0" lvl="0" indent="-762000" algn="just" defTabSz="914400" rtl="0" eaLnBrk="1" fontAlgn="base" latinLnBrk="0" hangingPunct="1">
                        <a:lnSpc>
                          <a:spcPts val="1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【五股區】五股國中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  <a:p>
                      <a:pPr marL="762000" marR="0" lvl="0" indent="-762000" algn="just" defTabSz="914400" rtl="0" eaLnBrk="1" fontAlgn="base" latinLnBrk="0" hangingPunct="1">
                        <a:lnSpc>
                          <a:spcPts val="19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【八里區】聖心女中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(</a:t>
                      </a:r>
                      <a:r>
                        <a:rPr kumimoji="0" lang="zh-TW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國中部</a:t>
                      </a:r>
                      <a:r>
                        <a:rPr kumimoji="0" lang="en-US" altLang="zh-TW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標楷體" pitchFamily="65" charset="-120"/>
                          <a:cs typeface="Times New Roman" pitchFamily="18" charset="0"/>
                        </a:rPr>
                        <a:t>)</a:t>
                      </a:r>
                      <a:endParaRPr kumimoji="0" lang="zh-TW" altLang="zh-TW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標楷體" pitchFamily="65" charset="-120"/>
                        <a:cs typeface="Times New Roman" pitchFamily="18" charset="0"/>
                      </a:endParaRPr>
                    </a:p>
                  </a:txBody>
                  <a:tcPr marL="68585" marR="6858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>
    <p:fad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6">
            <a:extLst>
              <a:ext uri="{FF2B5EF4-FFF2-40B4-BE49-F238E27FC236}">
                <a16:creationId xmlns:a16="http://schemas.microsoft.com/office/drawing/2014/main" id="{97C9B0D8-DF4E-9E45-8710-ED306CA95E56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15888"/>
            <a:ext cx="8302625" cy="876300"/>
            <a:chOff x="69230" y="9576"/>
            <a:chExt cx="8229600" cy="964646"/>
          </a:xfrm>
          <a:solidFill>
            <a:srgbClr val="FF0000"/>
          </a:solidFill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B31E15BB-7E89-2843-8787-0914C97A90CC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C0967CF9-2CA4-184C-BE2D-C88E4A8FF246}"/>
                </a:ext>
              </a:extLst>
            </p:cNvPr>
            <p:cNvSpPr/>
            <p:nvPr/>
          </p:nvSpPr>
          <p:spPr>
            <a:xfrm>
              <a:off x="261202" y="75983"/>
              <a:ext cx="8037628" cy="868530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公立高級中等學校優先免試入學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(3-3)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10" name="圓角矩形 9">
            <a:extLst>
              <a:ext uri="{FF2B5EF4-FFF2-40B4-BE49-F238E27FC236}">
                <a16:creationId xmlns:a16="http://schemas.microsoft.com/office/drawing/2014/main" id="{01BC5E4C-40BF-1147-9FDC-BEE2C6C96C9A}"/>
              </a:ext>
            </a:extLst>
          </p:cNvPr>
          <p:cNvSpPr/>
          <p:nvPr/>
        </p:nvSpPr>
        <p:spPr bwMode="auto">
          <a:xfrm>
            <a:off x="1601789" y="1017588"/>
            <a:ext cx="6364287" cy="527050"/>
          </a:xfrm>
          <a:prstGeom prst="round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zh-TW" altLang="en-US" sz="3600" b="1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超額比序項目</a:t>
            </a:r>
          </a:p>
        </p:txBody>
      </p:sp>
      <p:graphicFrame>
        <p:nvGraphicFramePr>
          <p:cNvPr id="11" name="表格 10">
            <a:extLst>
              <a:ext uri="{FF2B5EF4-FFF2-40B4-BE49-F238E27FC236}">
                <a16:creationId xmlns:a16="http://schemas.microsoft.com/office/drawing/2014/main" id="{242EF5AF-4692-FE42-911C-AC0D5489EF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860313"/>
              </p:ext>
            </p:extLst>
          </p:nvPr>
        </p:nvGraphicFramePr>
        <p:xfrm>
          <a:off x="206376" y="1601788"/>
          <a:ext cx="8847460" cy="4592638"/>
        </p:xfrm>
        <a:graphic>
          <a:graphicData uri="http://schemas.openxmlformats.org/drawingml/2006/table">
            <a:tbl>
              <a:tblPr/>
              <a:tblGrid>
                <a:gridCol w="1014413">
                  <a:extLst>
                    <a:ext uri="{9D8B030D-6E8A-4147-A177-3AD203B41FA5}">
                      <a16:colId xmlns:a16="http://schemas.microsoft.com/office/drawing/2014/main" val="1162644693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val="1412318847"/>
                    </a:ext>
                  </a:extLst>
                </a:gridCol>
                <a:gridCol w="1179512">
                  <a:extLst>
                    <a:ext uri="{9D8B030D-6E8A-4147-A177-3AD203B41FA5}">
                      <a16:colId xmlns:a16="http://schemas.microsoft.com/office/drawing/2014/main" val="3110528412"/>
                    </a:ext>
                  </a:extLst>
                </a:gridCol>
                <a:gridCol w="477838">
                  <a:extLst>
                    <a:ext uri="{9D8B030D-6E8A-4147-A177-3AD203B41FA5}">
                      <a16:colId xmlns:a16="http://schemas.microsoft.com/office/drawing/2014/main" val="2668005533"/>
                    </a:ext>
                  </a:extLst>
                </a:gridCol>
                <a:gridCol w="116842">
                  <a:extLst>
                    <a:ext uri="{9D8B030D-6E8A-4147-A177-3AD203B41FA5}">
                      <a16:colId xmlns:a16="http://schemas.microsoft.com/office/drawing/2014/main" val="3381904343"/>
                    </a:ext>
                  </a:extLst>
                </a:gridCol>
                <a:gridCol w="388938">
                  <a:extLst>
                    <a:ext uri="{9D8B030D-6E8A-4147-A177-3AD203B41FA5}">
                      <a16:colId xmlns:a16="http://schemas.microsoft.com/office/drawing/2014/main" val="3767303124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3134522841"/>
                    </a:ext>
                  </a:extLst>
                </a:gridCol>
                <a:gridCol w="300037">
                  <a:extLst>
                    <a:ext uri="{9D8B030D-6E8A-4147-A177-3AD203B41FA5}">
                      <a16:colId xmlns:a16="http://schemas.microsoft.com/office/drawing/2014/main" val="463273530"/>
                    </a:ext>
                  </a:extLst>
                </a:gridCol>
                <a:gridCol w="265113">
                  <a:extLst>
                    <a:ext uri="{9D8B030D-6E8A-4147-A177-3AD203B41FA5}">
                      <a16:colId xmlns:a16="http://schemas.microsoft.com/office/drawing/2014/main" val="4211589750"/>
                    </a:ext>
                  </a:extLst>
                </a:gridCol>
                <a:gridCol w="149225">
                  <a:extLst>
                    <a:ext uri="{9D8B030D-6E8A-4147-A177-3AD203B41FA5}">
                      <a16:colId xmlns:a16="http://schemas.microsoft.com/office/drawing/2014/main" val="3485625392"/>
                    </a:ext>
                  </a:extLst>
                </a:gridCol>
                <a:gridCol w="117475">
                  <a:extLst>
                    <a:ext uri="{9D8B030D-6E8A-4147-A177-3AD203B41FA5}">
                      <a16:colId xmlns:a16="http://schemas.microsoft.com/office/drawing/2014/main" val="4040028605"/>
                    </a:ext>
                  </a:extLst>
                </a:gridCol>
                <a:gridCol w="300037">
                  <a:extLst>
                    <a:ext uri="{9D8B030D-6E8A-4147-A177-3AD203B41FA5}">
                      <a16:colId xmlns:a16="http://schemas.microsoft.com/office/drawing/2014/main" val="3229641320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3192351872"/>
                    </a:ext>
                  </a:extLst>
                </a:gridCol>
                <a:gridCol w="388938">
                  <a:extLst>
                    <a:ext uri="{9D8B030D-6E8A-4147-A177-3AD203B41FA5}">
                      <a16:colId xmlns:a16="http://schemas.microsoft.com/office/drawing/2014/main" val="1448063152"/>
                    </a:ext>
                  </a:extLst>
                </a:gridCol>
                <a:gridCol w="116842">
                  <a:extLst>
                    <a:ext uri="{9D8B030D-6E8A-4147-A177-3AD203B41FA5}">
                      <a16:colId xmlns:a16="http://schemas.microsoft.com/office/drawing/2014/main" val="2482645758"/>
                    </a:ext>
                  </a:extLst>
                </a:gridCol>
                <a:gridCol w="477838">
                  <a:extLst>
                    <a:ext uri="{9D8B030D-6E8A-4147-A177-3AD203B41FA5}">
                      <a16:colId xmlns:a16="http://schemas.microsoft.com/office/drawing/2014/main" val="1898457428"/>
                    </a:ext>
                  </a:extLst>
                </a:gridCol>
                <a:gridCol w="2030412">
                  <a:extLst>
                    <a:ext uri="{9D8B030D-6E8A-4147-A177-3AD203B41FA5}">
                      <a16:colId xmlns:a16="http://schemas.microsoft.com/office/drawing/2014/main" val="3474438206"/>
                    </a:ext>
                  </a:extLst>
                </a:gridCol>
              </a:tblGrid>
              <a:tr h="5556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類別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項目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積分換算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說明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4169490"/>
                  </a:ext>
                </a:extLst>
              </a:tr>
              <a:tr h="955675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多元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表現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均衡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21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7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符合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個領域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6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未符合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健體、藝文、綜合三領域前五學期平均成績及格者。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381214562"/>
                  </a:ext>
                </a:extLst>
              </a:tr>
              <a:tr h="1008063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服務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zh-TW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每學期服務滿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小時以上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由國中學校認證。</a:t>
                      </a:r>
                      <a:endParaRPr kumimoji="0" lang="en-US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採計期間至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109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學年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度上學期止。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122684147"/>
                  </a:ext>
                </a:extLst>
              </a:tr>
              <a:tr h="304800">
                <a:tc rowSpan="4"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國中教育會考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36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A++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B++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C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國數英社自五科，</a:t>
                      </a:r>
                      <a:endParaRPr kumimoji="0" lang="en-US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每科最高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分，寫作測驗最高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53478157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22363435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5131217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0.8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0.6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0.4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0.2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54412170"/>
                  </a:ext>
                </a:extLst>
              </a:tr>
              <a:tr h="854075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總積分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15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72</a:t>
                      </a:r>
                      <a:r>
                        <a:rPr kumimoji="0" lang="zh-TW" altLang="en-US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4238122"/>
                  </a:ext>
                </a:extLst>
              </a:tr>
            </a:tbl>
          </a:graphicData>
        </a:graphic>
      </p:graphicFrame>
      <p:sp>
        <p:nvSpPr>
          <p:cNvPr id="9" name="七角星形 8">
            <a:extLst>
              <a:ext uri="{FF2B5EF4-FFF2-40B4-BE49-F238E27FC236}">
                <a16:creationId xmlns:a16="http://schemas.microsoft.com/office/drawing/2014/main" id="{E8B0E2FA-7A66-4B47-9EDA-FD7147D326DC}"/>
              </a:ext>
            </a:extLst>
          </p:cNvPr>
          <p:cNvSpPr/>
          <p:nvPr/>
        </p:nvSpPr>
        <p:spPr>
          <a:xfrm>
            <a:off x="6257926" y="5191127"/>
            <a:ext cx="2195513" cy="1666875"/>
          </a:xfrm>
          <a:prstGeom prst="star7">
            <a:avLst/>
          </a:prstGeom>
          <a:solidFill>
            <a:srgbClr val="9569E5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36000" rIns="36000" bIns="36000" anchor="ctr"/>
          <a:lstStyle/>
          <a:p>
            <a:pPr algn="ctr">
              <a:defRPr/>
            </a:pPr>
            <a:r>
              <a:rPr lang="zh-TW" altLang="en-US" b="1" dirty="0">
                <a:solidFill>
                  <a:schemeClr val="bg1"/>
                </a:solidFill>
              </a:rPr>
              <a:t>唯一志願，志願序不計分</a:t>
            </a:r>
            <a:endParaRPr lang="en-US" altLang="zh-TW" b="1" dirty="0">
              <a:solidFill>
                <a:schemeClr val="bg1"/>
              </a:solidFill>
            </a:endParaRPr>
          </a:p>
        </p:txBody>
      </p:sp>
      <p:pic>
        <p:nvPicPr>
          <p:cNvPr id="289871" name="圖片 11">
            <a:hlinkClick r:id="rId3" action="ppaction://hlinksldjump"/>
            <a:extLst>
              <a:ext uri="{FF2B5EF4-FFF2-40B4-BE49-F238E27FC236}">
                <a16:creationId xmlns:a16="http://schemas.microsoft.com/office/drawing/2014/main" id="{C62B78DB-FA52-934E-95D8-ACA45833629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群組 6">
            <a:extLst>
              <a:ext uri="{FF2B5EF4-FFF2-40B4-BE49-F238E27FC236}">
                <a16:creationId xmlns:a16="http://schemas.microsoft.com/office/drawing/2014/main" id="{4493D21D-B808-1942-A5C6-8430370C6713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57163"/>
            <a:ext cx="8302625" cy="874712"/>
            <a:chOff x="69230" y="9576"/>
            <a:chExt cx="8229600" cy="964646"/>
          </a:xfrm>
          <a:solidFill>
            <a:srgbClr val="3F8626"/>
          </a:solidFill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7E37EF68-E166-134E-9604-B8A1458E3A61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grpFill/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05CF5A71-F66E-CB4C-B24C-DEE2C5A0B2E4}"/>
                </a:ext>
              </a:extLst>
            </p:cNvPr>
            <p:cNvSpPr/>
            <p:nvPr/>
          </p:nvSpPr>
          <p:spPr>
            <a:xfrm>
              <a:off x="261202" y="76103"/>
              <a:ext cx="8037628" cy="868357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私立高級中等學校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-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直升入學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(2-1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41988" name="文字方塊 2">
            <a:extLst>
              <a:ext uri="{FF2B5EF4-FFF2-40B4-BE49-F238E27FC236}">
                <a16:creationId xmlns:a16="http://schemas.microsoft.com/office/drawing/2014/main" id="{C2D23E2C-3D86-E94F-B23C-611ECE39E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6" y="1196975"/>
            <a:ext cx="8836025" cy="584835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新北市轄內私立高中附設國中之應屆畢業生。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私立高中職有附設國中部者。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三、招生名額：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總計</a:t>
            </a:r>
            <a:r>
              <a:rPr lang="en-US" altLang="zh-TW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○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zh-TW" altLang="en-US" sz="22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四、報名原則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: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該校附設國中畢業生報名。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五、錄取規準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報名未超過招生名額，則全部錄取。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報名超過招生名額，依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「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度新北市高級中等學校優先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免 </a:t>
            </a:r>
            <a:endParaRPr lang="en-US" altLang="zh-TW" sz="22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</a:t>
            </a:r>
            <a:r>
              <a:rPr lang="zh-TW" altLang="en-US" sz="22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試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暨直升入學超額比序順序項目及順次表」辦理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六、報名：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七、放榜：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八、報到：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16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</a:t>
            </a:r>
            <a:r>
              <a:rPr lang="en-US" altLang="zh-TW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上午正取報到、下午備取報到 </a:t>
            </a:r>
            <a:endParaRPr lang="en-US" altLang="zh-TW" sz="2200" dirty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九、附註：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各招生學校應提供經濟弱勢學生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至少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1%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，內含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名額。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由各校招生委員會得列備取名額。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200" dirty="0">
                <a:solidFill>
                  <a:srgbClr val="C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和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招生名額相同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3.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其他外加名額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(2%)</a:t>
            </a:r>
            <a:r>
              <a:rPr lang="zh-TW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依升學相關優待辦法辦理。</a:t>
            </a:r>
            <a:endParaRPr lang="en-US" altLang="zh-TW" sz="22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CN" altLang="en-US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</a:t>
            </a:r>
            <a:r>
              <a:rPr lang="en-US" altLang="zh-TW" sz="22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4.</a:t>
            </a:r>
            <a:r>
              <a:rPr lang="zh-TW" altLang="en-US" sz="2200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若超額時，一律採外加名額、增額錄取。</a:t>
            </a:r>
            <a:endParaRPr lang="en-US" altLang="zh-TW" sz="2200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TW" sz="2200" dirty="0">
              <a:solidFill>
                <a:srgbClr val="9A5315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91844" name="圖片 4">
            <a:hlinkClick r:id="rId3" action="ppaction://hlinksldjump"/>
            <a:extLst>
              <a:ext uri="{FF2B5EF4-FFF2-40B4-BE49-F238E27FC236}">
                <a16:creationId xmlns:a16="http://schemas.microsoft.com/office/drawing/2014/main" id="{8B249F42-B9B7-2F41-B445-E4861F38779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890" name="群組 6">
            <a:extLst>
              <a:ext uri="{FF2B5EF4-FFF2-40B4-BE49-F238E27FC236}">
                <a16:creationId xmlns:a16="http://schemas.microsoft.com/office/drawing/2014/main" id="{939B5C56-A750-8D4E-896C-1401B6BB8EF4}"/>
              </a:ext>
            </a:extLst>
          </p:cNvPr>
          <p:cNvGrpSpPr>
            <a:grpSpLocks/>
          </p:cNvGrpSpPr>
          <p:nvPr/>
        </p:nvGrpSpPr>
        <p:grpSpPr bwMode="auto">
          <a:xfrm>
            <a:off x="395289" y="115888"/>
            <a:ext cx="8302625" cy="876300"/>
            <a:chOff x="69230" y="9576"/>
            <a:chExt cx="8229600" cy="964646"/>
          </a:xfrm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74914FE7-D03C-1B42-A0D7-98C580368836}"/>
                </a:ext>
              </a:extLst>
            </p:cNvPr>
            <p:cNvSpPr/>
            <p:nvPr/>
          </p:nvSpPr>
          <p:spPr>
            <a:xfrm>
              <a:off x="69230" y="9576"/>
              <a:ext cx="8229600" cy="964646"/>
            </a:xfrm>
            <a:prstGeom prst="roundRect">
              <a:avLst/>
            </a:prstGeom>
            <a:solidFill>
              <a:srgbClr val="3F8626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6CE19E97-38A7-8747-9166-982FEDA71336}"/>
                </a:ext>
              </a:extLst>
            </p:cNvPr>
            <p:cNvSpPr/>
            <p:nvPr/>
          </p:nvSpPr>
          <p:spPr>
            <a:xfrm>
              <a:off x="261202" y="75983"/>
              <a:ext cx="8037628" cy="868530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年度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 eaLnBrk="1" hangingPunct="1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私立高級中等學校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-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直升入學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(2-2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10" name="圓角矩形 9">
            <a:extLst>
              <a:ext uri="{FF2B5EF4-FFF2-40B4-BE49-F238E27FC236}">
                <a16:creationId xmlns:a16="http://schemas.microsoft.com/office/drawing/2014/main" id="{E54D3ED0-E53F-DD43-B5E2-E5EDA38E065C}"/>
              </a:ext>
            </a:extLst>
          </p:cNvPr>
          <p:cNvSpPr/>
          <p:nvPr/>
        </p:nvSpPr>
        <p:spPr bwMode="auto">
          <a:xfrm>
            <a:off x="1601789" y="1017588"/>
            <a:ext cx="6364287" cy="527050"/>
          </a:xfrm>
          <a:prstGeom prst="round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zh-TW" altLang="en-US" sz="3600" b="1" dirty="0">
                <a:solidFill>
                  <a:srgbClr val="000099"/>
                </a:solidFill>
                <a:latin typeface="標楷體" panose="03000509000000000000" pitchFamily="65" charset="-120"/>
                <a:ea typeface="標楷體" panose="03000509000000000000" pitchFamily="65" charset="-120"/>
              </a:rPr>
              <a:t>超額比序項目</a:t>
            </a:r>
          </a:p>
        </p:txBody>
      </p:sp>
      <p:graphicFrame>
        <p:nvGraphicFramePr>
          <p:cNvPr id="11" name="表格 10">
            <a:extLst>
              <a:ext uri="{FF2B5EF4-FFF2-40B4-BE49-F238E27FC236}">
                <a16:creationId xmlns:a16="http://schemas.microsoft.com/office/drawing/2014/main" id="{88DA25F2-478E-E34F-8CD8-2B3959CAC8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11660"/>
              </p:ext>
            </p:extLst>
          </p:nvPr>
        </p:nvGraphicFramePr>
        <p:xfrm>
          <a:off x="206376" y="1601788"/>
          <a:ext cx="8847460" cy="4825639"/>
        </p:xfrm>
        <a:graphic>
          <a:graphicData uri="http://schemas.openxmlformats.org/drawingml/2006/table">
            <a:tbl>
              <a:tblPr/>
              <a:tblGrid>
                <a:gridCol w="1014413">
                  <a:extLst>
                    <a:ext uri="{9D8B030D-6E8A-4147-A177-3AD203B41FA5}">
                      <a16:colId xmlns:a16="http://schemas.microsoft.com/office/drawing/2014/main" val="2294900239"/>
                    </a:ext>
                  </a:extLst>
                </a:gridCol>
                <a:gridCol w="1168400">
                  <a:extLst>
                    <a:ext uri="{9D8B030D-6E8A-4147-A177-3AD203B41FA5}">
                      <a16:colId xmlns:a16="http://schemas.microsoft.com/office/drawing/2014/main" val="2173199049"/>
                    </a:ext>
                  </a:extLst>
                </a:gridCol>
                <a:gridCol w="1179512">
                  <a:extLst>
                    <a:ext uri="{9D8B030D-6E8A-4147-A177-3AD203B41FA5}">
                      <a16:colId xmlns:a16="http://schemas.microsoft.com/office/drawing/2014/main" val="3406303696"/>
                    </a:ext>
                  </a:extLst>
                </a:gridCol>
                <a:gridCol w="477838">
                  <a:extLst>
                    <a:ext uri="{9D8B030D-6E8A-4147-A177-3AD203B41FA5}">
                      <a16:colId xmlns:a16="http://schemas.microsoft.com/office/drawing/2014/main" val="112542325"/>
                    </a:ext>
                  </a:extLst>
                </a:gridCol>
                <a:gridCol w="116842">
                  <a:extLst>
                    <a:ext uri="{9D8B030D-6E8A-4147-A177-3AD203B41FA5}">
                      <a16:colId xmlns:a16="http://schemas.microsoft.com/office/drawing/2014/main" val="1921246358"/>
                    </a:ext>
                  </a:extLst>
                </a:gridCol>
                <a:gridCol w="388938">
                  <a:extLst>
                    <a:ext uri="{9D8B030D-6E8A-4147-A177-3AD203B41FA5}">
                      <a16:colId xmlns:a16="http://schemas.microsoft.com/office/drawing/2014/main" val="2835851757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1990662425"/>
                    </a:ext>
                  </a:extLst>
                </a:gridCol>
                <a:gridCol w="300037">
                  <a:extLst>
                    <a:ext uri="{9D8B030D-6E8A-4147-A177-3AD203B41FA5}">
                      <a16:colId xmlns:a16="http://schemas.microsoft.com/office/drawing/2014/main" val="4158855774"/>
                    </a:ext>
                  </a:extLst>
                </a:gridCol>
                <a:gridCol w="265113">
                  <a:extLst>
                    <a:ext uri="{9D8B030D-6E8A-4147-A177-3AD203B41FA5}">
                      <a16:colId xmlns:a16="http://schemas.microsoft.com/office/drawing/2014/main" val="4097773047"/>
                    </a:ext>
                  </a:extLst>
                </a:gridCol>
                <a:gridCol w="149225">
                  <a:extLst>
                    <a:ext uri="{9D8B030D-6E8A-4147-A177-3AD203B41FA5}">
                      <a16:colId xmlns:a16="http://schemas.microsoft.com/office/drawing/2014/main" val="2446384826"/>
                    </a:ext>
                  </a:extLst>
                </a:gridCol>
                <a:gridCol w="117475">
                  <a:extLst>
                    <a:ext uri="{9D8B030D-6E8A-4147-A177-3AD203B41FA5}">
                      <a16:colId xmlns:a16="http://schemas.microsoft.com/office/drawing/2014/main" val="1108492644"/>
                    </a:ext>
                  </a:extLst>
                </a:gridCol>
                <a:gridCol w="300037">
                  <a:extLst>
                    <a:ext uri="{9D8B030D-6E8A-4147-A177-3AD203B41FA5}">
                      <a16:colId xmlns:a16="http://schemas.microsoft.com/office/drawing/2014/main" val="3954850182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3945820268"/>
                    </a:ext>
                  </a:extLst>
                </a:gridCol>
                <a:gridCol w="388938">
                  <a:extLst>
                    <a:ext uri="{9D8B030D-6E8A-4147-A177-3AD203B41FA5}">
                      <a16:colId xmlns:a16="http://schemas.microsoft.com/office/drawing/2014/main" val="3281422427"/>
                    </a:ext>
                  </a:extLst>
                </a:gridCol>
                <a:gridCol w="116842">
                  <a:extLst>
                    <a:ext uri="{9D8B030D-6E8A-4147-A177-3AD203B41FA5}">
                      <a16:colId xmlns:a16="http://schemas.microsoft.com/office/drawing/2014/main" val="3697415271"/>
                    </a:ext>
                  </a:extLst>
                </a:gridCol>
                <a:gridCol w="477838">
                  <a:extLst>
                    <a:ext uri="{9D8B030D-6E8A-4147-A177-3AD203B41FA5}">
                      <a16:colId xmlns:a16="http://schemas.microsoft.com/office/drawing/2014/main" val="2717799872"/>
                    </a:ext>
                  </a:extLst>
                </a:gridCol>
                <a:gridCol w="2030412">
                  <a:extLst>
                    <a:ext uri="{9D8B030D-6E8A-4147-A177-3AD203B41FA5}">
                      <a16:colId xmlns:a16="http://schemas.microsoft.com/office/drawing/2014/main" val="946905489"/>
                    </a:ext>
                  </a:extLst>
                </a:gridCol>
              </a:tblGrid>
              <a:tr h="5556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類別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項目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積分換算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說明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1216025"/>
                  </a:ext>
                </a:extLst>
              </a:tr>
              <a:tr h="955675">
                <a:tc row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多元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表現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均衡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21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7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符合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個領域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6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未符合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健體、藝文、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綜合、科技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4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領域任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3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領域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3000509000000000000" pitchFamily="65" charset="-120"/>
                          <a:ea typeface="標楷體" panose="03000509000000000000" pitchFamily="65" charset="-120"/>
                        </a:rPr>
                        <a:t>前五學期平均成績及格者。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797401850"/>
                  </a:ext>
                </a:extLst>
              </a:tr>
              <a:tr h="1008063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服務</a:t>
                      </a:r>
                      <a:endParaRPr kumimoji="0" lang="en-US" altLang="zh-TW" sz="24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學習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zh-TW" alt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1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  <a:endParaRPr kumimoji="0" lang="en-US" altLang="zh-TW" sz="2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每學期服務滿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小時以上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由國中學校認證。</a:t>
                      </a:r>
                      <a:endParaRPr kumimoji="0" lang="en-US" altLang="zh-TW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2.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採計期間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至</a:t>
                      </a:r>
                      <a:r>
                        <a:rPr kumimoji="0" lang="en-US" altLang="zh-TW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110</a:t>
                      </a:r>
                      <a:r>
                        <a:rPr kumimoji="0" lang="zh-TW" alt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學年</a:t>
                      </a:r>
                      <a:r>
                        <a:rPr kumimoji="0" lang="zh-TW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度上學期止。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4267288093"/>
                  </a:ext>
                </a:extLst>
              </a:tr>
              <a:tr h="304800">
                <a:tc rowSpan="4"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國中教育會考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rowSpan="4"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上限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36</a:t>
                      </a:r>
                      <a:r>
                        <a:rPr kumimoji="0" lang="zh-TW" alt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A++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A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B++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B+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B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C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國數英社自五科，</a:t>
                      </a:r>
                      <a:endParaRPr kumimoji="0" lang="en-US" altLang="zh-TW" sz="18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每科最高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分，寫作測驗最高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分。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1361577998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86688277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級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172807"/>
                  </a:ext>
                </a:extLst>
              </a:tr>
              <a:tr h="304800"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0.8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0.6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0.4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0.2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0.1</a:t>
                      </a:r>
                      <a:endParaRPr kumimoji="0" lang="zh-TW" altLang="en-US" sz="1400" b="1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7839727"/>
                  </a:ext>
                </a:extLst>
              </a:tr>
              <a:tr h="854075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總積分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15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72</a:t>
                      </a:r>
                      <a:r>
                        <a:rPr kumimoji="0" lang="zh-TW" altLang="en-US" sz="50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</a:t>
                      </a:r>
                    </a:p>
                  </a:txBody>
                  <a:tcPr marL="91442" marR="91442" marT="45698" marB="4569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BEF397"/>
                        </a:gs>
                        <a:gs pos="50000">
                          <a:srgbClr val="D5F6C0"/>
                        </a:gs>
                        <a:gs pos="100000">
                          <a:srgbClr val="EAFAE0"/>
                        </a:gs>
                      </a:gsLst>
                      <a:lin ang="189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32477082"/>
                  </a:ext>
                </a:extLst>
              </a:tr>
            </a:tbl>
          </a:graphicData>
        </a:graphic>
      </p:graphicFrame>
      <p:sp>
        <p:nvSpPr>
          <p:cNvPr id="9" name="七角星形 8">
            <a:extLst>
              <a:ext uri="{FF2B5EF4-FFF2-40B4-BE49-F238E27FC236}">
                <a16:creationId xmlns:a16="http://schemas.microsoft.com/office/drawing/2014/main" id="{C5C98F36-E252-B441-BB00-19D6B0709B4B}"/>
              </a:ext>
            </a:extLst>
          </p:cNvPr>
          <p:cNvSpPr/>
          <p:nvPr/>
        </p:nvSpPr>
        <p:spPr>
          <a:xfrm>
            <a:off x="6292851" y="5157790"/>
            <a:ext cx="2195513" cy="1666875"/>
          </a:xfrm>
          <a:prstGeom prst="star7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36000" rIns="36000" bIns="36000" anchor="ctr"/>
          <a:lstStyle/>
          <a:p>
            <a:pPr algn="ctr">
              <a:defRPr/>
            </a:pPr>
            <a:r>
              <a:rPr lang="zh-TW" altLang="en-US" dirty="0">
                <a:solidFill>
                  <a:schemeClr val="bg1"/>
                </a:solidFill>
              </a:rPr>
              <a:t>唯一志願，志願序不計分</a:t>
            </a:r>
            <a:endParaRPr lang="en-US" altLang="zh-TW" dirty="0">
              <a:solidFill>
                <a:schemeClr val="bg1"/>
              </a:solidFill>
            </a:endParaRPr>
          </a:p>
        </p:txBody>
      </p:sp>
      <p:pic>
        <p:nvPicPr>
          <p:cNvPr id="293967" name="圖片 11">
            <a:hlinkClick r:id="rId3" action="ppaction://hlinksldjump"/>
            <a:extLst>
              <a:ext uri="{FF2B5EF4-FFF2-40B4-BE49-F238E27FC236}">
                <a16:creationId xmlns:a16="http://schemas.microsoft.com/office/drawing/2014/main" id="{4D1225B6-D896-8F4A-8E71-6424FC611A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938" name="群組 6">
            <a:extLst>
              <a:ext uri="{FF2B5EF4-FFF2-40B4-BE49-F238E27FC236}">
                <a16:creationId xmlns:a16="http://schemas.microsoft.com/office/drawing/2014/main" id="{936D75BF-4C36-6747-805E-95DCC2232B41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157163"/>
            <a:ext cx="8447088" cy="874712"/>
            <a:chOff x="-73274" y="9576"/>
            <a:chExt cx="8372104" cy="964646"/>
          </a:xfrm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18534982-BA7D-454B-9D66-6BA625CAA768}"/>
                </a:ext>
              </a:extLst>
            </p:cNvPr>
            <p:cNvSpPr/>
            <p:nvPr/>
          </p:nvSpPr>
          <p:spPr>
            <a:xfrm>
              <a:off x="69907" y="9576"/>
              <a:ext cx="8228923" cy="964646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38FEB27A-8681-4B41-96A6-8D113CE9F7DC}"/>
                </a:ext>
              </a:extLst>
            </p:cNvPr>
            <p:cNvSpPr/>
            <p:nvPr/>
          </p:nvSpPr>
          <p:spPr>
            <a:xfrm>
              <a:off x="-73274" y="76103"/>
              <a:ext cx="8372104" cy="86835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特色招生專業群科甄選入學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(2-1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215043" name="文字方塊 2">
            <a:extLst>
              <a:ext uri="{FF2B5EF4-FFF2-40B4-BE49-F238E27FC236}">
                <a16:creationId xmlns:a16="http://schemas.microsoft.com/office/drawing/2014/main" id="{029A860D-08B3-704A-91DC-8B7A72B66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9" y="1031875"/>
            <a:ext cx="8569325" cy="4832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一、招生對象：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國中畢業生、就讀海外臺灣學校及大陸臺商學校學生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二、招生學校：</a:t>
            </a:r>
            <a:r>
              <a:rPr lang="zh-TW" altLang="zh-TW" sz="2000" b="1" u="sng" dirty="0">
                <a:solidFill>
                  <a:srgbClr val="6600CC"/>
                </a:solidFill>
                <a:ea typeface="標楷體" panose="02010601000101010101" pitchFamily="2" charset="-120"/>
              </a:rPr>
              <a:t>新北市公私立職業學校、高中附設職業類科</a:t>
            </a:r>
            <a:r>
              <a:rPr lang="zh-TW" altLang="en-US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2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</a:t>
            </a:r>
            <a:r>
              <a:rPr lang="en-US" altLang="zh-TW" sz="1800" b="1" dirty="0" smtClean="0">
                <a:solidFill>
                  <a:srgbClr val="6600C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(111</a:t>
            </a:r>
            <a:r>
              <a:rPr lang="zh-TW" altLang="en-US" sz="1800" b="1" dirty="0" smtClean="0">
                <a:solidFill>
                  <a:srgbClr val="6600C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群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13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校</a:t>
            </a:r>
            <a:r>
              <a:rPr lang="en-US" altLang="zh-TW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61</a:t>
            </a:r>
            <a:r>
              <a:rPr lang="zh-TW" altLang="en-US" sz="18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科</a:t>
            </a:r>
            <a:r>
              <a:rPr lang="en-US" altLang="zh-TW" sz="1800" b="1" dirty="0">
                <a:solidFill>
                  <a:srgbClr val="6600C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1800" dirty="0">
                <a:solidFill>
                  <a:srgbClr val="6600CC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1800" dirty="0">
              <a:solidFill>
                <a:srgbClr val="6600CC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三、招生名額：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總計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1037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名</a:t>
            </a:r>
            <a:r>
              <a:rPr lang="zh-TW" altLang="en-US" sz="22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四、報名原則；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依「新北市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度高級中等學校專業群科特色招生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甄</a:t>
            </a:r>
            <a:endParaRPr lang="en-US" altLang="zh-TW" sz="20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選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入學簡章」相關規定報名。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五、錄取規準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TW" sz="20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1</a:t>
            </a:r>
            <a:r>
              <a:rPr lang="en-US" altLang="zh-TW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lang="zh-TW"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不採計國中教育會考成績</a:t>
            </a:r>
            <a:r>
              <a:rPr lang="zh-TW" altLang="en-US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</a:p>
          <a:p>
            <a:pPr>
              <a:spcBef>
                <a:spcPct val="0"/>
              </a:spcBef>
              <a:buNone/>
            </a:pPr>
            <a:r>
              <a:rPr lang="en-US" altLang="zh-TW" sz="20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2</a:t>
            </a:r>
            <a:r>
              <a:rPr lang="en-US" altLang="zh-TW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lang="zh-TW"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術科為主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(70%)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</a:t>
            </a:r>
            <a:r>
              <a:rPr lang="zh-TW"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測驗內容以各群連結技術型高中專業群科基礎核心能力</a:t>
            </a:r>
            <a:r>
              <a:rPr lang="zh-TW" altLang="en-US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內  </a:t>
            </a:r>
            <a:endParaRPr lang="en-US" altLang="zh-TW" sz="18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  </a:t>
            </a:r>
            <a:r>
              <a:rPr lang="zh-TW" altLang="en-US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容</a:t>
            </a:r>
            <a:r>
              <a:rPr lang="zh-TW"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與對應國民中學</a:t>
            </a:r>
            <a:r>
              <a:rPr lang="en-US" altLang="zh-TW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108</a:t>
            </a:r>
            <a:r>
              <a:rPr lang="zh-TW" altLang="en-US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課程綱要相關學習領域之核心</a:t>
            </a:r>
            <a:r>
              <a:rPr lang="zh-TW" altLang="en-US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素養</a:t>
            </a:r>
            <a:endParaRPr lang="en-US" altLang="zh-TW" sz="18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18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  </a:t>
            </a:r>
            <a:r>
              <a:rPr lang="zh-TW" altLang="en-US" sz="18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能力。</a:t>
            </a:r>
            <a:endParaRPr lang="zh-TW" altLang="en-US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2000" dirty="0" smtClean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3</a:t>
            </a:r>
            <a:r>
              <a:rPr lang="en-US" altLang="zh-TW" sz="2000" dirty="0">
                <a:solidFill>
                  <a:srgbClr val="9A5315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lang="zh-TW" altLang="en-US" sz="20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書審為輔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(30%)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：書審成績含相關群科技藝技能競賽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(60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、國中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技 </a:t>
            </a:r>
            <a:endParaRPr lang="en-US" altLang="zh-TW" sz="20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藝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班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(20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、生涯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發展規劃書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(12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、技藝社團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及</a:t>
            </a:r>
            <a:endParaRPr lang="en-US" altLang="zh-TW" sz="2000" dirty="0" smtClean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職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探相關營隊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(8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None/>
            </a:pP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4</a:t>
            </a:r>
            <a:r>
              <a:rPr lang="en-US" altLang="zh-TW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lang="zh-TW" altLang="en-US" sz="20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如遇同分時，進行比序，比序順次請參閱簡章</a:t>
            </a:r>
            <a:r>
              <a:rPr lang="zh-TW" altLang="en-US" sz="2000" dirty="0" smtClean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zh-TW" altLang="en-US" sz="20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95940" name="圖片 8">
            <a:extLst>
              <a:ext uri="{FF2B5EF4-FFF2-40B4-BE49-F238E27FC236}">
                <a16:creationId xmlns:a16="http://schemas.microsoft.com/office/drawing/2014/main" id="{AEE848A0-4F1F-7F47-9099-A24206F969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986" name="群組 6">
            <a:extLst>
              <a:ext uri="{FF2B5EF4-FFF2-40B4-BE49-F238E27FC236}">
                <a16:creationId xmlns:a16="http://schemas.microsoft.com/office/drawing/2014/main" id="{CAF60640-7695-4443-BDEC-E8A77DF0FB38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157163"/>
            <a:ext cx="8447088" cy="874712"/>
            <a:chOff x="-73274" y="9576"/>
            <a:chExt cx="8372104" cy="964646"/>
          </a:xfrm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DA57138A-2CDC-654B-B94E-6EAA6296D55D}"/>
                </a:ext>
              </a:extLst>
            </p:cNvPr>
            <p:cNvSpPr/>
            <p:nvPr/>
          </p:nvSpPr>
          <p:spPr>
            <a:xfrm>
              <a:off x="69907" y="9576"/>
              <a:ext cx="8228923" cy="964646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4BC75857-9EC5-1448-BB97-CCADE43AD26B}"/>
                </a:ext>
              </a:extLst>
            </p:cNvPr>
            <p:cNvSpPr/>
            <p:nvPr/>
          </p:nvSpPr>
          <p:spPr>
            <a:xfrm>
              <a:off x="-73274" y="76103"/>
              <a:ext cx="8372104" cy="868357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11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1</a:t>
              </a:r>
              <a:r>
                <a:rPr lang="zh-TW" altLang="en-US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學年</a:t>
              </a: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度新北市入學管道創新作為</a:t>
              </a:r>
              <a:endParaRPr lang="en-US" altLang="zh-TW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  <a:p>
              <a:pPr algn="ctr" defTabSz="1733550">
                <a:lnSpc>
                  <a:spcPts val="2000"/>
                </a:lnSpc>
                <a:spcAft>
                  <a:spcPct val="35000"/>
                </a:spcAft>
                <a:defRPr/>
              </a:pPr>
              <a:r>
                <a:rPr lang="zh-TW" altLang="en-US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特色招生專業群科甄選入學</a:t>
              </a:r>
              <a:r>
                <a:rPr lang="en-US" altLang="zh-TW" sz="2800" b="1" dirty="0" smtClean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(2-2</a:t>
              </a:r>
              <a:r>
                <a:rPr lang="en-US" altLang="zh-TW" sz="2800" b="1" dirty="0">
                  <a:solidFill>
                    <a:srgbClr val="FFFF00"/>
                  </a:solidFill>
                  <a:latin typeface="標楷體" pitchFamily="65" charset="-120"/>
                  <a:ea typeface="標楷體" pitchFamily="65" charset="-120"/>
                  <a:cs typeface="BiauKai"/>
                </a:rPr>
                <a:t>)</a:t>
              </a:r>
              <a:endParaRPr lang="zh-TW" altLang="en-US" sz="2800" b="1" dirty="0">
                <a:solidFill>
                  <a:srgbClr val="FFFF00"/>
                </a:solidFill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297987" name="文字方塊 2">
            <a:extLst>
              <a:ext uri="{FF2B5EF4-FFF2-40B4-BE49-F238E27FC236}">
                <a16:creationId xmlns:a16="http://schemas.microsoft.com/office/drawing/2014/main" id="{4E4F6F94-36B8-9645-B187-63C108F10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937" y="1556792"/>
            <a:ext cx="8569325" cy="3862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lvl="0">
              <a:spcBef>
                <a:spcPct val="0"/>
              </a:spcBef>
              <a:buNone/>
            </a:pP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六、主委學校：</a:t>
            </a:r>
            <a:r>
              <a:rPr lang="zh-TW" altLang="en-US" sz="2200" dirty="0">
                <a:solidFill>
                  <a:srgbClr val="0333F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新北高工</a:t>
            </a:r>
            <a:endParaRPr lang="en-US" altLang="zh-TW" sz="2200" b="1" dirty="0">
              <a:solidFill>
                <a:srgbClr val="0333F8"/>
              </a:solidFill>
              <a:latin typeface="MS Gothic" panose="020B0609070205080204" pitchFamily="49" charset="-128"/>
              <a:ea typeface="MS Gothic" panose="020B0609070205080204" pitchFamily="49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七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、報名作業：</a:t>
            </a:r>
          </a:p>
          <a:p>
            <a:pPr>
              <a:spcBef>
                <a:spcPct val="0"/>
              </a:spcBef>
              <a:buNone/>
            </a:pP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學生基本資料網路輸入</a:t>
            </a:r>
            <a:endParaRPr lang="en-US" altLang="zh-TW" sz="2000" b="1" dirty="0" smtClean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8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日中午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12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時止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，考生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至委員會網站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輸</a:t>
            </a:r>
            <a:endParaRPr lang="en-US" altLang="zh-TW" sz="2000" dirty="0" smtClean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入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報名基本資料、選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填報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考學校及科別。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0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報名繳件：</a:t>
            </a:r>
            <a:endParaRPr lang="zh-TW" altLang="en-US" sz="20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600"/>
              </a:spcBef>
              <a:buNone/>
            </a:pP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集體報名：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至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上午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lang="zh-TW" altLang="en-US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時至下午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000" dirty="0" smtClean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600"/>
              </a:spcBef>
              <a:buFontTx/>
              <a:buNone/>
            </a:pP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</a:t>
            </a:r>
            <a:r>
              <a:rPr lang="en-US" altLang="zh-TW" sz="20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.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個別報名：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日上午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9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時至下午</a:t>
            </a:r>
            <a:r>
              <a:rPr lang="en-US" altLang="zh-TW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0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時</a:t>
            </a:r>
            <a:endParaRPr lang="en-US" altLang="zh-TW" sz="2000" dirty="0" smtClean="0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600"/>
              </a:spcBef>
              <a:buFontTx/>
              <a:buNone/>
            </a:pPr>
            <a:r>
              <a:rPr lang="zh-TW" altLang="en-US" sz="2200" dirty="0" smtClean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八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、測驗時間：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23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r>
              <a:rPr lang="zh-CN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endParaRPr lang="en-US" altLang="zh-TW" sz="2200" dirty="0">
              <a:solidFill>
                <a:srgbClr val="0E18D8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九、</a:t>
            </a:r>
            <a:r>
              <a:rPr lang="zh-TW" altLang="en-US" sz="2200" dirty="0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放榜：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15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 </a:t>
            </a:r>
            <a:endParaRPr lang="en-US" altLang="zh-TW" sz="22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zh-TW" altLang="en-US" sz="2200" dirty="0">
                <a:solidFill>
                  <a:srgbClr val="0E18D8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十、報到：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111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</a:t>
            </a:r>
            <a:r>
              <a:rPr lang="en-US" altLang="zh-TW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</a:t>
            </a:r>
            <a:r>
              <a:rPr lang="zh-TW" altLang="en-US" sz="22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月</a:t>
            </a:r>
            <a:r>
              <a:rPr lang="en-US" altLang="zh-TW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16</a:t>
            </a:r>
            <a:r>
              <a:rPr lang="zh-TW" altLang="en-US" sz="2200" b="1" dirty="0" smtClean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日</a:t>
            </a:r>
            <a:endParaRPr lang="zh-TW" altLang="en-US" sz="2200" b="1" dirty="0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pic>
        <p:nvPicPr>
          <p:cNvPr id="297988" name="圖片 8">
            <a:extLst>
              <a:ext uri="{FF2B5EF4-FFF2-40B4-BE49-F238E27FC236}">
                <a16:creationId xmlns:a16="http://schemas.microsoft.com/office/drawing/2014/main" id="{B0DEF595-4CE0-CE49-B61A-AEB2A92A77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35941" y="1063243"/>
            <a:ext cx="8009890" cy="193322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5600" marR="0" lvl="0" indent="-343535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4000" b="1" i="0" u="none" strike="noStrike" kern="1200" cap="none" spc="-7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11</a:t>
            </a:r>
            <a:r>
              <a:rPr kumimoji="0" lang="en-US" sz="4000" b="1" i="0" u="none" strike="noStrike" kern="1200" cap="none" spc="-7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1</a:t>
            </a:r>
            <a:r>
              <a:rPr kumimoji="0" sz="4000" b="1" i="0" u="none" strike="noStrike" kern="1200" cap="none" spc="-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學</a:t>
            </a:r>
            <a:r>
              <a:rPr kumimoji="0" sz="4000" b="1" i="0" u="none" strike="noStrike" kern="1200" cap="none" spc="-1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年</a:t>
            </a:r>
            <a:r>
              <a:rPr kumimoji="0" sz="4000" b="1" i="0" u="none" strike="noStrike" kern="1200" cap="none" spc="-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度</a:t>
            </a:r>
            <a:r>
              <a:rPr kumimoji="0" sz="2800" b="0" i="0" u="none" strike="noStrike" kern="1200" cap="none" spc="-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五專部招生學校計有國立臺北科技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標楷體" panose="03000509000000000000" pitchFamily="65" charset="-120"/>
              <a:cs typeface="Times New Roman" panose="02020603050405020304" pitchFamily="18" charset="0"/>
            </a:endParaRPr>
          </a:p>
          <a:p>
            <a:pPr marL="355600" marR="5080" lvl="0" indent="0" algn="l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大學、國立臺中科技大學、國立高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雄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科技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大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學等 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44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所學校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，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包含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9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所國立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、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35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所私立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，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總招生名額 共超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過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15,000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標楷體" panose="03000509000000000000" pitchFamily="65" charset="-120"/>
                <a:cs typeface="Times New Roman" panose="02020603050405020304" pitchFamily="18" charset="0"/>
              </a:rPr>
              <a:t>名。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標楷體" panose="03000509000000000000" pitchFamily="65" charset="-120"/>
              <a:cs typeface="Times New Roman" panose="02020603050405020304" pitchFamily="18" charset="0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338621" y="3091054"/>
            <a:ext cx="8467090" cy="3395345"/>
            <a:chOff x="338620" y="3091052"/>
            <a:chExt cx="8467090" cy="3395345"/>
          </a:xfrm>
        </p:grpSpPr>
        <p:sp>
          <p:nvSpPr>
            <p:cNvPr id="7" name="object 7"/>
            <p:cNvSpPr/>
            <p:nvPr/>
          </p:nvSpPr>
          <p:spPr>
            <a:xfrm>
              <a:off x="5908928" y="3091052"/>
              <a:ext cx="2896488" cy="1925447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38620" y="3091052"/>
              <a:ext cx="2893441" cy="1925447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941574" y="4509147"/>
              <a:ext cx="3257930" cy="1977008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226263" y="114427"/>
            <a:ext cx="609346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2800" b="1" i="0" u="none" strike="noStrike" kern="1200" cap="none" spc="-5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800" b="1" i="0" u="none" strike="noStrike" kern="1200" cap="none" spc="-5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學年度五專招生簡介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-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招生學校概況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</p:spTree>
    <p:extLst>
      <p:ext uri="{BB962C8B-B14F-4D97-AF65-F5344CB8AC3E}">
        <p14:creationId xmlns:p14="http://schemas.microsoft.com/office/powerpoint/2010/main" val="264528425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244958" y="1916812"/>
            <a:ext cx="3222625" cy="4558665"/>
            <a:chOff x="244957" y="1916810"/>
            <a:chExt cx="3222625" cy="4558665"/>
          </a:xfrm>
        </p:grpSpPr>
        <p:sp>
          <p:nvSpPr>
            <p:cNvPr id="6" name="object 6"/>
            <p:cNvSpPr/>
            <p:nvPr/>
          </p:nvSpPr>
          <p:spPr>
            <a:xfrm>
              <a:off x="291079" y="1962911"/>
              <a:ext cx="3176024" cy="4512563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244957" y="1916810"/>
              <a:ext cx="3089275" cy="4425315"/>
            </a:xfrm>
            <a:custGeom>
              <a:avLst/>
              <a:gdLst/>
              <a:ahLst/>
              <a:cxnLst/>
              <a:rect l="l" t="t" r="r" b="b"/>
              <a:pathLst>
                <a:path w="3089275" h="4425315">
                  <a:moveTo>
                    <a:pt x="2957601" y="0"/>
                  </a:moveTo>
                  <a:lnTo>
                    <a:pt x="131241" y="0"/>
                  </a:lnTo>
                  <a:lnTo>
                    <a:pt x="80152" y="10320"/>
                  </a:lnTo>
                  <a:lnTo>
                    <a:pt x="38436" y="38465"/>
                  </a:lnTo>
                  <a:lnTo>
                    <a:pt x="10312" y="80206"/>
                  </a:lnTo>
                  <a:lnTo>
                    <a:pt x="0" y="131317"/>
                  </a:lnTo>
                  <a:lnTo>
                    <a:pt x="0" y="4294009"/>
                  </a:lnTo>
                  <a:lnTo>
                    <a:pt x="10312" y="4345093"/>
                  </a:lnTo>
                  <a:lnTo>
                    <a:pt x="38436" y="4386810"/>
                  </a:lnTo>
                  <a:lnTo>
                    <a:pt x="80152" y="4414937"/>
                  </a:lnTo>
                  <a:lnTo>
                    <a:pt x="131241" y="4425251"/>
                  </a:lnTo>
                  <a:lnTo>
                    <a:pt x="2957601" y="4425251"/>
                  </a:lnTo>
                  <a:lnTo>
                    <a:pt x="3008639" y="4414937"/>
                  </a:lnTo>
                  <a:lnTo>
                    <a:pt x="3050343" y="4386810"/>
                  </a:lnTo>
                  <a:lnTo>
                    <a:pt x="3078473" y="4345093"/>
                  </a:lnTo>
                  <a:lnTo>
                    <a:pt x="3088792" y="4294009"/>
                  </a:lnTo>
                  <a:lnTo>
                    <a:pt x="3088792" y="131317"/>
                  </a:lnTo>
                  <a:lnTo>
                    <a:pt x="3078473" y="80206"/>
                  </a:lnTo>
                  <a:lnTo>
                    <a:pt x="3050343" y="38465"/>
                  </a:lnTo>
                  <a:lnTo>
                    <a:pt x="3008639" y="10320"/>
                  </a:lnTo>
                  <a:lnTo>
                    <a:pt x="2957601" y="0"/>
                  </a:lnTo>
                  <a:close/>
                </a:path>
              </a:pathLst>
            </a:custGeom>
            <a:solidFill>
              <a:srgbClr val="DDD5E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8" name="objec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6483156"/>
              </p:ext>
            </p:extLst>
          </p:nvPr>
        </p:nvGraphicFramePr>
        <p:xfrm>
          <a:off x="57759" y="1981456"/>
          <a:ext cx="3275329" cy="436060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92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2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9161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臺北科技大學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臺北商業大學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9288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spc="-5" dirty="0">
                          <a:latin typeface="標楷體"/>
                          <a:cs typeface="標楷體"/>
                        </a:rPr>
                        <a:t>敏實科技大學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spc="-5" dirty="0">
                          <a:latin typeface="標楷體"/>
                          <a:cs typeface="標楷體"/>
                        </a:rPr>
                        <a:t>慈濟科技大學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9161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致理科技大學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醒吾科技大學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9288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臺北城市科大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台北海洋科大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953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9161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宏國德霖科大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龍華科技大學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9161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華夏科技大學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馬偕醫護專校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9288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耕莘醫護專校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聖母醫護專校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9161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新生醫護專校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黎明技術學院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9288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經國管理學院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南亞技術學院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9160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endParaRPr sz="1800" dirty="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康寧大學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8490">
                <a:tc>
                  <a:txBody>
                    <a:bodyPr/>
                    <a:lstStyle/>
                    <a:p>
                      <a:pPr marR="83185" algn="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endParaRPr sz="1800" dirty="0">
                        <a:latin typeface="標楷體"/>
                        <a:cs typeface="標楷體"/>
                      </a:endParaRPr>
                    </a:p>
                  </a:txBody>
                  <a:tcPr marL="0" marR="0" marT="3937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9" name="object 9"/>
          <p:cNvGrpSpPr/>
          <p:nvPr/>
        </p:nvGrpSpPr>
        <p:grpSpPr>
          <a:xfrm>
            <a:off x="5774182" y="1916812"/>
            <a:ext cx="3295650" cy="3734435"/>
            <a:chOff x="5774182" y="1916810"/>
            <a:chExt cx="3295650" cy="3734435"/>
          </a:xfrm>
        </p:grpSpPr>
        <p:sp>
          <p:nvSpPr>
            <p:cNvPr id="10" name="object 10"/>
            <p:cNvSpPr/>
            <p:nvPr/>
          </p:nvSpPr>
          <p:spPr>
            <a:xfrm>
              <a:off x="5820151" y="1962908"/>
              <a:ext cx="3249176" cy="3688087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5774182" y="1916810"/>
              <a:ext cx="3161030" cy="3600450"/>
            </a:xfrm>
            <a:custGeom>
              <a:avLst/>
              <a:gdLst/>
              <a:ahLst/>
              <a:cxnLst/>
              <a:rect l="l" t="t" r="r" b="b"/>
              <a:pathLst>
                <a:path w="3161029" h="3600450">
                  <a:moveTo>
                    <a:pt x="3026664" y="0"/>
                  </a:moveTo>
                  <a:lnTo>
                    <a:pt x="134238" y="0"/>
                  </a:lnTo>
                  <a:lnTo>
                    <a:pt x="91797" y="6853"/>
                  </a:lnTo>
                  <a:lnTo>
                    <a:pt x="54946" y="25936"/>
                  </a:lnTo>
                  <a:lnTo>
                    <a:pt x="25891" y="55028"/>
                  </a:lnTo>
                  <a:lnTo>
                    <a:pt x="6840" y="91911"/>
                  </a:lnTo>
                  <a:lnTo>
                    <a:pt x="0" y="134365"/>
                  </a:lnTo>
                  <a:lnTo>
                    <a:pt x="0" y="3466083"/>
                  </a:lnTo>
                  <a:lnTo>
                    <a:pt x="6840" y="3508538"/>
                  </a:lnTo>
                  <a:lnTo>
                    <a:pt x="25891" y="3545421"/>
                  </a:lnTo>
                  <a:lnTo>
                    <a:pt x="54946" y="3574513"/>
                  </a:lnTo>
                  <a:lnTo>
                    <a:pt x="91797" y="3593596"/>
                  </a:lnTo>
                  <a:lnTo>
                    <a:pt x="134238" y="3600450"/>
                  </a:lnTo>
                  <a:lnTo>
                    <a:pt x="3026664" y="3600450"/>
                  </a:lnTo>
                  <a:lnTo>
                    <a:pt x="3069118" y="3593596"/>
                  </a:lnTo>
                  <a:lnTo>
                    <a:pt x="3106001" y="3574513"/>
                  </a:lnTo>
                  <a:lnTo>
                    <a:pt x="3135093" y="3545421"/>
                  </a:lnTo>
                  <a:lnTo>
                    <a:pt x="3154176" y="3508538"/>
                  </a:lnTo>
                  <a:lnTo>
                    <a:pt x="3161029" y="3466083"/>
                  </a:lnTo>
                  <a:lnTo>
                    <a:pt x="3161029" y="134365"/>
                  </a:lnTo>
                  <a:lnTo>
                    <a:pt x="3154176" y="91911"/>
                  </a:lnTo>
                  <a:lnTo>
                    <a:pt x="3135093" y="55028"/>
                  </a:lnTo>
                  <a:lnTo>
                    <a:pt x="3106001" y="25936"/>
                  </a:lnTo>
                  <a:lnTo>
                    <a:pt x="3069118" y="6853"/>
                  </a:lnTo>
                  <a:lnTo>
                    <a:pt x="3026664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623815" y="2023364"/>
          <a:ext cx="3311525" cy="3493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89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22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8112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b="1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高雄科技大學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澎湖科技大學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238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b="1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高雄餐旅大學</a:t>
                      </a:r>
                      <a:endParaRPr sz="1800" dirty="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臺東專校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238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b="1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臺南醫護專校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美和科技大學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238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中華醫事科大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輔英科技大學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239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正修科技大學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南臺科技大學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26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112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慈惠醫護專校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894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樹人醫護專校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894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8238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敏惠醫護專校</a:t>
                      </a:r>
                    </a:p>
                  </a:txBody>
                  <a:tcPr marL="0" marR="0" marT="4889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育英醫護專校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89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8239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崇仁醫護專校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89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大同技術學院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4889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8238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東方設計大學</a:t>
                      </a:r>
                    </a:p>
                  </a:txBody>
                  <a:tcPr marL="0" marR="0" marT="48895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文藻外語大學</a:t>
                      </a:r>
                    </a:p>
                  </a:txBody>
                  <a:tcPr marL="0" marR="0" marT="4445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13" name="object 13"/>
          <p:cNvGrpSpPr/>
          <p:nvPr/>
        </p:nvGrpSpPr>
        <p:grpSpPr>
          <a:xfrm>
            <a:off x="3738880" y="1916810"/>
            <a:ext cx="1800860" cy="2222500"/>
            <a:chOff x="3738879" y="1916810"/>
            <a:chExt cx="1800860" cy="2222500"/>
          </a:xfrm>
        </p:grpSpPr>
        <p:sp>
          <p:nvSpPr>
            <p:cNvPr id="14" name="object 14"/>
            <p:cNvSpPr/>
            <p:nvPr/>
          </p:nvSpPr>
          <p:spPr>
            <a:xfrm>
              <a:off x="3784091" y="1962911"/>
              <a:ext cx="1755647" cy="2176272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3738879" y="1916810"/>
              <a:ext cx="1666239" cy="2088514"/>
            </a:xfrm>
            <a:custGeom>
              <a:avLst/>
              <a:gdLst/>
              <a:ahLst/>
              <a:cxnLst/>
              <a:rect l="l" t="t" r="r" b="b"/>
              <a:pathLst>
                <a:path w="1666239" h="2088514">
                  <a:moveTo>
                    <a:pt x="1595501" y="0"/>
                  </a:moveTo>
                  <a:lnTo>
                    <a:pt x="70739" y="0"/>
                  </a:lnTo>
                  <a:lnTo>
                    <a:pt x="43183" y="5572"/>
                  </a:lnTo>
                  <a:lnTo>
                    <a:pt x="20700" y="20764"/>
                  </a:lnTo>
                  <a:lnTo>
                    <a:pt x="5552" y="43291"/>
                  </a:lnTo>
                  <a:lnTo>
                    <a:pt x="0" y="70865"/>
                  </a:lnTo>
                  <a:lnTo>
                    <a:pt x="0" y="2017395"/>
                  </a:lnTo>
                  <a:lnTo>
                    <a:pt x="5552" y="2044969"/>
                  </a:lnTo>
                  <a:lnTo>
                    <a:pt x="20701" y="2067496"/>
                  </a:lnTo>
                  <a:lnTo>
                    <a:pt x="43183" y="2082688"/>
                  </a:lnTo>
                  <a:lnTo>
                    <a:pt x="70739" y="2088261"/>
                  </a:lnTo>
                  <a:lnTo>
                    <a:pt x="1595501" y="2088261"/>
                  </a:lnTo>
                  <a:lnTo>
                    <a:pt x="1623056" y="2082688"/>
                  </a:lnTo>
                  <a:lnTo>
                    <a:pt x="1645539" y="2067496"/>
                  </a:lnTo>
                  <a:lnTo>
                    <a:pt x="1660687" y="2044969"/>
                  </a:lnTo>
                  <a:lnTo>
                    <a:pt x="1666240" y="2017395"/>
                  </a:lnTo>
                  <a:lnTo>
                    <a:pt x="1666240" y="70865"/>
                  </a:lnTo>
                  <a:lnTo>
                    <a:pt x="1660687" y="43291"/>
                  </a:lnTo>
                  <a:lnTo>
                    <a:pt x="1645539" y="20764"/>
                  </a:lnTo>
                  <a:lnTo>
                    <a:pt x="1623056" y="5572"/>
                  </a:lnTo>
                  <a:lnTo>
                    <a:pt x="1595501" y="0"/>
                  </a:lnTo>
                  <a:close/>
                </a:path>
              </a:pathLst>
            </a:custGeom>
            <a:solidFill>
              <a:srgbClr val="F9C09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3707891" y="2121866"/>
          <a:ext cx="1697355" cy="18138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973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8374"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臺中科技大學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0" marB="0"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3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1800" b="1" spc="-5" dirty="0">
                          <a:solidFill>
                            <a:srgbClr val="0000FF"/>
                          </a:solidFill>
                          <a:latin typeface="標楷體"/>
                          <a:cs typeface="標楷體"/>
                        </a:rPr>
                        <a:t>虎尾科技大學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2069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1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14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弘光科技大學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2704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3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14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南開科技大學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2704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905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846"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  <a:spcBef>
                          <a:spcPts val="414"/>
                        </a:spcBef>
                      </a:pPr>
                      <a:r>
                        <a:rPr sz="1800" dirty="0">
                          <a:latin typeface="標楷體"/>
                          <a:cs typeface="標楷體"/>
                        </a:rPr>
                        <a:t>仁德醫護專校</a:t>
                      </a:r>
                      <a:endParaRPr sz="1800">
                        <a:latin typeface="標楷體"/>
                        <a:cs typeface="標楷體"/>
                      </a:endParaRPr>
                    </a:p>
                  </a:txBody>
                  <a:tcPr marL="0" marR="0" marT="52704" marB="0">
                    <a:lnT w="19050">
                      <a:solidFill>
                        <a:srgbClr val="FFFFFF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17"/>
          <p:cNvSpPr/>
          <p:nvPr/>
        </p:nvSpPr>
        <p:spPr>
          <a:xfrm>
            <a:off x="238505" y="1405269"/>
            <a:ext cx="3377184" cy="58369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82420" y="1531696"/>
            <a:ext cx="12153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北區</a:t>
            </a:r>
            <a:r>
              <a:rPr kumimoji="0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000" b="1" i="0" u="none" strike="noStrike" kern="1200" cap="none" spc="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lang="en-US" sz="2000" b="1" i="0" u="none" strike="noStrike" kern="1200" cap="none" spc="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9</a:t>
            </a:r>
            <a:r>
              <a:rPr kumimoji="0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26608" y="1414274"/>
            <a:ext cx="3456432" cy="58369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47764" y="1531696"/>
            <a:ext cx="12153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南區</a:t>
            </a:r>
            <a:r>
              <a:rPr kumimoji="0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20</a:t>
            </a:r>
            <a:r>
              <a:rPr kumimoji="0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659123" y="1414274"/>
            <a:ext cx="1825752" cy="58369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28695" y="1531696"/>
            <a:ext cx="1087755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中區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(5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748157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800" spc="-5" dirty="0" smtClean="0">
                <a:solidFill>
                  <a:srgbClr val="FFFFFF"/>
                </a:solidFill>
              </a:rPr>
              <a:t>學年度五專招生簡介</a:t>
            </a:r>
            <a:r>
              <a:rPr sz="2800" spc="-2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spc="-2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000" spc="-2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000" dirty="0" smtClean="0">
                <a:solidFill>
                  <a:srgbClr val="FFFFFF"/>
                </a:solidFill>
              </a:rPr>
              <a:t>學年度招生學校一覽表</a:t>
            </a:r>
            <a:endParaRPr sz="2000" dirty="0">
              <a:latin typeface="Times New Roman"/>
              <a:cs typeface="Times New Roman"/>
            </a:endParaRPr>
          </a:p>
        </p:txBody>
      </p:sp>
      <p:graphicFrame>
        <p:nvGraphicFramePr>
          <p:cNvPr id="25" name="表格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174307"/>
              </p:ext>
            </p:extLst>
          </p:nvPr>
        </p:nvGraphicFramePr>
        <p:xfrm>
          <a:off x="5144569" y="5604696"/>
          <a:ext cx="3999431" cy="396204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888620">
                  <a:extLst>
                    <a:ext uri="{9D8B030D-6E8A-4147-A177-3AD203B41FA5}">
                      <a16:colId xmlns:a16="http://schemas.microsoft.com/office/drawing/2014/main" val="2317338146"/>
                    </a:ext>
                  </a:extLst>
                </a:gridCol>
                <a:gridCol w="2110811">
                  <a:extLst>
                    <a:ext uri="{9D8B030D-6E8A-4147-A177-3AD203B41FA5}">
                      <a16:colId xmlns:a16="http://schemas.microsoft.com/office/drawing/2014/main" val="2548724072"/>
                    </a:ext>
                  </a:extLst>
                </a:gridCol>
              </a:tblGrid>
              <a:tr h="31729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1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  <a:cs typeface="Arial Unicode MS" panose="020B0604020202020204" pitchFamily="34" charset="-120"/>
                        </a:rPr>
                        <a:t>高苑科技大學</a:t>
                      </a:r>
                      <a:endParaRPr lang="zh-TW" altLang="en-US" sz="2000" b="1" dirty="0">
                        <a:solidFill>
                          <a:srgbClr val="FF0000"/>
                        </a:solidFill>
                        <a:latin typeface="+mn-ea"/>
                        <a:ea typeface="+mn-ea"/>
                        <a:cs typeface="Arial Unicode MS" panose="020B0604020202020204" pitchFamily="34" charset="-120"/>
                      </a:endParaRPr>
                    </a:p>
                  </a:txBody>
                  <a:tcPr marL="91444" marR="91444" marT="45702" marB="4570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1" dirty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嘉南藥理大學</a:t>
                      </a:r>
                      <a:endParaRPr lang="zh-TW" altLang="en-US" sz="2000" b="1" dirty="0">
                        <a:solidFill>
                          <a:srgbClr val="FF0000"/>
                        </a:solidFill>
                        <a:latin typeface="+mn-ea"/>
                        <a:ea typeface="+mn-ea"/>
                      </a:endParaRPr>
                    </a:p>
                  </a:txBody>
                  <a:tcPr marL="91444" marR="91444" marT="45702" marB="45702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9856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903349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745236" y="1694688"/>
            <a:ext cx="6642100" cy="4865370"/>
            <a:chOff x="745236" y="1694688"/>
            <a:chExt cx="6642100" cy="4865370"/>
          </a:xfrm>
        </p:grpSpPr>
        <p:sp>
          <p:nvSpPr>
            <p:cNvPr id="6" name="object 6"/>
            <p:cNvSpPr/>
            <p:nvPr/>
          </p:nvSpPr>
          <p:spPr>
            <a:xfrm>
              <a:off x="5208540" y="4116816"/>
              <a:ext cx="2147022" cy="2442856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4811649" y="3533267"/>
              <a:ext cx="2389251" cy="167017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4531106" y="2226056"/>
              <a:ext cx="2856179" cy="2481884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749808" y="1694688"/>
              <a:ext cx="4192524" cy="521207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45236" y="2915412"/>
              <a:ext cx="4197096" cy="524256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745236" y="4137660"/>
              <a:ext cx="4197096" cy="525780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749808" y="5365990"/>
              <a:ext cx="4192524" cy="519697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813687" y="5450842"/>
            <a:ext cx="206184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各校五專免試續招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02475" y="3777706"/>
            <a:ext cx="3587115" cy="7950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7551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未錄取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北、中、南區五專聯合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免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試入學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13686" y="1778890"/>
            <a:ext cx="4058920" cy="155638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0" marR="1990089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國中教育會考</a:t>
            </a:r>
          </a:p>
          <a:p>
            <a:pPr marL="139065" marR="0" lvl="0" indent="0" algn="ctr" defTabSz="914400" rtl="0" eaLnBrk="1" fontAlgn="auto" latinLnBrk="0" hangingPunct="1">
              <a:lnSpc>
                <a:spcPct val="100000"/>
              </a:lnSpc>
              <a:spcBef>
                <a:spcPts val="229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取得會考成績</a:t>
            </a:r>
          </a:p>
          <a:p>
            <a:pPr marL="3575685" marR="0" lvl="0" indent="0" algn="ctr" defTabSz="914400" rtl="0" eaLnBrk="1" fontAlgn="auto" latinLnBrk="0" hangingPunct="1">
              <a:lnSpc>
                <a:spcPts val="2140"/>
              </a:lnSpc>
              <a:spcBef>
                <a:spcPts val="6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</a:t>
            </a:r>
          </a:p>
          <a:p>
            <a:pPr marL="0" marR="1990089" lvl="0" indent="0" algn="ctr" defTabSz="914400" rtl="0" eaLnBrk="1" fontAlgn="auto" latinLnBrk="0" hangingPunct="1">
              <a:lnSpc>
                <a:spcPts val="23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五專優先免試入學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55767" y="3803728"/>
            <a:ext cx="48260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185664" y="4943934"/>
            <a:ext cx="483234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214243" y="4889119"/>
            <a:ext cx="7112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未錄取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549652" y="2185416"/>
            <a:ext cx="6594475" cy="4156710"/>
            <a:chOff x="2549651" y="2185416"/>
            <a:chExt cx="6594475" cy="4156710"/>
          </a:xfrm>
        </p:grpSpPr>
        <p:sp>
          <p:nvSpPr>
            <p:cNvPr id="20" name="object 20"/>
            <p:cNvSpPr/>
            <p:nvPr/>
          </p:nvSpPr>
          <p:spPr>
            <a:xfrm>
              <a:off x="2549651" y="2185416"/>
              <a:ext cx="588263" cy="743712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2549651" y="3419855"/>
              <a:ext cx="588263" cy="745235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2549651" y="4640580"/>
              <a:ext cx="588263" cy="743712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6219570" y="2250376"/>
              <a:ext cx="2924429" cy="4091686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7223253" y="5245353"/>
            <a:ext cx="13989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五專招生學校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226263" y="114427"/>
            <a:ext cx="7874634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800" spc="-5" dirty="0" smtClean="0">
                <a:solidFill>
                  <a:srgbClr val="FFFFFF"/>
                </a:solidFill>
              </a:rPr>
              <a:t>學年度五專招生簡介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五專主要聯招入學管道流程圖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36231914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73415" y="6518249"/>
            <a:ext cx="2787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001F5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17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46736"/>
            <a:ext cx="9144000" cy="6811645"/>
            <a:chOff x="0" y="46736"/>
            <a:chExt cx="9144000" cy="6811645"/>
          </a:xfrm>
        </p:grpSpPr>
        <p:sp>
          <p:nvSpPr>
            <p:cNvPr id="4" name="object 4"/>
            <p:cNvSpPr/>
            <p:nvPr/>
          </p:nvSpPr>
          <p:spPr>
            <a:xfrm>
              <a:off x="0" y="46736"/>
              <a:ext cx="9137650" cy="6689725"/>
            </a:xfrm>
            <a:custGeom>
              <a:avLst/>
              <a:gdLst/>
              <a:ahLst/>
              <a:cxnLst/>
              <a:rect l="l" t="t" r="r" b="b"/>
              <a:pathLst>
                <a:path w="9137650" h="6689725">
                  <a:moveTo>
                    <a:pt x="9137269" y="0"/>
                  </a:moveTo>
                  <a:lnTo>
                    <a:pt x="0" y="4960278"/>
                  </a:lnTo>
                  <a:lnTo>
                    <a:pt x="0" y="4984946"/>
                  </a:lnTo>
                  <a:lnTo>
                    <a:pt x="7646034" y="6689477"/>
                  </a:lnTo>
                  <a:lnTo>
                    <a:pt x="9137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67842" y="3386836"/>
              <a:ext cx="1290955" cy="1290955"/>
            </a:xfrm>
            <a:custGeom>
              <a:avLst/>
              <a:gdLst/>
              <a:ahLst/>
              <a:cxnLst/>
              <a:rect l="l" t="t" r="r" b="b"/>
              <a:pathLst>
                <a:path w="1290955" h="1290954">
                  <a:moveTo>
                    <a:pt x="0" y="1290574"/>
                  </a:moveTo>
                  <a:lnTo>
                    <a:pt x="1290574" y="1290574"/>
                  </a:lnTo>
                  <a:lnTo>
                    <a:pt x="1290574" y="0"/>
                  </a:lnTo>
                  <a:lnTo>
                    <a:pt x="0" y="0"/>
                  </a:lnTo>
                  <a:lnTo>
                    <a:pt x="0" y="1290574"/>
                  </a:lnTo>
                  <a:close/>
                </a:path>
              </a:pathLst>
            </a:custGeom>
            <a:ln w="28575">
              <a:solidFill>
                <a:srgbClr val="D9959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778000" y="1926043"/>
              <a:ext cx="1207770" cy="1207770"/>
            </a:xfrm>
            <a:custGeom>
              <a:avLst/>
              <a:gdLst/>
              <a:ahLst/>
              <a:cxnLst/>
              <a:rect l="l" t="t" r="r" b="b"/>
              <a:pathLst>
                <a:path w="1207770" h="1207770">
                  <a:moveTo>
                    <a:pt x="1207312" y="0"/>
                  </a:moveTo>
                  <a:lnTo>
                    <a:pt x="0" y="0"/>
                  </a:lnTo>
                  <a:lnTo>
                    <a:pt x="0" y="603669"/>
                  </a:lnTo>
                  <a:lnTo>
                    <a:pt x="0" y="1207300"/>
                  </a:lnTo>
                  <a:lnTo>
                    <a:pt x="1207312" y="1207300"/>
                  </a:lnTo>
                  <a:lnTo>
                    <a:pt x="1207312" y="603669"/>
                  </a:lnTo>
                  <a:lnTo>
                    <a:pt x="1207312" y="0"/>
                  </a:lnTo>
                  <a:close/>
                </a:path>
              </a:pathLst>
            </a:custGeom>
            <a:solidFill>
              <a:srgbClr val="920048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757999" y="2529712"/>
              <a:ext cx="1717675" cy="1717675"/>
            </a:xfrm>
            <a:custGeom>
              <a:avLst/>
              <a:gdLst/>
              <a:ahLst/>
              <a:cxnLst/>
              <a:rect l="l" t="t" r="r" b="b"/>
              <a:pathLst>
                <a:path w="1717675" h="1717675">
                  <a:moveTo>
                    <a:pt x="1717294" y="0"/>
                  </a:moveTo>
                  <a:lnTo>
                    <a:pt x="0" y="0"/>
                  </a:lnTo>
                  <a:lnTo>
                    <a:pt x="0" y="1717294"/>
                  </a:lnTo>
                  <a:lnTo>
                    <a:pt x="1717294" y="1717294"/>
                  </a:lnTo>
                  <a:lnTo>
                    <a:pt x="1717294" y="0"/>
                  </a:lnTo>
                  <a:close/>
                </a:path>
              </a:pathLst>
            </a:custGeom>
            <a:solidFill>
              <a:srgbClr val="66003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469769" y="2529712"/>
              <a:ext cx="513715" cy="619760"/>
            </a:xfrm>
            <a:custGeom>
              <a:avLst/>
              <a:gdLst/>
              <a:ahLst/>
              <a:cxnLst/>
              <a:rect l="l" t="t" r="r" b="b"/>
              <a:pathLst>
                <a:path w="513714" h="619760">
                  <a:moveTo>
                    <a:pt x="5461" y="0"/>
                  </a:moveTo>
                  <a:lnTo>
                    <a:pt x="0" y="619378"/>
                  </a:lnTo>
                  <a:lnTo>
                    <a:pt x="513206" y="59207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FFFFF">
                <a:alpha val="25097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475229" y="4257370"/>
              <a:ext cx="441959" cy="441959"/>
            </a:xfrm>
            <a:custGeom>
              <a:avLst/>
              <a:gdLst/>
              <a:ahLst/>
              <a:cxnLst/>
              <a:rect l="l" t="t" r="r" b="b"/>
              <a:pathLst>
                <a:path w="441960" h="441960">
                  <a:moveTo>
                    <a:pt x="441502" y="0"/>
                  </a:moveTo>
                  <a:lnTo>
                    <a:pt x="0" y="0"/>
                  </a:lnTo>
                  <a:lnTo>
                    <a:pt x="0" y="441502"/>
                  </a:lnTo>
                  <a:lnTo>
                    <a:pt x="441502" y="441502"/>
                  </a:lnTo>
                  <a:lnTo>
                    <a:pt x="441502" y="0"/>
                  </a:lnTo>
                  <a:close/>
                </a:path>
              </a:pathLst>
            </a:custGeom>
            <a:solidFill>
              <a:srgbClr val="CCC1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841197" y="2638297"/>
              <a:ext cx="1551305" cy="1517650"/>
            </a:xfrm>
            <a:custGeom>
              <a:avLst/>
              <a:gdLst/>
              <a:ahLst/>
              <a:cxnLst/>
              <a:rect l="l" t="t" r="r" b="b"/>
              <a:pathLst>
                <a:path w="1551305" h="1517650">
                  <a:moveTo>
                    <a:pt x="0" y="1517650"/>
                  </a:moveTo>
                  <a:lnTo>
                    <a:pt x="1550923" y="1517650"/>
                  </a:lnTo>
                  <a:lnTo>
                    <a:pt x="1550923" y="0"/>
                  </a:lnTo>
                  <a:lnTo>
                    <a:pt x="0" y="0"/>
                  </a:lnTo>
                  <a:lnTo>
                    <a:pt x="0" y="1517650"/>
                  </a:lnTo>
                  <a:close/>
                </a:path>
              </a:pathLst>
            </a:custGeom>
            <a:ln w="12699">
              <a:solidFill>
                <a:srgbClr val="F1F1F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6464643"/>
              <a:ext cx="9143999" cy="39335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773861" y="3095942"/>
              <a:ext cx="1701800" cy="595630"/>
            </a:xfrm>
            <a:custGeom>
              <a:avLst/>
              <a:gdLst/>
              <a:ahLst/>
              <a:cxnLst/>
              <a:rect l="l" t="t" r="r" b="b"/>
              <a:pathLst>
                <a:path w="1701800" h="595629">
                  <a:moveTo>
                    <a:pt x="1701419" y="0"/>
                  </a:moveTo>
                  <a:lnTo>
                    <a:pt x="0" y="0"/>
                  </a:lnTo>
                  <a:lnTo>
                    <a:pt x="0" y="595058"/>
                  </a:lnTo>
                  <a:lnTo>
                    <a:pt x="1701419" y="595058"/>
                  </a:lnTo>
                  <a:lnTo>
                    <a:pt x="1701419" y="0"/>
                  </a:lnTo>
                  <a:close/>
                </a:path>
              </a:pathLst>
            </a:custGeom>
            <a:solidFill>
              <a:srgbClr val="FFE699">
                <a:alpha val="10195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299211" y="2998723"/>
            <a:ext cx="63500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</a:t>
            </a:r>
            <a:endParaRPr kumimoji="0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3238881" y="2724404"/>
            <a:ext cx="4902200" cy="1489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100"/>
              </a:spcBef>
            </a:pPr>
            <a:r>
              <a:rPr sz="4800" spc="-5" dirty="0" smtClean="0">
                <a:solidFill>
                  <a:srgbClr val="731F3E"/>
                </a:solidFill>
              </a:rPr>
              <a:t>11</a:t>
            </a:r>
            <a:r>
              <a:rPr lang="en-US" sz="4800" spc="-5" dirty="0" smtClean="0">
                <a:solidFill>
                  <a:srgbClr val="731F3E"/>
                </a:solidFill>
              </a:rPr>
              <a:t>1</a:t>
            </a:r>
            <a:r>
              <a:rPr sz="4800" dirty="0" smtClean="0">
                <a:solidFill>
                  <a:srgbClr val="731F3E"/>
                </a:solidFill>
              </a:rPr>
              <a:t>學年度</a:t>
            </a:r>
            <a:endParaRPr sz="4800" dirty="0"/>
          </a:p>
          <a:p>
            <a:pPr algn="ctr">
              <a:lnSpc>
                <a:spcPct val="100000"/>
              </a:lnSpc>
            </a:pPr>
            <a:r>
              <a:rPr sz="4800" spc="-5" dirty="0">
                <a:solidFill>
                  <a:srgbClr val="731F3E"/>
                </a:solidFill>
              </a:rPr>
              <a:t>五專優先免試入學</a:t>
            </a:r>
            <a:endParaRPr sz="4800" dirty="0"/>
          </a:p>
        </p:txBody>
      </p:sp>
      <p:sp>
        <p:nvSpPr>
          <p:cNvPr id="15" name="object 15"/>
          <p:cNvSpPr txBox="1"/>
          <p:nvPr/>
        </p:nvSpPr>
        <p:spPr>
          <a:xfrm>
            <a:off x="5232020" y="6522821"/>
            <a:ext cx="149796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技專校院招生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策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略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員會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32020" y="6684367"/>
            <a:ext cx="378841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Committee of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Recruitment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Policy for Technological Colleges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and</a:t>
            </a:r>
            <a:r>
              <a:rPr kumimoji="0" sz="800" b="1" i="0" u="none" strike="noStrike" kern="1200" cap="none" spc="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Universities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817364" y="6492802"/>
            <a:ext cx="359994" cy="3599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42487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498" name="群組 6">
            <a:extLst>
              <a:ext uri="{FF2B5EF4-FFF2-40B4-BE49-F238E27FC236}">
                <a16:creationId xmlns:a16="http://schemas.microsoft.com/office/drawing/2014/main" id="{47328386-FF57-7A46-AE97-6A0EB4E2D689}"/>
              </a:ext>
            </a:extLst>
          </p:cNvPr>
          <p:cNvGrpSpPr>
            <a:grpSpLocks/>
          </p:cNvGrpSpPr>
          <p:nvPr/>
        </p:nvGrpSpPr>
        <p:grpSpPr bwMode="auto">
          <a:xfrm>
            <a:off x="1012826" y="2424115"/>
            <a:ext cx="7159625" cy="1495425"/>
            <a:chOff x="135731" y="-842318"/>
            <a:chExt cx="8511432" cy="1368838"/>
          </a:xfrm>
        </p:grpSpPr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C2D01357-3A35-904B-8AAC-79E6E2A27CC5}"/>
                </a:ext>
              </a:extLst>
            </p:cNvPr>
            <p:cNvSpPr/>
            <p:nvPr/>
          </p:nvSpPr>
          <p:spPr>
            <a:xfrm>
              <a:off x="135731" y="-842318"/>
              <a:ext cx="8511432" cy="1368838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pPr eaLnBrk="1" hangingPunct="1">
                <a:defRPr/>
              </a:pPr>
              <a:endParaRPr lang="zh-TW" altLang="en-US" dirty="0"/>
            </a:p>
          </p:txBody>
        </p:sp>
        <p:sp>
          <p:nvSpPr>
            <p:cNvPr id="6" name="圓角矩形 4">
              <a:extLst>
                <a:ext uri="{FF2B5EF4-FFF2-40B4-BE49-F238E27FC236}">
                  <a16:creationId xmlns:a16="http://schemas.microsoft.com/office/drawing/2014/main" id="{8050A243-359A-B446-B945-B77DF7276633}"/>
                </a:ext>
              </a:extLst>
            </p:cNvPr>
            <p:cNvSpPr/>
            <p:nvPr/>
          </p:nvSpPr>
          <p:spPr>
            <a:xfrm>
              <a:off x="135731" y="-592382"/>
              <a:ext cx="8511432" cy="86896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>
                <a:lnSpc>
                  <a:spcPct val="90000"/>
                </a:lnSpc>
                <a:spcAft>
                  <a:spcPct val="35000"/>
                </a:spcAft>
                <a:defRPr/>
              </a:pPr>
              <a:r>
                <a:rPr lang="zh-TW" altLang="en-US" sz="4800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標楷體" pitchFamily="65" charset="-120"/>
                  <a:ea typeface="標楷體" pitchFamily="65" charset="-120"/>
                  <a:cs typeface="BiauKai"/>
                </a:rPr>
                <a:t>壹、十二年國民基本教育概述</a:t>
              </a:r>
            </a:p>
          </p:txBody>
        </p:sp>
      </p:grp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35941" y="1334769"/>
            <a:ext cx="8376920" cy="45057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5600" marR="311150" lvl="0" indent="-343535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5600" algn="l"/>
                <a:tab pos="356235" algn="l"/>
              </a:tabLst>
              <a:defRPr/>
            </a:pP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應屆畢業</a:t>
            </a:r>
            <a:r>
              <a:rPr kumimoji="0" sz="2800" b="0" i="0" u="none" strike="noStrike" kern="1200" cap="none" spc="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、非應屆畢業</a:t>
            </a:r>
            <a:r>
              <a:rPr kumimoji="0" sz="2800" b="0" i="0" u="none" strike="noStrike" kern="1200" cap="none" spc="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及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具有同等學</a:t>
            </a:r>
            <a:r>
              <a:rPr kumimoji="0" sz="2800" b="0" i="0" u="none" strike="noStrike" kern="1200" cap="none" spc="8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力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都 可報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565150" marR="0" lvl="1" indent="-10795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Pct val="95833"/>
              <a:buFont typeface="Arial"/>
              <a:buChar char="•"/>
              <a:tabLst>
                <a:tab pos="565785" algn="l"/>
              </a:tabLst>
              <a:defRPr/>
            </a:pPr>
            <a:r>
              <a:rPr kumimoji="0" sz="2400" b="0" i="0" u="none" strike="noStrike" kern="1200" cap="none" spc="6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應</a:t>
            </a:r>
            <a:r>
              <a:rPr kumimoji="0" sz="2400" b="0" i="0" u="none" strike="noStrike" kern="1200" cap="none" spc="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屆</a:t>
            </a:r>
            <a:r>
              <a:rPr kumimoji="0" sz="2400" b="0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畢業生可</a:t>
            </a:r>
            <a:r>
              <a:rPr kumimoji="0" sz="24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採</a:t>
            </a:r>
            <a:r>
              <a:rPr kumimoji="0" sz="2400" b="1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「國中集體報</a:t>
            </a:r>
            <a:r>
              <a:rPr kumimoji="0" sz="2400" b="1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</a:t>
            </a:r>
            <a:r>
              <a:rPr kumimoji="0" sz="2400" b="1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2400" b="0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或</a:t>
            </a:r>
            <a:r>
              <a:rPr kumimoji="0" sz="2400" b="1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「個別網路</a:t>
            </a:r>
            <a:r>
              <a:rPr kumimoji="0" sz="2400" b="1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</a:t>
            </a:r>
            <a:r>
              <a:rPr kumimoji="0" sz="2400" b="1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名」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565150" marR="0" lvl="1" indent="-107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95833"/>
              <a:buFont typeface="Arial"/>
              <a:buChar char="•"/>
              <a:tabLst>
                <a:tab pos="565785" algn="l"/>
              </a:tabLst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非應</a:t>
            </a: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屆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畢業生或</a:t>
            </a: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具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同等學</a:t>
            </a: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力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者，採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「個別網路報</a:t>
            </a:r>
            <a:r>
              <a:rPr kumimoji="0" sz="24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355600" marR="0" lvl="0" indent="-343535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全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不分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生，共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44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五專學校參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加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291465" lvl="0" indent="-343535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2800" b="0" i="0" u="none" strike="noStrike" kern="1200" cap="none" spc="-2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2800" b="0" i="0" u="none" strike="noStrike" kern="1200" cap="none" spc="-2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800" b="0" i="0" u="none" strike="noStrike" kern="1200" cap="none" spc="4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5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年度</a:t>
            </a:r>
            <a:r>
              <a:rPr kumimoji="0" sz="2800" b="0" i="0" u="none" strike="noStrike" kern="1200" cap="none" spc="4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</a:t>
            </a:r>
            <a:r>
              <a:rPr kumimoji="0" sz="2800" b="0" i="0" u="none" strike="noStrike" kern="1200" cap="none" spc="55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生名</a:t>
            </a:r>
            <a:r>
              <a:rPr kumimoji="0" sz="2800" b="0" i="0" u="none" strike="noStrike" kern="1200" cap="none" spc="5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額</a:t>
            </a:r>
            <a:r>
              <a:rPr kumimoji="0" sz="2800" b="0" i="0" u="none" strike="noStrike" kern="1200" cap="none" spc="4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【</a:t>
            </a:r>
            <a:r>
              <a:rPr kumimoji="0" sz="2800" b="0" i="0" u="none" strike="noStrike" kern="1200" cap="none" spc="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私校</a:t>
            </a:r>
            <a:r>
              <a:rPr kumimoji="0" sz="2800" b="0" i="0" u="none" strike="noStrike" kern="1200" cap="none" spc="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不</a:t>
            </a:r>
            <a:r>
              <a:rPr kumimoji="0" sz="2800" b="0" i="0" u="none" strike="noStrike" kern="1200" cap="none" spc="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低</a:t>
            </a:r>
            <a:r>
              <a:rPr kumimoji="0" sz="2800" b="0" i="0" u="none" strike="noStrike" kern="1200" cap="none" spc="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50%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、國</a:t>
            </a:r>
            <a:r>
              <a:rPr kumimoji="0" sz="2800" b="0" i="0" u="none" strike="noStrike" kern="1200" cap="none" spc="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立</a:t>
            </a:r>
            <a:r>
              <a:rPr kumimoji="0" sz="2800" b="0" i="0" u="none" strike="noStrike" kern="1200" cap="none" spc="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學校 </a:t>
            </a:r>
            <a:r>
              <a:rPr kumimoji="0" sz="2800" b="0" i="0" u="none" strike="noStrike" kern="1200" cap="none" spc="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不低</a:t>
            </a:r>
            <a:r>
              <a:rPr kumimoji="0" sz="2800" b="0" i="0" u="none" strike="noStrike" kern="1200" cap="none" spc="3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於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80%</a:t>
            </a:r>
            <a:r>
              <a:rPr kumimoji="0" sz="2800" b="0" i="0" u="none" strike="noStrike" kern="1200" cap="none" spc="3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且</a:t>
            </a:r>
            <a:r>
              <a:rPr kumimoji="0" sz="2800" b="0" i="0" u="none" strike="noStrike" kern="1200" cap="none" spc="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皆不</a:t>
            </a:r>
            <a:r>
              <a:rPr kumimoji="0" sz="2800" b="0" i="0" u="none" strike="noStrike" kern="1200" cap="none" spc="3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得低</a:t>
            </a:r>
            <a:r>
              <a:rPr kumimoji="0" sz="2800" b="0" i="0" u="none" strike="noStrike" kern="1200" cap="none" spc="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於</a:t>
            </a:r>
            <a:r>
              <a:rPr kumimoji="0" lang="en-US" sz="2800" b="0" i="0" u="none" strike="noStrike" kern="1200" cap="none" spc="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110</a:t>
            </a:r>
            <a:r>
              <a:rPr kumimoji="0" sz="2800" b="0" i="0" u="none" strike="noStrike" kern="1200" cap="none" spc="4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3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2800" b="0" i="0" u="none" strike="noStrike" kern="1200" cap="none" spc="5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度</a:t>
            </a:r>
            <a:r>
              <a:rPr kumimoji="0" sz="2800" b="0" i="0" u="none" strike="noStrike" kern="1200" cap="none" spc="3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之提</a:t>
            </a:r>
            <a:r>
              <a:rPr kumimoji="0" sz="2800" b="0" i="0" u="none" strike="noStrike" kern="1200" cap="none" spc="4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撥</a:t>
            </a:r>
            <a:r>
              <a:rPr kumimoji="0" sz="2800" b="0" i="0" u="none" strike="noStrike" kern="1200" cap="none" spc="5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比</a:t>
            </a:r>
            <a:r>
              <a:rPr kumimoji="0" sz="2800" b="0" i="0" u="none" strike="noStrike" kern="1200" cap="none" spc="3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率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】 </a:t>
            </a:r>
            <a:r>
              <a:rPr kumimoji="0" sz="2800" b="0" i="0" u="none" strike="noStrike" kern="1200" cap="none" spc="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為原</a:t>
            </a:r>
            <a:r>
              <a:rPr kumimoji="0" sz="2800" b="0" i="0" u="none" strike="noStrike" kern="1200" cap="none" spc="1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則</a:t>
            </a:r>
            <a:r>
              <a:rPr kumimoji="0" sz="2800" b="0" i="0" u="none" strike="noStrike" kern="1200" cap="none" spc="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提供</a:t>
            </a:r>
            <a:r>
              <a:rPr kumimoji="0" sz="2800" b="0" i="0" u="none" strike="noStrike" kern="1200" cap="none" spc="1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超</a:t>
            </a:r>
            <a:r>
              <a:rPr kumimoji="0" sz="2800" b="0" i="0" u="none" strike="noStrike" kern="1200" cap="none" spc="14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過</a:t>
            </a:r>
            <a:r>
              <a:rPr kumimoji="0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28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,</a:t>
            </a:r>
            <a:r>
              <a:rPr kumimoji="0" sz="2800" b="0" i="0" u="none" strike="noStrike" kern="1200" cap="none" spc="-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00</a:t>
            </a:r>
            <a:r>
              <a:rPr kumimoji="0" sz="2800" b="0" i="0" u="none" strike="noStrike" kern="1200" cap="none" spc="14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r>
              <a:rPr kumimoji="0" sz="2800" b="0" i="0" u="none" strike="noStrike" kern="1200" cap="none" spc="13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個</a:t>
            </a:r>
            <a:r>
              <a:rPr kumimoji="0" sz="2800" b="0" i="0" u="none" strike="noStrike" kern="1200" cap="none" spc="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招生名</a:t>
            </a:r>
            <a:r>
              <a:rPr kumimoji="0" sz="2800" b="0" i="0" u="none" strike="noStrike" kern="1200" cap="none" spc="13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額，</a:t>
            </a:r>
            <a:r>
              <a:rPr kumimoji="0" sz="2800" b="0" i="0" u="none" strike="noStrike" kern="1200" cap="none" spc="1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讓有志學 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子更有機會能夠就讀五專理想科</a:t>
            </a:r>
            <a:r>
              <a:rPr kumimoji="0" sz="2800" b="0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組</a:t>
            </a:r>
            <a:r>
              <a:rPr kumimoji="0" sz="2800" b="0" i="0" u="none" strike="noStrike" kern="1200" cap="none" spc="9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，適性選擇邁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入技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職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為新的學習生涯跨出第一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步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2947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800" spc="-5" dirty="0" smtClean="0">
                <a:solidFill>
                  <a:srgbClr val="FFFFFF"/>
                </a:solidFill>
              </a:rPr>
              <a:t>學年度五專</a:t>
            </a:r>
            <a:r>
              <a:rPr sz="2800" spc="-5" dirty="0" smtClean="0">
                <a:solidFill>
                  <a:srgbClr val="FFFF00"/>
                </a:solidFill>
              </a:rPr>
              <a:t>優先</a:t>
            </a:r>
            <a:r>
              <a:rPr sz="2800" spc="-5" dirty="0" smtClean="0">
                <a:solidFill>
                  <a:srgbClr val="FFFFFF"/>
                </a:solidFill>
              </a:rPr>
              <a:t>免試入學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招生重點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19849272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35941" y="1291590"/>
            <a:ext cx="7830820" cy="8788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5600" marR="5080" lvl="0" indent="-343535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5600" algn="l"/>
                <a:tab pos="356235" algn="l"/>
              </a:tabLst>
              <a:defRPr/>
            </a:pP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採網路選填志願辦理分</a:t>
            </a:r>
            <a:r>
              <a:rPr kumimoji="0" sz="2800" b="1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，可不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限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地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區、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校、 科組，至多可選</a:t>
            </a:r>
            <a:r>
              <a:rPr kumimoji="0" sz="28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擇</a:t>
            </a:r>
            <a:r>
              <a:rPr kumimoji="0" sz="2800" b="1" i="0" u="heavy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>
                  <a:solidFill>
                    <a:srgbClr val="FF0000"/>
                  </a:solidFill>
                </a:uFill>
                <a:latin typeface="Times New Roman"/>
                <a:ea typeface="+mn-ea"/>
                <a:cs typeface="Times New Roman"/>
              </a:rPr>
              <a:t>30</a:t>
            </a:r>
            <a:r>
              <a:rPr kumimoji="0" sz="2800" b="1" i="0" u="heavy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>
                  <a:solidFill>
                    <a:srgbClr val="FF0000"/>
                  </a:solidFill>
                </a:uFill>
                <a:latin typeface="微軟正黑體"/>
                <a:ea typeface="+mn-ea"/>
                <a:cs typeface="微軟正黑體"/>
              </a:rPr>
              <a:t>個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志願。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6535130" y="2782740"/>
            <a:ext cx="1795780" cy="1477645"/>
            <a:chOff x="6535129" y="2782739"/>
            <a:chExt cx="1795780" cy="1477645"/>
          </a:xfrm>
        </p:grpSpPr>
        <p:sp>
          <p:nvSpPr>
            <p:cNvPr id="7" name="object 7"/>
            <p:cNvSpPr/>
            <p:nvPr/>
          </p:nvSpPr>
          <p:spPr>
            <a:xfrm>
              <a:off x="6535129" y="2782739"/>
              <a:ext cx="1399833" cy="1076247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528814" y="3257778"/>
              <a:ext cx="802055" cy="1002563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2386576" y="3011415"/>
            <a:ext cx="835160" cy="8488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50164" y="4125597"/>
            <a:ext cx="655764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6035040" algn="l"/>
              </a:tabLst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上網填志願	報到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524492" y="3002271"/>
            <a:ext cx="835160" cy="84887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461259" y="2107945"/>
            <a:ext cx="1778635" cy="2552700"/>
            <a:chOff x="3461258" y="2107945"/>
            <a:chExt cx="1778635" cy="2552700"/>
          </a:xfrm>
        </p:grpSpPr>
        <p:sp>
          <p:nvSpPr>
            <p:cNvPr id="13" name="object 13"/>
            <p:cNvSpPr/>
            <p:nvPr/>
          </p:nvSpPr>
          <p:spPr>
            <a:xfrm>
              <a:off x="3461258" y="2107945"/>
              <a:ext cx="1778127" cy="2222627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3634740" y="4146803"/>
              <a:ext cx="1450848" cy="513588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3767074" y="4204207"/>
            <a:ext cx="1168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全國不分區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5941" y="4453808"/>
            <a:ext cx="7833359" cy="1643380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0" marR="194310" lvl="0" indent="0" algn="ctr" defTabSz="914400" rtl="0" eaLnBrk="1" fontAlgn="auto" latinLnBrk="0" hangingPunct="1">
              <a:lnSpc>
                <a:spcPct val="100000"/>
              </a:lnSpc>
              <a:spcBef>
                <a:spcPts val="2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統一電腦分發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5080" lvl="0" indent="-343535" algn="just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依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超額比序項目核算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總積</a:t>
            </a:r>
            <a:r>
              <a:rPr kumimoji="0" sz="28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」及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同分</a:t>
            </a:r>
            <a:r>
              <a:rPr kumimoji="0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比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序項 目順</a:t>
            </a:r>
            <a:r>
              <a:rPr kumimoji="0" sz="28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」，進行比序排定學生分發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順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位，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按學 生所選填登記之志願序進行統一電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腦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57655" y="2877311"/>
            <a:ext cx="1088136" cy="109270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2947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800" spc="-5" dirty="0" smtClean="0">
                <a:solidFill>
                  <a:srgbClr val="FFFFFF"/>
                </a:solidFill>
              </a:rPr>
              <a:t>學年度五專</a:t>
            </a:r>
            <a:r>
              <a:rPr sz="2800" spc="-5" dirty="0" smtClean="0">
                <a:solidFill>
                  <a:srgbClr val="FFFF00"/>
                </a:solidFill>
              </a:rPr>
              <a:t>優先</a:t>
            </a:r>
            <a:r>
              <a:rPr sz="2800" spc="-5" dirty="0" smtClean="0">
                <a:solidFill>
                  <a:srgbClr val="FFFFFF"/>
                </a:solidFill>
              </a:rPr>
              <a:t>免試入學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錄取方式</a:t>
            </a:r>
            <a:endParaRPr sz="20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2514906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5905435"/>
              </p:ext>
            </p:extLst>
          </p:nvPr>
        </p:nvGraphicFramePr>
        <p:xfrm>
          <a:off x="179515" y="1340713"/>
          <a:ext cx="6984365" cy="46243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68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61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205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sz="2000" b="1" dirty="0">
                          <a:latin typeface="微軟正黑體"/>
                          <a:cs typeface="微軟正黑體"/>
                        </a:rPr>
                        <a:t>項目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017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1C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sz="2000" b="1" dirty="0">
                          <a:latin typeface="微軟正黑體"/>
                          <a:cs typeface="微軟正黑體"/>
                        </a:rPr>
                        <a:t>日程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0170" marB="0">
                    <a:lnL w="12700">
                      <a:solidFill>
                        <a:srgbClr val="FFFFFF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1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51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簡章發售及公告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2000" spc="-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2000" spc="-5" dirty="0" smtClean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日起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發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售及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開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放網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路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下載</a:t>
                      </a:r>
                      <a:endParaRPr sz="2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4851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245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報名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571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664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5" dirty="0" smtClean="0"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一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20" dirty="0">
                          <a:latin typeface="微軟正黑體"/>
                          <a:cs typeface="微軟正黑體"/>
                        </a:rPr>
                        <a:t>～</a:t>
                      </a: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2000" spc="-5" dirty="0" smtClean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lang="en-US" sz="2000" spc="-5" dirty="0" smtClean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五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採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「國</a:t>
                      </a:r>
                      <a:r>
                        <a:rPr sz="2000" b="1" spc="-15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集</a:t>
                      </a:r>
                      <a:r>
                        <a:rPr sz="2000" b="1" spc="-15" dirty="0">
                          <a:latin typeface="微軟正黑體"/>
                          <a:cs typeface="微軟正黑體"/>
                        </a:rPr>
                        <a:t>體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報名」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或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「</a:t>
                      </a:r>
                      <a:r>
                        <a:rPr sz="2000" b="1" spc="-15" dirty="0">
                          <a:latin typeface="微軟正黑體"/>
                          <a:cs typeface="微軟正黑體"/>
                        </a:rPr>
                        <a:t>網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路個別</a:t>
                      </a:r>
                      <a:r>
                        <a:rPr sz="2000" b="1" spc="-15" dirty="0">
                          <a:latin typeface="微軟正黑體"/>
                          <a:cs typeface="微軟正黑體"/>
                        </a:rPr>
                        <a:t>報</a:t>
                      </a:r>
                      <a:r>
                        <a:rPr sz="2000" b="1" dirty="0">
                          <a:latin typeface="微軟正黑體"/>
                          <a:cs typeface="微軟正黑體"/>
                        </a:rPr>
                        <a:t>名」</a:t>
                      </a:r>
                      <a:endParaRPr sz="2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211454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4863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24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網路選填志願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664"/>
                        </a:spcBef>
                      </a:pPr>
                      <a:r>
                        <a:rPr sz="2000" spc="-7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200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5" dirty="0" smtClean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四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上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午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起</a:t>
                      </a: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5" dirty="0" smtClean="0">
                          <a:latin typeface="Times New Roman"/>
                          <a:cs typeface="Times New Roman"/>
                        </a:rPr>
                        <a:t>14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二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下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午</a:t>
                      </a:r>
                      <a:r>
                        <a:rPr sz="2000" spc="415" dirty="0">
                          <a:latin typeface="微軟正黑體"/>
                          <a:cs typeface="微軟正黑體"/>
                        </a:rPr>
                        <a:t> 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止</a:t>
                      </a:r>
                    </a:p>
                  </a:txBody>
                  <a:tcPr marL="0" marR="0" marT="211454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5061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放榜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2000" spc="-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2000" spc="-5" dirty="0" smtClean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四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上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午</a:t>
                      </a:r>
                      <a:r>
                        <a:rPr sz="2000" spc="450" dirty="0">
                          <a:latin typeface="微軟正黑體"/>
                          <a:cs typeface="微軟正黑體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9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起</a:t>
                      </a:r>
                      <a:endParaRPr sz="2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4893">
                <a:tc>
                  <a:txBody>
                    <a:bodyPr/>
                    <a:lstStyle/>
                    <a:p>
                      <a:pPr marL="370205" marR="107950" indent="-254635">
                        <a:lnSpc>
                          <a:spcPts val="2390"/>
                        </a:lnSpc>
                        <a:spcBef>
                          <a:spcPts val="770"/>
                        </a:spcBef>
                      </a:pPr>
                      <a:r>
                        <a:rPr sz="2000" b="1" dirty="0">
                          <a:latin typeface="微軟正黑體"/>
                          <a:cs typeface="微軟正黑體"/>
                        </a:rPr>
                        <a:t>錄取報到與</a:t>
                      </a:r>
                      <a:r>
                        <a:rPr sz="2000" b="1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放棄錄 取資格截止日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779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870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5" dirty="0" smtClean="0">
                          <a:latin typeface="微軟正黑體"/>
                          <a:cs typeface="微軟正黑體"/>
                        </a:rPr>
                        <a:t>21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二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下午</a:t>
                      </a:r>
                      <a:r>
                        <a:rPr sz="2000" spc="455" dirty="0">
                          <a:latin typeface="微軟正黑體"/>
                          <a:cs typeface="微軟正黑體"/>
                        </a:rPr>
                        <a:t> 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00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止</a:t>
                      </a:r>
                    </a:p>
                  </a:txBody>
                  <a:tcPr marL="0" marR="0" marT="23749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object 6"/>
          <p:cNvSpPr/>
          <p:nvPr/>
        </p:nvSpPr>
        <p:spPr>
          <a:xfrm>
            <a:off x="6584696" y="908686"/>
            <a:ext cx="2559304" cy="3646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767319" y="1666622"/>
            <a:ext cx="886460" cy="324485"/>
          </a:xfrm>
          <a:custGeom>
            <a:avLst/>
            <a:gdLst/>
            <a:ahLst/>
            <a:cxnLst/>
            <a:rect l="l" t="t" r="r" b="b"/>
            <a:pathLst>
              <a:path w="886459" h="324485">
                <a:moveTo>
                  <a:pt x="161925" y="182879"/>
                </a:moveTo>
                <a:lnTo>
                  <a:pt x="152907" y="190626"/>
                </a:lnTo>
                <a:lnTo>
                  <a:pt x="162623" y="199769"/>
                </a:lnTo>
                <a:lnTo>
                  <a:pt x="171509" y="209041"/>
                </a:lnTo>
                <a:lnTo>
                  <a:pt x="179197" y="218005"/>
                </a:lnTo>
                <a:lnTo>
                  <a:pt x="186054" y="227075"/>
                </a:lnTo>
                <a:lnTo>
                  <a:pt x="196469" y="219328"/>
                </a:lnTo>
                <a:lnTo>
                  <a:pt x="188517" y="209347"/>
                </a:lnTo>
                <a:lnTo>
                  <a:pt x="180101" y="199961"/>
                </a:lnTo>
                <a:lnTo>
                  <a:pt x="171233" y="191146"/>
                </a:lnTo>
                <a:lnTo>
                  <a:pt x="161925" y="182879"/>
                </a:lnTo>
                <a:close/>
              </a:path>
              <a:path w="886459" h="324485">
                <a:moveTo>
                  <a:pt x="126619" y="58419"/>
                </a:moveTo>
                <a:lnTo>
                  <a:pt x="108076" y="168020"/>
                </a:lnTo>
                <a:lnTo>
                  <a:pt x="136271" y="172719"/>
                </a:lnTo>
                <a:lnTo>
                  <a:pt x="126295" y="180911"/>
                </a:lnTo>
                <a:lnTo>
                  <a:pt x="115236" y="188531"/>
                </a:lnTo>
                <a:lnTo>
                  <a:pt x="103106" y="195579"/>
                </a:lnTo>
                <a:lnTo>
                  <a:pt x="89915" y="202056"/>
                </a:lnTo>
                <a:lnTo>
                  <a:pt x="97281" y="211962"/>
                </a:lnTo>
                <a:lnTo>
                  <a:pt x="110684" y="204843"/>
                </a:lnTo>
                <a:lnTo>
                  <a:pt x="123063" y="197389"/>
                </a:lnTo>
                <a:lnTo>
                  <a:pt x="134393" y="189603"/>
                </a:lnTo>
                <a:lnTo>
                  <a:pt x="144652" y="181482"/>
                </a:lnTo>
                <a:lnTo>
                  <a:pt x="137795" y="172974"/>
                </a:lnTo>
                <a:lnTo>
                  <a:pt x="193465" y="172974"/>
                </a:lnTo>
                <a:lnTo>
                  <a:pt x="194131" y="169037"/>
                </a:lnTo>
                <a:lnTo>
                  <a:pt x="182752" y="169037"/>
                </a:lnTo>
                <a:lnTo>
                  <a:pt x="121411" y="158750"/>
                </a:lnTo>
                <a:lnTo>
                  <a:pt x="125349" y="135636"/>
                </a:lnTo>
                <a:lnTo>
                  <a:pt x="199782" y="135636"/>
                </a:lnTo>
                <a:lnTo>
                  <a:pt x="199932" y="134746"/>
                </a:lnTo>
                <a:lnTo>
                  <a:pt x="188595" y="134746"/>
                </a:lnTo>
                <a:lnTo>
                  <a:pt x="127253" y="124332"/>
                </a:lnTo>
                <a:lnTo>
                  <a:pt x="130809" y="103504"/>
                </a:lnTo>
                <a:lnTo>
                  <a:pt x="205218" y="103504"/>
                </a:lnTo>
                <a:lnTo>
                  <a:pt x="205303" y="102996"/>
                </a:lnTo>
                <a:lnTo>
                  <a:pt x="194055" y="102996"/>
                </a:lnTo>
                <a:lnTo>
                  <a:pt x="132587" y="92582"/>
                </a:lnTo>
                <a:lnTo>
                  <a:pt x="136144" y="71374"/>
                </a:lnTo>
                <a:lnTo>
                  <a:pt x="202934" y="71374"/>
                </a:lnTo>
                <a:lnTo>
                  <a:pt x="169163" y="65658"/>
                </a:lnTo>
                <a:lnTo>
                  <a:pt x="169970" y="63753"/>
                </a:lnTo>
                <a:lnTo>
                  <a:pt x="157479" y="63753"/>
                </a:lnTo>
                <a:lnTo>
                  <a:pt x="126619" y="58419"/>
                </a:lnTo>
                <a:close/>
              </a:path>
              <a:path w="886459" h="324485">
                <a:moveTo>
                  <a:pt x="102997" y="9905"/>
                </a:moveTo>
                <a:lnTo>
                  <a:pt x="69596" y="207137"/>
                </a:lnTo>
                <a:lnTo>
                  <a:pt x="80899" y="209041"/>
                </a:lnTo>
                <a:lnTo>
                  <a:pt x="114426" y="11811"/>
                </a:lnTo>
                <a:lnTo>
                  <a:pt x="102997" y="9905"/>
                </a:lnTo>
                <a:close/>
              </a:path>
              <a:path w="886459" h="324485">
                <a:moveTo>
                  <a:pt x="44703" y="0"/>
                </a:moveTo>
                <a:lnTo>
                  <a:pt x="26797" y="105917"/>
                </a:lnTo>
                <a:lnTo>
                  <a:pt x="16208" y="148351"/>
                </a:lnTo>
                <a:lnTo>
                  <a:pt x="0" y="184023"/>
                </a:lnTo>
                <a:lnTo>
                  <a:pt x="8762" y="191642"/>
                </a:lnTo>
                <a:lnTo>
                  <a:pt x="25701" y="156019"/>
                </a:lnTo>
                <a:lnTo>
                  <a:pt x="37591" y="107823"/>
                </a:lnTo>
                <a:lnTo>
                  <a:pt x="55499" y="1777"/>
                </a:lnTo>
                <a:lnTo>
                  <a:pt x="44703" y="0"/>
                </a:lnTo>
                <a:close/>
              </a:path>
              <a:path w="886459" h="324485">
                <a:moveTo>
                  <a:pt x="71881" y="15748"/>
                </a:moveTo>
                <a:lnTo>
                  <a:pt x="43814" y="181609"/>
                </a:lnTo>
                <a:lnTo>
                  <a:pt x="54863" y="183514"/>
                </a:lnTo>
                <a:lnTo>
                  <a:pt x="83057" y="17652"/>
                </a:lnTo>
                <a:lnTo>
                  <a:pt x="71881" y="15748"/>
                </a:lnTo>
                <a:close/>
              </a:path>
              <a:path w="886459" h="324485">
                <a:moveTo>
                  <a:pt x="193465" y="172974"/>
                </a:moveTo>
                <a:lnTo>
                  <a:pt x="137795" y="172974"/>
                </a:lnTo>
                <a:lnTo>
                  <a:pt x="191897" y="182244"/>
                </a:lnTo>
                <a:lnTo>
                  <a:pt x="193465" y="172974"/>
                </a:lnTo>
                <a:close/>
              </a:path>
              <a:path w="886459" h="324485">
                <a:moveTo>
                  <a:pt x="199782" y="135636"/>
                </a:moveTo>
                <a:lnTo>
                  <a:pt x="125349" y="135636"/>
                </a:lnTo>
                <a:lnTo>
                  <a:pt x="186689" y="146050"/>
                </a:lnTo>
                <a:lnTo>
                  <a:pt x="182752" y="169037"/>
                </a:lnTo>
                <a:lnTo>
                  <a:pt x="194131" y="169037"/>
                </a:lnTo>
                <a:lnTo>
                  <a:pt x="199782" y="135636"/>
                </a:lnTo>
                <a:close/>
              </a:path>
              <a:path w="886459" h="324485">
                <a:moveTo>
                  <a:pt x="205218" y="103504"/>
                </a:moveTo>
                <a:lnTo>
                  <a:pt x="130809" y="103504"/>
                </a:lnTo>
                <a:lnTo>
                  <a:pt x="192150" y="113791"/>
                </a:lnTo>
                <a:lnTo>
                  <a:pt x="188595" y="134746"/>
                </a:lnTo>
                <a:lnTo>
                  <a:pt x="199932" y="134746"/>
                </a:lnTo>
                <a:lnTo>
                  <a:pt x="205218" y="103504"/>
                </a:lnTo>
                <a:close/>
              </a:path>
              <a:path w="886459" h="324485">
                <a:moveTo>
                  <a:pt x="202934" y="71374"/>
                </a:moveTo>
                <a:lnTo>
                  <a:pt x="136144" y="71374"/>
                </a:lnTo>
                <a:lnTo>
                  <a:pt x="197611" y="81787"/>
                </a:lnTo>
                <a:lnTo>
                  <a:pt x="194055" y="102996"/>
                </a:lnTo>
                <a:lnTo>
                  <a:pt x="205303" y="102996"/>
                </a:lnTo>
                <a:lnTo>
                  <a:pt x="210438" y="72643"/>
                </a:lnTo>
                <a:lnTo>
                  <a:pt x="202934" y="71374"/>
                </a:lnTo>
                <a:close/>
              </a:path>
              <a:path w="886459" h="324485">
                <a:moveTo>
                  <a:pt x="123825" y="19938"/>
                </a:moveTo>
                <a:lnTo>
                  <a:pt x="122047" y="30987"/>
                </a:lnTo>
                <a:lnTo>
                  <a:pt x="168401" y="38862"/>
                </a:lnTo>
                <a:lnTo>
                  <a:pt x="166856" y="42697"/>
                </a:lnTo>
                <a:lnTo>
                  <a:pt x="164392" y="48387"/>
                </a:lnTo>
                <a:lnTo>
                  <a:pt x="161383" y="55131"/>
                </a:lnTo>
                <a:lnTo>
                  <a:pt x="157479" y="63753"/>
                </a:lnTo>
                <a:lnTo>
                  <a:pt x="169970" y="63753"/>
                </a:lnTo>
                <a:lnTo>
                  <a:pt x="179704" y="40766"/>
                </a:lnTo>
                <a:lnTo>
                  <a:pt x="225849" y="40766"/>
                </a:lnTo>
                <a:lnTo>
                  <a:pt x="226440" y="37337"/>
                </a:lnTo>
                <a:lnTo>
                  <a:pt x="123825" y="19938"/>
                </a:lnTo>
                <a:close/>
              </a:path>
              <a:path w="886459" h="324485">
                <a:moveTo>
                  <a:pt x="225849" y="40766"/>
                </a:moveTo>
                <a:lnTo>
                  <a:pt x="179704" y="40766"/>
                </a:lnTo>
                <a:lnTo>
                  <a:pt x="224535" y="48387"/>
                </a:lnTo>
                <a:lnTo>
                  <a:pt x="225849" y="40766"/>
                </a:lnTo>
                <a:close/>
              </a:path>
              <a:path w="886459" h="324485">
                <a:moveTo>
                  <a:pt x="361441" y="243586"/>
                </a:moveTo>
                <a:lnTo>
                  <a:pt x="363981" y="256920"/>
                </a:lnTo>
                <a:lnTo>
                  <a:pt x="381380" y="259841"/>
                </a:lnTo>
                <a:lnTo>
                  <a:pt x="389501" y="260937"/>
                </a:lnTo>
                <a:lnTo>
                  <a:pt x="396525" y="261365"/>
                </a:lnTo>
                <a:lnTo>
                  <a:pt x="402455" y="261127"/>
                </a:lnTo>
                <a:lnTo>
                  <a:pt x="407288" y="260223"/>
                </a:lnTo>
                <a:lnTo>
                  <a:pt x="413003" y="258571"/>
                </a:lnTo>
                <a:lnTo>
                  <a:pt x="416686" y="252983"/>
                </a:lnTo>
                <a:lnTo>
                  <a:pt x="417098" y="250443"/>
                </a:lnTo>
                <a:lnTo>
                  <a:pt x="400430" y="250443"/>
                </a:lnTo>
                <a:lnTo>
                  <a:pt x="398779" y="250316"/>
                </a:lnTo>
                <a:lnTo>
                  <a:pt x="397001" y="250316"/>
                </a:lnTo>
                <a:lnTo>
                  <a:pt x="393319" y="249681"/>
                </a:lnTo>
                <a:lnTo>
                  <a:pt x="387476" y="248792"/>
                </a:lnTo>
                <a:lnTo>
                  <a:pt x="382212" y="247836"/>
                </a:lnTo>
                <a:lnTo>
                  <a:pt x="376126" y="246665"/>
                </a:lnTo>
                <a:lnTo>
                  <a:pt x="369206" y="245256"/>
                </a:lnTo>
                <a:lnTo>
                  <a:pt x="361441" y="243586"/>
                </a:lnTo>
                <a:close/>
              </a:path>
              <a:path w="886459" h="324485">
                <a:moveTo>
                  <a:pt x="436118" y="66801"/>
                </a:moveTo>
                <a:lnTo>
                  <a:pt x="406167" y="243586"/>
                </a:lnTo>
                <a:lnTo>
                  <a:pt x="400430" y="250443"/>
                </a:lnTo>
                <a:lnTo>
                  <a:pt x="417098" y="250443"/>
                </a:lnTo>
                <a:lnTo>
                  <a:pt x="418210" y="243586"/>
                </a:lnTo>
                <a:lnTo>
                  <a:pt x="447928" y="68833"/>
                </a:lnTo>
                <a:lnTo>
                  <a:pt x="436118" y="66801"/>
                </a:lnTo>
                <a:close/>
              </a:path>
              <a:path w="886459" h="324485">
                <a:moveTo>
                  <a:pt x="316852" y="139700"/>
                </a:moveTo>
                <a:lnTo>
                  <a:pt x="294258" y="139700"/>
                </a:lnTo>
                <a:lnTo>
                  <a:pt x="276859" y="242188"/>
                </a:lnTo>
                <a:lnTo>
                  <a:pt x="288544" y="244220"/>
                </a:lnTo>
                <a:lnTo>
                  <a:pt x="305434" y="144399"/>
                </a:lnTo>
                <a:lnTo>
                  <a:pt x="320976" y="144399"/>
                </a:lnTo>
                <a:lnTo>
                  <a:pt x="318496" y="141438"/>
                </a:lnTo>
                <a:lnTo>
                  <a:pt x="316852" y="139700"/>
                </a:lnTo>
                <a:close/>
              </a:path>
              <a:path w="886459" h="324485">
                <a:moveTo>
                  <a:pt x="382270" y="73913"/>
                </a:moveTo>
                <a:lnTo>
                  <a:pt x="358521" y="213740"/>
                </a:lnTo>
                <a:lnTo>
                  <a:pt x="370331" y="215773"/>
                </a:lnTo>
                <a:lnTo>
                  <a:pt x="393953" y="75945"/>
                </a:lnTo>
                <a:lnTo>
                  <a:pt x="382270" y="73913"/>
                </a:lnTo>
                <a:close/>
              </a:path>
              <a:path w="886459" h="324485">
                <a:moveTo>
                  <a:pt x="248157" y="93217"/>
                </a:moveTo>
                <a:lnTo>
                  <a:pt x="246252" y="104520"/>
                </a:lnTo>
                <a:lnTo>
                  <a:pt x="298703" y="113283"/>
                </a:lnTo>
                <a:lnTo>
                  <a:pt x="298450" y="114934"/>
                </a:lnTo>
                <a:lnTo>
                  <a:pt x="269303" y="150367"/>
                </a:lnTo>
                <a:lnTo>
                  <a:pt x="237587" y="179704"/>
                </a:lnTo>
                <a:lnTo>
                  <a:pt x="231394" y="184276"/>
                </a:lnTo>
                <a:lnTo>
                  <a:pt x="236981" y="195199"/>
                </a:lnTo>
                <a:lnTo>
                  <a:pt x="250628" y="184723"/>
                </a:lnTo>
                <a:lnTo>
                  <a:pt x="264715" y="171973"/>
                </a:lnTo>
                <a:lnTo>
                  <a:pt x="279255" y="156962"/>
                </a:lnTo>
                <a:lnTo>
                  <a:pt x="294258" y="139700"/>
                </a:lnTo>
                <a:lnTo>
                  <a:pt x="316852" y="139700"/>
                </a:lnTo>
                <a:lnTo>
                  <a:pt x="307848" y="130175"/>
                </a:lnTo>
                <a:lnTo>
                  <a:pt x="310387" y="115315"/>
                </a:lnTo>
                <a:lnTo>
                  <a:pt x="355465" y="115315"/>
                </a:lnTo>
                <a:lnTo>
                  <a:pt x="356107" y="111505"/>
                </a:lnTo>
                <a:lnTo>
                  <a:pt x="312293" y="104139"/>
                </a:lnTo>
                <a:lnTo>
                  <a:pt x="312635" y="102107"/>
                </a:lnTo>
                <a:lnTo>
                  <a:pt x="300608" y="102107"/>
                </a:lnTo>
                <a:lnTo>
                  <a:pt x="248157" y="93217"/>
                </a:lnTo>
                <a:close/>
              </a:path>
              <a:path w="886459" h="324485">
                <a:moveTo>
                  <a:pt x="320976" y="144399"/>
                </a:moveTo>
                <a:lnTo>
                  <a:pt x="305434" y="144399"/>
                </a:lnTo>
                <a:lnTo>
                  <a:pt x="313967" y="153892"/>
                </a:lnTo>
                <a:lnTo>
                  <a:pt x="322595" y="164750"/>
                </a:lnTo>
                <a:lnTo>
                  <a:pt x="331491" y="177153"/>
                </a:lnTo>
                <a:lnTo>
                  <a:pt x="340613" y="191007"/>
                </a:lnTo>
                <a:lnTo>
                  <a:pt x="349250" y="182371"/>
                </a:lnTo>
                <a:lnTo>
                  <a:pt x="339173" y="167536"/>
                </a:lnTo>
                <a:lnTo>
                  <a:pt x="328873" y="153824"/>
                </a:lnTo>
                <a:lnTo>
                  <a:pt x="320976" y="144399"/>
                </a:lnTo>
                <a:close/>
              </a:path>
              <a:path w="886459" h="324485">
                <a:moveTo>
                  <a:pt x="355465" y="115315"/>
                </a:moveTo>
                <a:lnTo>
                  <a:pt x="310387" y="115315"/>
                </a:lnTo>
                <a:lnTo>
                  <a:pt x="354202" y="122808"/>
                </a:lnTo>
                <a:lnTo>
                  <a:pt x="355465" y="115315"/>
                </a:lnTo>
                <a:close/>
              </a:path>
              <a:path w="886459" h="324485">
                <a:moveTo>
                  <a:pt x="260984" y="55244"/>
                </a:moveTo>
                <a:lnTo>
                  <a:pt x="306070" y="69468"/>
                </a:lnTo>
                <a:lnTo>
                  <a:pt x="300608" y="102107"/>
                </a:lnTo>
                <a:lnTo>
                  <a:pt x="312635" y="102107"/>
                </a:lnTo>
                <a:lnTo>
                  <a:pt x="318261" y="68706"/>
                </a:lnTo>
                <a:lnTo>
                  <a:pt x="329668" y="68200"/>
                </a:lnTo>
                <a:lnTo>
                  <a:pt x="340645" y="67421"/>
                </a:lnTo>
                <a:lnTo>
                  <a:pt x="351194" y="66331"/>
                </a:lnTo>
                <a:lnTo>
                  <a:pt x="361314" y="64896"/>
                </a:lnTo>
                <a:lnTo>
                  <a:pt x="357662" y="56927"/>
                </a:lnTo>
                <a:lnTo>
                  <a:pt x="312165" y="56927"/>
                </a:lnTo>
                <a:lnTo>
                  <a:pt x="287539" y="56812"/>
                </a:lnTo>
                <a:lnTo>
                  <a:pt x="260984" y="55244"/>
                </a:lnTo>
                <a:close/>
              </a:path>
              <a:path w="886459" h="324485">
                <a:moveTo>
                  <a:pt x="355726" y="52704"/>
                </a:moveTo>
                <a:lnTo>
                  <a:pt x="334887" y="55566"/>
                </a:lnTo>
                <a:lnTo>
                  <a:pt x="312165" y="56927"/>
                </a:lnTo>
                <a:lnTo>
                  <a:pt x="357662" y="56927"/>
                </a:lnTo>
                <a:lnTo>
                  <a:pt x="355726" y="52704"/>
                </a:lnTo>
                <a:close/>
              </a:path>
              <a:path w="886459" h="324485">
                <a:moveTo>
                  <a:pt x="612968" y="180720"/>
                </a:moveTo>
                <a:lnTo>
                  <a:pt x="536194" y="180720"/>
                </a:lnTo>
                <a:lnTo>
                  <a:pt x="599058" y="191388"/>
                </a:lnTo>
                <a:lnTo>
                  <a:pt x="581532" y="294639"/>
                </a:lnTo>
                <a:lnTo>
                  <a:pt x="593344" y="296671"/>
                </a:lnTo>
                <a:lnTo>
                  <a:pt x="610870" y="193420"/>
                </a:lnTo>
                <a:lnTo>
                  <a:pt x="664405" y="193420"/>
                </a:lnTo>
                <a:lnTo>
                  <a:pt x="664845" y="190753"/>
                </a:lnTo>
                <a:lnTo>
                  <a:pt x="612775" y="181863"/>
                </a:lnTo>
                <a:lnTo>
                  <a:pt x="612968" y="180720"/>
                </a:lnTo>
                <a:close/>
              </a:path>
              <a:path w="886459" h="324485">
                <a:moveTo>
                  <a:pt x="468883" y="157479"/>
                </a:moveTo>
                <a:lnTo>
                  <a:pt x="466978" y="169037"/>
                </a:lnTo>
                <a:lnTo>
                  <a:pt x="524509" y="178815"/>
                </a:lnTo>
                <a:lnTo>
                  <a:pt x="514701" y="207367"/>
                </a:lnTo>
                <a:lnTo>
                  <a:pt x="499189" y="230917"/>
                </a:lnTo>
                <a:lnTo>
                  <a:pt x="477986" y="249467"/>
                </a:lnTo>
                <a:lnTo>
                  <a:pt x="451103" y="263016"/>
                </a:lnTo>
                <a:lnTo>
                  <a:pt x="458470" y="274065"/>
                </a:lnTo>
                <a:lnTo>
                  <a:pt x="486902" y="258730"/>
                </a:lnTo>
                <a:lnTo>
                  <a:pt x="509333" y="238061"/>
                </a:lnTo>
                <a:lnTo>
                  <a:pt x="525764" y="212058"/>
                </a:lnTo>
                <a:lnTo>
                  <a:pt x="536194" y="180720"/>
                </a:lnTo>
                <a:lnTo>
                  <a:pt x="612968" y="180720"/>
                </a:lnTo>
                <a:lnTo>
                  <a:pt x="613118" y="179831"/>
                </a:lnTo>
                <a:lnTo>
                  <a:pt x="600963" y="179831"/>
                </a:lnTo>
                <a:lnTo>
                  <a:pt x="538352" y="169290"/>
                </a:lnTo>
                <a:lnTo>
                  <a:pt x="538699" y="167258"/>
                </a:lnTo>
                <a:lnTo>
                  <a:pt x="526669" y="167258"/>
                </a:lnTo>
                <a:lnTo>
                  <a:pt x="468883" y="157479"/>
                </a:lnTo>
                <a:close/>
              </a:path>
              <a:path w="886459" h="324485">
                <a:moveTo>
                  <a:pt x="664405" y="193420"/>
                </a:moveTo>
                <a:lnTo>
                  <a:pt x="610870" y="193420"/>
                </a:lnTo>
                <a:lnTo>
                  <a:pt x="662939" y="202311"/>
                </a:lnTo>
                <a:lnTo>
                  <a:pt x="664405" y="193420"/>
                </a:lnTo>
                <a:close/>
              </a:path>
              <a:path w="886459" h="324485">
                <a:moveTo>
                  <a:pt x="615187" y="96519"/>
                </a:moveTo>
                <a:lnTo>
                  <a:pt x="600963" y="179831"/>
                </a:lnTo>
                <a:lnTo>
                  <a:pt x="613118" y="179831"/>
                </a:lnTo>
                <a:lnTo>
                  <a:pt x="626872" y="98425"/>
                </a:lnTo>
                <a:lnTo>
                  <a:pt x="615187" y="96519"/>
                </a:lnTo>
                <a:close/>
              </a:path>
              <a:path w="886459" h="324485">
                <a:moveTo>
                  <a:pt x="547654" y="114807"/>
                </a:moveTo>
                <a:lnTo>
                  <a:pt x="535558" y="114807"/>
                </a:lnTo>
                <a:lnTo>
                  <a:pt x="526669" y="167258"/>
                </a:lnTo>
                <a:lnTo>
                  <a:pt x="538699" y="167258"/>
                </a:lnTo>
                <a:lnTo>
                  <a:pt x="547654" y="114807"/>
                </a:lnTo>
                <a:close/>
              </a:path>
              <a:path w="886459" h="324485">
                <a:moveTo>
                  <a:pt x="580389" y="91186"/>
                </a:moveTo>
                <a:lnTo>
                  <a:pt x="558315" y="98264"/>
                </a:lnTo>
                <a:lnTo>
                  <a:pt x="534765" y="103139"/>
                </a:lnTo>
                <a:lnTo>
                  <a:pt x="509738" y="105848"/>
                </a:lnTo>
                <a:lnTo>
                  <a:pt x="483234" y="106425"/>
                </a:lnTo>
                <a:lnTo>
                  <a:pt x="487933" y="118237"/>
                </a:lnTo>
                <a:lnTo>
                  <a:pt x="498768" y="117879"/>
                </a:lnTo>
                <a:lnTo>
                  <a:pt x="510317" y="117189"/>
                </a:lnTo>
                <a:lnTo>
                  <a:pt x="522581" y="116165"/>
                </a:lnTo>
                <a:lnTo>
                  <a:pt x="535558" y="114807"/>
                </a:lnTo>
                <a:lnTo>
                  <a:pt x="547654" y="114807"/>
                </a:lnTo>
                <a:lnTo>
                  <a:pt x="548131" y="112013"/>
                </a:lnTo>
                <a:lnTo>
                  <a:pt x="557371" y="110228"/>
                </a:lnTo>
                <a:lnTo>
                  <a:pt x="566801" y="107918"/>
                </a:lnTo>
                <a:lnTo>
                  <a:pt x="576421" y="105084"/>
                </a:lnTo>
                <a:lnTo>
                  <a:pt x="586231" y="101726"/>
                </a:lnTo>
                <a:lnTo>
                  <a:pt x="580389" y="91186"/>
                </a:lnTo>
                <a:close/>
              </a:path>
              <a:path w="886459" h="324485">
                <a:moveTo>
                  <a:pt x="735710" y="307593"/>
                </a:moveTo>
                <a:lnTo>
                  <a:pt x="737615" y="319404"/>
                </a:lnTo>
                <a:lnTo>
                  <a:pt x="768223" y="324357"/>
                </a:lnTo>
                <a:lnTo>
                  <a:pt x="771778" y="323723"/>
                </a:lnTo>
                <a:lnTo>
                  <a:pt x="774826" y="321944"/>
                </a:lnTo>
                <a:lnTo>
                  <a:pt x="778001" y="320039"/>
                </a:lnTo>
                <a:lnTo>
                  <a:pt x="780033" y="316864"/>
                </a:lnTo>
                <a:lnTo>
                  <a:pt x="780690" y="312419"/>
                </a:lnTo>
                <a:lnTo>
                  <a:pt x="764794" y="312419"/>
                </a:lnTo>
                <a:lnTo>
                  <a:pt x="758825" y="311784"/>
                </a:lnTo>
                <a:lnTo>
                  <a:pt x="748664" y="310133"/>
                </a:lnTo>
                <a:lnTo>
                  <a:pt x="744347" y="309371"/>
                </a:lnTo>
                <a:lnTo>
                  <a:pt x="735710" y="307593"/>
                </a:lnTo>
                <a:close/>
              </a:path>
              <a:path w="886459" h="324485">
                <a:moveTo>
                  <a:pt x="682625" y="261874"/>
                </a:moveTo>
                <a:lnTo>
                  <a:pt x="680847" y="272414"/>
                </a:lnTo>
                <a:lnTo>
                  <a:pt x="773302" y="288163"/>
                </a:lnTo>
                <a:lnTo>
                  <a:pt x="770127" y="306831"/>
                </a:lnTo>
                <a:lnTo>
                  <a:pt x="769620" y="309499"/>
                </a:lnTo>
                <a:lnTo>
                  <a:pt x="768476" y="311150"/>
                </a:lnTo>
                <a:lnTo>
                  <a:pt x="766699" y="311784"/>
                </a:lnTo>
                <a:lnTo>
                  <a:pt x="764794" y="312419"/>
                </a:lnTo>
                <a:lnTo>
                  <a:pt x="780690" y="312419"/>
                </a:lnTo>
                <a:lnTo>
                  <a:pt x="784478" y="290067"/>
                </a:lnTo>
                <a:lnTo>
                  <a:pt x="849177" y="290067"/>
                </a:lnTo>
                <a:lnTo>
                  <a:pt x="786383" y="279400"/>
                </a:lnTo>
                <a:lnTo>
                  <a:pt x="786637" y="277494"/>
                </a:lnTo>
                <a:lnTo>
                  <a:pt x="775080" y="277494"/>
                </a:lnTo>
                <a:lnTo>
                  <a:pt x="682625" y="261874"/>
                </a:lnTo>
                <a:close/>
              </a:path>
              <a:path w="886459" h="324485">
                <a:moveTo>
                  <a:pt x="849177" y="290067"/>
                </a:moveTo>
                <a:lnTo>
                  <a:pt x="784478" y="290067"/>
                </a:lnTo>
                <a:lnTo>
                  <a:pt x="876553" y="305562"/>
                </a:lnTo>
                <a:lnTo>
                  <a:pt x="878331" y="295020"/>
                </a:lnTo>
                <a:lnTo>
                  <a:pt x="849177" y="290067"/>
                </a:lnTo>
                <a:close/>
              </a:path>
              <a:path w="886459" h="324485">
                <a:moveTo>
                  <a:pt x="726821" y="234187"/>
                </a:moveTo>
                <a:lnTo>
                  <a:pt x="724915" y="244728"/>
                </a:lnTo>
                <a:lnTo>
                  <a:pt x="815594" y="260095"/>
                </a:lnTo>
                <a:lnTo>
                  <a:pt x="807019" y="262334"/>
                </a:lnTo>
                <a:lnTo>
                  <a:pt x="797671" y="264477"/>
                </a:lnTo>
                <a:lnTo>
                  <a:pt x="787536" y="266525"/>
                </a:lnTo>
                <a:lnTo>
                  <a:pt x="776604" y="268477"/>
                </a:lnTo>
                <a:lnTo>
                  <a:pt x="775080" y="277494"/>
                </a:lnTo>
                <a:lnTo>
                  <a:pt x="786637" y="277494"/>
                </a:lnTo>
                <a:lnTo>
                  <a:pt x="800522" y="274589"/>
                </a:lnTo>
                <a:lnTo>
                  <a:pt x="813990" y="271399"/>
                </a:lnTo>
                <a:lnTo>
                  <a:pt x="827053" y="267922"/>
                </a:lnTo>
                <a:lnTo>
                  <a:pt x="839724" y="264159"/>
                </a:lnTo>
                <a:lnTo>
                  <a:pt x="841501" y="253618"/>
                </a:lnTo>
                <a:lnTo>
                  <a:pt x="726821" y="234187"/>
                </a:lnTo>
                <a:close/>
              </a:path>
              <a:path w="886459" h="324485">
                <a:moveTo>
                  <a:pt x="771166" y="216407"/>
                </a:moveTo>
                <a:lnTo>
                  <a:pt x="707135" y="216407"/>
                </a:lnTo>
                <a:lnTo>
                  <a:pt x="869950" y="244093"/>
                </a:lnTo>
                <a:lnTo>
                  <a:pt x="865124" y="272414"/>
                </a:lnTo>
                <a:lnTo>
                  <a:pt x="876934" y="274446"/>
                </a:lnTo>
                <a:lnTo>
                  <a:pt x="883538" y="235457"/>
                </a:lnTo>
                <a:lnTo>
                  <a:pt x="870076" y="233171"/>
                </a:lnTo>
                <a:lnTo>
                  <a:pt x="870445" y="231266"/>
                </a:lnTo>
                <a:lnTo>
                  <a:pt x="859027" y="231266"/>
                </a:lnTo>
                <a:lnTo>
                  <a:pt x="771166" y="216407"/>
                </a:lnTo>
                <a:close/>
              </a:path>
              <a:path w="886459" h="324485">
                <a:moveTo>
                  <a:pt x="697610" y="203962"/>
                </a:moveTo>
                <a:lnTo>
                  <a:pt x="691006" y="242950"/>
                </a:lnTo>
                <a:lnTo>
                  <a:pt x="702309" y="244855"/>
                </a:lnTo>
                <a:lnTo>
                  <a:pt x="707135" y="216407"/>
                </a:lnTo>
                <a:lnTo>
                  <a:pt x="771166" y="216407"/>
                </a:lnTo>
                <a:lnTo>
                  <a:pt x="720851" y="207899"/>
                </a:lnTo>
                <a:lnTo>
                  <a:pt x="721145" y="205993"/>
                </a:lnTo>
                <a:lnTo>
                  <a:pt x="709295" y="205993"/>
                </a:lnTo>
                <a:lnTo>
                  <a:pt x="697610" y="203962"/>
                </a:lnTo>
                <a:close/>
              </a:path>
              <a:path w="886459" h="324485">
                <a:moveTo>
                  <a:pt x="828421" y="196723"/>
                </a:moveTo>
                <a:lnTo>
                  <a:pt x="826643" y="207263"/>
                </a:lnTo>
                <a:lnTo>
                  <a:pt x="862329" y="213359"/>
                </a:lnTo>
                <a:lnTo>
                  <a:pt x="859027" y="231266"/>
                </a:lnTo>
                <a:lnTo>
                  <a:pt x="870445" y="231266"/>
                </a:lnTo>
                <a:lnTo>
                  <a:pt x="875951" y="202818"/>
                </a:lnTo>
                <a:lnTo>
                  <a:pt x="864361" y="202818"/>
                </a:lnTo>
                <a:lnTo>
                  <a:pt x="828421" y="196723"/>
                </a:lnTo>
                <a:close/>
              </a:path>
              <a:path w="886459" h="324485">
                <a:moveTo>
                  <a:pt x="809947" y="198119"/>
                </a:moveTo>
                <a:lnTo>
                  <a:pt x="796289" y="198119"/>
                </a:lnTo>
                <a:lnTo>
                  <a:pt x="802770" y="205503"/>
                </a:lnTo>
                <a:lnTo>
                  <a:pt x="807751" y="211280"/>
                </a:lnTo>
                <a:lnTo>
                  <a:pt x="811256" y="215461"/>
                </a:lnTo>
                <a:lnTo>
                  <a:pt x="813307" y="218058"/>
                </a:lnTo>
                <a:lnTo>
                  <a:pt x="821816" y="211962"/>
                </a:lnTo>
                <a:lnTo>
                  <a:pt x="813815" y="202437"/>
                </a:lnTo>
                <a:lnTo>
                  <a:pt x="809947" y="198119"/>
                </a:lnTo>
                <a:close/>
              </a:path>
              <a:path w="886459" h="324485">
                <a:moveTo>
                  <a:pt x="781303" y="168275"/>
                </a:moveTo>
                <a:lnTo>
                  <a:pt x="773429" y="174116"/>
                </a:lnTo>
                <a:lnTo>
                  <a:pt x="774826" y="175640"/>
                </a:lnTo>
                <a:lnTo>
                  <a:pt x="777239" y="178053"/>
                </a:lnTo>
                <a:lnTo>
                  <a:pt x="780669" y="181101"/>
                </a:lnTo>
                <a:lnTo>
                  <a:pt x="784098" y="184276"/>
                </a:lnTo>
                <a:lnTo>
                  <a:pt x="786891" y="187198"/>
                </a:lnTo>
                <a:lnTo>
                  <a:pt x="789051" y="189991"/>
                </a:lnTo>
                <a:lnTo>
                  <a:pt x="779738" y="193565"/>
                </a:lnTo>
                <a:lnTo>
                  <a:pt x="772175" y="196294"/>
                </a:lnTo>
                <a:lnTo>
                  <a:pt x="766351" y="198189"/>
                </a:lnTo>
                <a:lnTo>
                  <a:pt x="762253" y="199262"/>
                </a:lnTo>
                <a:lnTo>
                  <a:pt x="766318" y="209423"/>
                </a:lnTo>
                <a:lnTo>
                  <a:pt x="772340" y="207781"/>
                </a:lnTo>
                <a:lnTo>
                  <a:pt x="779351" y="205343"/>
                </a:lnTo>
                <a:lnTo>
                  <a:pt x="787338" y="202118"/>
                </a:lnTo>
                <a:lnTo>
                  <a:pt x="796289" y="198119"/>
                </a:lnTo>
                <a:lnTo>
                  <a:pt x="809947" y="198119"/>
                </a:lnTo>
                <a:lnTo>
                  <a:pt x="808307" y="196294"/>
                </a:lnTo>
                <a:lnTo>
                  <a:pt x="805560" y="193548"/>
                </a:lnTo>
                <a:lnTo>
                  <a:pt x="815339" y="187578"/>
                </a:lnTo>
                <a:lnTo>
                  <a:pt x="818845" y="185292"/>
                </a:lnTo>
                <a:lnTo>
                  <a:pt x="798449" y="185292"/>
                </a:lnTo>
                <a:lnTo>
                  <a:pt x="796671" y="183261"/>
                </a:lnTo>
                <a:lnTo>
                  <a:pt x="781303" y="168275"/>
                </a:lnTo>
                <a:close/>
              </a:path>
              <a:path w="886459" h="324485">
                <a:moveTo>
                  <a:pt x="766190" y="120903"/>
                </a:moveTo>
                <a:lnTo>
                  <a:pt x="755431" y="122926"/>
                </a:lnTo>
                <a:lnTo>
                  <a:pt x="744505" y="124221"/>
                </a:lnTo>
                <a:lnTo>
                  <a:pt x="733436" y="124779"/>
                </a:lnTo>
                <a:lnTo>
                  <a:pt x="722218" y="124779"/>
                </a:lnTo>
                <a:lnTo>
                  <a:pt x="709295" y="205993"/>
                </a:lnTo>
                <a:lnTo>
                  <a:pt x="721145" y="205993"/>
                </a:lnTo>
                <a:lnTo>
                  <a:pt x="723646" y="189737"/>
                </a:lnTo>
                <a:lnTo>
                  <a:pt x="759841" y="189737"/>
                </a:lnTo>
                <a:lnTo>
                  <a:pt x="760602" y="185165"/>
                </a:lnTo>
                <a:lnTo>
                  <a:pt x="725043" y="179196"/>
                </a:lnTo>
                <a:lnTo>
                  <a:pt x="727709" y="161798"/>
                </a:lnTo>
                <a:lnTo>
                  <a:pt x="764818" y="161798"/>
                </a:lnTo>
                <a:lnTo>
                  <a:pt x="765555" y="157479"/>
                </a:lnTo>
                <a:lnTo>
                  <a:pt x="729233" y="151383"/>
                </a:lnTo>
                <a:lnTo>
                  <a:pt x="732027" y="135254"/>
                </a:lnTo>
                <a:lnTo>
                  <a:pt x="742334" y="134971"/>
                </a:lnTo>
                <a:lnTo>
                  <a:pt x="752198" y="134112"/>
                </a:lnTo>
                <a:lnTo>
                  <a:pt x="761281" y="132736"/>
                </a:lnTo>
                <a:lnTo>
                  <a:pt x="769874" y="130809"/>
                </a:lnTo>
                <a:lnTo>
                  <a:pt x="767631" y="124779"/>
                </a:lnTo>
                <a:lnTo>
                  <a:pt x="733436" y="124779"/>
                </a:lnTo>
                <a:lnTo>
                  <a:pt x="722249" y="124587"/>
                </a:lnTo>
                <a:lnTo>
                  <a:pt x="767560" y="124587"/>
                </a:lnTo>
                <a:lnTo>
                  <a:pt x="766190" y="120903"/>
                </a:lnTo>
                <a:close/>
              </a:path>
              <a:path w="886459" h="324485">
                <a:moveTo>
                  <a:pt x="833120" y="168909"/>
                </a:moveTo>
                <a:lnTo>
                  <a:pt x="831341" y="179324"/>
                </a:lnTo>
                <a:lnTo>
                  <a:pt x="867536" y="185419"/>
                </a:lnTo>
                <a:lnTo>
                  <a:pt x="864361" y="202818"/>
                </a:lnTo>
                <a:lnTo>
                  <a:pt x="875951" y="202818"/>
                </a:lnTo>
                <a:lnTo>
                  <a:pt x="881310" y="175132"/>
                </a:lnTo>
                <a:lnTo>
                  <a:pt x="869696" y="175132"/>
                </a:lnTo>
                <a:lnTo>
                  <a:pt x="833120" y="168909"/>
                </a:lnTo>
                <a:close/>
              </a:path>
              <a:path w="886459" h="324485">
                <a:moveTo>
                  <a:pt x="759841" y="189737"/>
                </a:moveTo>
                <a:lnTo>
                  <a:pt x="723646" y="189737"/>
                </a:lnTo>
                <a:lnTo>
                  <a:pt x="758825" y="195833"/>
                </a:lnTo>
                <a:lnTo>
                  <a:pt x="759841" y="189737"/>
                </a:lnTo>
                <a:close/>
              </a:path>
              <a:path w="886459" h="324485">
                <a:moveTo>
                  <a:pt x="815339" y="174751"/>
                </a:moveTo>
                <a:lnTo>
                  <a:pt x="813561" y="176656"/>
                </a:lnTo>
                <a:lnTo>
                  <a:pt x="807974" y="180212"/>
                </a:lnTo>
                <a:lnTo>
                  <a:pt x="798449" y="185292"/>
                </a:lnTo>
                <a:lnTo>
                  <a:pt x="818845" y="185292"/>
                </a:lnTo>
                <a:lnTo>
                  <a:pt x="821181" y="183768"/>
                </a:lnTo>
                <a:lnTo>
                  <a:pt x="822705" y="181990"/>
                </a:lnTo>
                <a:lnTo>
                  <a:pt x="815339" y="174751"/>
                </a:lnTo>
                <a:close/>
              </a:path>
              <a:path w="886459" h="324485">
                <a:moveTo>
                  <a:pt x="835659" y="141986"/>
                </a:moveTo>
                <a:lnTo>
                  <a:pt x="833881" y="152400"/>
                </a:lnTo>
                <a:lnTo>
                  <a:pt x="872871" y="159003"/>
                </a:lnTo>
                <a:lnTo>
                  <a:pt x="869696" y="175132"/>
                </a:lnTo>
                <a:lnTo>
                  <a:pt x="881310" y="175132"/>
                </a:lnTo>
                <a:lnTo>
                  <a:pt x="886078" y="150494"/>
                </a:lnTo>
                <a:lnTo>
                  <a:pt x="835659" y="141986"/>
                </a:lnTo>
                <a:close/>
              </a:path>
              <a:path w="886459" h="324485">
                <a:moveTo>
                  <a:pt x="817589" y="155320"/>
                </a:moveTo>
                <a:lnTo>
                  <a:pt x="803528" y="155320"/>
                </a:lnTo>
                <a:lnTo>
                  <a:pt x="809751" y="161416"/>
                </a:lnTo>
                <a:lnTo>
                  <a:pt x="815339" y="167766"/>
                </a:lnTo>
                <a:lnTo>
                  <a:pt x="820038" y="174116"/>
                </a:lnTo>
                <a:lnTo>
                  <a:pt x="828548" y="168909"/>
                </a:lnTo>
                <a:lnTo>
                  <a:pt x="820420" y="158623"/>
                </a:lnTo>
                <a:lnTo>
                  <a:pt x="817589" y="155320"/>
                </a:lnTo>
                <a:close/>
              </a:path>
              <a:path w="886459" h="324485">
                <a:moveTo>
                  <a:pt x="764818" y="161798"/>
                </a:moveTo>
                <a:lnTo>
                  <a:pt x="727709" y="161798"/>
                </a:lnTo>
                <a:lnTo>
                  <a:pt x="763777" y="167893"/>
                </a:lnTo>
                <a:lnTo>
                  <a:pt x="764818" y="161798"/>
                </a:lnTo>
                <a:close/>
              </a:path>
              <a:path w="886459" h="324485">
                <a:moveTo>
                  <a:pt x="790701" y="126618"/>
                </a:moveTo>
                <a:lnTo>
                  <a:pt x="782065" y="131952"/>
                </a:lnTo>
                <a:lnTo>
                  <a:pt x="787146" y="136525"/>
                </a:lnTo>
                <a:lnTo>
                  <a:pt x="791845" y="141604"/>
                </a:lnTo>
                <a:lnTo>
                  <a:pt x="771905" y="155575"/>
                </a:lnTo>
                <a:lnTo>
                  <a:pt x="775334" y="165353"/>
                </a:lnTo>
                <a:lnTo>
                  <a:pt x="783026" y="163143"/>
                </a:lnTo>
                <a:lnTo>
                  <a:pt x="790289" y="160718"/>
                </a:lnTo>
                <a:lnTo>
                  <a:pt x="797123" y="158103"/>
                </a:lnTo>
                <a:lnTo>
                  <a:pt x="803528" y="155320"/>
                </a:lnTo>
                <a:lnTo>
                  <a:pt x="817589" y="155320"/>
                </a:lnTo>
                <a:lnTo>
                  <a:pt x="815085" y="152400"/>
                </a:lnTo>
                <a:lnTo>
                  <a:pt x="812673" y="150367"/>
                </a:lnTo>
                <a:lnTo>
                  <a:pt x="821816" y="144525"/>
                </a:lnTo>
                <a:lnTo>
                  <a:pt x="824544" y="142493"/>
                </a:lnTo>
                <a:lnTo>
                  <a:pt x="805687" y="142493"/>
                </a:lnTo>
                <a:lnTo>
                  <a:pt x="803528" y="139953"/>
                </a:lnTo>
                <a:lnTo>
                  <a:pt x="797960" y="134112"/>
                </a:lnTo>
                <a:lnTo>
                  <a:pt x="790701" y="126618"/>
                </a:lnTo>
                <a:close/>
              </a:path>
              <a:path w="886459" h="324485">
                <a:moveTo>
                  <a:pt x="823976" y="130048"/>
                </a:moveTo>
                <a:lnTo>
                  <a:pt x="819507" y="134127"/>
                </a:lnTo>
                <a:lnTo>
                  <a:pt x="813434" y="138175"/>
                </a:lnTo>
                <a:lnTo>
                  <a:pt x="805687" y="142493"/>
                </a:lnTo>
                <a:lnTo>
                  <a:pt x="824544" y="142493"/>
                </a:lnTo>
                <a:lnTo>
                  <a:pt x="828294" y="139700"/>
                </a:lnTo>
                <a:lnTo>
                  <a:pt x="831850" y="136016"/>
                </a:lnTo>
                <a:lnTo>
                  <a:pt x="823976" y="1300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479019" y="5596286"/>
            <a:ext cx="1599390" cy="12617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577709" y="5764783"/>
            <a:ext cx="139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下一入學管道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163944" y="4725163"/>
            <a:ext cx="1348105" cy="846455"/>
          </a:xfrm>
          <a:custGeom>
            <a:avLst/>
            <a:gdLst/>
            <a:ahLst/>
            <a:cxnLst/>
            <a:rect l="l" t="t" r="r" b="b"/>
            <a:pathLst>
              <a:path w="1348104" h="846454">
                <a:moveTo>
                  <a:pt x="1205356" y="0"/>
                </a:moveTo>
                <a:lnTo>
                  <a:pt x="0" y="0"/>
                </a:lnTo>
                <a:lnTo>
                  <a:pt x="0" y="217043"/>
                </a:lnTo>
                <a:lnTo>
                  <a:pt x="988313" y="217043"/>
                </a:lnTo>
                <a:lnTo>
                  <a:pt x="988313" y="481838"/>
                </a:lnTo>
                <a:lnTo>
                  <a:pt x="845820" y="481838"/>
                </a:lnTo>
                <a:lnTo>
                  <a:pt x="1096772" y="846454"/>
                </a:lnTo>
                <a:lnTo>
                  <a:pt x="1347851" y="481838"/>
                </a:lnTo>
                <a:lnTo>
                  <a:pt x="1205356" y="481838"/>
                </a:lnTo>
                <a:lnTo>
                  <a:pt x="1205356" y="0"/>
                </a:lnTo>
                <a:close/>
              </a:path>
            </a:pathLst>
          </a:custGeom>
          <a:solidFill>
            <a:srgbClr val="FF8888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2947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r>
              <a:rPr lang="en-US" sz="2800" spc="-55" dirty="0" smtClean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800" spc="-5" dirty="0" smtClean="0">
                <a:solidFill>
                  <a:srgbClr val="FFFFFF"/>
                </a:solidFill>
              </a:rPr>
              <a:t>學年度五專</a:t>
            </a:r>
            <a:r>
              <a:rPr sz="2800" spc="-5" dirty="0" smtClean="0">
                <a:solidFill>
                  <a:srgbClr val="FFFF00"/>
                </a:solidFill>
              </a:rPr>
              <a:t>優先</a:t>
            </a:r>
            <a:r>
              <a:rPr sz="2800" spc="-5" dirty="0" smtClean="0">
                <a:solidFill>
                  <a:srgbClr val="FFFFFF"/>
                </a:solidFill>
              </a:rPr>
              <a:t>免試入學</a:t>
            </a:r>
            <a:r>
              <a:rPr sz="2800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重要日程</a:t>
            </a:r>
            <a:endParaRPr sz="2000" dirty="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13804" y="4405378"/>
            <a:ext cx="7893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未錄取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</p:spTree>
    <p:extLst>
      <p:ext uri="{BB962C8B-B14F-4D97-AF65-F5344CB8AC3E}">
        <p14:creationId xmlns:p14="http://schemas.microsoft.com/office/powerpoint/2010/main" val="381200936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1475233" y="1176529"/>
            <a:ext cx="6395085" cy="3127375"/>
            <a:chOff x="1475232" y="1176527"/>
            <a:chExt cx="6395085" cy="3127375"/>
          </a:xfrm>
        </p:grpSpPr>
        <p:sp>
          <p:nvSpPr>
            <p:cNvPr id="6" name="object 6"/>
            <p:cNvSpPr/>
            <p:nvPr/>
          </p:nvSpPr>
          <p:spPr>
            <a:xfrm>
              <a:off x="2488692" y="1269491"/>
              <a:ext cx="5381244" cy="2953512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475232" y="1176527"/>
              <a:ext cx="1272540" cy="3127248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781683" y="1354627"/>
          <a:ext cx="5838825" cy="26905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82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206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3311">
                <a:tc rowSpan="6">
                  <a:txBody>
                    <a:bodyPr/>
                    <a:lstStyle/>
                    <a:p>
                      <a:pPr marL="127000" marR="375920" algn="just">
                        <a:lnSpc>
                          <a:spcPct val="100000"/>
                        </a:lnSpc>
                        <a:spcBef>
                          <a:spcPts val="2910"/>
                        </a:spcBef>
                      </a:pPr>
                      <a:r>
                        <a:rPr sz="32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採 計 項 目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多元學習表現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含服務學習及競賽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spc="-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技藝優良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均衡學習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國中教育會考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spc="-5" dirty="0">
                          <a:latin typeface="微軟正黑體"/>
                          <a:cs typeface="微軟正黑體"/>
                        </a:rPr>
                        <a:t>含寫作測驗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840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957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4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志願序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6194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2704" y="4413886"/>
            <a:ext cx="7989570" cy="1122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lvl="0" indent="-342900" algn="just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5600" algn="l"/>
              </a:tabLst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國立五專招生學校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」、「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護理科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」及「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護理助產科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」皆 須採計國中教育會考成績</a:t>
            </a:r>
            <a:r>
              <a:rPr kumimoji="0" sz="24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；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私立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五專招生學校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除護理科、 護理助產科外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，由各校自訂是否採計國中教育會考成績。</a:t>
            </a: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700532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「超額比序總積分」採計項目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1801768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/>
          <p:nvPr/>
        </p:nvSpPr>
        <p:spPr>
          <a:xfrm>
            <a:off x="457200" y="208915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457201" y="1266189"/>
          <a:ext cx="8229597" cy="47550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03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43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24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42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6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902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22959">
                <a:tc>
                  <a:txBody>
                    <a:bodyPr/>
                    <a:lstStyle/>
                    <a:p>
                      <a:pPr marL="266700">
                        <a:lnSpc>
                          <a:spcPct val="100000"/>
                        </a:lnSpc>
                        <a:spcBef>
                          <a:spcPts val="1720"/>
                        </a:spcBef>
                      </a:pPr>
                      <a:r>
                        <a:rPr sz="2400" b="1" dirty="0">
                          <a:latin typeface="微軟正黑體"/>
                          <a:cs typeface="微軟正黑體"/>
                        </a:rPr>
                        <a:t>主項目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8440" marB="0">
                    <a:lnR w="285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9EC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97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分項目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508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9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7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單項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積分上限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8425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9EC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積分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上限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9E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720"/>
                        </a:spcBef>
                      </a:pPr>
                      <a:r>
                        <a:rPr sz="2400" b="1" dirty="0">
                          <a:latin typeface="微軟正黑體"/>
                          <a:cs typeface="微軟正黑體"/>
                        </a:rPr>
                        <a:t>主項目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8440" marB="0">
                    <a:lnL w="28575">
                      <a:solidFill>
                        <a:srgbClr val="FFFFFF"/>
                      </a:solidFill>
                      <a:prstDash val="solid"/>
                    </a:lnL>
                    <a:lnR w="285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9EC"/>
                    </a:solidFill>
                  </a:tcPr>
                </a:tc>
                <a:tc>
                  <a:txBody>
                    <a:bodyPr/>
                    <a:lstStyle/>
                    <a:p>
                      <a:pPr marL="240665">
                        <a:lnSpc>
                          <a:spcPts val="2875"/>
                        </a:lnSpc>
                        <a:spcBef>
                          <a:spcPts val="290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積分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240665">
                        <a:lnSpc>
                          <a:spcPts val="2875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上限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6830" marB="0">
                    <a:lnL w="28575">
                      <a:solidFill>
                        <a:srgbClr val="FFFFFF"/>
                      </a:solidFill>
                      <a:prstDash val="solid"/>
                    </a:lnL>
                    <a:solidFill>
                      <a:srgbClr val="FFF9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287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850">
                        <a:latin typeface="Times New Roman"/>
                        <a:cs typeface="Times New Roman"/>
                      </a:endParaRPr>
                    </a:p>
                    <a:p>
                      <a:pPr marL="419100" marR="108585" indent="-304800">
                        <a:lnSpc>
                          <a:spcPts val="2870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多元學習 表現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310"/>
                        </a:lnSpc>
                        <a:spcBef>
                          <a:spcPts val="167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競賽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12090" marB="0"/>
                </a:tc>
                <a:tc rowSpan="2"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415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1797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0">
                        <a:latin typeface="Times New Roman"/>
                        <a:cs typeface="Times New Roman"/>
                      </a:endParaRPr>
                    </a:p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技藝優良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70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7970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316865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08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82575">
                        <a:lnSpc>
                          <a:spcPct val="100000"/>
                        </a:lnSpc>
                        <a:spcBef>
                          <a:spcPts val="192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服務學習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444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  <a:spcBef>
                          <a:spcPts val="1670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209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81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444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1209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均衡學習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6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66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54607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2875"/>
                        </a:lnSpc>
                        <a:spcBef>
                          <a:spcPts val="2740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國中教育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algn="ctr">
                        <a:lnSpc>
                          <a:spcPts val="2875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會考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  <a:p>
                      <a:pPr marL="179705" marR="124460" algn="just">
                        <a:lnSpc>
                          <a:spcPct val="100000"/>
                        </a:lnSpc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國文、數學 英語、自然 社會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698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750">
                        <a:latin typeface="Times New Roman"/>
                        <a:cs typeface="Times New Roman"/>
                      </a:endParaRPr>
                    </a:p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各科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26924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6.4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40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32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2750">
                        <a:latin typeface="Times New Roman"/>
                        <a:cs typeface="Times New Roman"/>
                      </a:endParaRPr>
                    </a:p>
                    <a:p>
                      <a:pPr marL="370840">
                        <a:lnSpc>
                          <a:spcPts val="2875"/>
                        </a:lnSpc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志願序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415290">
                        <a:lnSpc>
                          <a:spcPts val="2875"/>
                        </a:lnSpc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(1~30)</a:t>
                      </a: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40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2292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98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寫作測驗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5146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1725"/>
                        </a:spcBef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90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725"/>
                        </a:spcBef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90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70840">
                        <a:lnSpc>
                          <a:spcPts val="2875"/>
                        </a:lnSpc>
                        <a:spcBef>
                          <a:spcPts val="295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總積分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218440">
                        <a:lnSpc>
                          <a:spcPts val="2875"/>
                        </a:lnSpc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【上限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】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7465" marB="0"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725"/>
                        </a:spcBef>
                      </a:pPr>
                      <a:r>
                        <a:rPr sz="2400" spc="-5" dirty="0">
                          <a:latin typeface="Times New Roman"/>
                          <a:cs typeface="Times New Roman"/>
                        </a:rPr>
                        <a:t>101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219075" marB="0"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5309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超額比序項目積分對照表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4603441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51524" y="1272247"/>
          <a:ext cx="8614409" cy="28567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30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6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2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43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297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79564">
                <a:tc>
                  <a:txBody>
                    <a:bodyPr/>
                    <a:lstStyle/>
                    <a:p>
                      <a:pPr marL="638810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競賽類型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第一名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38100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第二名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20320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第三名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15" dirty="0">
                          <a:latin typeface="微軟正黑體"/>
                          <a:cs typeface="微軟正黑體"/>
                        </a:rPr>
                        <a:t>第四至六名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1807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國際性競賽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4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--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14541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1933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全國性競賽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3458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區域及縣市競賽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4130" algn="ctr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0005" algn="ctr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116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732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ct val="100000"/>
                        </a:lnSpc>
                        <a:spcBef>
                          <a:spcPts val="115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--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14605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217" y="4303905"/>
            <a:ext cx="8370570" cy="19462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本項目積分上限為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分。同學年度同項競賽擇優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次採計。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國際性競賽（國際科技展覽、國際運動會）、全國性競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賽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以簡章所列競賽為限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355600" marR="0" lvl="0" indent="-342900" algn="l" defTabSz="914400" rtl="0" eaLnBrk="1" fontAlgn="auto" latinLnBrk="0" hangingPunct="1">
              <a:lnSpc>
                <a:spcPts val="2155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區域及縣市競賽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以縣市政府主辦者為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限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，獲獎證明落款人：縣市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縣長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，直轄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4965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市為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市長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或其所屬之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一級機關首長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 startAt="4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參賽者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人以上視為團體，團體參賽依個人賽積分折半計算。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 startAt="4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競賽得獎應於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國中就學期間且至</a:t>
            </a:r>
            <a:r>
              <a:rPr kumimoji="0" sz="1800" b="0" i="0" u="none" strike="noStrike" kern="1200" cap="none" spc="-2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1800" b="0" i="0" u="none" strike="noStrike" kern="1200" cap="none" spc="-2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月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含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取得為限。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31380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競賽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(1/2)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7321511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68313" y="1313027"/>
          <a:ext cx="8228965" cy="36684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06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2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969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服務學習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96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3000" spc="-5" dirty="0">
                          <a:latin typeface="微軟正黑體"/>
                          <a:cs typeface="微軟正黑體"/>
                        </a:rPr>
                        <a:t>班級幹部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979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小老師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93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滿一學期得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93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966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sz="3000" spc="-5" dirty="0">
                          <a:latin typeface="微軟正黑體"/>
                          <a:cs typeface="微軟正黑體"/>
                        </a:rPr>
                        <a:t>社團幹部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93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966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9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校內服務學習課程及活動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93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  <a:spcBef>
                          <a:spcPts val="293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每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小時得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0.25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37211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97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校外參加志工服務或社區服務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7366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7211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690473" y="5085717"/>
            <a:ext cx="7684770" cy="1671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本項目積分上限為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15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同一學期同時擔任班級幹部、小老師或社團幹部，仍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分採計。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除副班長、副社長以外之其餘副級幹部皆不採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計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小技巧：若無幹部或小老師可加分者，服務學習時數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達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60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小時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亦可滿分。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服務時數應於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國中就學期間且至</a:t>
            </a:r>
            <a:r>
              <a:rPr kumimoji="0" sz="1800" b="0" i="0" u="none" strike="noStrike" kern="1200" cap="none" spc="-2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1800" b="0" i="0" u="none" strike="noStrike" kern="1200" cap="none" spc="-2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月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含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取得為限。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32714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服務學習</a:t>
            </a:r>
            <a:endParaRPr sz="2000" dirty="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427212" y="6427115"/>
            <a:ext cx="180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25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81813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pic>
        <p:nvPicPr>
          <p:cNvPr id="2050" name="Picture 2" descr="D:\c\Downloads\160677920563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0" y="411165"/>
            <a:ext cx="8953500" cy="60356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718816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0" y="1790242"/>
          <a:ext cx="8230234" cy="33476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60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696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9069">
                <a:tc>
                  <a:txBody>
                    <a:bodyPr/>
                    <a:lstStyle/>
                    <a:p>
                      <a:pPr marL="233679" algn="ctr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19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tc>
                  <a:txBody>
                    <a:bodyPr/>
                    <a:lstStyle/>
                    <a:p>
                      <a:pPr marL="234950" algn="ctr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19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120">
                <a:tc>
                  <a:txBody>
                    <a:bodyPr/>
                    <a:lstStyle/>
                    <a:p>
                      <a:pPr marL="233679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低收入戶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749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3200" spc="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8992">
                <a:tc>
                  <a:txBody>
                    <a:bodyPr/>
                    <a:lstStyle/>
                    <a:p>
                      <a:pPr marL="23495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中低收入戶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0"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1.5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766445" marR="523240" indent="40640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直系血親尊親屬 </a:t>
                      </a:r>
                      <a:r>
                        <a:rPr sz="3200" spc="-5" dirty="0">
                          <a:latin typeface="微軟正黑體"/>
                          <a:cs typeface="微軟正黑體"/>
                        </a:rPr>
                        <a:t>支領失業給付之子女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0" algn="ctr">
                        <a:lnSpc>
                          <a:spcPct val="100000"/>
                        </a:lnSpc>
                        <a:spcBef>
                          <a:spcPts val="2180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1.5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27686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3697">
                <a:tc>
                  <a:txBody>
                    <a:bodyPr/>
                    <a:lstStyle/>
                    <a:p>
                      <a:pPr marL="233679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特殊境遇家庭子女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34950"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1.5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655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75260" y="5542584"/>
            <a:ext cx="4487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註：同時具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備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種以上資格者僅得擇一計分。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弱勢身分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2345801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678396" y="1600200"/>
          <a:ext cx="7787003" cy="427706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349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52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068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3486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3050" dirty="0">
                        <a:latin typeface="Times New Roman"/>
                        <a:cs typeface="Times New Roman"/>
                      </a:endParaRPr>
                    </a:p>
                    <a:p>
                      <a:pPr marL="59690" algn="ctr">
                        <a:lnSpc>
                          <a:spcPct val="100000"/>
                        </a:lnSpc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學習領域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1594" algn="ctr">
                        <a:lnSpc>
                          <a:spcPts val="3354"/>
                        </a:lnSpc>
                        <a:spcBef>
                          <a:spcPts val="174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七年級上學期至九年級上學期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marL="62230" algn="ctr">
                        <a:lnSpc>
                          <a:spcPts val="3595"/>
                        </a:lnSpc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共計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學期平均成績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22161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2155">
                <a:tc>
                  <a:txBody>
                    <a:bodyPr/>
                    <a:lstStyle/>
                    <a:p>
                      <a:pPr marL="61594" algn="ct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健康與體育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115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達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5134" algn="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2027">
                <a:tc>
                  <a:txBody>
                    <a:bodyPr/>
                    <a:lstStyle/>
                    <a:p>
                      <a:pPr marL="61594" algn="ct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藝術與人文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115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達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5134" algn="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800" dirty="0">
                          <a:latin typeface="微軟正黑體"/>
                          <a:cs typeface="微軟正黑體"/>
                        </a:rPr>
                        <a:t>分</a:t>
                      </a: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2155"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綜合活動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115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達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5134" algn="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2240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2116">
                <a:tc>
                  <a:txBody>
                    <a:bodyPr/>
                    <a:lstStyle/>
                    <a:p>
                      <a:pPr marL="59690" algn="ctr"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r>
                        <a:rPr sz="2800" b="1" spc="-5" dirty="0">
                          <a:latin typeface="微軟正黑體"/>
                          <a:cs typeface="微軟正黑體"/>
                        </a:rPr>
                        <a:t>積分上限</a:t>
                      </a:r>
                      <a:endParaRPr sz="2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42875" marB="0">
                    <a:lnT w="38100">
                      <a:solidFill>
                        <a:srgbClr val="000000"/>
                      </a:solidFill>
                      <a:prstDash val="solid"/>
                    </a:lnT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2301240">
                        <a:lnSpc>
                          <a:spcPct val="100000"/>
                        </a:lnSpc>
                        <a:spcBef>
                          <a:spcPts val="1125"/>
                        </a:spcBef>
                      </a:pPr>
                      <a:r>
                        <a:rPr sz="2800" b="1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2800" b="1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2875" marB="0">
                    <a:lnT w="38100">
                      <a:solidFill>
                        <a:srgbClr val="000000"/>
                      </a:solidFill>
                      <a:prstDash val="solid"/>
                    </a:lnT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7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均衡學習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732658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6" name="內容版面配置區 5" descr="1030117-A版宣導手冊-印刷檔_頁面_07.jpg">
            <a:extLst>
              <a:ext uri="{FF2B5EF4-FFF2-40B4-BE49-F238E27FC236}">
                <a16:creationId xmlns:a16="http://schemas.microsoft.com/office/drawing/2014/main" id="{0BF18D53-D30D-F74B-B42A-92FB0AC4C3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9" y="815977"/>
            <a:ext cx="8577262" cy="581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標題 2">
            <a:extLst>
              <a:ext uri="{FF2B5EF4-FFF2-40B4-BE49-F238E27FC236}">
                <a16:creationId xmlns:a16="http://schemas.microsoft.com/office/drawing/2014/main" id="{A45BE1D7-D2EB-8344-98BC-72F59918000F}"/>
              </a:ext>
            </a:extLst>
          </p:cNvPr>
          <p:cNvSpPr txBox="1">
            <a:spLocks/>
          </p:cNvSpPr>
          <p:nvPr/>
        </p:nvSpPr>
        <p:spPr bwMode="auto">
          <a:xfrm>
            <a:off x="681187" y="188642"/>
            <a:ext cx="7776863" cy="627063"/>
          </a:xfrm>
          <a:prstGeom prst="rect">
            <a:avLst/>
          </a:prstGeom>
          <a:solidFill>
            <a:srgbClr val="FFFF99">
              <a:alpha val="44000"/>
            </a:srgbClr>
          </a:solidFill>
          <a:ln w="28575" cap="flat">
            <a:noFill/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新細明體" pitchFamily="18" charset="-120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zh-TW" altLang="en-US" sz="4000" b="1">
                <a:solidFill>
                  <a:srgbClr val="0000FF"/>
                </a:solidFill>
                <a:latin typeface="標楷體" pitchFamily="65" charset="-120"/>
                <a:ea typeface="標楷體" pitchFamily="65" charset="-120"/>
                <a:cs typeface="Microsoft JhengHei UI" pitchFamily="34" charset="-120"/>
              </a:rPr>
              <a:t>十二年國民基本教育架構</a:t>
            </a:r>
            <a:endParaRPr lang="zh-TW" altLang="en-US" sz="4000" b="1">
              <a:solidFill>
                <a:srgbClr val="4D290B"/>
              </a:solidFill>
              <a:latin typeface="Microsoft JhengHei UI" pitchFamily="34" charset="-120"/>
              <a:ea typeface="標楷體" pitchFamily="65" charset="-120"/>
              <a:cs typeface="Microsoft JhengHei UI" pitchFamily="34" charset="-120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619F8B45-AF10-1546-ACF7-8A419F5B73EC}"/>
              </a:ext>
            </a:extLst>
          </p:cNvPr>
          <p:cNvSpPr/>
          <p:nvPr/>
        </p:nvSpPr>
        <p:spPr>
          <a:xfrm>
            <a:off x="2987676" y="3789365"/>
            <a:ext cx="1296988" cy="2879725"/>
          </a:xfrm>
          <a:prstGeom prst="rect">
            <a:avLst/>
          </a:prstGeom>
          <a:noFill/>
          <a:ln w="19050">
            <a:solidFill>
              <a:srgbClr val="0E18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4479B210-0BB9-F14C-806C-B7787D216801}"/>
              </a:ext>
            </a:extLst>
          </p:cNvPr>
          <p:cNvSpPr/>
          <p:nvPr/>
        </p:nvSpPr>
        <p:spPr>
          <a:xfrm>
            <a:off x="6659564" y="3789365"/>
            <a:ext cx="2089150" cy="2879725"/>
          </a:xfrm>
          <a:prstGeom prst="rect">
            <a:avLst/>
          </a:prstGeom>
          <a:noFill/>
          <a:ln w="19050">
            <a:solidFill>
              <a:srgbClr val="0E18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33A0331F-8316-0540-8EDB-F7D9DE109AC7}"/>
              </a:ext>
            </a:extLst>
          </p:cNvPr>
          <p:cNvSpPr/>
          <p:nvPr/>
        </p:nvSpPr>
        <p:spPr>
          <a:xfrm>
            <a:off x="3132139" y="2781302"/>
            <a:ext cx="1152525" cy="576263"/>
          </a:xfrm>
          <a:prstGeom prst="rect">
            <a:avLst/>
          </a:prstGeom>
          <a:noFill/>
          <a:ln w="19050">
            <a:solidFill>
              <a:srgbClr val="0E18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TW" altLang="en-US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49262" y="1268374"/>
          <a:ext cx="8227692" cy="31392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39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32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01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0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31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528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26694">
                <a:tc rowSpan="2"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spcBef>
                          <a:spcPts val="209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採計科目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6606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R="64769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精熟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361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spc="-5" dirty="0">
                          <a:latin typeface="微軟正黑體"/>
                          <a:cs typeface="微軟正黑體"/>
                        </a:rPr>
                        <a:t>基礎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361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spc="-5" dirty="0">
                          <a:latin typeface="微軟正黑體"/>
                          <a:cs typeface="微軟正黑體"/>
                        </a:rPr>
                        <a:t>待加強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361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7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6606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0"/>
                    </a:solidFill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2270"/>
                        </a:lnSpc>
                      </a:pPr>
                      <a:r>
                        <a:rPr sz="3300" baseline="-16414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450" dirty="0">
                          <a:latin typeface="Times New Roman"/>
                          <a:cs typeface="Times New Roman"/>
                        </a:rPr>
                        <a:t>++</a:t>
                      </a:r>
                      <a:endParaRPr sz="14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R="64135" algn="ctr">
                        <a:lnSpc>
                          <a:spcPts val="2270"/>
                        </a:lnSpc>
                      </a:pPr>
                      <a:r>
                        <a:rPr sz="3300" spc="-7" baseline="-16414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450" spc="-5" dirty="0">
                          <a:latin typeface="Times New Roman"/>
                          <a:cs typeface="Times New Roman"/>
                        </a:rPr>
                        <a:t>+</a:t>
                      </a:r>
                      <a:endParaRPr sz="14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A</a:t>
                      </a:r>
                      <a:endParaRPr sz="2200">
                        <a:latin typeface="Times New Roman"/>
                        <a:cs typeface="Times New Roman"/>
                      </a:endParaRPr>
                    </a:p>
                  </a:txBody>
                  <a:tcPr marL="0" marR="0" marT="3619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ts val="2270"/>
                        </a:lnSpc>
                      </a:pPr>
                      <a:r>
                        <a:rPr sz="3300" baseline="-16414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450" dirty="0">
                          <a:latin typeface="Times New Roman"/>
                          <a:cs typeface="Times New Roman"/>
                        </a:rPr>
                        <a:t>++</a:t>
                      </a:r>
                      <a:endParaRPr sz="14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270"/>
                        </a:lnSpc>
                      </a:pPr>
                      <a:r>
                        <a:rPr sz="3300" baseline="-16414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450" dirty="0">
                          <a:latin typeface="Times New Roman"/>
                          <a:cs typeface="Times New Roman"/>
                        </a:rPr>
                        <a:t>+</a:t>
                      </a:r>
                      <a:endParaRPr sz="14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R="4508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B</a:t>
                      </a:r>
                      <a:endParaRPr sz="2200">
                        <a:latin typeface="Times New Roman"/>
                        <a:cs typeface="Times New Roman"/>
                      </a:endParaRPr>
                    </a:p>
                  </a:txBody>
                  <a:tcPr marL="0" marR="0" marT="3619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R="37465" algn="ctr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C</a:t>
                      </a:r>
                      <a:endParaRPr sz="2200">
                        <a:latin typeface="Times New Roman"/>
                        <a:cs typeface="Times New Roman"/>
                      </a:endParaRPr>
                    </a:p>
                  </a:txBody>
                  <a:tcPr marL="0" marR="0" marT="3619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5"/>
                        </a:spcBef>
                      </a:pPr>
                      <a:r>
                        <a:rPr sz="2200" b="1" spc="-5" dirty="0">
                          <a:latin typeface="微軟正黑體"/>
                          <a:cs typeface="微軟正黑體"/>
                        </a:rPr>
                        <a:t>國文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51435" marB="0">
                    <a:lnT w="381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AFFC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2200" b="1" spc="-10" dirty="0">
                          <a:latin typeface="微軟正黑體"/>
                          <a:cs typeface="微軟正黑體"/>
                        </a:rPr>
                        <a:t>數學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520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AE6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2200" b="1" spc="-5" dirty="0">
                          <a:latin typeface="微軟正黑體"/>
                          <a:cs typeface="微軟正黑體"/>
                        </a:rPr>
                        <a:t>英語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520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AFFC1"/>
                    </a:solidFill>
                  </a:tcPr>
                </a:tc>
                <a:tc>
                  <a:txBody>
                    <a:bodyPr/>
                    <a:lstStyle/>
                    <a:p>
                      <a:pPr marR="5778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6.4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6540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143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4508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07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2200" b="1" spc="-5" dirty="0">
                          <a:latin typeface="微軟正黑體"/>
                          <a:cs typeface="微軟正黑體"/>
                        </a:rPr>
                        <a:t>自然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520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AE6F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sz="2200" b="1" spc="-5" dirty="0">
                          <a:latin typeface="微軟正黑體"/>
                          <a:cs typeface="微軟正黑體"/>
                        </a:rPr>
                        <a:t>社會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520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EAFFC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468313" y="4560366"/>
          <a:ext cx="8223245" cy="12963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93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7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79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85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85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85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85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64815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spc="-5" dirty="0">
                          <a:latin typeface="微軟正黑體"/>
                          <a:cs typeface="微軟正黑體"/>
                        </a:rPr>
                        <a:t>採計科目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200" spc="-5" dirty="0">
                          <a:latin typeface="微軟正黑體"/>
                          <a:cs typeface="微軟正黑體"/>
                        </a:rPr>
                        <a:t>級分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B w="38100">
                      <a:solidFill>
                        <a:srgbClr val="000000"/>
                      </a:solidFill>
                      <a:prstDash val="solid"/>
                    </a:lnB>
                    <a:solidFill>
                      <a:srgbClr val="FDED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819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2200" b="1" spc="-5" dirty="0">
                          <a:latin typeface="微軟正黑體"/>
                          <a:cs typeface="微軟正黑體"/>
                        </a:rPr>
                        <a:t>寫作測驗</a:t>
                      </a:r>
                      <a:endParaRPr sz="2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T w="38100">
                      <a:solidFill>
                        <a:srgbClr val="000000"/>
                      </a:solidFill>
                      <a:prstDash val="solid"/>
                    </a:lnT>
                    <a:solidFill>
                      <a:srgbClr val="EAFFC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0.8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0.6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0.4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0.2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0.1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52584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國中教育會考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59911364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0" y="1600240"/>
          <a:ext cx="7931784" cy="398741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46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51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9208">
                <a:tc>
                  <a:txBody>
                    <a:bodyPr/>
                    <a:lstStyle/>
                    <a:p>
                      <a:pPr marL="26733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志願順序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DDEAF5"/>
                    </a:solidFill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志願序積分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DDEA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119">
                <a:tc>
                  <a:txBody>
                    <a:bodyPr/>
                    <a:lstStyle/>
                    <a:p>
                      <a:pPr marL="26860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247">
                <a:tc>
                  <a:txBody>
                    <a:bodyPr/>
                    <a:lstStyle/>
                    <a:p>
                      <a:pPr marL="26670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9247">
                <a:tc>
                  <a:txBody>
                    <a:bodyPr/>
                    <a:lstStyle/>
                    <a:p>
                      <a:pPr marL="26670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spc="-55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9246">
                <a:tc>
                  <a:txBody>
                    <a:bodyPr/>
                    <a:lstStyle/>
                    <a:p>
                      <a:pPr marL="26860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20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9119">
                <a:tc>
                  <a:txBody>
                    <a:bodyPr/>
                    <a:lstStyle/>
                    <a:p>
                      <a:pPr marL="26860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2227">
                <a:tc>
                  <a:txBody>
                    <a:bodyPr/>
                    <a:lstStyle/>
                    <a:p>
                      <a:pPr marL="26860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志願到第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6924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15390" y="6185712"/>
            <a:ext cx="55194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註：每個志願依據所填寫之志願順位給予志願序積分。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49453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志願序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147873455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7543801" y="2342388"/>
            <a:ext cx="1396365" cy="1186180"/>
            <a:chOff x="7543800" y="2342388"/>
            <a:chExt cx="1396365" cy="1186180"/>
          </a:xfrm>
        </p:grpSpPr>
        <p:sp>
          <p:nvSpPr>
            <p:cNvPr id="6" name="object 6"/>
            <p:cNvSpPr/>
            <p:nvPr/>
          </p:nvSpPr>
          <p:spPr>
            <a:xfrm>
              <a:off x="7618476" y="2478045"/>
              <a:ext cx="1321307" cy="975325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7543800" y="2342388"/>
              <a:ext cx="1260348" cy="1185672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698359" y="250088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4">
                  <a:moveTo>
                    <a:pt x="788289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788289" y="871727"/>
                  </a:lnTo>
                  <a:lnTo>
                    <a:pt x="1224152" y="435863"/>
                  </a:lnTo>
                  <a:lnTo>
                    <a:pt x="788289" y="0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7698359" y="250088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4">
                  <a:moveTo>
                    <a:pt x="0" y="0"/>
                  </a:moveTo>
                  <a:lnTo>
                    <a:pt x="788289" y="0"/>
                  </a:lnTo>
                  <a:lnTo>
                    <a:pt x="1224152" y="435863"/>
                  </a:lnTo>
                  <a:lnTo>
                    <a:pt x="788289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7C5E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926324" y="2366772"/>
              <a:ext cx="551687" cy="652272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7623047" y="2694432"/>
              <a:ext cx="1156716" cy="527303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7783448" y="2481201"/>
            <a:ext cx="838200" cy="8985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服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務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學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習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1270" marR="0" lvl="0" indent="0" algn="ctr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15</a:t>
            </a:r>
            <a:r>
              <a:rPr kumimoji="0" sz="11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 </a:t>
            </a:r>
            <a:r>
              <a:rPr kumimoji="0" sz="11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～</a:t>
            </a:r>
            <a:r>
              <a:rPr kumimoji="0" sz="11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000" b="1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級距</a:t>
            </a:r>
            <a:r>
              <a:rPr kumimoji="0" sz="10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0.25)</a:t>
            </a: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588253" y="1991869"/>
            <a:ext cx="1400810" cy="1077595"/>
            <a:chOff x="6588252" y="1991867"/>
            <a:chExt cx="1400810" cy="1077595"/>
          </a:xfrm>
        </p:grpSpPr>
        <p:sp>
          <p:nvSpPr>
            <p:cNvPr id="14" name="object 14"/>
            <p:cNvSpPr/>
            <p:nvPr/>
          </p:nvSpPr>
          <p:spPr>
            <a:xfrm>
              <a:off x="6640068" y="2071115"/>
              <a:ext cx="1348740" cy="998219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6588252" y="1991867"/>
              <a:ext cx="1278636" cy="1033272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6729222" y="2107310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788288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788288" y="871727"/>
                  </a:lnTo>
                  <a:lnTo>
                    <a:pt x="1224152" y="435863"/>
                  </a:lnTo>
                  <a:lnTo>
                    <a:pt x="788288" y="0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6729222" y="2107310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0" y="0"/>
                  </a:moveTo>
                  <a:lnTo>
                    <a:pt x="788288" y="0"/>
                  </a:lnTo>
                  <a:lnTo>
                    <a:pt x="1224152" y="435863"/>
                  </a:lnTo>
                  <a:lnTo>
                    <a:pt x="788288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7C5E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6957060" y="2017775"/>
              <a:ext cx="551688" cy="652272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6667500" y="2357627"/>
              <a:ext cx="670559" cy="467868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7030212" y="2356103"/>
              <a:ext cx="409955" cy="467868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7132320" y="2357627"/>
              <a:ext cx="665987" cy="467868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808979" y="2131824"/>
            <a:ext cx="854075" cy="7296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會</a:t>
            </a:r>
            <a:r>
              <a:rPr kumimoji="0" sz="1400" b="1" i="0" u="none" strike="noStrike" kern="1200" cap="none" spc="3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考</a:t>
            </a: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</a:t>
            </a:r>
            <a:r>
              <a:rPr kumimoji="0" sz="1400" b="1" i="0" u="none" strike="noStrike" kern="1200" cap="none" spc="2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寫作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33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～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579364" y="2298194"/>
            <a:ext cx="1417320" cy="1076325"/>
            <a:chOff x="5579364" y="2298192"/>
            <a:chExt cx="1417320" cy="1076325"/>
          </a:xfrm>
        </p:grpSpPr>
        <p:sp>
          <p:nvSpPr>
            <p:cNvPr id="24" name="object 24"/>
            <p:cNvSpPr/>
            <p:nvPr/>
          </p:nvSpPr>
          <p:spPr>
            <a:xfrm>
              <a:off x="5646420" y="2377440"/>
              <a:ext cx="1350264" cy="996696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5579364" y="2298192"/>
              <a:ext cx="1237488" cy="1063752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736590" y="241325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4">
                  <a:moveTo>
                    <a:pt x="788288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788288" y="871728"/>
                  </a:lnTo>
                  <a:lnTo>
                    <a:pt x="1224153" y="435863"/>
                  </a:lnTo>
                  <a:lnTo>
                    <a:pt x="788288" y="0"/>
                  </a:lnTo>
                  <a:close/>
                </a:path>
              </a:pathLst>
            </a:custGeom>
            <a:solidFill>
              <a:srgbClr val="FFE699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736590" y="241325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4">
                  <a:moveTo>
                    <a:pt x="0" y="0"/>
                  </a:moveTo>
                  <a:lnTo>
                    <a:pt x="788288" y="0"/>
                  </a:lnTo>
                  <a:lnTo>
                    <a:pt x="1224153" y="435863"/>
                  </a:lnTo>
                  <a:lnTo>
                    <a:pt x="788288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7C5E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5657088" y="2322576"/>
              <a:ext cx="551688" cy="652272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5815584" y="2386584"/>
              <a:ext cx="975360" cy="545591"/>
            </a:xfrm>
            <a:prstGeom prst="rect">
              <a:avLst/>
            </a:prstGeom>
            <a:blipFill>
              <a:blip r:embed="rId1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5762244" y="2650236"/>
              <a:ext cx="954024" cy="527303"/>
            </a:xfrm>
            <a:prstGeom prst="rect">
              <a:avLst/>
            </a:prstGeom>
            <a:blipFill>
              <a:blip r:embed="rId1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858003" y="2437587"/>
            <a:ext cx="766445" cy="7607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600" b="1" i="0" u="none" strike="noStrike" kern="1200" cap="none" spc="1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多</a:t>
            </a: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元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學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習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表現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15 </a:t>
            </a:r>
            <a:r>
              <a:rPr kumimoji="0" sz="12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～</a:t>
            </a:r>
            <a:r>
              <a:rPr kumimoji="0" sz="1200" b="1" i="0" u="none" strike="noStrike" kern="1200" cap="none" spc="-3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 </a:t>
            </a:r>
            <a:r>
              <a:rPr kumimoji="0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4460748" y="2010157"/>
            <a:ext cx="1416050" cy="1076325"/>
            <a:chOff x="4460747" y="2010155"/>
            <a:chExt cx="1416050" cy="1076325"/>
          </a:xfrm>
        </p:grpSpPr>
        <p:sp>
          <p:nvSpPr>
            <p:cNvPr id="33" name="object 33"/>
            <p:cNvSpPr/>
            <p:nvPr/>
          </p:nvSpPr>
          <p:spPr>
            <a:xfrm>
              <a:off x="4526279" y="2089403"/>
              <a:ext cx="1350264" cy="996696"/>
            </a:xfrm>
            <a:prstGeom prst="rect">
              <a:avLst/>
            </a:prstGeom>
            <a:blipFill>
              <a:blip r:embed="rId1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4460747" y="2010155"/>
              <a:ext cx="1260348" cy="1031748"/>
            </a:xfrm>
            <a:prstGeom prst="rect">
              <a:avLst/>
            </a:prstGeom>
            <a:blipFill>
              <a:blip r:embed="rId2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4615814" y="2125217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788288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788288" y="871728"/>
                  </a:lnTo>
                  <a:lnTo>
                    <a:pt x="1224152" y="435864"/>
                  </a:lnTo>
                  <a:lnTo>
                    <a:pt x="788288" y="0"/>
                  </a:lnTo>
                  <a:close/>
                </a:path>
              </a:pathLst>
            </a:custGeom>
            <a:solidFill>
              <a:srgbClr val="FFE699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4615814" y="2125217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0" y="0"/>
                  </a:moveTo>
                  <a:lnTo>
                    <a:pt x="788288" y="0"/>
                  </a:lnTo>
                  <a:lnTo>
                    <a:pt x="1224152" y="435864"/>
                  </a:lnTo>
                  <a:lnTo>
                    <a:pt x="788288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7C5E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4843271" y="2036063"/>
              <a:ext cx="551688" cy="652272"/>
            </a:xfrm>
            <a:prstGeom prst="rect">
              <a:avLst/>
            </a:prstGeom>
            <a:blipFill>
              <a:blip r:embed="rId2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4539995" y="2363723"/>
              <a:ext cx="1156715" cy="527303"/>
            </a:xfrm>
            <a:prstGeom prst="rect">
              <a:avLst/>
            </a:prstGeom>
            <a:blipFill>
              <a:blip r:embed="rId2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00396" y="2149553"/>
            <a:ext cx="838200" cy="7385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弱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勢身分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050" b="1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1.5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3410711" y="2261618"/>
            <a:ext cx="1348740" cy="1076325"/>
            <a:chOff x="3410711" y="2261616"/>
            <a:chExt cx="1348740" cy="1076325"/>
          </a:xfrm>
        </p:grpSpPr>
        <p:sp>
          <p:nvSpPr>
            <p:cNvPr id="41" name="object 41"/>
            <p:cNvSpPr/>
            <p:nvPr/>
          </p:nvSpPr>
          <p:spPr>
            <a:xfrm>
              <a:off x="3410711" y="2339340"/>
              <a:ext cx="1348739" cy="998219"/>
            </a:xfrm>
            <a:prstGeom prst="rect">
              <a:avLst/>
            </a:prstGeom>
            <a:blipFill>
              <a:blip r:embed="rId2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3447287" y="2261616"/>
              <a:ext cx="1107948" cy="1031748"/>
            </a:xfrm>
            <a:prstGeom prst="rect">
              <a:avLst/>
            </a:prstGeom>
            <a:blipFill>
              <a:blip r:embed="rId2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3499738" y="2375916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788288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788288" y="871728"/>
                  </a:lnTo>
                  <a:lnTo>
                    <a:pt x="1224152" y="435863"/>
                  </a:lnTo>
                  <a:lnTo>
                    <a:pt x="788288" y="0"/>
                  </a:lnTo>
                  <a:close/>
                </a:path>
              </a:pathLst>
            </a:custGeom>
            <a:solidFill>
              <a:srgbClr val="FFF1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3499738" y="2375916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0" y="0"/>
                  </a:moveTo>
                  <a:lnTo>
                    <a:pt x="788288" y="0"/>
                  </a:lnTo>
                  <a:lnTo>
                    <a:pt x="1224152" y="435863"/>
                  </a:lnTo>
                  <a:lnTo>
                    <a:pt x="788288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7C5E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3727703" y="2286000"/>
              <a:ext cx="551688" cy="652272"/>
            </a:xfrm>
            <a:prstGeom prst="rect">
              <a:avLst/>
            </a:prstGeom>
            <a:blipFill>
              <a:blip r:embed="rId2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3526535" y="2613660"/>
              <a:ext cx="954024" cy="527303"/>
            </a:xfrm>
            <a:prstGeom prst="rect">
              <a:avLst/>
            </a:prstGeom>
            <a:blipFill>
              <a:blip r:embed="rId2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3686302" y="2400426"/>
            <a:ext cx="635000" cy="7404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志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願序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26~21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2276856" y="1949197"/>
            <a:ext cx="1414780" cy="1191895"/>
            <a:chOff x="2276855" y="1949195"/>
            <a:chExt cx="1414780" cy="1191895"/>
          </a:xfrm>
        </p:grpSpPr>
        <p:sp>
          <p:nvSpPr>
            <p:cNvPr id="49" name="object 49"/>
            <p:cNvSpPr/>
            <p:nvPr/>
          </p:nvSpPr>
          <p:spPr>
            <a:xfrm>
              <a:off x="2340863" y="2072639"/>
              <a:ext cx="1350264" cy="996696"/>
            </a:xfrm>
            <a:prstGeom prst="rect">
              <a:avLst/>
            </a:prstGeom>
            <a:blipFill>
              <a:blip r:embed="rId2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2276855" y="1949195"/>
              <a:ext cx="1310640" cy="1191767"/>
            </a:xfrm>
            <a:prstGeom prst="rect">
              <a:avLst/>
            </a:prstGeom>
            <a:blipFill>
              <a:blip r:embed="rId2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2430525" y="2108453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788288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788288" y="871728"/>
                  </a:lnTo>
                  <a:lnTo>
                    <a:pt x="1224152" y="435863"/>
                  </a:lnTo>
                  <a:lnTo>
                    <a:pt x="788288" y="0"/>
                  </a:lnTo>
                  <a:close/>
                </a:path>
              </a:pathLst>
            </a:custGeom>
            <a:solidFill>
              <a:srgbClr val="FAE4D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2430525" y="2108453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79" h="871855">
                  <a:moveTo>
                    <a:pt x="0" y="0"/>
                  </a:moveTo>
                  <a:lnTo>
                    <a:pt x="788288" y="0"/>
                  </a:lnTo>
                  <a:lnTo>
                    <a:pt x="1224152" y="435863"/>
                  </a:lnTo>
                  <a:lnTo>
                    <a:pt x="788288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2657855" y="1973579"/>
              <a:ext cx="551688" cy="652272"/>
            </a:xfrm>
            <a:prstGeom prst="rect">
              <a:avLst/>
            </a:prstGeom>
            <a:blipFill>
              <a:blip r:embed="rId2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2354579" y="2301239"/>
              <a:ext cx="1156716" cy="527303"/>
            </a:xfrm>
            <a:prstGeom prst="rect">
              <a:avLst/>
            </a:prstGeom>
            <a:blipFill>
              <a:blip r:embed="rId3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514726" y="2088644"/>
            <a:ext cx="838200" cy="89852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技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藝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優</a:t>
            </a:r>
            <a:r>
              <a:rPr kumimoji="0" sz="16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良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1270" marR="0" lvl="0" indent="0" algn="ctr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050" b="1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2.5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1.</a:t>
            </a:r>
            <a:r>
              <a:rPr kumimoji="0" sz="105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050" b="1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7298435" y="3646932"/>
            <a:ext cx="1417320" cy="1118870"/>
            <a:chOff x="7298435" y="3646932"/>
            <a:chExt cx="1417320" cy="1118870"/>
          </a:xfrm>
        </p:grpSpPr>
        <p:sp>
          <p:nvSpPr>
            <p:cNvPr id="57" name="object 57"/>
            <p:cNvSpPr/>
            <p:nvPr/>
          </p:nvSpPr>
          <p:spPr>
            <a:xfrm>
              <a:off x="7321295" y="3753633"/>
              <a:ext cx="1394459" cy="975325"/>
            </a:xfrm>
            <a:prstGeom prst="rect">
              <a:avLst/>
            </a:prstGeom>
            <a:blipFill>
              <a:blip r:embed="rId3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7298435" y="3646932"/>
              <a:ext cx="1231392" cy="1118615"/>
            </a:xfrm>
            <a:prstGeom prst="rect">
              <a:avLst/>
            </a:prstGeom>
            <a:blipFill>
              <a:blip r:embed="rId3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7402194" y="3776345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8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860298" y="871727"/>
                  </a:lnTo>
                  <a:lnTo>
                    <a:pt x="1296161" y="435863"/>
                  </a:lnTo>
                  <a:lnTo>
                    <a:pt x="860298" y="0"/>
                  </a:lnTo>
                  <a:close/>
                </a:path>
              </a:pathLst>
            </a:custGeom>
            <a:solidFill>
              <a:srgbClr val="9DC3E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7402194" y="3776345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8" y="0"/>
                  </a:lnTo>
                  <a:lnTo>
                    <a:pt x="1296161" y="435863"/>
                  </a:lnTo>
                  <a:lnTo>
                    <a:pt x="860298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7377683" y="3671316"/>
              <a:ext cx="643127" cy="618744"/>
            </a:xfrm>
            <a:prstGeom prst="rect">
              <a:avLst/>
            </a:prstGeom>
            <a:blipFill>
              <a:blip r:embed="rId3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7618475" y="3671316"/>
              <a:ext cx="886968" cy="618744"/>
            </a:xfrm>
            <a:prstGeom prst="rect">
              <a:avLst/>
            </a:prstGeom>
            <a:blipFill>
              <a:blip r:embed="rId3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7499603" y="3960876"/>
              <a:ext cx="885444" cy="618744"/>
            </a:xfrm>
            <a:prstGeom prst="rect">
              <a:avLst/>
            </a:prstGeom>
            <a:blipFill>
              <a:blip r:embed="rId3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7566787" y="3779903"/>
            <a:ext cx="751205" cy="854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lvl="0" indent="0" algn="ctr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900" b="1" i="0" u="none" strike="noStrike" kern="1200" cap="none" spc="-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9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寫作 </a:t>
            </a:r>
            <a:r>
              <a:rPr kumimoji="0" sz="19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測驗</a:t>
            </a: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2540" marR="0" lvl="0" indent="0" algn="ctr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6&gt;5&gt;4&gt;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3&gt;2&gt;1&gt;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120385" y="4076702"/>
            <a:ext cx="1464945" cy="998219"/>
            <a:chOff x="6120384" y="4076700"/>
            <a:chExt cx="1464945" cy="998219"/>
          </a:xfrm>
        </p:grpSpPr>
        <p:sp>
          <p:nvSpPr>
            <p:cNvPr id="66" name="object 66"/>
            <p:cNvSpPr/>
            <p:nvPr/>
          </p:nvSpPr>
          <p:spPr>
            <a:xfrm>
              <a:off x="6163056" y="4076700"/>
              <a:ext cx="1421892" cy="998219"/>
            </a:xfrm>
            <a:prstGeom prst="rect">
              <a:avLst/>
            </a:prstGeom>
            <a:blipFill>
              <a:blip r:embed="rId3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6120384" y="4113276"/>
              <a:ext cx="1290828" cy="850392"/>
            </a:xfrm>
            <a:prstGeom prst="rect">
              <a:avLst/>
            </a:prstGeom>
            <a:blipFill>
              <a:blip r:embed="rId3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253099" y="4112640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8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860298" y="871727"/>
                  </a:lnTo>
                  <a:lnTo>
                    <a:pt x="1296161" y="435863"/>
                  </a:lnTo>
                  <a:lnTo>
                    <a:pt x="860298" y="0"/>
                  </a:lnTo>
                  <a:close/>
                </a:path>
              </a:pathLst>
            </a:custGeom>
            <a:solidFill>
              <a:srgbClr val="9DC3E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6253099" y="4112640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8" y="0"/>
                  </a:lnTo>
                  <a:lnTo>
                    <a:pt x="1296161" y="435863"/>
                  </a:lnTo>
                  <a:lnTo>
                    <a:pt x="860298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6198108" y="4139184"/>
              <a:ext cx="676656" cy="649224"/>
            </a:xfrm>
            <a:prstGeom prst="rect">
              <a:avLst/>
            </a:prstGeom>
            <a:blipFill>
              <a:blip r:embed="rId3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6454140" y="4140707"/>
              <a:ext cx="931163" cy="649224"/>
            </a:xfrm>
            <a:prstGeom prst="rect">
              <a:avLst/>
            </a:prstGeom>
            <a:blipFill>
              <a:blip r:embed="rId3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6342635" y="4251782"/>
            <a:ext cx="899794" cy="5816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17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13</a:t>
            </a: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社會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A++&gt;A+&gt;A&gt;B++&gt;B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175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+&gt;B&gt;C&gt;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4931665" y="3739898"/>
            <a:ext cx="1464945" cy="998219"/>
            <a:chOff x="4931664" y="3739896"/>
            <a:chExt cx="1464945" cy="998219"/>
          </a:xfrm>
        </p:grpSpPr>
        <p:sp>
          <p:nvSpPr>
            <p:cNvPr id="74" name="object 74"/>
            <p:cNvSpPr/>
            <p:nvPr/>
          </p:nvSpPr>
          <p:spPr>
            <a:xfrm>
              <a:off x="4974336" y="3739896"/>
              <a:ext cx="1421891" cy="998219"/>
            </a:xfrm>
            <a:prstGeom prst="rect">
              <a:avLst/>
            </a:prstGeom>
            <a:blipFill>
              <a:blip r:embed="rId4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4931664" y="3777996"/>
              <a:ext cx="1290827" cy="850391"/>
            </a:xfrm>
            <a:prstGeom prst="rect">
              <a:avLst/>
            </a:prstGeom>
            <a:blipFill>
              <a:blip r:embed="rId4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5064633" y="3776345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7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860297" y="871727"/>
                  </a:lnTo>
                  <a:lnTo>
                    <a:pt x="1296162" y="435863"/>
                  </a:lnTo>
                  <a:lnTo>
                    <a:pt x="860297" y="0"/>
                  </a:lnTo>
                  <a:close/>
                </a:path>
              </a:pathLst>
            </a:custGeom>
            <a:solidFill>
              <a:srgbClr val="BCD6ED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5064633" y="3776345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7" y="0"/>
                  </a:lnTo>
                  <a:lnTo>
                    <a:pt x="1296162" y="435863"/>
                  </a:lnTo>
                  <a:lnTo>
                    <a:pt x="860297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5010912" y="3802380"/>
              <a:ext cx="676656" cy="649224"/>
            </a:xfrm>
            <a:prstGeom prst="rect">
              <a:avLst/>
            </a:prstGeom>
            <a:blipFill>
              <a:blip r:embed="rId4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5266944" y="3803904"/>
              <a:ext cx="931163" cy="649224"/>
            </a:xfrm>
            <a:prstGeom prst="rect">
              <a:avLst/>
            </a:prstGeom>
            <a:blipFill>
              <a:blip r:embed="rId4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0" name="object 80"/>
          <p:cNvSpPr txBox="1"/>
          <p:nvPr/>
        </p:nvSpPr>
        <p:spPr>
          <a:xfrm>
            <a:off x="5153915" y="3915538"/>
            <a:ext cx="899794" cy="581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12</a:t>
            </a:r>
            <a:r>
              <a:rPr kumimoji="0" sz="2000" b="1" i="0" u="none" strike="noStrike" kern="1200" cap="none" spc="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自然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A++&gt;A+&gt;A&gt;B++&gt;B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+&gt;B&gt;C&gt;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81" name="object 81"/>
          <p:cNvGrpSpPr/>
          <p:nvPr/>
        </p:nvGrpSpPr>
        <p:grpSpPr>
          <a:xfrm>
            <a:off x="3797808" y="4070603"/>
            <a:ext cx="1460500" cy="996950"/>
            <a:chOff x="3797808" y="4070603"/>
            <a:chExt cx="1460500" cy="996950"/>
          </a:xfrm>
        </p:grpSpPr>
        <p:sp>
          <p:nvSpPr>
            <p:cNvPr id="82" name="object 82"/>
            <p:cNvSpPr/>
            <p:nvPr/>
          </p:nvSpPr>
          <p:spPr>
            <a:xfrm>
              <a:off x="3835908" y="4070603"/>
              <a:ext cx="1421891" cy="996696"/>
            </a:xfrm>
            <a:prstGeom prst="rect">
              <a:avLst/>
            </a:prstGeom>
            <a:blipFill>
              <a:blip r:embed="rId4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3797808" y="4107179"/>
              <a:ext cx="1277112" cy="850391"/>
            </a:xfrm>
            <a:prstGeom prst="rect">
              <a:avLst/>
            </a:prstGeom>
            <a:blipFill>
              <a:blip r:embed="rId4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3925443" y="4106290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8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860298" y="871727"/>
                  </a:lnTo>
                  <a:lnTo>
                    <a:pt x="1296162" y="435863"/>
                  </a:lnTo>
                  <a:lnTo>
                    <a:pt x="860298" y="0"/>
                  </a:lnTo>
                  <a:close/>
                </a:path>
              </a:pathLst>
            </a:custGeom>
            <a:solidFill>
              <a:srgbClr val="DEEBF7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3925443" y="4106290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8" y="0"/>
                  </a:lnTo>
                  <a:lnTo>
                    <a:pt x="1296162" y="435863"/>
                  </a:lnTo>
                  <a:lnTo>
                    <a:pt x="860298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3877056" y="4131563"/>
              <a:ext cx="662939" cy="649224"/>
            </a:xfrm>
            <a:prstGeom prst="rect">
              <a:avLst/>
            </a:prstGeom>
            <a:blipFill>
              <a:blip r:embed="rId4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4119372" y="4133087"/>
              <a:ext cx="931163" cy="649224"/>
            </a:xfrm>
            <a:prstGeom prst="rect">
              <a:avLst/>
            </a:prstGeom>
            <a:blipFill>
              <a:blip r:embed="rId4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8" name="object 88"/>
          <p:cNvSpPr txBox="1"/>
          <p:nvPr/>
        </p:nvSpPr>
        <p:spPr>
          <a:xfrm>
            <a:off x="4014597" y="4245305"/>
            <a:ext cx="899794" cy="58166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90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-5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英文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A++&gt;A+&gt;A&gt;B++&gt;B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175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+&gt;B&gt;C&gt;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89" name="object 89"/>
          <p:cNvGrpSpPr/>
          <p:nvPr/>
        </p:nvGrpSpPr>
        <p:grpSpPr>
          <a:xfrm>
            <a:off x="2639567" y="3723132"/>
            <a:ext cx="1464945" cy="996950"/>
            <a:chOff x="2639567" y="3723132"/>
            <a:chExt cx="1464945" cy="996950"/>
          </a:xfrm>
        </p:grpSpPr>
        <p:sp>
          <p:nvSpPr>
            <p:cNvPr id="90" name="object 90"/>
            <p:cNvSpPr/>
            <p:nvPr/>
          </p:nvSpPr>
          <p:spPr>
            <a:xfrm>
              <a:off x="2682239" y="3723132"/>
              <a:ext cx="1421891" cy="996696"/>
            </a:xfrm>
            <a:prstGeom prst="rect">
              <a:avLst/>
            </a:prstGeom>
            <a:blipFill>
              <a:blip r:embed="rId4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2639567" y="3759708"/>
              <a:ext cx="1290828" cy="850391"/>
            </a:xfrm>
            <a:prstGeom prst="rect">
              <a:avLst/>
            </a:prstGeom>
            <a:blipFill>
              <a:blip r:embed="rId4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2772282" y="3758311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7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860297" y="871727"/>
                  </a:lnTo>
                  <a:lnTo>
                    <a:pt x="1296162" y="435863"/>
                  </a:lnTo>
                  <a:lnTo>
                    <a:pt x="860297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2772282" y="3758311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7" y="0"/>
                  </a:lnTo>
                  <a:lnTo>
                    <a:pt x="1296162" y="435863"/>
                  </a:lnTo>
                  <a:lnTo>
                    <a:pt x="860297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36532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2718815" y="3784092"/>
              <a:ext cx="676656" cy="649224"/>
            </a:xfrm>
            <a:prstGeom prst="rect">
              <a:avLst/>
            </a:prstGeom>
            <a:blipFill>
              <a:blip r:embed="rId5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2974847" y="3785616"/>
              <a:ext cx="931163" cy="649224"/>
            </a:xfrm>
            <a:prstGeom prst="rect">
              <a:avLst/>
            </a:prstGeom>
            <a:blipFill>
              <a:blip r:embed="rId5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2861310" y="3897631"/>
            <a:ext cx="899794" cy="581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75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10</a:t>
            </a:r>
            <a:r>
              <a:rPr kumimoji="0" sz="2000" b="1" i="0" u="none" strike="noStrike" kern="1200" cap="none" spc="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數學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A++&gt;A+&gt;A&gt;B++&gt;B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+&gt;B&gt;C&gt;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47217" y="5544720"/>
            <a:ext cx="8027034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註：積分採計</a:t>
            </a:r>
            <a:r>
              <a:rPr kumimoji="0" sz="1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無論是否採計會考成績，同分比序項目皆為一致標準，且均包含會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考相關科目之比序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1147572" y="2298194"/>
            <a:ext cx="1414780" cy="1076325"/>
            <a:chOff x="1147572" y="2298192"/>
            <a:chExt cx="1414780" cy="1076325"/>
          </a:xfrm>
        </p:grpSpPr>
        <p:sp>
          <p:nvSpPr>
            <p:cNvPr id="99" name="object 99"/>
            <p:cNvSpPr/>
            <p:nvPr/>
          </p:nvSpPr>
          <p:spPr>
            <a:xfrm>
              <a:off x="1213104" y="2377440"/>
              <a:ext cx="1348740" cy="996696"/>
            </a:xfrm>
            <a:prstGeom prst="rect">
              <a:avLst/>
            </a:prstGeom>
            <a:blipFill>
              <a:blip r:embed="rId5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1147572" y="2298192"/>
              <a:ext cx="1310640" cy="1031748"/>
            </a:xfrm>
            <a:prstGeom prst="rect">
              <a:avLst/>
            </a:prstGeom>
            <a:blipFill>
              <a:blip r:embed="rId5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02385" y="241325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80" h="871854">
                  <a:moveTo>
                    <a:pt x="788289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788289" y="871728"/>
                  </a:lnTo>
                  <a:lnTo>
                    <a:pt x="1224153" y="435863"/>
                  </a:lnTo>
                  <a:lnTo>
                    <a:pt x="788289" y="0"/>
                  </a:lnTo>
                  <a:close/>
                </a:path>
              </a:pathLst>
            </a:custGeom>
            <a:solidFill>
              <a:srgbClr val="FAE4D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02385" y="2413254"/>
              <a:ext cx="1224280" cy="871855"/>
            </a:xfrm>
            <a:custGeom>
              <a:avLst/>
              <a:gdLst/>
              <a:ahLst/>
              <a:cxnLst/>
              <a:rect l="l" t="t" r="r" b="b"/>
              <a:pathLst>
                <a:path w="1224280" h="871854">
                  <a:moveTo>
                    <a:pt x="0" y="0"/>
                  </a:moveTo>
                  <a:lnTo>
                    <a:pt x="788289" y="0"/>
                  </a:lnTo>
                  <a:lnTo>
                    <a:pt x="1224153" y="435863"/>
                  </a:lnTo>
                  <a:lnTo>
                    <a:pt x="788289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30096" y="2322576"/>
              <a:ext cx="551688" cy="652272"/>
            </a:xfrm>
            <a:prstGeom prst="rect">
              <a:avLst/>
            </a:prstGeom>
            <a:blipFill>
              <a:blip r:embed="rId5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26820" y="2650236"/>
              <a:ext cx="1156716" cy="527303"/>
            </a:xfrm>
            <a:prstGeom prst="rect">
              <a:avLst/>
            </a:prstGeom>
            <a:blipFill>
              <a:blip r:embed="rId5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object 105"/>
          <p:cNvSpPr txBox="1"/>
          <p:nvPr/>
        </p:nvSpPr>
        <p:spPr>
          <a:xfrm>
            <a:off x="1386586" y="2437589"/>
            <a:ext cx="838200" cy="73850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635" marR="0" lvl="0" indent="0" algn="ctr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均</a:t>
            </a:r>
            <a:r>
              <a:rPr kumimoji="0" sz="16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衡學習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1270" marR="0" lvl="0" indent="0" algn="ctr" defTabSz="914400" rtl="0" eaLnBrk="1" fontAlgn="auto" latinLnBrk="0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21</a:t>
            </a:r>
            <a:r>
              <a:rPr kumimoji="0" sz="1050" b="1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1507236" y="4053840"/>
            <a:ext cx="1422400" cy="996950"/>
            <a:chOff x="1507236" y="4053840"/>
            <a:chExt cx="1422400" cy="996950"/>
          </a:xfrm>
        </p:grpSpPr>
        <p:sp>
          <p:nvSpPr>
            <p:cNvPr id="107" name="object 107"/>
            <p:cNvSpPr/>
            <p:nvPr/>
          </p:nvSpPr>
          <p:spPr>
            <a:xfrm>
              <a:off x="1507236" y="4053840"/>
              <a:ext cx="1421891" cy="996696"/>
            </a:xfrm>
            <a:prstGeom prst="rect">
              <a:avLst/>
            </a:prstGeom>
            <a:blipFill>
              <a:blip r:embed="rId5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1527048" y="4090416"/>
              <a:ext cx="1228343" cy="850392"/>
            </a:xfrm>
            <a:prstGeom prst="rect">
              <a:avLst/>
            </a:prstGeom>
            <a:blipFill>
              <a:blip r:embed="rId5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1597787" y="4089781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98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860298" y="871728"/>
                  </a:lnTo>
                  <a:lnTo>
                    <a:pt x="1296162" y="435864"/>
                  </a:lnTo>
                  <a:lnTo>
                    <a:pt x="860298" y="0"/>
                  </a:lnTo>
                  <a:close/>
                </a:path>
              </a:pathLst>
            </a:custGeom>
            <a:solidFill>
              <a:srgbClr val="C5DFB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1597787" y="4089781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98" y="0"/>
                  </a:lnTo>
                  <a:lnTo>
                    <a:pt x="1296162" y="435864"/>
                  </a:lnTo>
                  <a:lnTo>
                    <a:pt x="860298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36532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1606296" y="4116324"/>
              <a:ext cx="548640" cy="649224"/>
            </a:xfrm>
            <a:prstGeom prst="rect">
              <a:avLst/>
            </a:prstGeom>
            <a:blipFill>
              <a:blip r:embed="rId5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1734311" y="4117848"/>
              <a:ext cx="932688" cy="649224"/>
            </a:xfrm>
            <a:prstGeom prst="rect">
              <a:avLst/>
            </a:prstGeom>
            <a:blipFill>
              <a:blip r:embed="rId5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1686561" y="4228846"/>
            <a:ext cx="899794" cy="581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9</a:t>
            </a:r>
            <a:r>
              <a:rPr kumimoji="0" sz="2000" b="1" i="0" u="none" strike="noStrike" kern="1200" cap="none" spc="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國文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A++&gt;A+&gt;A&gt;B++&gt;B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81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+&gt;B&gt;C&gt;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缺考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114" name="object 114"/>
          <p:cNvGrpSpPr/>
          <p:nvPr/>
        </p:nvGrpSpPr>
        <p:grpSpPr>
          <a:xfrm>
            <a:off x="333756" y="3720086"/>
            <a:ext cx="1422400" cy="998219"/>
            <a:chOff x="333756" y="3720084"/>
            <a:chExt cx="1422400" cy="998219"/>
          </a:xfrm>
        </p:grpSpPr>
        <p:sp>
          <p:nvSpPr>
            <p:cNvPr id="115" name="object 115"/>
            <p:cNvSpPr/>
            <p:nvPr/>
          </p:nvSpPr>
          <p:spPr>
            <a:xfrm>
              <a:off x="333756" y="3720084"/>
              <a:ext cx="1421892" cy="998219"/>
            </a:xfrm>
            <a:prstGeom prst="rect">
              <a:avLst/>
            </a:prstGeom>
            <a:blipFill>
              <a:blip r:embed="rId6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352044" y="3758184"/>
              <a:ext cx="1228344" cy="850391"/>
            </a:xfrm>
            <a:prstGeom prst="rect">
              <a:avLst/>
            </a:prstGeom>
            <a:blipFill>
              <a:blip r:embed="rId6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423189" y="3756533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860272" y="0"/>
                  </a:moveTo>
                  <a:lnTo>
                    <a:pt x="0" y="0"/>
                  </a:lnTo>
                  <a:lnTo>
                    <a:pt x="0" y="871728"/>
                  </a:lnTo>
                  <a:lnTo>
                    <a:pt x="860272" y="871728"/>
                  </a:lnTo>
                  <a:lnTo>
                    <a:pt x="1296136" y="435864"/>
                  </a:lnTo>
                  <a:lnTo>
                    <a:pt x="860272" y="0"/>
                  </a:lnTo>
                  <a:close/>
                </a:path>
              </a:pathLst>
            </a:custGeom>
            <a:solidFill>
              <a:srgbClr val="C5DFB4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423189" y="3756533"/>
              <a:ext cx="1296670" cy="871855"/>
            </a:xfrm>
            <a:custGeom>
              <a:avLst/>
              <a:gdLst/>
              <a:ahLst/>
              <a:cxnLst/>
              <a:rect l="l" t="t" r="r" b="b"/>
              <a:pathLst>
                <a:path w="1296670" h="871854">
                  <a:moveTo>
                    <a:pt x="0" y="0"/>
                  </a:moveTo>
                  <a:lnTo>
                    <a:pt x="860272" y="0"/>
                  </a:lnTo>
                  <a:lnTo>
                    <a:pt x="1296136" y="435864"/>
                  </a:lnTo>
                  <a:lnTo>
                    <a:pt x="860272" y="871728"/>
                  </a:lnTo>
                  <a:lnTo>
                    <a:pt x="0" y="871728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36532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431292" y="3782568"/>
              <a:ext cx="548640" cy="649224"/>
            </a:xfrm>
            <a:prstGeom prst="rect">
              <a:avLst/>
            </a:prstGeom>
            <a:blipFill>
              <a:blip r:embed="rId6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559308" y="3784092"/>
              <a:ext cx="932688" cy="649224"/>
            </a:xfrm>
            <a:prstGeom prst="rect">
              <a:avLst/>
            </a:prstGeom>
            <a:blipFill>
              <a:blip r:embed="rId6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1" name="object 121"/>
          <p:cNvSpPr txBox="1"/>
          <p:nvPr/>
        </p:nvSpPr>
        <p:spPr>
          <a:xfrm>
            <a:off x="540816" y="3895727"/>
            <a:ext cx="843280" cy="581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5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8</a:t>
            </a:r>
            <a:r>
              <a:rPr kumimoji="0" sz="2000" b="1" i="0" u="none" strike="noStrike" kern="1200" cap="none" spc="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競賽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r>
              <a:rPr kumimoji="0" sz="800" b="1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127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800" b="1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、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0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134112" y="2036066"/>
            <a:ext cx="1371600" cy="998219"/>
            <a:chOff x="134112" y="2036064"/>
            <a:chExt cx="1371600" cy="998219"/>
          </a:xfrm>
        </p:grpSpPr>
        <p:sp>
          <p:nvSpPr>
            <p:cNvPr id="123" name="object 123"/>
            <p:cNvSpPr/>
            <p:nvPr/>
          </p:nvSpPr>
          <p:spPr>
            <a:xfrm>
              <a:off x="211836" y="2036064"/>
              <a:ext cx="1293876" cy="998219"/>
            </a:xfrm>
            <a:prstGeom prst="rect">
              <a:avLst/>
            </a:prstGeom>
            <a:blipFill>
              <a:blip r:embed="rId6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4112" y="2065020"/>
              <a:ext cx="1290828" cy="920496"/>
            </a:xfrm>
            <a:prstGeom prst="rect">
              <a:avLst/>
            </a:prstGeom>
            <a:blipFill>
              <a:blip r:embed="rId6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301980" y="2072513"/>
              <a:ext cx="1167765" cy="871855"/>
            </a:xfrm>
            <a:custGeom>
              <a:avLst/>
              <a:gdLst/>
              <a:ahLst/>
              <a:cxnLst/>
              <a:rect l="l" t="t" r="r" b="b"/>
              <a:pathLst>
                <a:path w="1167765" h="871855">
                  <a:moveTo>
                    <a:pt x="731621" y="0"/>
                  </a:moveTo>
                  <a:lnTo>
                    <a:pt x="0" y="0"/>
                  </a:lnTo>
                  <a:lnTo>
                    <a:pt x="0" y="871727"/>
                  </a:lnTo>
                  <a:lnTo>
                    <a:pt x="731621" y="871727"/>
                  </a:lnTo>
                  <a:lnTo>
                    <a:pt x="1167536" y="435863"/>
                  </a:lnTo>
                  <a:lnTo>
                    <a:pt x="731621" y="0"/>
                  </a:lnTo>
                  <a:close/>
                </a:path>
              </a:pathLst>
            </a:custGeom>
            <a:solidFill>
              <a:srgbClr val="FAE4D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301980" y="2072513"/>
              <a:ext cx="1167765" cy="871855"/>
            </a:xfrm>
            <a:custGeom>
              <a:avLst/>
              <a:gdLst/>
              <a:ahLst/>
              <a:cxnLst/>
              <a:rect l="l" t="t" r="r" b="b"/>
              <a:pathLst>
                <a:path w="1167765" h="871855">
                  <a:moveTo>
                    <a:pt x="0" y="0"/>
                  </a:moveTo>
                  <a:lnTo>
                    <a:pt x="731621" y="0"/>
                  </a:lnTo>
                  <a:lnTo>
                    <a:pt x="1167536" y="435863"/>
                  </a:lnTo>
                  <a:lnTo>
                    <a:pt x="731621" y="871727"/>
                  </a:lnTo>
                  <a:lnTo>
                    <a:pt x="0" y="871727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213360" y="2089404"/>
              <a:ext cx="1126236" cy="618744"/>
            </a:xfrm>
            <a:prstGeom prst="rect">
              <a:avLst/>
            </a:prstGeom>
            <a:blipFill>
              <a:blip r:embed="rId6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8" name="object 128"/>
          <p:cNvSpPr txBox="1"/>
          <p:nvPr/>
        </p:nvSpPr>
        <p:spPr>
          <a:xfrm>
            <a:off x="401219" y="2091951"/>
            <a:ext cx="749935" cy="712470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900" b="1" i="0" u="none" strike="noStrike" kern="1200" cap="none" spc="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總</a:t>
            </a:r>
            <a:r>
              <a:rPr kumimoji="0" sz="1900" b="1" i="0" u="none" strike="noStrike" kern="1200" cap="none" spc="-10" normalizeH="0" baseline="0" noProof="0" dirty="0">
                <a:ln>
                  <a:noFill/>
                </a:ln>
                <a:solidFill>
                  <a:srgbClr val="BC0000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積分</a:t>
            </a: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18415" marR="0" lvl="0" indent="0" algn="l" defTabSz="914400" rtl="0" eaLnBrk="1" fontAlgn="auto" latinLnBrk="0" hangingPunct="1">
              <a:lnSpc>
                <a:spcPct val="100000"/>
              </a:lnSpc>
              <a:spcBef>
                <a:spcPts val="62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101 </a:t>
            </a:r>
            <a:r>
              <a:rPr kumimoji="0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～</a:t>
            </a:r>
            <a:r>
              <a:rPr kumimoji="0" sz="1400" b="1" i="0" u="none" strike="noStrike" kern="1200" cap="none" spc="-48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 </a:t>
            </a:r>
            <a:r>
              <a:rPr kumimoji="0" sz="1400" b="1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21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30" name="object 1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129" name="object 129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5309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FFFF00"/>
                </a:solidFill>
              </a:rPr>
              <a:t>優先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超額同分比序順序示意圖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11628163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73415" y="6518249"/>
            <a:ext cx="2787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001F5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33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46736"/>
            <a:ext cx="9144000" cy="6811645"/>
            <a:chOff x="0" y="46736"/>
            <a:chExt cx="9144000" cy="6811645"/>
          </a:xfrm>
        </p:grpSpPr>
        <p:sp>
          <p:nvSpPr>
            <p:cNvPr id="4" name="object 4"/>
            <p:cNvSpPr/>
            <p:nvPr/>
          </p:nvSpPr>
          <p:spPr>
            <a:xfrm>
              <a:off x="0" y="46736"/>
              <a:ext cx="9137650" cy="6689725"/>
            </a:xfrm>
            <a:custGeom>
              <a:avLst/>
              <a:gdLst/>
              <a:ahLst/>
              <a:cxnLst/>
              <a:rect l="l" t="t" r="r" b="b"/>
              <a:pathLst>
                <a:path w="9137650" h="6689725">
                  <a:moveTo>
                    <a:pt x="9137269" y="0"/>
                  </a:moveTo>
                  <a:lnTo>
                    <a:pt x="0" y="4960278"/>
                  </a:lnTo>
                  <a:lnTo>
                    <a:pt x="0" y="4984946"/>
                  </a:lnTo>
                  <a:lnTo>
                    <a:pt x="7646034" y="6689477"/>
                  </a:lnTo>
                  <a:lnTo>
                    <a:pt x="9137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67842" y="3386836"/>
              <a:ext cx="1290955" cy="1290955"/>
            </a:xfrm>
            <a:custGeom>
              <a:avLst/>
              <a:gdLst/>
              <a:ahLst/>
              <a:cxnLst/>
              <a:rect l="l" t="t" r="r" b="b"/>
              <a:pathLst>
                <a:path w="1290955" h="1290954">
                  <a:moveTo>
                    <a:pt x="0" y="1290574"/>
                  </a:moveTo>
                  <a:lnTo>
                    <a:pt x="1290574" y="1290574"/>
                  </a:lnTo>
                  <a:lnTo>
                    <a:pt x="1290574" y="0"/>
                  </a:lnTo>
                  <a:lnTo>
                    <a:pt x="0" y="0"/>
                  </a:lnTo>
                  <a:lnTo>
                    <a:pt x="0" y="1290574"/>
                  </a:lnTo>
                  <a:close/>
                </a:path>
              </a:pathLst>
            </a:custGeom>
            <a:ln w="28575">
              <a:solidFill>
                <a:srgbClr val="D9959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778000" y="1926043"/>
              <a:ext cx="1207770" cy="1207770"/>
            </a:xfrm>
            <a:custGeom>
              <a:avLst/>
              <a:gdLst/>
              <a:ahLst/>
              <a:cxnLst/>
              <a:rect l="l" t="t" r="r" b="b"/>
              <a:pathLst>
                <a:path w="1207770" h="1207770">
                  <a:moveTo>
                    <a:pt x="1207312" y="0"/>
                  </a:moveTo>
                  <a:lnTo>
                    <a:pt x="0" y="0"/>
                  </a:lnTo>
                  <a:lnTo>
                    <a:pt x="0" y="603669"/>
                  </a:lnTo>
                  <a:lnTo>
                    <a:pt x="0" y="1207300"/>
                  </a:lnTo>
                  <a:lnTo>
                    <a:pt x="1207312" y="1207300"/>
                  </a:lnTo>
                  <a:lnTo>
                    <a:pt x="1207312" y="603669"/>
                  </a:lnTo>
                  <a:lnTo>
                    <a:pt x="1207312" y="0"/>
                  </a:lnTo>
                  <a:close/>
                </a:path>
              </a:pathLst>
            </a:custGeom>
            <a:solidFill>
              <a:srgbClr val="920048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757999" y="2529712"/>
              <a:ext cx="1717675" cy="1717675"/>
            </a:xfrm>
            <a:custGeom>
              <a:avLst/>
              <a:gdLst/>
              <a:ahLst/>
              <a:cxnLst/>
              <a:rect l="l" t="t" r="r" b="b"/>
              <a:pathLst>
                <a:path w="1717675" h="1717675">
                  <a:moveTo>
                    <a:pt x="1717294" y="0"/>
                  </a:moveTo>
                  <a:lnTo>
                    <a:pt x="0" y="0"/>
                  </a:lnTo>
                  <a:lnTo>
                    <a:pt x="0" y="1717294"/>
                  </a:lnTo>
                  <a:lnTo>
                    <a:pt x="1717294" y="1717294"/>
                  </a:lnTo>
                  <a:lnTo>
                    <a:pt x="1717294" y="0"/>
                  </a:lnTo>
                  <a:close/>
                </a:path>
              </a:pathLst>
            </a:custGeom>
            <a:solidFill>
              <a:srgbClr val="66003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469769" y="2529712"/>
              <a:ext cx="513715" cy="619760"/>
            </a:xfrm>
            <a:custGeom>
              <a:avLst/>
              <a:gdLst/>
              <a:ahLst/>
              <a:cxnLst/>
              <a:rect l="l" t="t" r="r" b="b"/>
              <a:pathLst>
                <a:path w="513714" h="619760">
                  <a:moveTo>
                    <a:pt x="5461" y="0"/>
                  </a:moveTo>
                  <a:lnTo>
                    <a:pt x="0" y="619378"/>
                  </a:lnTo>
                  <a:lnTo>
                    <a:pt x="513206" y="59207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FFFFF">
                <a:alpha val="25097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475229" y="4257370"/>
              <a:ext cx="441959" cy="441959"/>
            </a:xfrm>
            <a:custGeom>
              <a:avLst/>
              <a:gdLst/>
              <a:ahLst/>
              <a:cxnLst/>
              <a:rect l="l" t="t" r="r" b="b"/>
              <a:pathLst>
                <a:path w="441960" h="441960">
                  <a:moveTo>
                    <a:pt x="441502" y="0"/>
                  </a:moveTo>
                  <a:lnTo>
                    <a:pt x="0" y="0"/>
                  </a:lnTo>
                  <a:lnTo>
                    <a:pt x="0" y="441502"/>
                  </a:lnTo>
                  <a:lnTo>
                    <a:pt x="441502" y="441502"/>
                  </a:lnTo>
                  <a:lnTo>
                    <a:pt x="441502" y="0"/>
                  </a:lnTo>
                  <a:close/>
                </a:path>
              </a:pathLst>
            </a:custGeom>
            <a:solidFill>
              <a:srgbClr val="CCC1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841197" y="2638297"/>
              <a:ext cx="1551305" cy="1517650"/>
            </a:xfrm>
            <a:custGeom>
              <a:avLst/>
              <a:gdLst/>
              <a:ahLst/>
              <a:cxnLst/>
              <a:rect l="l" t="t" r="r" b="b"/>
              <a:pathLst>
                <a:path w="1551305" h="1517650">
                  <a:moveTo>
                    <a:pt x="0" y="1517650"/>
                  </a:moveTo>
                  <a:lnTo>
                    <a:pt x="1550923" y="1517650"/>
                  </a:lnTo>
                  <a:lnTo>
                    <a:pt x="1550923" y="0"/>
                  </a:lnTo>
                  <a:lnTo>
                    <a:pt x="0" y="0"/>
                  </a:lnTo>
                  <a:lnTo>
                    <a:pt x="0" y="1517650"/>
                  </a:lnTo>
                  <a:close/>
                </a:path>
              </a:pathLst>
            </a:custGeom>
            <a:ln w="12699">
              <a:solidFill>
                <a:srgbClr val="F1F1F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6464643"/>
              <a:ext cx="9143999" cy="39335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773861" y="3095942"/>
              <a:ext cx="1701800" cy="595630"/>
            </a:xfrm>
            <a:custGeom>
              <a:avLst/>
              <a:gdLst/>
              <a:ahLst/>
              <a:cxnLst/>
              <a:rect l="l" t="t" r="r" b="b"/>
              <a:pathLst>
                <a:path w="1701800" h="595629">
                  <a:moveTo>
                    <a:pt x="1701419" y="0"/>
                  </a:moveTo>
                  <a:lnTo>
                    <a:pt x="0" y="0"/>
                  </a:lnTo>
                  <a:lnTo>
                    <a:pt x="0" y="595058"/>
                  </a:lnTo>
                  <a:lnTo>
                    <a:pt x="1701419" y="595058"/>
                  </a:lnTo>
                  <a:lnTo>
                    <a:pt x="1701419" y="0"/>
                  </a:lnTo>
                  <a:close/>
                </a:path>
              </a:pathLst>
            </a:custGeom>
            <a:solidFill>
              <a:srgbClr val="FFE699">
                <a:alpha val="10195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299211" y="2998723"/>
            <a:ext cx="63500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4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肆</a:t>
            </a:r>
            <a:endParaRPr kumimoji="0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3091433" y="2652218"/>
            <a:ext cx="4902200" cy="2220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0" marR="614680" algn="ctr">
              <a:lnSpc>
                <a:spcPct val="100000"/>
              </a:lnSpc>
              <a:spcBef>
                <a:spcPts val="100"/>
              </a:spcBef>
            </a:pPr>
            <a:r>
              <a:rPr sz="4800" spc="-5" dirty="0" smtClean="0">
                <a:solidFill>
                  <a:srgbClr val="731F3E"/>
                </a:solidFill>
              </a:rPr>
              <a:t>11</a:t>
            </a:r>
            <a:r>
              <a:rPr lang="en-US" sz="4800" spc="-5" dirty="0" smtClean="0">
                <a:solidFill>
                  <a:srgbClr val="731F3E"/>
                </a:solidFill>
              </a:rPr>
              <a:t>1</a:t>
            </a:r>
            <a:r>
              <a:rPr sz="4800" spc="-5" dirty="0" smtClean="0">
                <a:solidFill>
                  <a:srgbClr val="731F3E"/>
                </a:solidFill>
              </a:rPr>
              <a:t>學年度 </a:t>
            </a:r>
            <a:r>
              <a:rPr sz="4800" spc="-5" dirty="0">
                <a:solidFill>
                  <a:srgbClr val="731F3E"/>
                </a:solidFill>
              </a:rPr>
              <a:t>北、中、南區</a:t>
            </a:r>
            <a:endParaRPr sz="4800" dirty="0"/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4800" dirty="0">
                <a:solidFill>
                  <a:srgbClr val="731F3E"/>
                </a:solidFill>
              </a:rPr>
              <a:t>五專聯合免試入學</a:t>
            </a:r>
            <a:endParaRPr sz="4800" dirty="0"/>
          </a:p>
        </p:txBody>
      </p:sp>
      <p:sp>
        <p:nvSpPr>
          <p:cNvPr id="15" name="object 15"/>
          <p:cNvSpPr txBox="1"/>
          <p:nvPr/>
        </p:nvSpPr>
        <p:spPr>
          <a:xfrm>
            <a:off x="5232020" y="6522821"/>
            <a:ext cx="149796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技專校院招生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策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略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員會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32020" y="6684367"/>
            <a:ext cx="378841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Committee of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Recruitment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Policy for Technological Colleges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and</a:t>
            </a:r>
            <a:r>
              <a:rPr kumimoji="0" sz="800" b="1" i="0" u="none" strike="noStrike" kern="1200" cap="none" spc="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Universities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817364" y="6492802"/>
            <a:ext cx="359994" cy="3599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98120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58268" y="1464892"/>
            <a:ext cx="8905875" cy="5170805"/>
          </a:xfrm>
          <a:prstGeom prst="rect">
            <a:avLst/>
          </a:prstGeom>
        </p:spPr>
        <p:txBody>
          <a:bodyPr vert="horz" wrap="square" lIns="0" tIns="232410" rIns="0" bIns="0" rtlCol="0">
            <a:spAutoFit/>
          </a:bodyPr>
          <a:lstStyle/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83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應屆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、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非應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屆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畢業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及具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等學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力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者皆</a:t>
            </a:r>
            <a:r>
              <a:rPr kumimoji="0" sz="3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可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報名。</a:t>
            </a:r>
          </a:p>
          <a:p>
            <a:pPr marL="355600" marR="407034" lvl="0" indent="-342900" algn="l" defTabSz="914400" rtl="0" eaLnBrk="1" fontAlgn="auto" latinLnBrk="0" hangingPunct="1">
              <a:lnSpc>
                <a:spcPct val="125099"/>
              </a:lnSpc>
              <a:spcBef>
                <a:spcPts val="76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分北、中、南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區辦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理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各區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限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報名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所五 專學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校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一區一校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72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錄取方式皆採「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現場登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記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到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方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式。</a:t>
            </a:r>
          </a:p>
          <a:p>
            <a:pPr marL="355600" marR="408305" lvl="0" indent="-342900" algn="just" defTabSz="914400" rtl="0" eaLnBrk="1" fontAlgn="auto" latinLnBrk="0" hangingPunct="1">
              <a:lnSpc>
                <a:spcPct val="125000"/>
              </a:lnSpc>
              <a:spcBef>
                <a:spcPts val="77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5600" algn="l"/>
              </a:tabLst>
              <a:defRPr/>
            </a:pP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各招生學校依「超額比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項目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核算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總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積分的 高低依序分發，總積分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相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同時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再依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校所訂 之比序項目順位進行比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，排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定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順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序。</a:t>
            </a:r>
          </a:p>
          <a:p>
            <a:pPr marL="0" marR="560705" lvl="0" indent="0" algn="r" defTabSz="914400" rtl="0" eaLnBrk="1" fontAlgn="auto" latinLnBrk="0" hangingPunct="1">
              <a:lnSpc>
                <a:spcPct val="100000"/>
              </a:lnSpc>
              <a:spcBef>
                <a:spcPts val="23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34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26263" y="114427"/>
            <a:ext cx="471424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</a:t>
            </a: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聯合</a:t>
            </a: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免試入學</a:t>
            </a:r>
            <a:r>
              <a:rPr kumimoji="0" sz="2800" b="1" i="0" u="none" strike="noStrike" kern="1200" cap="none" spc="-5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-</a:t>
            </a: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招生簡介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</p:spTree>
    <p:extLst>
      <p:ext uri="{BB962C8B-B14F-4D97-AF65-F5344CB8AC3E}">
        <p14:creationId xmlns:p14="http://schemas.microsoft.com/office/powerpoint/2010/main" val="152225772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/>
          <p:nvPr/>
        </p:nvSpPr>
        <p:spPr>
          <a:xfrm>
            <a:off x="749807" y="1036308"/>
            <a:ext cx="5919217" cy="103480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03173" y="1162052"/>
            <a:ext cx="5207000" cy="757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購買或下載五專聯合免試入學招生簡章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905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4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4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24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4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.1.15</a:t>
            </a:r>
            <a:r>
              <a:rPr kumimoji="0" sz="2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起</a:t>
            </a:r>
            <a:r>
              <a:rPr kumimoji="0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49807" y="2360669"/>
            <a:ext cx="5919217" cy="113233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78280" y="2487550"/>
            <a:ext cx="3459479" cy="8540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4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報名</a:t>
            </a:r>
            <a:endParaRPr kumimoji="0" sz="3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各區限擇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000" b="0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所五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專</a:t>
            </a:r>
            <a:r>
              <a:rPr kumimoji="0" sz="2000" b="0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000" b="0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學校</a:t>
            </a:r>
            <a:r>
              <a:rPr kumimoji="0" sz="2000" b="0" i="0" u="none" strike="noStrike" kern="1200" cap="none" spc="-2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</a:t>
            </a:r>
            <a:r>
              <a:rPr kumimoji="0" sz="2000" b="0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45237" y="2060320"/>
            <a:ext cx="5923915" cy="2315210"/>
            <a:chOff x="745236" y="2060320"/>
            <a:chExt cx="5923915" cy="2315210"/>
          </a:xfrm>
        </p:grpSpPr>
        <p:sp>
          <p:nvSpPr>
            <p:cNvPr id="10" name="object 10"/>
            <p:cNvSpPr/>
            <p:nvPr/>
          </p:nvSpPr>
          <p:spPr>
            <a:xfrm>
              <a:off x="3670046" y="2060320"/>
              <a:ext cx="76835" cy="1729105"/>
            </a:xfrm>
            <a:custGeom>
              <a:avLst/>
              <a:gdLst/>
              <a:ahLst/>
              <a:cxnLst/>
              <a:rect l="l" t="t" r="r" b="b"/>
              <a:pathLst>
                <a:path w="76835" h="1729104">
                  <a:moveTo>
                    <a:pt x="76200" y="1652778"/>
                  </a:moveTo>
                  <a:lnTo>
                    <a:pt x="42887" y="1652841"/>
                  </a:lnTo>
                  <a:lnTo>
                    <a:pt x="42291" y="1422527"/>
                  </a:lnTo>
                  <a:lnTo>
                    <a:pt x="32766" y="1422527"/>
                  </a:lnTo>
                  <a:lnTo>
                    <a:pt x="33362" y="1652854"/>
                  </a:lnTo>
                  <a:lnTo>
                    <a:pt x="0" y="1652905"/>
                  </a:lnTo>
                  <a:lnTo>
                    <a:pt x="38354" y="1728978"/>
                  </a:lnTo>
                  <a:lnTo>
                    <a:pt x="69824" y="1665605"/>
                  </a:lnTo>
                  <a:lnTo>
                    <a:pt x="76200" y="1652778"/>
                  </a:lnTo>
                  <a:close/>
                </a:path>
                <a:path w="76835" h="1729104">
                  <a:moveTo>
                    <a:pt x="76454" y="230378"/>
                  </a:moveTo>
                  <a:lnTo>
                    <a:pt x="43053" y="230378"/>
                  </a:lnTo>
                  <a:lnTo>
                    <a:pt x="43053" y="0"/>
                  </a:lnTo>
                  <a:lnTo>
                    <a:pt x="33528" y="0"/>
                  </a:lnTo>
                  <a:lnTo>
                    <a:pt x="33528" y="230378"/>
                  </a:lnTo>
                  <a:lnTo>
                    <a:pt x="254" y="230378"/>
                  </a:lnTo>
                  <a:lnTo>
                    <a:pt x="38354" y="306578"/>
                  </a:lnTo>
                  <a:lnTo>
                    <a:pt x="70104" y="243078"/>
                  </a:lnTo>
                  <a:lnTo>
                    <a:pt x="76454" y="2303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745236" y="3779519"/>
              <a:ext cx="5923788" cy="595883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1199185" y="3904236"/>
            <a:ext cx="536163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各招生學校寄發現場登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記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通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知</a:t>
            </a:r>
            <a:r>
              <a:rPr kumimoji="0" sz="20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單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.7.</a:t>
            </a:r>
            <a:r>
              <a:rPr kumimoji="0" lang="en-US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8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49806" y="4791444"/>
            <a:ext cx="5919470" cy="1529080"/>
            <a:chOff x="749806" y="4791444"/>
            <a:chExt cx="5919470" cy="1529080"/>
          </a:xfrm>
        </p:grpSpPr>
        <p:sp>
          <p:nvSpPr>
            <p:cNvPr id="14" name="object 14"/>
            <p:cNvSpPr/>
            <p:nvPr/>
          </p:nvSpPr>
          <p:spPr>
            <a:xfrm>
              <a:off x="749806" y="4791444"/>
              <a:ext cx="5919217" cy="592847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749806" y="5800330"/>
              <a:ext cx="5919217" cy="519697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072693" y="4912616"/>
            <a:ext cx="5488127" cy="13029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依指定時間地點前往參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加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現場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登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記分</a:t>
            </a: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.7.</a:t>
            </a:r>
            <a:r>
              <a:rPr kumimoji="0" lang="en-US" sz="2000" b="0" i="0" u="none" strike="noStrike" kern="1200" cap="none" spc="-1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13</a:t>
            </a:r>
            <a:r>
              <a:rPr kumimoji="0" sz="2000" b="0" i="0" u="none" strike="noStrike" kern="1200" cap="none" spc="-1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785495" marR="0" lvl="0" indent="0" algn="ctr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快樂的五專生</a:t>
            </a:r>
          </a:p>
        </p:txBody>
      </p:sp>
      <p:grpSp>
        <p:nvGrpSpPr>
          <p:cNvPr id="17" name="object 17"/>
          <p:cNvGrpSpPr/>
          <p:nvPr/>
        </p:nvGrpSpPr>
        <p:grpSpPr>
          <a:xfrm>
            <a:off x="3670300" y="983998"/>
            <a:ext cx="5473700" cy="4821555"/>
            <a:chOff x="3670300" y="983996"/>
            <a:chExt cx="5473700" cy="4821555"/>
          </a:xfrm>
        </p:grpSpPr>
        <p:sp>
          <p:nvSpPr>
            <p:cNvPr id="18" name="object 18"/>
            <p:cNvSpPr/>
            <p:nvPr/>
          </p:nvSpPr>
          <p:spPr>
            <a:xfrm>
              <a:off x="3670300" y="4365624"/>
              <a:ext cx="76200" cy="1440180"/>
            </a:xfrm>
            <a:custGeom>
              <a:avLst/>
              <a:gdLst/>
              <a:ahLst/>
              <a:cxnLst/>
              <a:rect l="l" t="t" r="r" b="b"/>
              <a:pathLst>
                <a:path w="76200" h="1440179">
                  <a:moveTo>
                    <a:pt x="76200" y="1363662"/>
                  </a:moveTo>
                  <a:lnTo>
                    <a:pt x="42799" y="1363662"/>
                  </a:lnTo>
                  <a:lnTo>
                    <a:pt x="42799" y="1007999"/>
                  </a:lnTo>
                  <a:lnTo>
                    <a:pt x="33274" y="1007999"/>
                  </a:lnTo>
                  <a:lnTo>
                    <a:pt x="33274" y="1363662"/>
                  </a:lnTo>
                  <a:lnTo>
                    <a:pt x="0" y="1363662"/>
                  </a:lnTo>
                  <a:lnTo>
                    <a:pt x="38100" y="1439862"/>
                  </a:lnTo>
                  <a:lnTo>
                    <a:pt x="69850" y="1376362"/>
                  </a:lnTo>
                  <a:lnTo>
                    <a:pt x="76200" y="1363662"/>
                  </a:lnTo>
                  <a:close/>
                </a:path>
                <a:path w="76200" h="1440179">
                  <a:moveTo>
                    <a:pt x="76200" y="355600"/>
                  </a:moveTo>
                  <a:lnTo>
                    <a:pt x="42799" y="355600"/>
                  </a:lnTo>
                  <a:lnTo>
                    <a:pt x="42799" y="0"/>
                  </a:lnTo>
                  <a:lnTo>
                    <a:pt x="33274" y="0"/>
                  </a:lnTo>
                  <a:lnTo>
                    <a:pt x="33274" y="355600"/>
                  </a:lnTo>
                  <a:lnTo>
                    <a:pt x="0" y="355600"/>
                  </a:lnTo>
                  <a:lnTo>
                    <a:pt x="38100" y="431800"/>
                  </a:lnTo>
                  <a:lnTo>
                    <a:pt x="69850" y="368300"/>
                  </a:lnTo>
                  <a:lnTo>
                    <a:pt x="76200" y="3556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6560820" y="983996"/>
              <a:ext cx="2583179" cy="258317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6722364" y="4032503"/>
              <a:ext cx="1557527" cy="1520952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6722364" y="4881372"/>
              <a:ext cx="1146048" cy="397763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739508" y="2654656"/>
            <a:ext cx="1468755" cy="130163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20750" marR="5080" lvl="0" indent="89535" algn="l" defTabSz="914400" rtl="0" eaLnBrk="1" fontAlgn="auto" latinLnBrk="0" hangingPunct="1">
              <a:lnSpc>
                <a:spcPct val="1357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撕榜 通知單</a:t>
            </a:r>
            <a:endParaRPr kumimoji="0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2700" marR="76200" lvl="0" indent="0" algn="l" defTabSz="914400" rtl="0" eaLnBrk="1" fontAlgn="auto" latinLnBrk="0" hangingPunct="1">
              <a:lnSpc>
                <a:spcPts val="215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未獲通知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參加 現場登記分發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147053" y="5531102"/>
            <a:ext cx="1621408" cy="13268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739509" y="4645281"/>
            <a:ext cx="1770380" cy="142603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分發結果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-5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未錄取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1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6851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4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下一入學管道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226263" y="114427"/>
            <a:ext cx="471424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招生流程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39306827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892011"/>
              </p:ext>
            </p:extLst>
          </p:nvPr>
        </p:nvGraphicFramePr>
        <p:xfrm>
          <a:off x="647561" y="1207048"/>
          <a:ext cx="7849235" cy="44439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44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48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999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sz="2800" b="1" spc="-10" dirty="0">
                          <a:latin typeface="微軟正黑體"/>
                          <a:cs typeface="微軟正黑體"/>
                        </a:rPr>
                        <a:t>項目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5080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sz="2800" b="1" spc="-10" dirty="0">
                          <a:latin typeface="微軟正黑體"/>
                          <a:cs typeface="微軟正黑體"/>
                        </a:rPr>
                        <a:t>日程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5080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88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00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簡章發售及公告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143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900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日起</a:t>
                      </a:r>
                      <a:r>
                        <a:rPr sz="2000" spc="-20" dirty="0">
                          <a:latin typeface="微軟正黑體"/>
                          <a:cs typeface="微軟正黑體"/>
                        </a:rPr>
                        <a:t>發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售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及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開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放網</a:t>
                      </a:r>
                      <a:r>
                        <a:rPr sz="2000" spc="-20" dirty="0">
                          <a:latin typeface="微軟正黑體"/>
                          <a:cs typeface="微軟正黑體"/>
                        </a:rPr>
                        <a:t>路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下載</a:t>
                      </a:r>
                      <a:endParaRPr sz="2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143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20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6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225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報名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國中集體通訊報名、個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別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網路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與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通訊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報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名：</a:t>
                      </a: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23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四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20" dirty="0">
                          <a:latin typeface="微軟正黑體"/>
                          <a:cs typeface="微軟正黑體"/>
                        </a:rPr>
                        <a:t>～</a:t>
                      </a: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7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5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五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  <a:p>
                      <a:pPr marL="91440">
                        <a:lnSpc>
                          <a:spcPct val="100000"/>
                        </a:lnSpc>
                        <a:spcBef>
                          <a:spcPts val="1200"/>
                        </a:spcBef>
                      </a:pPr>
                      <a:r>
                        <a:rPr sz="200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現場報名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：</a:t>
                      </a: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sz="2000" dirty="0" smtClean="0">
                          <a:latin typeface="微軟正黑體"/>
                          <a:cs typeface="微軟正黑體"/>
                        </a:rPr>
                        <a:t>7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3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20" dirty="0">
                          <a:latin typeface="微軟正黑體"/>
                          <a:cs typeface="微軟正黑體"/>
                        </a:rPr>
                        <a:t>～</a:t>
                      </a: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sz="2000" spc="-15" dirty="0" smtClean="0">
                          <a:latin typeface="微軟正黑體"/>
                          <a:cs typeface="微軟正黑體"/>
                        </a:rPr>
                        <a:t>7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5" dirty="0" smtClean="0">
                          <a:latin typeface="微軟正黑體"/>
                          <a:cs typeface="微軟正黑體"/>
                        </a:rPr>
                        <a:t>4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一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</a:txBody>
                  <a:tcPr marL="0" marR="0" marT="13208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49197">
                <a:tc>
                  <a:txBody>
                    <a:bodyPr/>
                    <a:lstStyle/>
                    <a:p>
                      <a:pPr marL="514984" marR="125730" indent="-381000">
                        <a:lnSpc>
                          <a:spcPts val="2390"/>
                        </a:lnSpc>
                        <a:spcBef>
                          <a:spcPts val="137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寄發現場登記分發 報到通知單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746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8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期五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  <a:p>
                      <a:pPr marL="91440" marR="23050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註</a:t>
                      </a:r>
                      <a:r>
                        <a:rPr sz="1400" spc="-10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1400" spc="-10" dirty="0" smtClean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1400" spc="-10" dirty="0" smtClean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spc="-10" dirty="0" smtClean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1400" spc="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1400" spc="-15" dirty="0" smtClean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1400" spc="-15" dirty="0" smtClean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11</a:t>
                      </a:r>
                      <a:r>
                        <a:rPr sz="1400" spc="-15" dirty="0" smtClean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1400" dirty="0" smtClean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下午</a:t>
                      </a:r>
                      <a:r>
                        <a:rPr sz="14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40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時</a:t>
                      </a:r>
                      <a:r>
                        <a:rPr sz="1400" spc="-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前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免試</a:t>
                      </a:r>
                      <a:r>
                        <a:rPr sz="1400" spc="-15" dirty="0">
                          <a:latin typeface="微軟正黑體"/>
                          <a:cs typeface="微軟正黑體"/>
                        </a:rPr>
                        <a:t>生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確認</a:t>
                      </a:r>
                      <a:r>
                        <a:rPr sz="1400" spc="-15" dirty="0">
                          <a:latin typeface="微軟正黑體"/>
                          <a:cs typeface="微軟正黑體"/>
                        </a:rPr>
                        <a:t>是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否收</a:t>
                      </a:r>
                      <a:r>
                        <a:rPr sz="1400" spc="-10" dirty="0">
                          <a:latin typeface="微軟正黑體"/>
                          <a:cs typeface="微軟正黑體"/>
                        </a:rPr>
                        <a:t>到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通知</a:t>
                      </a:r>
                      <a:r>
                        <a:rPr sz="1400" spc="-15" dirty="0">
                          <a:latin typeface="微軟正黑體"/>
                          <a:cs typeface="微軟正黑體"/>
                        </a:rPr>
                        <a:t>單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，若</a:t>
                      </a:r>
                      <a:r>
                        <a:rPr sz="1400" spc="-15" dirty="0">
                          <a:latin typeface="微軟正黑體"/>
                          <a:cs typeface="微軟正黑體"/>
                        </a:rPr>
                        <a:t>未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收到 逕向各招生學校查詢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</a:txBody>
                  <a:tcPr marL="0" marR="0" marT="10096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4267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83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現場登記分發報到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3241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830"/>
                        </a:spcBef>
                      </a:pPr>
                      <a:r>
                        <a:rPr sz="2000" spc="-20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2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0" dirty="0" smtClean="0">
                          <a:latin typeface="微軟正黑體"/>
                          <a:cs typeface="微軟正黑體"/>
                        </a:rPr>
                        <a:t>13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星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期三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</a:txBody>
                  <a:tcPr marL="0" marR="0" marT="23241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596519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smtClean="0">
                <a:solidFill>
                  <a:srgbClr val="FFFFFF"/>
                </a:solidFill>
              </a:rPr>
              <a:t>五專</a:t>
            </a:r>
            <a:r>
              <a:rPr sz="2800" spc="-5" dirty="0" smtClean="0">
                <a:solidFill>
                  <a:srgbClr val="00FF00"/>
                </a:solidFill>
              </a:rPr>
              <a:t>聯合</a:t>
            </a:r>
            <a:r>
              <a:rPr sz="2800" spc="-5" dirty="0" smtClean="0">
                <a:solidFill>
                  <a:srgbClr val="FFFFFF"/>
                </a:solidFill>
              </a:rPr>
              <a:t>免試入學</a:t>
            </a:r>
            <a:r>
              <a:rPr sz="2800" spc="-10" dirty="0">
                <a:solidFill>
                  <a:srgbClr val="FFFFFF"/>
                </a:solidFill>
              </a:rPr>
              <a:t>-</a:t>
            </a:r>
            <a:r>
              <a:rPr sz="2000" spc="-10" dirty="0">
                <a:solidFill>
                  <a:srgbClr val="FFFFFF"/>
                </a:solidFill>
              </a:rPr>
              <a:t>110</a:t>
            </a:r>
            <a:r>
              <a:rPr sz="2000" dirty="0">
                <a:solidFill>
                  <a:srgbClr val="FFFFFF"/>
                </a:solidFill>
              </a:rPr>
              <a:t>學年度重要日程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55400813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/>
          <p:nvPr/>
        </p:nvSpPr>
        <p:spPr>
          <a:xfrm>
            <a:off x="1259116" y="1502283"/>
            <a:ext cx="2840990" cy="21590"/>
          </a:xfrm>
          <a:custGeom>
            <a:avLst/>
            <a:gdLst/>
            <a:ahLst/>
            <a:cxnLst/>
            <a:rect l="l" t="t" r="r" b="b"/>
            <a:pathLst>
              <a:path w="2840990" h="21590">
                <a:moveTo>
                  <a:pt x="2840697" y="0"/>
                </a:moveTo>
                <a:lnTo>
                  <a:pt x="0" y="0"/>
                </a:lnTo>
                <a:lnTo>
                  <a:pt x="0" y="21336"/>
                </a:lnTo>
                <a:lnTo>
                  <a:pt x="2840697" y="21336"/>
                </a:lnTo>
                <a:lnTo>
                  <a:pt x="284069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10336" y="922427"/>
            <a:ext cx="8503920" cy="518347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3937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3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93065" algn="l"/>
                <a:tab pos="3937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採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現場登記分發報到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方式辦理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93700" marR="43180" lvl="0" indent="-3429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93065" algn="l"/>
                <a:tab pos="3937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各校訂定「通知參加現場登記分發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數之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率」，  亦即依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據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各校招</a:t>
            </a:r>
            <a:r>
              <a:rPr kumimoji="0" sz="2800" b="0" i="0" u="none" strike="noStrike" kern="1200" cap="none" spc="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乘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上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登記分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人數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之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率</a:t>
            </a:r>
            <a:r>
              <a:rPr kumimoji="0" sz="2775" b="0" i="0" u="none" strike="noStrike" kern="1200" cap="none" spc="412" normalizeH="0" baseline="25525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※</a:t>
            </a:r>
            <a:r>
              <a:rPr kumimoji="0" sz="2800" b="0" i="0" u="none" strike="noStrike" kern="1200" cap="none" spc="-28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決定通知參加現場登記分發之學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人數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93700" marR="0" lvl="0" indent="0" algn="l" defTabSz="914400" rtl="0" eaLnBrk="1" fontAlgn="auto" latinLnBrk="0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600" b="0" i="0" u="none" strike="noStrike" kern="1200" cap="none" spc="4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※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最高為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倍率，例如招生名額為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20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人，至多</a:t>
            </a:r>
            <a:r>
              <a:rPr kumimoji="0" sz="16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可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聯絡</a:t>
            </a:r>
            <a:r>
              <a:rPr kumimoji="0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60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人前</a:t>
            </a:r>
            <a:r>
              <a:rPr kumimoji="0" sz="16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來</a:t>
            </a:r>
            <a:r>
              <a:rPr kumimoji="0" sz="16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撕榜。</a:t>
            </a:r>
            <a:endParaRPr kumimoji="0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93700" marR="285750" lvl="0" indent="-342900" algn="just" defTabSz="914400" rtl="0" eaLnBrk="1" fontAlgn="auto" latinLnBrk="0" hangingPunct="1">
              <a:lnSpc>
                <a:spcPct val="100000"/>
              </a:lnSpc>
              <a:spcBef>
                <a:spcPts val="117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93700" algn="l"/>
              </a:tabLst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被通知參加現場登記分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之學生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於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指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定時間至所報 名招生學校參加現場登記分發報到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由各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生學校 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依「超額比序總積分」以及「同分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比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序積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項目順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序」所排定之分發順位，依序分發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選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科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錄取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93700" marR="286385" lvl="0" indent="-34290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937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分發作業至各科組招生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名額額滿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或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已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無可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發學生 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為止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3" y="114427"/>
            <a:ext cx="471424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錄取方式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27722697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531877" y="976883"/>
            <a:ext cx="8304530" cy="3823970"/>
            <a:chOff x="531876" y="976883"/>
            <a:chExt cx="8304530" cy="3823970"/>
          </a:xfrm>
        </p:grpSpPr>
        <p:sp>
          <p:nvSpPr>
            <p:cNvPr id="6" name="object 6"/>
            <p:cNvSpPr/>
            <p:nvPr/>
          </p:nvSpPr>
          <p:spPr>
            <a:xfrm>
              <a:off x="1706882" y="1130802"/>
              <a:ext cx="7129267" cy="3637797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691640" y="1105915"/>
              <a:ext cx="7057390" cy="3566160"/>
            </a:xfrm>
            <a:custGeom>
              <a:avLst/>
              <a:gdLst/>
              <a:ahLst/>
              <a:cxnLst/>
              <a:rect l="l" t="t" r="r" b="b"/>
              <a:pathLst>
                <a:path w="7057390" h="3566160">
                  <a:moveTo>
                    <a:pt x="7008621" y="0"/>
                  </a:moveTo>
                  <a:lnTo>
                    <a:pt x="48260" y="0"/>
                  </a:lnTo>
                  <a:lnTo>
                    <a:pt x="29467" y="3788"/>
                  </a:lnTo>
                  <a:lnTo>
                    <a:pt x="14128" y="14112"/>
                  </a:lnTo>
                  <a:lnTo>
                    <a:pt x="3790" y="29414"/>
                  </a:lnTo>
                  <a:lnTo>
                    <a:pt x="0" y="48133"/>
                  </a:lnTo>
                  <a:lnTo>
                    <a:pt x="0" y="3517900"/>
                  </a:lnTo>
                  <a:lnTo>
                    <a:pt x="3790" y="3536638"/>
                  </a:lnTo>
                  <a:lnTo>
                    <a:pt x="14128" y="3551983"/>
                  </a:lnTo>
                  <a:lnTo>
                    <a:pt x="29467" y="3562351"/>
                  </a:lnTo>
                  <a:lnTo>
                    <a:pt x="48260" y="3566160"/>
                  </a:lnTo>
                  <a:lnTo>
                    <a:pt x="7008621" y="3566160"/>
                  </a:lnTo>
                  <a:lnTo>
                    <a:pt x="7027360" y="3562351"/>
                  </a:lnTo>
                  <a:lnTo>
                    <a:pt x="7042705" y="3551983"/>
                  </a:lnTo>
                  <a:lnTo>
                    <a:pt x="7053073" y="3536638"/>
                  </a:lnTo>
                  <a:lnTo>
                    <a:pt x="7056882" y="3517900"/>
                  </a:lnTo>
                  <a:lnTo>
                    <a:pt x="7056882" y="48133"/>
                  </a:lnTo>
                  <a:lnTo>
                    <a:pt x="7053073" y="29414"/>
                  </a:lnTo>
                  <a:lnTo>
                    <a:pt x="7042705" y="14112"/>
                  </a:lnTo>
                  <a:lnTo>
                    <a:pt x="7027360" y="3788"/>
                  </a:lnTo>
                  <a:lnTo>
                    <a:pt x="7008621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531876" y="976883"/>
              <a:ext cx="1260348" cy="3823716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700532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FFFF"/>
                </a:solidFill>
              </a:rPr>
              <a:t>「超額比序總積分」採計項目</a:t>
            </a:r>
            <a:endParaRPr sz="2000" dirty="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2270" y="5036947"/>
            <a:ext cx="7990840" cy="130484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5600" marR="5080" lvl="0" indent="-343535" algn="just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各招生學校訂定各項目積分採</a:t>
            </a:r>
            <a:r>
              <a:rPr kumimoji="0" sz="2800" b="0" i="0" u="none" strike="noStrike" kern="1200" cap="none" spc="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計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權</a:t>
            </a:r>
            <a:r>
              <a:rPr kumimoji="0" sz="2800" b="0" i="0" u="none" strike="noStrike" kern="1200" cap="none" spc="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重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及同分比序 項</a:t>
            </a:r>
            <a:r>
              <a:rPr kumimoji="0" sz="2800" b="0" i="0" u="none" strike="noStrike" kern="1200" cap="none" spc="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目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順</a:t>
            </a:r>
            <a:r>
              <a:rPr kumimoji="0" sz="2800" b="0" i="0" u="none" strike="noStrike" kern="1200" cap="none" spc="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序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，依此計算各項目積分所得之超額比序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總積分與分發順</a:t>
            </a:r>
            <a:r>
              <a:rPr kumimoji="0" sz="2800" b="0" i="0" u="none" strike="noStrike" kern="1200" cap="none" spc="-2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830987" y="1163873"/>
          <a:ext cx="7781290" cy="3425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13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19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57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多元學習表現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8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spc="-5" dirty="0">
                          <a:latin typeface="微軟正黑體"/>
                          <a:cs typeface="微軟正黑體"/>
                        </a:rPr>
                        <a:t>含服務學習、競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賽</a:t>
                      </a:r>
                      <a:r>
                        <a:rPr sz="1800" spc="-5" dirty="0">
                          <a:latin typeface="微軟正黑體"/>
                          <a:cs typeface="微軟正黑體"/>
                        </a:rPr>
                        <a:t>、日常生活表現評量、體適能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0724">
                <a:tc rowSpan="5">
                  <a:txBody>
                    <a:bodyPr/>
                    <a:lstStyle/>
                    <a:p>
                      <a:pPr marL="127000" marR="419100" algn="just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32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採 計 項 目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b="1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技藝優良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spc="-5" dirty="0">
                          <a:latin typeface="微軟正黑體"/>
                          <a:cs typeface="微軟正黑體"/>
                        </a:rPr>
                        <a:t>均衡學習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適性輔導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國中教育會考</a:t>
                      </a:r>
                      <a:endParaRPr sz="24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005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2400" dirty="0">
                          <a:latin typeface="微軟正黑體"/>
                          <a:cs typeface="微軟正黑體"/>
                        </a:rPr>
                        <a:t>其他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招生學校自訂項目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243811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1999078" y="793609"/>
            <a:ext cx="5122545" cy="5754370"/>
            <a:chOff x="1999077" y="793609"/>
            <a:chExt cx="5122545" cy="5754370"/>
          </a:xfrm>
        </p:grpSpPr>
        <p:sp>
          <p:nvSpPr>
            <p:cNvPr id="6" name="object 6"/>
            <p:cNvSpPr/>
            <p:nvPr/>
          </p:nvSpPr>
          <p:spPr>
            <a:xfrm>
              <a:off x="1999077" y="793609"/>
              <a:ext cx="5078557" cy="5754218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049523" y="2276868"/>
              <a:ext cx="4052570" cy="2304415"/>
            </a:xfrm>
            <a:custGeom>
              <a:avLst/>
              <a:gdLst/>
              <a:ahLst/>
              <a:cxnLst/>
              <a:rect l="l" t="t" r="r" b="b"/>
              <a:pathLst>
                <a:path w="4052570" h="2304415">
                  <a:moveTo>
                    <a:pt x="0" y="1224140"/>
                  </a:moveTo>
                  <a:lnTo>
                    <a:pt x="442391" y="1224140"/>
                  </a:lnTo>
                  <a:lnTo>
                    <a:pt x="442391" y="0"/>
                  </a:lnTo>
                  <a:lnTo>
                    <a:pt x="0" y="0"/>
                  </a:lnTo>
                  <a:lnTo>
                    <a:pt x="0" y="1224140"/>
                  </a:lnTo>
                  <a:close/>
                </a:path>
                <a:path w="4052570" h="2304415">
                  <a:moveTo>
                    <a:pt x="801370" y="2304275"/>
                  </a:moveTo>
                  <a:lnTo>
                    <a:pt x="4052570" y="2304275"/>
                  </a:lnTo>
                  <a:lnTo>
                    <a:pt x="4052570" y="4559"/>
                  </a:lnTo>
                  <a:lnTo>
                    <a:pt x="801370" y="4559"/>
                  </a:lnTo>
                  <a:lnTo>
                    <a:pt x="801370" y="2304275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5436108" y="836688"/>
              <a:ext cx="576580" cy="346710"/>
            </a:xfrm>
            <a:custGeom>
              <a:avLst/>
              <a:gdLst/>
              <a:ahLst/>
              <a:cxnLst/>
              <a:rect l="l" t="t" r="r" b="b"/>
              <a:pathLst>
                <a:path w="576579" h="346709">
                  <a:moveTo>
                    <a:pt x="576059" y="202171"/>
                  </a:moveTo>
                  <a:lnTo>
                    <a:pt x="0" y="202171"/>
                  </a:lnTo>
                  <a:lnTo>
                    <a:pt x="0" y="346189"/>
                  </a:lnTo>
                  <a:lnTo>
                    <a:pt x="576059" y="346189"/>
                  </a:lnTo>
                  <a:lnTo>
                    <a:pt x="576059" y="202171"/>
                  </a:lnTo>
                  <a:close/>
                </a:path>
                <a:path w="576579" h="346709">
                  <a:moveTo>
                    <a:pt x="576059" y="0"/>
                  </a:moveTo>
                  <a:lnTo>
                    <a:pt x="0" y="0"/>
                  </a:lnTo>
                  <a:lnTo>
                    <a:pt x="0" y="144005"/>
                  </a:lnTo>
                  <a:lnTo>
                    <a:pt x="576059" y="144005"/>
                  </a:lnTo>
                  <a:lnTo>
                    <a:pt x="5760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443343" y="2115440"/>
            <a:ext cx="381000" cy="25863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 校 自 訂 順 序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406015" y="829132"/>
            <a:ext cx="384175" cy="15196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13335" rIns="0" bIns="0" rtlCol="0">
            <a:spAutoFit/>
          </a:bodyPr>
          <a:lstStyle/>
          <a:p>
            <a:pPr marL="114935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XX</a:t>
            </a:r>
            <a:endParaRPr kumimoji="0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06016" y="855230"/>
            <a:ext cx="2454275" cy="4734560"/>
          </a:xfrm>
          <a:custGeom>
            <a:avLst/>
            <a:gdLst/>
            <a:ahLst/>
            <a:cxnLst/>
            <a:rect l="l" t="t" r="r" b="b"/>
            <a:pathLst>
              <a:path w="2454275" h="4734560">
                <a:moveTo>
                  <a:pt x="1590040" y="183629"/>
                </a:moveTo>
                <a:lnTo>
                  <a:pt x="0" y="183629"/>
                </a:lnTo>
                <a:lnTo>
                  <a:pt x="0" y="327647"/>
                </a:lnTo>
                <a:lnTo>
                  <a:pt x="1590040" y="327647"/>
                </a:lnTo>
                <a:lnTo>
                  <a:pt x="1590040" y="183629"/>
                </a:lnTo>
                <a:close/>
              </a:path>
              <a:path w="2454275" h="4734560">
                <a:moveTo>
                  <a:pt x="2149094" y="4589996"/>
                </a:moveTo>
                <a:lnTo>
                  <a:pt x="1141095" y="4589996"/>
                </a:lnTo>
                <a:lnTo>
                  <a:pt x="1141095" y="4734014"/>
                </a:lnTo>
                <a:lnTo>
                  <a:pt x="2149094" y="4734014"/>
                </a:lnTo>
                <a:lnTo>
                  <a:pt x="2149094" y="4589996"/>
                </a:lnTo>
                <a:close/>
              </a:path>
              <a:path w="2454275" h="4734560">
                <a:moveTo>
                  <a:pt x="2454021" y="0"/>
                </a:moveTo>
                <a:lnTo>
                  <a:pt x="2165985" y="0"/>
                </a:lnTo>
                <a:lnTo>
                  <a:pt x="2165985" y="144005"/>
                </a:lnTo>
                <a:lnTo>
                  <a:pt x="2454021" y="144005"/>
                </a:lnTo>
                <a:lnTo>
                  <a:pt x="245402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5309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積分採計項目與權重範例</a:t>
            </a:r>
            <a:endParaRPr sz="2000" dirty="0"/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535807" y="5426457"/>
            <a:ext cx="101219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110</a:t>
            </a:r>
            <a:r>
              <a:rPr kumimoji="0" sz="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年</a:t>
            </a:r>
            <a:r>
              <a:rPr kumimoji="0" sz="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月</a:t>
            </a:r>
            <a:r>
              <a:rPr kumimoji="0" sz="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18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日</a:t>
            </a:r>
            <a:r>
              <a:rPr kumimoji="0" sz="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星</a:t>
            </a:r>
            <a:r>
              <a:rPr kumimoji="0" sz="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期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五</a:t>
            </a:r>
            <a:r>
              <a:rPr kumimoji="0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94687424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標題 2">
            <a:extLst>
              <a:ext uri="{FF2B5EF4-FFF2-40B4-BE49-F238E27FC236}">
                <a16:creationId xmlns:a16="http://schemas.microsoft.com/office/drawing/2014/main" id="{C283D0CF-8679-6445-AB29-FDEDE57A14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1187" y="188642"/>
            <a:ext cx="7776863" cy="627063"/>
          </a:xfrm>
          <a:solidFill>
            <a:srgbClr val="FFFF99">
              <a:alpha val="44000"/>
            </a:srgbClr>
          </a:solidFill>
          <a:ln w="28575" cap="flat"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/>
          <a:p>
            <a:pPr algn="ctr" defTabSz="1244600" eaLnBrk="1" hangingPunct="1">
              <a:defRPr/>
            </a:pPr>
            <a:r>
              <a:rPr kumimoji="1" altLang="en-US" sz="3800" b="1" dirty="0">
                <a:solidFill>
                  <a:srgbClr val="0000FF"/>
                </a:solidFill>
                <a:cs typeface="+mj-cs"/>
              </a:rPr>
              <a:t>十二年國教免學費政策</a:t>
            </a:r>
          </a:p>
        </p:txBody>
      </p:sp>
      <p:sp>
        <p:nvSpPr>
          <p:cNvPr id="7" name="內容版面配置區 2">
            <a:extLst>
              <a:ext uri="{FF2B5EF4-FFF2-40B4-BE49-F238E27FC236}">
                <a16:creationId xmlns:a16="http://schemas.microsoft.com/office/drawing/2014/main" id="{3EDE4938-CDA2-7948-A81F-BFD7F9940373}"/>
              </a:ext>
            </a:extLst>
          </p:cNvPr>
          <p:cNvSpPr>
            <a:spLocks/>
          </p:cNvSpPr>
          <p:nvPr/>
        </p:nvSpPr>
        <p:spPr bwMode="auto">
          <a:xfrm>
            <a:off x="-4762" y="1268413"/>
            <a:ext cx="9148763" cy="488315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342900"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ts val="1200"/>
              </a:spcBef>
              <a:buFont typeface="Wingdings" pitchFamily="2" charset="2"/>
              <a:buChar char="Ø"/>
            </a:pP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自</a:t>
            </a:r>
            <a:r>
              <a:rPr lang="en-US" altLang="zh-TW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103</a:t>
            </a: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學年度起實施</a:t>
            </a:r>
            <a:endParaRPr lang="en-US" altLang="zh-TW" sz="2800" b="1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(1)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技術型高中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五專前三年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全面免學費。</a:t>
            </a:r>
            <a:r>
              <a:rPr lang="zh-TW" altLang="en-US" sz="10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例：新北高工職業類科</a:t>
            </a:r>
            <a:r>
              <a:rPr lang="en-US" altLang="zh-TW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3600" b="1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(2)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普通型高中、技術型高中普通科：</a:t>
            </a:r>
            <a:r>
              <a:rPr lang="zh-TW" altLang="en-US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例：板橋高中、淡水商工普通科</a:t>
            </a:r>
            <a:r>
              <a:rPr lang="en-US" altLang="zh-TW" sz="1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2800" b="1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en-US" altLang="zh-TW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●</a:t>
            </a:r>
            <a:r>
              <a:rPr lang="zh-TW" altLang="en-US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凡家戶所得</a:t>
            </a:r>
            <a:r>
              <a:rPr lang="en-US" altLang="zh-TW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148</a:t>
            </a:r>
            <a:r>
              <a:rPr lang="zh-TW" altLang="en-US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萬元</a:t>
            </a:r>
            <a:r>
              <a:rPr lang="zh-TW" altLang="en-US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以下免學費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公立高中約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6240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、私立高中約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22800)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</a:t>
            </a:r>
            <a:endParaRPr lang="en-US" altLang="zh-TW" sz="1600" b="1">
              <a:solidFill>
                <a:srgbClr val="3333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zh-TW" altLang="en-US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●家戶所得</a:t>
            </a:r>
            <a:r>
              <a:rPr lang="en-US" altLang="zh-TW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148</a:t>
            </a:r>
            <a:r>
              <a:rPr lang="zh-TW" altLang="en-US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萬元以上，就讀私校依戶籍所在縣市補助</a:t>
            </a:r>
            <a:endParaRPr lang="en-US" altLang="zh-TW" b="1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TW" altLang="en-US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                    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新北市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5000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、台北市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6000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元、教育部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5000</a:t>
            </a:r>
            <a:r>
              <a:rPr lang="zh-TW" altLang="en-US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元</a:t>
            </a:r>
            <a:r>
              <a:rPr lang="en-US" altLang="zh-TW" sz="16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</a:t>
            </a:r>
            <a:r>
              <a:rPr lang="en-US" altLang="zh-TW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(3)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綜合型高中</a:t>
            </a: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：高一比照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技術型高中</a:t>
            </a: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免學費，高二、三   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依所選學程比照技術型高中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職業學程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或普通型高中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/>
            </a:r>
            <a:b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</a:b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普通學程</a:t>
            </a:r>
            <a:r>
              <a:rPr lang="en-US" altLang="zh-TW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lang="zh-TW" altLang="en-US" sz="28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方式辦理</a:t>
            </a:r>
            <a:r>
              <a:rPr lang="zh-TW" altLang="en-US" sz="28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r>
              <a:rPr lang="en-US" altLang="zh-TW" sz="18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lang="zh-TW" altLang="en-US" sz="18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例：金山高中、雙溪高中等</a:t>
            </a:r>
            <a:r>
              <a:rPr lang="en-US" altLang="zh-TW" sz="18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8</a:t>
            </a:r>
            <a:r>
              <a:rPr lang="zh-TW" altLang="en-US" sz="18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校</a:t>
            </a:r>
            <a:r>
              <a:rPr lang="en-US" altLang="zh-TW" sz="18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endParaRPr lang="en-US" altLang="zh-TW" sz="6600" b="1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endParaRPr lang="en-US" altLang="zh-TW" sz="2800" b="1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ts val="1200"/>
              </a:spcBef>
              <a:buFont typeface="Arial" panose="020B0604020202020204" pitchFamily="34" charset="0"/>
              <a:buNone/>
            </a:pPr>
            <a:r>
              <a:rPr lang="zh-TW" altLang="en-US" sz="2800" b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endParaRPr lang="en-US" altLang="zh-TW" sz="2800" b="1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0" y="1684910"/>
          <a:ext cx="8232774" cy="44803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26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1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9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6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650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474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3716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3150">
                        <a:latin typeface="Times New Roman"/>
                        <a:cs typeface="Times New Roman"/>
                      </a:endParaRPr>
                    </a:p>
                    <a:p>
                      <a:pPr marL="1047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800" spc="-305" dirty="0">
                          <a:latin typeface="微軟正黑體"/>
                          <a:cs typeface="微軟正黑體"/>
                        </a:rPr>
                        <a:t>主項目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3550">
                        <a:latin typeface="Times New Roman"/>
                        <a:cs typeface="Times New Roman"/>
                      </a:endParaRPr>
                    </a:p>
                    <a:p>
                      <a:pPr marL="4108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分項目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635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16535" marR="205104" algn="just">
                        <a:lnSpc>
                          <a:spcPct val="99800"/>
                        </a:lnSpc>
                        <a:spcBef>
                          <a:spcPts val="175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單項 積分 上限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22225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113664" marR="104139">
                        <a:lnSpc>
                          <a:spcPct val="100000"/>
                        </a:lnSpc>
                        <a:spcBef>
                          <a:spcPts val="1955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積分 上限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248285" marB="0">
                    <a:lnR w="381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3150">
                        <a:latin typeface="Times New Roman"/>
                        <a:cs typeface="Times New Roman"/>
                      </a:endParaRPr>
                    </a:p>
                    <a:p>
                      <a:pPr marL="7994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主項目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38100">
                      <a:solidFill>
                        <a:srgbClr val="000000"/>
                      </a:solidFill>
                      <a:prstDash val="soli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119380" marR="108585">
                        <a:lnSpc>
                          <a:spcPct val="100000"/>
                        </a:lnSpc>
                        <a:spcBef>
                          <a:spcPts val="1955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積分 上限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24828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160">
                <a:tc row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700">
                        <a:latin typeface="Times New Roman"/>
                        <a:cs typeface="Times New Roman"/>
                      </a:endParaRPr>
                    </a:p>
                    <a:p>
                      <a:pPr marL="225425" marR="219075" algn="just">
                        <a:lnSpc>
                          <a:spcPct val="100000"/>
                        </a:lnSpc>
                        <a:spcBef>
                          <a:spcPts val="2865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多元 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學習 </a:t>
                      </a:r>
                      <a:r>
                        <a:rPr sz="2800" dirty="0">
                          <a:latin typeface="微軟正黑體"/>
                          <a:cs typeface="微軟正黑體"/>
                        </a:rPr>
                        <a:t>表現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105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競賽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3398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8605" algn="r">
                        <a:lnSpc>
                          <a:spcPct val="100000"/>
                        </a:lnSpc>
                        <a:spcBef>
                          <a:spcPts val="1055"/>
                        </a:spcBef>
                      </a:pPr>
                      <a:r>
                        <a:rPr sz="20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3398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5400">
                        <a:latin typeface="Times New Roman"/>
                        <a:cs typeface="Times New Roman"/>
                      </a:endParaRPr>
                    </a:p>
                    <a:p>
                      <a:pPr marL="111760">
                        <a:lnSpc>
                          <a:spcPct val="100000"/>
                        </a:lnSpc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16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技藝優良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1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2"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704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服務學習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906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268605" algn="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2000" spc="5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9906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4925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49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11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2"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均衡學習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20764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691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91440" marR="208915">
                        <a:lnSpc>
                          <a:spcPts val="2390"/>
                        </a:lnSpc>
                        <a:spcBef>
                          <a:spcPts val="144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日常生活表 現評量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8288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2000" spc="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4925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492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81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8288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適性輔導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81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450">
                        <a:latin typeface="Times New Roman"/>
                        <a:cs typeface="Times New Roman"/>
                      </a:endParaRPr>
                    </a:p>
                    <a:p>
                      <a:pPr marL="91440">
                        <a:lnSpc>
                          <a:spcPct val="100000"/>
                        </a:lnSpc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體適能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450">
                        <a:latin typeface="Times New Roman"/>
                        <a:cs typeface="Times New Roman"/>
                      </a:endParaRPr>
                    </a:p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2000" spc="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國中教育會考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812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FF6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381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其他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556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5309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超額比序項目積分對照表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164031907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47218" y="4636772"/>
            <a:ext cx="8369300" cy="1671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本項目積分上限為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分。同學年度同項競賽擇優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次採計。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國際性競賽（國際科技展覽、國際運動會）、全國性競賽以簡章所列競賽為限。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ts val="2155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區域及縣市競賽以地方政府機關主辦者為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限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，獲獎證明落款人：縣市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縣長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4965" marR="0" lvl="0" indent="0" algn="l" defTabSz="914400" rtl="0" eaLnBrk="1" fontAlgn="auto" latinLnBrk="0" hangingPunct="1">
              <a:lnSpc>
                <a:spcPts val="2155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直轄市為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市長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或其所屬之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一級機關首長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 startAt="4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參賽者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人以上視為團體，團體參賽依個人賽積分折半計算。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218" y="6282944"/>
            <a:ext cx="668528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354965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5.	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競賽得獎應於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國中就學期間且至</a:t>
            </a:r>
            <a:r>
              <a:rPr kumimoji="0" sz="1800" b="0" i="0" u="none" strike="noStrike" kern="1200" cap="none" spc="-7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月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含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取得為限。</a:t>
            </a: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14782" y="1445983"/>
          <a:ext cx="8229598" cy="30049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1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01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14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436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297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79564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競賽類型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第一名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37465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第二名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第三名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R="9525" algn="ctr">
                        <a:lnSpc>
                          <a:spcPct val="100000"/>
                        </a:lnSpc>
                        <a:spcBef>
                          <a:spcPts val="1305"/>
                        </a:spcBef>
                      </a:pPr>
                      <a:r>
                        <a:rPr sz="2800" spc="-515" dirty="0">
                          <a:latin typeface="微軟正黑體"/>
                          <a:cs typeface="微軟正黑體"/>
                        </a:rPr>
                        <a:t>第四至六名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5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24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國際性競賽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6DFEB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7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0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--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641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24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全國性競賽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6DFEB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6927">
                <a:tc>
                  <a:txBody>
                    <a:bodyPr/>
                    <a:lstStyle/>
                    <a:p>
                      <a:pPr marL="802005" marR="260350" indent="-534035">
                        <a:lnSpc>
                          <a:spcPct val="100000"/>
                        </a:lnSpc>
                        <a:spcBef>
                          <a:spcPts val="760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區域及縣市 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競賽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9652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6DFEB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44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88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9370" algn="ctr">
                        <a:lnSpc>
                          <a:spcPct val="100000"/>
                        </a:lnSpc>
                        <a:spcBef>
                          <a:spcPts val="244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88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9050" algn="ctr">
                        <a:lnSpc>
                          <a:spcPct val="100000"/>
                        </a:lnSpc>
                        <a:spcBef>
                          <a:spcPts val="244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88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ct val="100000"/>
                        </a:lnSpc>
                        <a:spcBef>
                          <a:spcPts val="242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--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3079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26263" y="114427"/>
            <a:ext cx="631444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(1/4)-</a:t>
            </a:r>
            <a:r>
              <a:rPr sz="2000" dirty="0">
                <a:solidFill>
                  <a:srgbClr val="FFFFFF"/>
                </a:solidFill>
              </a:rPr>
              <a:t>競賽</a:t>
            </a:r>
            <a:endParaRPr sz="2000" dirty="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27212" y="6427115"/>
            <a:ext cx="180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42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6973196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68313" y="1052679"/>
          <a:ext cx="8228965" cy="374322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06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2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969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服務學習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280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班級幹部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11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750">
                        <a:latin typeface="Times New Roman"/>
                        <a:cs typeface="Times New Roman"/>
                      </a:endParaRPr>
                    </a:p>
                    <a:p>
                      <a:pPr marL="423545">
                        <a:lnSpc>
                          <a:spcPct val="100000"/>
                        </a:lnSpc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滿一學期得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268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小老師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11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26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社團幹部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11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268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校內服務學習課程及活動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7112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519430">
                        <a:lnSpc>
                          <a:spcPct val="100000"/>
                        </a:lnSpc>
                        <a:spcBef>
                          <a:spcPts val="301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滿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小時得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38290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268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校外參加志工服務或社區服務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8763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8290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/>
          <p:nvPr/>
        </p:nvSpPr>
        <p:spPr>
          <a:xfrm>
            <a:off x="558190" y="4967734"/>
            <a:ext cx="7684770" cy="16725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本項目積分上限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7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同一學期同時擔任班級幹部、小老師或社團幹部，仍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分採計。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除副班長、副社長以外之其餘副級幹部皆不採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計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小技巧：若無幹部或小老師可加分者，服務學習時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數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達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56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小時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亦可滿分。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服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務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時數應於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國中就學期間且至</a:t>
            </a:r>
            <a:r>
              <a:rPr kumimoji="0" sz="18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1800" b="0" i="0" u="none" strike="noStrike" kern="1200" cap="none" spc="-3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800" b="0" i="0" u="none" strike="noStrike" kern="1200" cap="none" spc="-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月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日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含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取得為限。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98055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spc="-5" dirty="0">
                <a:solidFill>
                  <a:srgbClr val="FFFFFF"/>
                </a:solidFill>
              </a:rPr>
              <a:t>(2/4)-</a:t>
            </a:r>
            <a:r>
              <a:rPr sz="2000" dirty="0">
                <a:solidFill>
                  <a:srgbClr val="FFFFFF"/>
                </a:solidFill>
              </a:rPr>
              <a:t>服務學習</a:t>
            </a:r>
            <a:endParaRPr sz="2000" dirty="0"/>
          </a:p>
        </p:txBody>
      </p:sp>
      <p:sp>
        <p:nvSpPr>
          <p:cNvPr id="8" name="object 8"/>
          <p:cNvSpPr txBox="1"/>
          <p:nvPr/>
        </p:nvSpPr>
        <p:spPr>
          <a:xfrm>
            <a:off x="8427212" y="6427115"/>
            <a:ext cx="180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43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5042959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0" y="1600149"/>
          <a:ext cx="8229600" cy="43592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10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8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92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日常生活表現評量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02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927">
                <a:tc>
                  <a:txBody>
                    <a:bodyPr/>
                    <a:lstStyle/>
                    <a:p>
                      <a:pPr algn="ctr">
                        <a:lnSpc>
                          <a:spcPts val="3360"/>
                        </a:lnSpc>
                        <a:spcBef>
                          <a:spcPts val="51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無小過以上處分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algn="ctr">
                        <a:lnSpc>
                          <a:spcPts val="3840"/>
                        </a:lnSpc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獎懲相抵後得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次</a:t>
                      </a:r>
                      <a:r>
                        <a:rPr sz="3200" b="1" dirty="0">
                          <a:latin typeface="微軟正黑體"/>
                          <a:cs typeface="微軟正黑體"/>
                        </a:rPr>
                        <a:t>大功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含以上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6540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3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24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6927">
                <a:tc>
                  <a:txBody>
                    <a:bodyPr/>
                    <a:lstStyle/>
                    <a:p>
                      <a:pPr algn="ctr">
                        <a:lnSpc>
                          <a:spcPts val="336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無小過以上處分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algn="ctr">
                        <a:lnSpc>
                          <a:spcPts val="3840"/>
                        </a:lnSpc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獎懲相抵後得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次</a:t>
                      </a:r>
                      <a:r>
                        <a:rPr sz="3200" b="1" dirty="0">
                          <a:latin typeface="微軟正黑體"/>
                          <a:cs typeface="微軟正黑體"/>
                        </a:rPr>
                        <a:t>小功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含以上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4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88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6927">
                <a:tc>
                  <a:txBody>
                    <a:bodyPr/>
                    <a:lstStyle/>
                    <a:p>
                      <a:pPr algn="ctr">
                        <a:lnSpc>
                          <a:spcPts val="3360"/>
                        </a:lnSpc>
                        <a:spcBef>
                          <a:spcPts val="5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無小過以上處分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獎懲相抵後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次</a:t>
                      </a:r>
                      <a:r>
                        <a:rPr sz="3200" b="1" dirty="0">
                          <a:latin typeface="微軟正黑體"/>
                          <a:cs typeface="微軟正黑體"/>
                        </a:rPr>
                        <a:t>嘉獎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含以上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)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44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988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92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獎懲相抵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後</a:t>
                      </a:r>
                      <a:r>
                        <a:rPr sz="3200" b="1" dirty="0">
                          <a:latin typeface="微軟正黑體"/>
                          <a:cs typeface="微軟正黑體"/>
                        </a:rPr>
                        <a:t>無任何懲處紀錄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365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2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66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7998459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spc="-5" dirty="0">
                <a:solidFill>
                  <a:srgbClr val="FFFFFF"/>
                </a:solidFill>
              </a:rPr>
              <a:t>(3/4)-</a:t>
            </a:r>
            <a:r>
              <a:rPr sz="2000" dirty="0">
                <a:solidFill>
                  <a:srgbClr val="FFFFFF"/>
                </a:solidFill>
              </a:rPr>
              <a:t>日常生活表現評量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128152628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05679"/>
              </p:ext>
            </p:extLst>
          </p:nvPr>
        </p:nvGraphicFramePr>
        <p:xfrm>
          <a:off x="0" y="1484784"/>
          <a:ext cx="9036496" cy="297179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822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10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79120">
                <a:tc>
                  <a:txBody>
                    <a:bodyPr/>
                    <a:lstStyle/>
                    <a:p>
                      <a:pPr marL="799465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體適能</a:t>
                      </a:r>
                    </a:p>
                  </a:txBody>
                  <a:tcPr marL="0" marR="0" marT="4953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sz="3000" spc="-5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4953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5428">
                <a:tc rowSpan="3">
                  <a:txBody>
                    <a:bodyPr/>
                    <a:lstStyle/>
                    <a:p>
                      <a:pPr marL="608965" marR="601345" indent="-635" algn="ctr">
                        <a:lnSpc>
                          <a:spcPct val="100000"/>
                        </a:lnSpc>
                        <a:spcBef>
                          <a:spcPts val="213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肌耐力 柔軟度 瞬發力 心肺耐力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27051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92075" marR="2188210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其中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項達標準</a:t>
                      </a:r>
                    </a:p>
                  </a:txBody>
                  <a:tcPr marL="0" marR="0" marT="1422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20"/>
                        </a:spcBef>
                      </a:pPr>
                      <a:r>
                        <a:rPr sz="3000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</a:p>
                  </a:txBody>
                  <a:tcPr marL="0" marR="0" marT="1422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141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051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92075" marR="2188210">
                        <a:lnSpc>
                          <a:spcPts val="2745"/>
                        </a:lnSpc>
                        <a:spcBef>
                          <a:spcPts val="1415"/>
                        </a:spcBef>
                      </a:pPr>
                      <a:r>
                        <a:rPr sz="3000" spc="-5" dirty="0">
                          <a:latin typeface="微軟正黑體"/>
                          <a:cs typeface="微軟正黑體"/>
                        </a:rPr>
                        <a:t>其中</a:t>
                      </a:r>
                      <a:r>
                        <a:rPr sz="30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000" spc="-5" dirty="0">
                          <a:latin typeface="微軟正黑體"/>
                          <a:cs typeface="微軟正黑體"/>
                        </a:rPr>
                        <a:t>項達標準</a:t>
                      </a:r>
                      <a:endParaRPr sz="3000" dirty="0">
                        <a:latin typeface="微軟正黑體"/>
                        <a:cs typeface="微軟正黑體"/>
                      </a:endParaRPr>
                    </a:p>
                    <a:p>
                      <a:pPr>
                        <a:lnSpc>
                          <a:spcPts val="2130"/>
                        </a:lnSpc>
                        <a:tabLst>
                          <a:tab pos="5577840" algn="l"/>
                        </a:tabLst>
                      </a:pPr>
                      <a:r>
                        <a:rPr sz="3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3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7970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415"/>
                        </a:spcBef>
                      </a:pPr>
                      <a:r>
                        <a:rPr sz="3000" spc="-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</a:p>
                  </a:txBody>
                  <a:tcPr marL="0" marR="0" marT="17970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583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7051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92075" marR="2188210">
                        <a:lnSpc>
                          <a:spcPct val="100000"/>
                        </a:lnSpc>
                        <a:spcBef>
                          <a:spcPts val="1435"/>
                        </a:spcBef>
                      </a:pPr>
                      <a:r>
                        <a:rPr sz="3000" spc="-5" dirty="0">
                          <a:latin typeface="微軟正黑體"/>
                          <a:cs typeface="微軟正黑體"/>
                        </a:rPr>
                        <a:t>其中</a:t>
                      </a:r>
                      <a:r>
                        <a:rPr sz="3000" spc="-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000" spc="-5" dirty="0">
                          <a:latin typeface="微軟正黑體"/>
                          <a:cs typeface="微軟正黑體"/>
                        </a:rPr>
                        <a:t>項達標準</a:t>
                      </a:r>
                      <a:endParaRPr sz="30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82245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435"/>
                        </a:spcBef>
                      </a:pPr>
                      <a:r>
                        <a:rPr sz="30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</a:p>
                  </a:txBody>
                  <a:tcPr marL="0" marR="0" marT="182245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object 6"/>
          <p:cNvSpPr/>
          <p:nvPr/>
        </p:nvSpPr>
        <p:spPr>
          <a:xfrm>
            <a:off x="2731516" y="5853684"/>
            <a:ext cx="5257800" cy="13970"/>
          </a:xfrm>
          <a:custGeom>
            <a:avLst/>
            <a:gdLst/>
            <a:ahLst/>
            <a:cxnLst/>
            <a:rect l="l" t="t" r="r" b="b"/>
            <a:pathLst>
              <a:path w="5257800" h="13970">
                <a:moveTo>
                  <a:pt x="5257800" y="0"/>
                </a:moveTo>
                <a:lnTo>
                  <a:pt x="0" y="0"/>
                </a:lnTo>
                <a:lnTo>
                  <a:pt x="0" y="13715"/>
                </a:lnTo>
                <a:lnTo>
                  <a:pt x="5257800" y="13715"/>
                </a:lnTo>
                <a:lnTo>
                  <a:pt x="52578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88516" y="6126479"/>
            <a:ext cx="2438400" cy="13970"/>
          </a:xfrm>
          <a:custGeom>
            <a:avLst/>
            <a:gdLst/>
            <a:ahLst/>
            <a:cxnLst/>
            <a:rect l="l" t="t" r="r" b="b"/>
            <a:pathLst>
              <a:path w="2438400" h="13970">
                <a:moveTo>
                  <a:pt x="2438400" y="0"/>
                </a:moveTo>
                <a:lnTo>
                  <a:pt x="0" y="0"/>
                </a:lnTo>
                <a:lnTo>
                  <a:pt x="0" y="13716"/>
                </a:lnTo>
                <a:lnTo>
                  <a:pt x="2438400" y="13716"/>
                </a:lnTo>
                <a:lnTo>
                  <a:pt x="24384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712715" y="6126479"/>
            <a:ext cx="3657600" cy="13970"/>
          </a:xfrm>
          <a:custGeom>
            <a:avLst/>
            <a:gdLst/>
            <a:ahLst/>
            <a:cxnLst/>
            <a:rect l="l" t="t" r="r" b="b"/>
            <a:pathLst>
              <a:path w="3657600" h="13970">
                <a:moveTo>
                  <a:pt x="3657600" y="0"/>
                </a:moveTo>
                <a:lnTo>
                  <a:pt x="0" y="0"/>
                </a:lnTo>
                <a:lnTo>
                  <a:pt x="0" y="13716"/>
                </a:lnTo>
                <a:lnTo>
                  <a:pt x="3657600" y="13716"/>
                </a:lnTo>
                <a:lnTo>
                  <a:pt x="36576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7217" y="4751071"/>
            <a:ext cx="8141970" cy="169020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</a:t>
            </a: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Times New Roman"/>
              <a:buAutoNum type="arabicPeriod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檢測門檻之標準，依教育部體育署之規定為中等（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即</a:t>
            </a:r>
            <a:r>
              <a:rPr kumimoji="0" sz="1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PR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值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25%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）以上（含金</a:t>
            </a:r>
          </a:p>
          <a:p>
            <a:pPr marL="35496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牌、銀牌、銅牌）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4965" marR="233679" lvl="0" indent="-342900" algn="l" defTabSz="914400" rtl="0" eaLnBrk="1" fontAlgn="auto" latinLnBrk="0" hangingPunct="1">
              <a:lnSpc>
                <a:spcPts val="2150"/>
              </a:lnSpc>
              <a:spcBef>
                <a:spcPts val="90"/>
              </a:spcBef>
              <a:spcAft>
                <a:spcPts val="0"/>
              </a:spcAft>
              <a:buClrTx/>
              <a:buSzTx/>
              <a:buFont typeface="Times New Roman"/>
              <a:buAutoNum type="arabicPeriod" startAt="2"/>
              <a:tabLst>
                <a:tab pos="354965" algn="l"/>
                <a:tab pos="35560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持有各級主管機關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特殊教育學生鑑定及就學輔導會鑑定為身心障礙學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之證 明，或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領有身心障礙手冊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證明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者，或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持有公立醫院證明為重大傷病、體弱</a:t>
            </a: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4965" marR="0" lvl="0" indent="0" algn="l" defTabSz="914400" rtl="0" eaLnBrk="1" fontAlgn="auto" latinLnBrk="0" hangingPunct="1">
              <a:lnSpc>
                <a:spcPts val="209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heavy" strike="noStrike" kern="1200" cap="none" spc="-4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>
                  <a:solidFill>
                    <a:srgbClr val="FF0000"/>
                  </a:solidFill>
                </a:uFill>
                <a:latin typeface="Times New Roman"/>
                <a:ea typeface="+mn-ea"/>
                <a:cs typeface="Times New Roman"/>
              </a:rPr>
              <a:t> </a:t>
            </a:r>
            <a:r>
              <a:rPr kumimoji="0" sz="1800" b="0" i="0" u="heavy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>
                  <a:solidFill>
                    <a:srgbClr val="FF0000"/>
                  </a:solidFill>
                </a:uFill>
                <a:latin typeface="微軟正黑體"/>
                <a:ea typeface="+mn-ea"/>
                <a:cs typeface="微軟正黑體"/>
              </a:rPr>
              <a:t>之學生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，考量學生身心發展差異及就學權益，將比</a:t>
            </a:r>
            <a:r>
              <a:rPr kumimoji="0" sz="1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照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項達門檻標準者得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226263" y="114427"/>
            <a:ext cx="672592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多元學習表現</a:t>
            </a:r>
            <a:r>
              <a:rPr sz="2000" spc="-5" dirty="0">
                <a:solidFill>
                  <a:srgbClr val="FFFFFF"/>
                </a:solidFill>
              </a:rPr>
              <a:t>(4/4)-</a:t>
            </a:r>
            <a:r>
              <a:rPr sz="2000" dirty="0">
                <a:solidFill>
                  <a:srgbClr val="FFFFFF"/>
                </a:solidFill>
              </a:rPr>
              <a:t>體適能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07311128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0" y="1225600"/>
          <a:ext cx="8229600" cy="44068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4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87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98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5820">
                <a:tc>
                  <a:txBody>
                    <a:bodyPr/>
                    <a:lstStyle/>
                    <a:p>
                      <a:pPr marL="556895">
                        <a:lnSpc>
                          <a:spcPct val="100000"/>
                        </a:lnSpc>
                        <a:spcBef>
                          <a:spcPts val="915"/>
                        </a:spcBef>
                      </a:pPr>
                      <a:r>
                        <a:rPr sz="3200" spc="5" dirty="0">
                          <a:latin typeface="微軟正黑體"/>
                          <a:cs typeface="微軟正黑體"/>
                        </a:rPr>
                        <a:t>技藝優良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1162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1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1162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6692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4900">
                        <a:latin typeface="Times New Roman"/>
                        <a:cs typeface="Times New Roman"/>
                      </a:endParaRPr>
                    </a:p>
                    <a:p>
                      <a:pPr marL="354330" marR="142240" indent="-205104">
                        <a:lnSpc>
                          <a:spcPct val="100000"/>
                        </a:lnSpc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技藝教育課程 平均總成績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76275">
                        <a:lnSpc>
                          <a:spcPct val="100000"/>
                        </a:lnSpc>
                        <a:spcBef>
                          <a:spcPts val="2810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90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分以上者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568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743585">
                        <a:lnSpc>
                          <a:spcPct val="100000"/>
                        </a:lnSpc>
                        <a:spcBef>
                          <a:spcPts val="2810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568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960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76275" marR="667385" indent="202565">
                        <a:lnSpc>
                          <a:spcPct val="100000"/>
                        </a:lnSpc>
                        <a:spcBef>
                          <a:spcPts val="1165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分以上 未滿</a:t>
                      </a:r>
                      <a:r>
                        <a:rPr sz="3200" spc="5" dirty="0">
                          <a:latin typeface="Times New Roman"/>
                          <a:cs typeface="Times New Roman"/>
                        </a:rPr>
                        <a:t>90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分者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14795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743585">
                        <a:lnSpc>
                          <a:spcPct val="100000"/>
                        </a:lnSpc>
                        <a:spcBef>
                          <a:spcPts val="3085"/>
                        </a:spcBef>
                      </a:pPr>
                      <a:r>
                        <a:rPr sz="32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200" spc="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9179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383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76275" marR="667385" indent="20256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分以上 未滿</a:t>
                      </a:r>
                      <a:r>
                        <a:rPr sz="3200" spc="5" dirty="0">
                          <a:latin typeface="Times New Roman"/>
                          <a:cs typeface="Times New Roman"/>
                        </a:rPr>
                        <a:t>80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分者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6921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743585">
                        <a:lnSpc>
                          <a:spcPct val="100000"/>
                        </a:lnSpc>
                        <a:spcBef>
                          <a:spcPts val="2465"/>
                        </a:spcBef>
                      </a:pPr>
                      <a:r>
                        <a:rPr sz="3200" spc="5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2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31305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技藝優良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16569571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1" y="1600238"/>
          <a:ext cx="8075930" cy="37009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97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78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635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弱勢身分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4127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6797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4127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62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低收入戶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4191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4650">
                        <a:latin typeface="Times New Roman"/>
                        <a:cs typeface="Times New Roman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32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200" spc="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639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0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中低收入戶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4191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98677">
                <a:tc>
                  <a:txBody>
                    <a:bodyPr/>
                    <a:lstStyle/>
                    <a:p>
                      <a:pPr marL="716280" marR="710565" indent="406400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直系血親尊親屬 支領失業給付之子女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4889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33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85"/>
                        </a:spcBef>
                      </a:pPr>
                      <a:r>
                        <a:rPr sz="3200" dirty="0">
                          <a:latin typeface="微軟正黑體"/>
                          <a:cs typeface="微軟正黑體"/>
                        </a:rPr>
                        <a:t>特殊境遇家庭子女</a:t>
                      </a:r>
                      <a:endParaRPr sz="3200">
                        <a:latin typeface="微軟正黑體"/>
                        <a:cs typeface="微軟正黑體"/>
                      </a:endParaRPr>
                    </a:p>
                  </a:txBody>
                  <a:tcPr marL="0" marR="0" marT="15049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218" y="5999175"/>
            <a:ext cx="44837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註：同時具備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種以上資格者僅得擇一計分。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弱勢身分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341334241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457201" y="1143012"/>
          <a:ext cx="8229599" cy="45719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64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27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66787">
                <a:tc>
                  <a:txBody>
                    <a:bodyPr/>
                    <a:lstStyle/>
                    <a:p>
                      <a:pPr marL="843280">
                        <a:lnSpc>
                          <a:spcPct val="100000"/>
                        </a:lnSpc>
                        <a:spcBef>
                          <a:spcPts val="243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均衡學習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0861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05"/>
                        </a:spcBef>
                      </a:pPr>
                      <a:r>
                        <a:rPr sz="2700" dirty="0">
                          <a:latin typeface="微軟正黑體"/>
                          <a:cs typeface="微軟正黑體"/>
                        </a:rPr>
                        <a:t>七年級上學期至九年級上學期</a:t>
                      </a:r>
                      <a:endParaRPr sz="2700">
                        <a:latin typeface="微軟正黑體"/>
                        <a:cs typeface="微軟正黑體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共計五學期平均成績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022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3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3229"/>
                        </a:lnSpc>
                        <a:spcBef>
                          <a:spcPts val="91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項領域平均成績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1620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95300">
                        <a:lnSpc>
                          <a:spcPct val="100000"/>
                        </a:lnSpc>
                        <a:spcBef>
                          <a:spcPts val="2595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2956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7290">
                <a:tc rowSpan="2">
                  <a:txBody>
                    <a:bodyPr/>
                    <a:lstStyle/>
                    <a:p>
                      <a:pPr marL="309880">
                        <a:lnSpc>
                          <a:spcPct val="100000"/>
                        </a:lnSpc>
                        <a:spcBef>
                          <a:spcPts val="2750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「健康與體育」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marL="309880">
                        <a:lnSpc>
                          <a:spcPct val="100000"/>
                        </a:lnSpc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「藝術與人文」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marL="487680">
                        <a:lnSpc>
                          <a:spcPts val="3235"/>
                        </a:lnSpc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「綜合活動」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9250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皆達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2956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5900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49250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734060" marR="459105" indent="-265430">
                        <a:lnSpc>
                          <a:spcPct val="100000"/>
                        </a:lnSpc>
                        <a:spcBef>
                          <a:spcPts val="1335"/>
                        </a:spcBef>
                      </a:pPr>
                      <a:r>
                        <a:rPr sz="2800" spc="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dirty="0">
                          <a:latin typeface="微軟正黑體"/>
                          <a:cs typeface="微軟正黑體"/>
                        </a:rPr>
                        <a:t>項領域平均成績 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皆達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6954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95300">
                        <a:lnSpc>
                          <a:spcPct val="100000"/>
                        </a:lnSpc>
                        <a:spcBef>
                          <a:spcPts val="3020"/>
                        </a:spcBef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835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4985">
                <a:tc rowSpan="2"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三大學習領域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835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871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810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3229"/>
                        </a:lnSpc>
                        <a:spcBef>
                          <a:spcPts val="122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項領域平均成績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5557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495300">
                        <a:lnSpc>
                          <a:spcPct val="100000"/>
                        </a:lnSpc>
                        <a:spcBef>
                          <a:spcPts val="290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689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58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達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60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分以上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solidFill>
                      <a:srgbClr val="E5DFE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3689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均衡學習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474116438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642392" y="1225600"/>
          <a:ext cx="7858759" cy="44068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66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80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19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5820">
                <a:tc>
                  <a:txBody>
                    <a:bodyPr/>
                    <a:lstStyle/>
                    <a:p>
                      <a:pPr marL="1022985">
                        <a:lnSpc>
                          <a:spcPct val="100000"/>
                        </a:lnSpc>
                        <a:spcBef>
                          <a:spcPts val="117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適性輔導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859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131570">
                        <a:lnSpc>
                          <a:spcPct val="100000"/>
                        </a:lnSpc>
                        <a:spcBef>
                          <a:spcPts val="1170"/>
                        </a:spcBef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14859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6692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36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《生涯發展規劃</a:t>
                      </a:r>
                      <a:r>
                        <a:rPr sz="2800" spc="-20" dirty="0">
                          <a:latin typeface="微軟正黑體"/>
                          <a:cs typeface="微軟正黑體"/>
                        </a:rPr>
                        <a:t>書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》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2900">
                        <a:latin typeface="Times New Roman"/>
                        <a:cs typeface="Times New Roman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「家長意見」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「導師意見」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  <a:p>
                      <a:pPr marL="313055" marR="302260" algn="ctr">
                        <a:lnSpc>
                          <a:spcPct val="100000"/>
                        </a:lnSpc>
                      </a:pPr>
                      <a:r>
                        <a:rPr sz="2800" dirty="0">
                          <a:latin typeface="微軟正黑體"/>
                          <a:cs typeface="微軟正黑體"/>
                        </a:rPr>
                        <a:t>「輔導教師意見」 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勾選結果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6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者皆勾選五專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8925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06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8925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960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任</a:t>
                      </a: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10" dirty="0">
                          <a:latin typeface="微軟正黑體"/>
                          <a:cs typeface="微軟正黑體"/>
                        </a:rPr>
                        <a:t>者勾選五專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900">
                        <a:latin typeface="Times New Roman"/>
                        <a:cs typeface="Times New Roman"/>
                      </a:endParaRPr>
                    </a:p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2800" spc="-5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383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20"/>
                        </a:spcBef>
                      </a:pPr>
                      <a:r>
                        <a:rPr sz="2800" spc="-5" dirty="0">
                          <a:latin typeface="微軟正黑體"/>
                          <a:cs typeface="微軟正黑體"/>
                        </a:rPr>
                        <a:t>任</a:t>
                      </a: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者勾選五專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544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720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8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2800">
                        <a:latin typeface="微軟正黑體"/>
                        <a:cs typeface="微軟正黑體"/>
                      </a:endParaRPr>
                    </a:p>
                  </a:txBody>
                  <a:tcPr marL="0" marR="0" marT="34544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70657" y="5684316"/>
            <a:ext cx="56273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註：若報名學生為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非應屆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畢業生，則本項積分以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計。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74916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適性輔導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21874499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683565" y="1326326"/>
          <a:ext cx="7776208" cy="4205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15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22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2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22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22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22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41057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4100">
                        <a:latin typeface="Times New Roman"/>
                        <a:cs typeface="Times New Roman"/>
                      </a:endParaRPr>
                    </a:p>
                    <a:p>
                      <a:pPr marL="194945">
                        <a:lnSpc>
                          <a:spcPct val="100000"/>
                        </a:lnSpc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會考成績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9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採計科目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112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90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國文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數學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英語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自然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社會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099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精熟</a:t>
                      </a:r>
                      <a:r>
                        <a:rPr sz="3000" spc="-5" dirty="0">
                          <a:latin typeface="Times New Roman"/>
                          <a:cs typeface="Times New Roman"/>
                        </a:rPr>
                        <a:t>(A)</a:t>
                      </a:r>
                      <a:endParaRPr sz="3000">
                        <a:latin typeface="Times New Roman"/>
                        <a:cs typeface="Times New Roman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20"/>
                        </a:spcBef>
                      </a:pPr>
                      <a:r>
                        <a:rPr sz="30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34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4112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基礎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(B)</a:t>
                      </a:r>
                      <a:endParaRPr sz="3000">
                        <a:latin typeface="Times New Roman"/>
                        <a:cs typeface="Times New Roman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30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0994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待加強</a:t>
                      </a:r>
                      <a:r>
                        <a:rPr sz="3000" dirty="0">
                          <a:latin typeface="Times New Roman"/>
                          <a:cs typeface="Times New Roman"/>
                        </a:rPr>
                        <a:t>(C)</a:t>
                      </a:r>
                      <a:endParaRPr sz="3000">
                        <a:latin typeface="Times New Roman"/>
                        <a:cs typeface="Times New Roman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30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30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52584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國中教育會考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2526224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642" name="群組 6">
            <a:extLst>
              <a:ext uri="{FF2B5EF4-FFF2-40B4-BE49-F238E27FC236}">
                <a16:creationId xmlns:a16="http://schemas.microsoft.com/office/drawing/2014/main" id="{4F4248F7-3115-3C42-8FCA-83D813DED8B1}"/>
              </a:ext>
            </a:extLst>
          </p:cNvPr>
          <p:cNvGrpSpPr>
            <a:grpSpLocks/>
          </p:cNvGrpSpPr>
          <p:nvPr/>
        </p:nvGrpSpPr>
        <p:grpSpPr bwMode="auto">
          <a:xfrm>
            <a:off x="468314" y="1889127"/>
            <a:ext cx="8428037" cy="1528763"/>
            <a:chOff x="165215" y="-215543"/>
            <a:chExt cx="8353909" cy="964646"/>
          </a:xfrm>
        </p:grpSpPr>
        <p:sp>
          <p:nvSpPr>
            <p:cNvPr id="4" name="圓角矩形 3">
              <a:extLst>
                <a:ext uri="{FF2B5EF4-FFF2-40B4-BE49-F238E27FC236}">
                  <a16:creationId xmlns:a16="http://schemas.microsoft.com/office/drawing/2014/main" id="{585F3AB4-9402-A448-8F7F-DE1AA0E5F606}"/>
                </a:ext>
              </a:extLst>
            </p:cNvPr>
            <p:cNvSpPr/>
            <p:nvPr/>
          </p:nvSpPr>
          <p:spPr>
            <a:xfrm>
              <a:off x="165215" y="-215543"/>
              <a:ext cx="8229600" cy="964646"/>
            </a:xfrm>
            <a:prstGeom prst="roundRect">
              <a:avLst/>
            </a:prstGeom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4">
                <a:hueOff val="0"/>
                <a:satOff val="0"/>
                <a:lumOff val="0"/>
                <a:alphaOff val="0"/>
              </a:schemeClr>
            </a:fillRef>
            <a:effectRef idx="2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3121B543-7787-534A-AA67-3080CF5391BF}"/>
                </a:ext>
              </a:extLst>
            </p:cNvPr>
            <p:cNvSpPr/>
            <p:nvPr/>
          </p:nvSpPr>
          <p:spPr>
            <a:xfrm>
              <a:off x="481496" y="-215543"/>
              <a:ext cx="8037628" cy="86948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48590" tIns="148590" rIns="148590" bIns="148590" anchor="ctr"/>
            <a:lstStyle/>
            <a:p>
              <a:pPr algn="ctr" defTabSz="1733550" eaLnBrk="1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zh-TW" altLang="en-US" sz="3900" b="1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  <a:cs typeface="BiauKai"/>
              </a:endParaRPr>
            </a:p>
          </p:txBody>
        </p:sp>
      </p:grpSp>
      <p:sp>
        <p:nvSpPr>
          <p:cNvPr id="2" name="標題 1">
            <a:extLst>
              <a:ext uri="{FF2B5EF4-FFF2-40B4-BE49-F238E27FC236}">
                <a16:creationId xmlns:a16="http://schemas.microsoft.com/office/drawing/2014/main" id="{A9B8F1DB-3C82-BC42-8D57-D7D697342D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3113" y="1849438"/>
            <a:ext cx="7543800" cy="1219200"/>
          </a:xfrm>
        </p:spPr>
        <p:txBody>
          <a:bodyPr/>
          <a:lstStyle/>
          <a:p>
            <a:pPr algn="ctr">
              <a:defRPr/>
            </a:pPr>
            <a:r>
              <a:rPr altLang="en-US" sz="4800" dirty="0">
                <a:solidFill>
                  <a:srgbClr val="FFFF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標楷體" pitchFamily="65" charset="-120"/>
                <a:ea typeface="標楷體" pitchFamily="65" charset="-120"/>
                <a:cs typeface="BiauKai"/>
              </a:rPr>
              <a:t>貳、國中教育會考</a:t>
            </a:r>
            <a:endParaRPr altLang="en-US" sz="4800" dirty="0"/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690473" y="917284"/>
            <a:ext cx="8055609" cy="2587247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77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由各五專招生學校自行訂定，亦可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不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訂。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67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本項目積分上限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4965" marR="5080" lvl="0" indent="-342900" algn="l" defTabSz="914400" rtl="0" eaLnBrk="1" fontAlgn="auto" latinLnBrk="0" hangingPunct="1">
              <a:lnSpc>
                <a:spcPct val="100000"/>
              </a:lnSpc>
              <a:spcBef>
                <a:spcPts val="67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採計自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國中就學「後」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至</a:t>
            </a:r>
            <a:r>
              <a:rPr kumimoji="0" sz="2800" b="0" i="0" u="none" strike="noStrike" kern="1200" cap="none" spc="-3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110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月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14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日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含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取得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之證明文件為主。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56083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5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※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以國立臺北商業大學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例</a:t>
            </a:r>
            <a:r>
              <a:rPr kumimoji="0" sz="2000" b="0" i="0" u="none" strike="noStrike" kern="1200" cap="none" spc="57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※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159761" y="3645016"/>
          <a:ext cx="5893434" cy="27248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1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33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77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36257">
                <a:tc>
                  <a:txBody>
                    <a:bodyPr/>
                    <a:lstStyle/>
                    <a:p>
                      <a:pPr marL="11747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其他項目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1151255" marR="106362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800" spc="-5" dirty="0">
                          <a:latin typeface="微軟正黑體"/>
                          <a:cs typeface="微軟正黑體"/>
                        </a:rPr>
                        <a:t>積分採計方式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6622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050">
                        <a:latin typeface="Times New Roman"/>
                        <a:cs typeface="Times New Roman"/>
                      </a:endParaRPr>
                    </a:p>
                    <a:p>
                      <a:pPr marL="117475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全民英檢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227329" marR="1063625">
                        <a:lnSpc>
                          <a:spcPct val="100000"/>
                        </a:lnSpc>
                        <a:spcBef>
                          <a:spcPts val="149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中級複試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含以上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及格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8923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49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8923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4234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46430" marR="1063625">
                        <a:lnSpc>
                          <a:spcPts val="1889"/>
                        </a:lnSpc>
                        <a:spcBef>
                          <a:spcPts val="101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中級初試及格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  <a:p>
                      <a:pPr>
                        <a:lnSpc>
                          <a:spcPts val="1270"/>
                        </a:lnSpc>
                        <a:tabLst>
                          <a:tab pos="3726179" algn="l"/>
                        </a:tabLst>
                      </a:pPr>
                      <a:r>
                        <a:rPr sz="18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 	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827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01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827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530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46430" marR="1063625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spc="-5" dirty="0">
                          <a:latin typeface="微軟正黑體"/>
                          <a:cs typeface="微軟正黑體"/>
                        </a:rPr>
                        <a:t>初級複試及格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spc="-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34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646430" marR="1063625">
                        <a:lnSpc>
                          <a:spcPct val="100000"/>
                        </a:lnSpc>
                        <a:spcBef>
                          <a:spcPts val="85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初級初試及格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0858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E5DFEC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5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0858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41159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5" dirty="0" err="1">
                <a:solidFill>
                  <a:srgbClr val="FFFFFF"/>
                </a:solidFill>
                <a:latin typeface="Times New Roman"/>
                <a:cs typeface="Times New Roman"/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其他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(</a:t>
            </a:r>
            <a:r>
              <a:rPr sz="2000" dirty="0">
                <a:solidFill>
                  <a:srgbClr val="FFFFFF"/>
                </a:solidFill>
              </a:rPr>
              <a:t>招生學校自訂項目</a:t>
            </a:r>
            <a:r>
              <a:rPr sz="2000" dirty="0">
                <a:solidFill>
                  <a:srgbClr val="FFFFFF"/>
                </a:solidFill>
                <a:latin typeface="Times New Roman"/>
                <a:cs typeface="Times New Roman"/>
              </a:rPr>
              <a:t>)</a:t>
            </a:r>
            <a:endParaRPr sz="2000" dirty="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94897925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623100" y="1141349"/>
            <a:ext cx="7993380" cy="1873250"/>
            <a:chOff x="623100" y="1141349"/>
            <a:chExt cx="7993380" cy="1873250"/>
          </a:xfrm>
        </p:grpSpPr>
        <p:sp>
          <p:nvSpPr>
            <p:cNvPr id="6" name="object 6"/>
            <p:cNvSpPr/>
            <p:nvPr/>
          </p:nvSpPr>
          <p:spPr>
            <a:xfrm>
              <a:off x="623100" y="1141349"/>
              <a:ext cx="7993380" cy="1873250"/>
            </a:xfrm>
            <a:custGeom>
              <a:avLst/>
              <a:gdLst/>
              <a:ahLst/>
              <a:cxnLst/>
              <a:rect l="l" t="t" r="r" b="b"/>
              <a:pathLst>
                <a:path w="7993380" h="1873250">
                  <a:moveTo>
                    <a:pt x="7992999" y="0"/>
                  </a:moveTo>
                  <a:lnTo>
                    <a:pt x="0" y="0"/>
                  </a:lnTo>
                  <a:lnTo>
                    <a:pt x="0" y="1873250"/>
                  </a:lnTo>
                  <a:lnTo>
                    <a:pt x="7992999" y="1873250"/>
                  </a:lnTo>
                  <a:lnTo>
                    <a:pt x="7992999" y="0"/>
                  </a:lnTo>
                  <a:close/>
                </a:path>
              </a:pathLst>
            </a:custGeom>
            <a:solidFill>
              <a:srgbClr val="D6E3BC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631024" y="1285875"/>
              <a:ext cx="803910" cy="1656080"/>
            </a:xfrm>
            <a:custGeom>
              <a:avLst/>
              <a:gdLst/>
              <a:ahLst/>
              <a:cxnLst/>
              <a:rect l="l" t="t" r="r" b="b"/>
              <a:pathLst>
                <a:path w="803910" h="1656080">
                  <a:moveTo>
                    <a:pt x="669455" y="0"/>
                  </a:moveTo>
                  <a:lnTo>
                    <a:pt x="0" y="0"/>
                  </a:lnTo>
                  <a:lnTo>
                    <a:pt x="0" y="1655699"/>
                  </a:lnTo>
                  <a:lnTo>
                    <a:pt x="803313" y="1655699"/>
                  </a:lnTo>
                  <a:lnTo>
                    <a:pt x="803313" y="133858"/>
                  </a:lnTo>
                  <a:lnTo>
                    <a:pt x="6694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631024" y="1285875"/>
              <a:ext cx="803910" cy="1656080"/>
            </a:xfrm>
            <a:custGeom>
              <a:avLst/>
              <a:gdLst/>
              <a:ahLst/>
              <a:cxnLst/>
              <a:rect l="l" t="t" r="r" b="b"/>
              <a:pathLst>
                <a:path w="803910" h="1656080">
                  <a:moveTo>
                    <a:pt x="0" y="0"/>
                  </a:moveTo>
                  <a:lnTo>
                    <a:pt x="669455" y="0"/>
                  </a:lnTo>
                  <a:lnTo>
                    <a:pt x="803313" y="133858"/>
                  </a:lnTo>
                  <a:lnTo>
                    <a:pt x="803313" y="1655699"/>
                  </a:lnTo>
                  <a:lnTo>
                    <a:pt x="0" y="165569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61035" y="1295400"/>
            <a:ext cx="482600" cy="1473200"/>
          </a:xfrm>
          <a:prstGeom prst="rect">
            <a:avLst/>
          </a:prstGeom>
        </p:spPr>
        <p:txBody>
          <a:bodyPr vert="horz" wrap="square" lIns="0" tIns="109855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3540"/>
              </a:lnSpc>
              <a:spcBef>
                <a:spcPts val="8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主 項 目</a:t>
            </a:r>
            <a:endParaRPr kumimoji="0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31189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7" y="0"/>
                </a:moveTo>
                <a:lnTo>
                  <a:pt x="85217" y="0"/>
                </a:lnTo>
                <a:lnTo>
                  <a:pt x="52024" y="6689"/>
                </a:lnTo>
                <a:lnTo>
                  <a:pt x="24939" y="24939"/>
                </a:lnTo>
                <a:lnTo>
                  <a:pt x="6689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689" y="1532300"/>
                </a:lnTo>
                <a:lnTo>
                  <a:pt x="24939" y="1559385"/>
                </a:lnTo>
                <a:lnTo>
                  <a:pt x="52024" y="1577635"/>
                </a:lnTo>
                <a:lnTo>
                  <a:pt x="85217" y="1584325"/>
                </a:lnTo>
                <a:lnTo>
                  <a:pt x="425957" y="1584325"/>
                </a:lnTo>
                <a:lnTo>
                  <a:pt x="459097" y="1577635"/>
                </a:lnTo>
                <a:lnTo>
                  <a:pt x="486187" y="1559385"/>
                </a:lnTo>
                <a:lnTo>
                  <a:pt x="504467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67" y="52024"/>
                </a:lnTo>
                <a:lnTo>
                  <a:pt x="486187" y="24939"/>
                </a:lnTo>
                <a:lnTo>
                  <a:pt x="459097" y="6689"/>
                </a:lnTo>
                <a:lnTo>
                  <a:pt x="425957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762380" y="1334389"/>
            <a:ext cx="254000" cy="144272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多 元 學 習 表 現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674112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7" y="0"/>
                </a:moveTo>
                <a:lnTo>
                  <a:pt x="85217" y="0"/>
                </a:lnTo>
                <a:lnTo>
                  <a:pt x="52077" y="6689"/>
                </a:lnTo>
                <a:lnTo>
                  <a:pt x="24987" y="24939"/>
                </a:lnTo>
                <a:lnTo>
                  <a:pt x="6707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707" y="1532300"/>
                </a:lnTo>
                <a:lnTo>
                  <a:pt x="24987" y="1559385"/>
                </a:lnTo>
                <a:lnTo>
                  <a:pt x="52077" y="1577635"/>
                </a:lnTo>
                <a:lnTo>
                  <a:pt x="85217" y="1584325"/>
                </a:lnTo>
                <a:lnTo>
                  <a:pt x="425957" y="1584325"/>
                </a:lnTo>
                <a:lnTo>
                  <a:pt x="459150" y="1577635"/>
                </a:lnTo>
                <a:lnTo>
                  <a:pt x="486235" y="1559385"/>
                </a:lnTo>
                <a:lnTo>
                  <a:pt x="504485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85" y="52024"/>
                </a:lnTo>
                <a:lnTo>
                  <a:pt x="486235" y="24939"/>
                </a:lnTo>
                <a:lnTo>
                  <a:pt x="459150" y="6689"/>
                </a:lnTo>
                <a:lnTo>
                  <a:pt x="425957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05430" y="1562991"/>
            <a:ext cx="254000" cy="985519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技 藝 優 良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718687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8" y="0"/>
                </a:moveTo>
                <a:lnTo>
                  <a:pt x="85216" y="0"/>
                </a:lnTo>
                <a:lnTo>
                  <a:pt x="52077" y="6689"/>
                </a:lnTo>
                <a:lnTo>
                  <a:pt x="24987" y="24939"/>
                </a:lnTo>
                <a:lnTo>
                  <a:pt x="6707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707" y="1532300"/>
                </a:lnTo>
                <a:lnTo>
                  <a:pt x="24987" y="1559385"/>
                </a:lnTo>
                <a:lnTo>
                  <a:pt x="52077" y="1577635"/>
                </a:lnTo>
                <a:lnTo>
                  <a:pt x="85216" y="1584325"/>
                </a:lnTo>
                <a:lnTo>
                  <a:pt x="425958" y="1584325"/>
                </a:lnTo>
                <a:lnTo>
                  <a:pt x="459150" y="1577635"/>
                </a:lnTo>
                <a:lnTo>
                  <a:pt x="486235" y="1559385"/>
                </a:lnTo>
                <a:lnTo>
                  <a:pt x="504485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85" y="52024"/>
                </a:lnTo>
                <a:lnTo>
                  <a:pt x="486235" y="24939"/>
                </a:lnTo>
                <a:lnTo>
                  <a:pt x="459150" y="6689"/>
                </a:lnTo>
                <a:lnTo>
                  <a:pt x="425958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50260" y="1562991"/>
            <a:ext cx="254000" cy="985519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弱 勢 身 分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763262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8" y="0"/>
                </a:moveTo>
                <a:lnTo>
                  <a:pt x="85216" y="0"/>
                </a:lnTo>
                <a:lnTo>
                  <a:pt x="52077" y="6689"/>
                </a:lnTo>
                <a:lnTo>
                  <a:pt x="24987" y="24939"/>
                </a:lnTo>
                <a:lnTo>
                  <a:pt x="6707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707" y="1532300"/>
                </a:lnTo>
                <a:lnTo>
                  <a:pt x="24987" y="1559385"/>
                </a:lnTo>
                <a:lnTo>
                  <a:pt x="52077" y="1577635"/>
                </a:lnTo>
                <a:lnTo>
                  <a:pt x="85216" y="1584325"/>
                </a:lnTo>
                <a:lnTo>
                  <a:pt x="425958" y="1584325"/>
                </a:lnTo>
                <a:lnTo>
                  <a:pt x="459150" y="1577635"/>
                </a:lnTo>
                <a:lnTo>
                  <a:pt x="486235" y="1559385"/>
                </a:lnTo>
                <a:lnTo>
                  <a:pt x="504485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85" y="52024"/>
                </a:lnTo>
                <a:lnTo>
                  <a:pt x="486235" y="24939"/>
                </a:lnTo>
                <a:lnTo>
                  <a:pt x="459150" y="6689"/>
                </a:lnTo>
                <a:lnTo>
                  <a:pt x="425958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94708" y="1562940"/>
            <a:ext cx="254635" cy="986155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均 衡 學 習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07837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8" y="0"/>
                </a:moveTo>
                <a:lnTo>
                  <a:pt x="85216" y="0"/>
                </a:lnTo>
                <a:lnTo>
                  <a:pt x="52077" y="6689"/>
                </a:lnTo>
                <a:lnTo>
                  <a:pt x="24987" y="24939"/>
                </a:lnTo>
                <a:lnTo>
                  <a:pt x="6707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707" y="1532300"/>
                </a:lnTo>
                <a:lnTo>
                  <a:pt x="24987" y="1559385"/>
                </a:lnTo>
                <a:lnTo>
                  <a:pt x="52077" y="1577635"/>
                </a:lnTo>
                <a:lnTo>
                  <a:pt x="85216" y="1584325"/>
                </a:lnTo>
                <a:lnTo>
                  <a:pt x="425958" y="1584325"/>
                </a:lnTo>
                <a:lnTo>
                  <a:pt x="459150" y="1577635"/>
                </a:lnTo>
                <a:lnTo>
                  <a:pt x="486235" y="1559385"/>
                </a:lnTo>
                <a:lnTo>
                  <a:pt x="504485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85" y="52024"/>
                </a:lnTo>
                <a:lnTo>
                  <a:pt x="486235" y="24939"/>
                </a:lnTo>
                <a:lnTo>
                  <a:pt x="459150" y="6689"/>
                </a:lnTo>
                <a:lnTo>
                  <a:pt x="425958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39664" y="1562991"/>
            <a:ext cx="254000" cy="985519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適 性 輔 導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895464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7" y="0"/>
                </a:moveTo>
                <a:lnTo>
                  <a:pt x="85216" y="0"/>
                </a:lnTo>
                <a:lnTo>
                  <a:pt x="52024" y="6689"/>
                </a:lnTo>
                <a:lnTo>
                  <a:pt x="24939" y="24939"/>
                </a:lnTo>
                <a:lnTo>
                  <a:pt x="6689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689" y="1532300"/>
                </a:lnTo>
                <a:lnTo>
                  <a:pt x="24939" y="1559385"/>
                </a:lnTo>
                <a:lnTo>
                  <a:pt x="52024" y="1577635"/>
                </a:lnTo>
                <a:lnTo>
                  <a:pt x="85216" y="1584325"/>
                </a:lnTo>
                <a:lnTo>
                  <a:pt x="425957" y="1584325"/>
                </a:lnTo>
                <a:lnTo>
                  <a:pt x="459097" y="1577635"/>
                </a:lnTo>
                <a:lnTo>
                  <a:pt x="486187" y="1559385"/>
                </a:lnTo>
                <a:lnTo>
                  <a:pt x="504467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67" y="52024"/>
                </a:lnTo>
                <a:lnTo>
                  <a:pt x="486187" y="24939"/>
                </a:lnTo>
                <a:lnTo>
                  <a:pt x="459097" y="6689"/>
                </a:lnTo>
                <a:lnTo>
                  <a:pt x="425957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027544" y="1334389"/>
            <a:ext cx="254000" cy="144272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國 中 教 育 會 考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850889" y="1285876"/>
            <a:ext cx="511175" cy="1584325"/>
          </a:xfrm>
          <a:custGeom>
            <a:avLst/>
            <a:gdLst/>
            <a:ahLst/>
            <a:cxnLst/>
            <a:rect l="l" t="t" r="r" b="b"/>
            <a:pathLst>
              <a:path w="511175" h="1584325">
                <a:moveTo>
                  <a:pt x="425957" y="0"/>
                </a:moveTo>
                <a:lnTo>
                  <a:pt x="85216" y="0"/>
                </a:lnTo>
                <a:lnTo>
                  <a:pt x="52024" y="6689"/>
                </a:lnTo>
                <a:lnTo>
                  <a:pt x="24939" y="24939"/>
                </a:lnTo>
                <a:lnTo>
                  <a:pt x="6689" y="52024"/>
                </a:lnTo>
                <a:lnTo>
                  <a:pt x="0" y="85216"/>
                </a:lnTo>
                <a:lnTo>
                  <a:pt x="0" y="1499108"/>
                </a:lnTo>
                <a:lnTo>
                  <a:pt x="6689" y="1532300"/>
                </a:lnTo>
                <a:lnTo>
                  <a:pt x="24939" y="1559385"/>
                </a:lnTo>
                <a:lnTo>
                  <a:pt x="52024" y="1577635"/>
                </a:lnTo>
                <a:lnTo>
                  <a:pt x="85216" y="1584325"/>
                </a:lnTo>
                <a:lnTo>
                  <a:pt x="425957" y="1584325"/>
                </a:lnTo>
                <a:lnTo>
                  <a:pt x="459097" y="1577635"/>
                </a:lnTo>
                <a:lnTo>
                  <a:pt x="486187" y="1559385"/>
                </a:lnTo>
                <a:lnTo>
                  <a:pt x="504467" y="1532300"/>
                </a:lnTo>
                <a:lnTo>
                  <a:pt x="511175" y="1499108"/>
                </a:lnTo>
                <a:lnTo>
                  <a:pt x="511175" y="85216"/>
                </a:lnTo>
                <a:lnTo>
                  <a:pt x="504467" y="52024"/>
                </a:lnTo>
                <a:lnTo>
                  <a:pt x="486187" y="24939"/>
                </a:lnTo>
                <a:lnTo>
                  <a:pt x="459097" y="6689"/>
                </a:lnTo>
                <a:lnTo>
                  <a:pt x="425957" y="0"/>
                </a:lnTo>
                <a:close/>
              </a:path>
            </a:pathLst>
          </a:custGeom>
          <a:solidFill>
            <a:srgbClr val="92D050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982969" y="1791970"/>
            <a:ext cx="254000" cy="52832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其 他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31024" y="3228975"/>
            <a:ext cx="3816350" cy="1800225"/>
            <a:chOff x="631024" y="3228975"/>
            <a:chExt cx="3816350" cy="1800225"/>
          </a:xfrm>
        </p:grpSpPr>
        <p:sp>
          <p:nvSpPr>
            <p:cNvPr id="25" name="object 25"/>
            <p:cNvSpPr/>
            <p:nvPr/>
          </p:nvSpPr>
          <p:spPr>
            <a:xfrm>
              <a:off x="631024" y="3228975"/>
              <a:ext cx="3816350" cy="1800225"/>
            </a:xfrm>
            <a:custGeom>
              <a:avLst/>
              <a:gdLst/>
              <a:ahLst/>
              <a:cxnLst/>
              <a:rect l="l" t="t" r="r" b="b"/>
              <a:pathLst>
                <a:path w="3816350" h="1800225">
                  <a:moveTo>
                    <a:pt x="3816350" y="0"/>
                  </a:moveTo>
                  <a:lnTo>
                    <a:pt x="0" y="0"/>
                  </a:lnTo>
                  <a:lnTo>
                    <a:pt x="0" y="1800225"/>
                  </a:lnTo>
                  <a:lnTo>
                    <a:pt x="3816350" y="1800225"/>
                  </a:lnTo>
                  <a:lnTo>
                    <a:pt x="3816350" y="0"/>
                  </a:lnTo>
                  <a:close/>
                </a:path>
              </a:pathLst>
            </a:custGeom>
            <a:solidFill>
              <a:srgbClr val="F9C09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638975" y="3301238"/>
              <a:ext cx="803275" cy="1656080"/>
            </a:xfrm>
            <a:custGeom>
              <a:avLst/>
              <a:gdLst/>
              <a:ahLst/>
              <a:cxnLst/>
              <a:rect l="l" t="t" r="r" b="b"/>
              <a:pathLst>
                <a:path w="803275" h="1656079">
                  <a:moveTo>
                    <a:pt x="669378" y="0"/>
                  </a:moveTo>
                  <a:lnTo>
                    <a:pt x="0" y="0"/>
                  </a:lnTo>
                  <a:lnTo>
                    <a:pt x="0" y="1655699"/>
                  </a:lnTo>
                  <a:lnTo>
                    <a:pt x="803236" y="1655699"/>
                  </a:lnTo>
                  <a:lnTo>
                    <a:pt x="803236" y="133858"/>
                  </a:lnTo>
                  <a:lnTo>
                    <a:pt x="66937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638975" y="3301238"/>
              <a:ext cx="803275" cy="1656080"/>
            </a:xfrm>
            <a:custGeom>
              <a:avLst/>
              <a:gdLst/>
              <a:ahLst/>
              <a:cxnLst/>
              <a:rect l="l" t="t" r="r" b="b"/>
              <a:pathLst>
                <a:path w="803275" h="1656079">
                  <a:moveTo>
                    <a:pt x="0" y="0"/>
                  </a:moveTo>
                  <a:lnTo>
                    <a:pt x="669378" y="0"/>
                  </a:lnTo>
                  <a:lnTo>
                    <a:pt x="803236" y="133858"/>
                  </a:lnTo>
                  <a:lnTo>
                    <a:pt x="803236" y="1655699"/>
                  </a:lnTo>
                  <a:lnTo>
                    <a:pt x="0" y="165569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768960" y="3311019"/>
            <a:ext cx="482600" cy="1473835"/>
          </a:xfrm>
          <a:prstGeom prst="rect">
            <a:avLst/>
          </a:prstGeom>
        </p:spPr>
        <p:txBody>
          <a:bodyPr vert="horz" wrap="square" lIns="0" tIns="109855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3540"/>
              </a:lnSpc>
              <a:spcBef>
                <a:spcPts val="86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36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分 項 目</a:t>
            </a:r>
            <a:endParaRPr kumimoji="0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639063" y="3660777"/>
            <a:ext cx="1957705" cy="1151255"/>
          </a:xfrm>
          <a:custGeom>
            <a:avLst/>
            <a:gdLst/>
            <a:ahLst/>
            <a:cxnLst/>
            <a:rect l="l" t="t" r="r" b="b"/>
            <a:pathLst>
              <a:path w="1957704" h="1151254">
                <a:moveTo>
                  <a:pt x="511175" y="85217"/>
                </a:moveTo>
                <a:lnTo>
                  <a:pt x="504482" y="52031"/>
                </a:lnTo>
                <a:lnTo>
                  <a:pt x="486232" y="24942"/>
                </a:lnTo>
                <a:lnTo>
                  <a:pt x="459143" y="6692"/>
                </a:lnTo>
                <a:lnTo>
                  <a:pt x="425958" y="0"/>
                </a:lnTo>
                <a:lnTo>
                  <a:pt x="85217" y="0"/>
                </a:lnTo>
                <a:lnTo>
                  <a:pt x="52070" y="6692"/>
                </a:lnTo>
                <a:lnTo>
                  <a:pt x="24980" y="24942"/>
                </a:lnTo>
                <a:lnTo>
                  <a:pt x="6705" y="52031"/>
                </a:lnTo>
                <a:lnTo>
                  <a:pt x="0" y="85217"/>
                </a:lnTo>
                <a:lnTo>
                  <a:pt x="0" y="1065784"/>
                </a:lnTo>
                <a:lnTo>
                  <a:pt x="6705" y="1098905"/>
                </a:lnTo>
                <a:lnTo>
                  <a:pt x="24980" y="1125956"/>
                </a:lnTo>
                <a:lnTo>
                  <a:pt x="52070" y="1144193"/>
                </a:lnTo>
                <a:lnTo>
                  <a:pt x="85217" y="1150874"/>
                </a:lnTo>
                <a:lnTo>
                  <a:pt x="425958" y="1150874"/>
                </a:lnTo>
                <a:lnTo>
                  <a:pt x="459143" y="1144193"/>
                </a:lnTo>
                <a:lnTo>
                  <a:pt x="486232" y="1125956"/>
                </a:lnTo>
                <a:lnTo>
                  <a:pt x="504482" y="1098905"/>
                </a:lnTo>
                <a:lnTo>
                  <a:pt x="511175" y="1065784"/>
                </a:lnTo>
                <a:lnTo>
                  <a:pt x="511175" y="85217"/>
                </a:lnTo>
                <a:close/>
              </a:path>
              <a:path w="1957704" h="1151254">
                <a:moveTo>
                  <a:pt x="1081151" y="85217"/>
                </a:moveTo>
                <a:lnTo>
                  <a:pt x="1074432" y="52031"/>
                </a:lnTo>
                <a:lnTo>
                  <a:pt x="1056157" y="24942"/>
                </a:lnTo>
                <a:lnTo>
                  <a:pt x="1029068" y="6692"/>
                </a:lnTo>
                <a:lnTo>
                  <a:pt x="995934" y="0"/>
                </a:lnTo>
                <a:lnTo>
                  <a:pt x="655193" y="0"/>
                </a:lnTo>
                <a:lnTo>
                  <a:pt x="621995" y="6692"/>
                </a:lnTo>
                <a:lnTo>
                  <a:pt x="594906" y="24942"/>
                </a:lnTo>
                <a:lnTo>
                  <a:pt x="576656" y="52031"/>
                </a:lnTo>
                <a:lnTo>
                  <a:pt x="569976" y="85217"/>
                </a:lnTo>
                <a:lnTo>
                  <a:pt x="569976" y="1065784"/>
                </a:lnTo>
                <a:lnTo>
                  <a:pt x="576656" y="1098905"/>
                </a:lnTo>
                <a:lnTo>
                  <a:pt x="594906" y="1125956"/>
                </a:lnTo>
                <a:lnTo>
                  <a:pt x="621995" y="1144193"/>
                </a:lnTo>
                <a:lnTo>
                  <a:pt x="655193" y="1150874"/>
                </a:lnTo>
                <a:lnTo>
                  <a:pt x="995934" y="1150874"/>
                </a:lnTo>
                <a:lnTo>
                  <a:pt x="1029068" y="1144193"/>
                </a:lnTo>
                <a:lnTo>
                  <a:pt x="1056157" y="1125956"/>
                </a:lnTo>
                <a:lnTo>
                  <a:pt x="1074432" y="1098905"/>
                </a:lnTo>
                <a:lnTo>
                  <a:pt x="1081151" y="1065784"/>
                </a:lnTo>
                <a:lnTo>
                  <a:pt x="1081151" y="85217"/>
                </a:lnTo>
                <a:close/>
              </a:path>
              <a:path w="1957704" h="1151254">
                <a:moveTo>
                  <a:pt x="1957451" y="70485"/>
                </a:moveTo>
                <a:lnTo>
                  <a:pt x="1951901" y="43027"/>
                </a:lnTo>
                <a:lnTo>
                  <a:pt x="1936775" y="20624"/>
                </a:lnTo>
                <a:lnTo>
                  <a:pt x="1914372" y="5537"/>
                </a:lnTo>
                <a:lnTo>
                  <a:pt x="1886966" y="0"/>
                </a:lnTo>
                <a:lnTo>
                  <a:pt x="1253109" y="0"/>
                </a:lnTo>
                <a:lnTo>
                  <a:pt x="1225715" y="5537"/>
                </a:lnTo>
                <a:lnTo>
                  <a:pt x="1203350" y="20624"/>
                </a:lnTo>
                <a:lnTo>
                  <a:pt x="1188275" y="43027"/>
                </a:lnTo>
                <a:lnTo>
                  <a:pt x="1182751" y="70485"/>
                </a:lnTo>
                <a:lnTo>
                  <a:pt x="1182751" y="1080516"/>
                </a:lnTo>
                <a:lnTo>
                  <a:pt x="1188275" y="1107909"/>
                </a:lnTo>
                <a:lnTo>
                  <a:pt x="1203350" y="1130274"/>
                </a:lnTo>
                <a:lnTo>
                  <a:pt x="1225715" y="1145349"/>
                </a:lnTo>
                <a:lnTo>
                  <a:pt x="1253109" y="1150874"/>
                </a:lnTo>
                <a:lnTo>
                  <a:pt x="1886966" y="1150874"/>
                </a:lnTo>
                <a:lnTo>
                  <a:pt x="1914372" y="1145349"/>
                </a:lnTo>
                <a:lnTo>
                  <a:pt x="1936775" y="1130274"/>
                </a:lnTo>
                <a:lnTo>
                  <a:pt x="1951901" y="1107909"/>
                </a:lnTo>
                <a:lnTo>
                  <a:pt x="1957451" y="1080516"/>
                </a:lnTo>
                <a:lnTo>
                  <a:pt x="1957451" y="70485"/>
                </a:lnTo>
                <a:close/>
              </a:path>
            </a:pathLst>
          </a:custGeom>
          <a:solidFill>
            <a:srgbClr val="E36C0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70253" y="3721940"/>
            <a:ext cx="1704975" cy="986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5080" lvl="0" indent="0" algn="r" defTabSz="914400" rtl="0" eaLnBrk="1" fontAlgn="auto" latinLnBrk="0" hangingPunct="1">
              <a:lnSpc>
                <a:spcPts val="198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>
                <a:tab pos="60579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服	</a:t>
            </a:r>
            <a:r>
              <a:rPr kumimoji="0" sz="1800" b="0" i="0" u="none" strike="noStrike" kern="1200" cap="none" spc="3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表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日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5080" lvl="0" indent="0" algn="r" defTabSz="914400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69595" algn="l"/>
                <a:tab pos="117602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競	務	</a:t>
            </a:r>
            <a:r>
              <a:rPr kumimoji="0" sz="1800" b="0" i="0" u="none" strike="noStrike" kern="1200" cap="none" spc="3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現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常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5080" lvl="0" indent="0" algn="r" defTabSz="914400" rtl="0" eaLnBrk="1" fontAlgn="auto" latinLnBrk="0" hangingPunct="1">
              <a:lnSpc>
                <a:spcPts val="1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69595" algn="l"/>
                <a:tab pos="117602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賽	學	</a:t>
            </a:r>
            <a:r>
              <a:rPr kumimoji="0" sz="1800" b="0" i="0" u="none" strike="noStrike" kern="1200" cap="none" spc="3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評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生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5080" lvl="0" indent="0" algn="r" defTabSz="914400" rtl="0" eaLnBrk="1" fontAlgn="auto" latinLnBrk="0" hangingPunct="1">
              <a:lnSpc>
                <a:spcPts val="198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05790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習	</a:t>
            </a:r>
            <a:r>
              <a:rPr kumimoji="0" sz="1800" b="0" i="0" u="none" strike="noStrike" kern="1200" cap="none" spc="35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量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活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655187" y="3660777"/>
            <a:ext cx="511175" cy="1151255"/>
          </a:xfrm>
          <a:custGeom>
            <a:avLst/>
            <a:gdLst/>
            <a:ahLst/>
            <a:cxnLst/>
            <a:rect l="l" t="t" r="r" b="b"/>
            <a:pathLst>
              <a:path w="511175" h="1151254">
                <a:moveTo>
                  <a:pt x="425958" y="0"/>
                </a:moveTo>
                <a:lnTo>
                  <a:pt x="85216" y="0"/>
                </a:lnTo>
                <a:lnTo>
                  <a:pt x="52077" y="6689"/>
                </a:lnTo>
                <a:lnTo>
                  <a:pt x="24987" y="24939"/>
                </a:lnTo>
                <a:lnTo>
                  <a:pt x="6707" y="52024"/>
                </a:lnTo>
                <a:lnTo>
                  <a:pt x="0" y="85217"/>
                </a:lnTo>
                <a:lnTo>
                  <a:pt x="0" y="1065783"/>
                </a:lnTo>
                <a:lnTo>
                  <a:pt x="6707" y="1098903"/>
                </a:lnTo>
                <a:lnTo>
                  <a:pt x="24987" y="1125950"/>
                </a:lnTo>
                <a:lnTo>
                  <a:pt x="52077" y="1144186"/>
                </a:lnTo>
                <a:lnTo>
                  <a:pt x="85216" y="1150874"/>
                </a:lnTo>
                <a:lnTo>
                  <a:pt x="425958" y="1150874"/>
                </a:lnTo>
                <a:lnTo>
                  <a:pt x="459150" y="1144186"/>
                </a:lnTo>
                <a:lnTo>
                  <a:pt x="486235" y="1125950"/>
                </a:lnTo>
                <a:lnTo>
                  <a:pt x="504485" y="1098903"/>
                </a:lnTo>
                <a:lnTo>
                  <a:pt x="511175" y="1065783"/>
                </a:lnTo>
                <a:lnTo>
                  <a:pt x="511175" y="85217"/>
                </a:lnTo>
                <a:lnTo>
                  <a:pt x="504485" y="52024"/>
                </a:lnTo>
                <a:lnTo>
                  <a:pt x="486235" y="24939"/>
                </a:lnTo>
                <a:lnTo>
                  <a:pt x="459150" y="6689"/>
                </a:lnTo>
                <a:lnTo>
                  <a:pt x="425958" y="0"/>
                </a:lnTo>
                <a:close/>
              </a:path>
            </a:pathLst>
          </a:custGeom>
          <a:solidFill>
            <a:srgbClr val="E36C0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786505" y="3836240"/>
            <a:ext cx="254635" cy="757555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just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體 適 能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1853439" y="2841627"/>
            <a:ext cx="6771005" cy="2548255"/>
            <a:chOff x="1853438" y="2841625"/>
            <a:chExt cx="6771005" cy="2548255"/>
          </a:xfrm>
        </p:grpSpPr>
        <p:sp>
          <p:nvSpPr>
            <p:cNvPr id="34" name="object 34"/>
            <p:cNvSpPr/>
            <p:nvPr/>
          </p:nvSpPr>
          <p:spPr>
            <a:xfrm>
              <a:off x="1882013" y="2870200"/>
              <a:ext cx="2062480" cy="787400"/>
            </a:xfrm>
            <a:custGeom>
              <a:avLst/>
              <a:gdLst/>
              <a:ahLst/>
              <a:cxnLst/>
              <a:rect l="l" t="t" r="r" b="b"/>
              <a:pathLst>
                <a:path w="2062479" h="787400">
                  <a:moveTo>
                    <a:pt x="14224" y="499999"/>
                  </a:moveTo>
                  <a:lnTo>
                    <a:pt x="2062099" y="501650"/>
                  </a:lnTo>
                </a:path>
                <a:path w="2062479" h="787400">
                  <a:moveTo>
                    <a:pt x="4699" y="0"/>
                  </a:moveTo>
                  <a:lnTo>
                    <a:pt x="0" y="787400"/>
                  </a:lnTo>
                </a:path>
              </a:pathLst>
            </a:custGeom>
            <a:ln w="5715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2470912" y="3367023"/>
              <a:ext cx="3175" cy="292100"/>
            </a:xfrm>
            <a:custGeom>
              <a:avLst/>
              <a:gdLst/>
              <a:ahLst/>
              <a:cxnLst/>
              <a:rect l="l" t="t" r="r" b="b"/>
              <a:pathLst>
                <a:path w="3175" h="292100">
                  <a:moveTo>
                    <a:pt x="1587" y="-28575"/>
                  </a:moveTo>
                  <a:lnTo>
                    <a:pt x="1587" y="320675"/>
                  </a:lnTo>
                </a:path>
              </a:pathLst>
            </a:custGeom>
            <a:ln w="60325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194812" y="3375025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925"/>
                  </a:lnTo>
                </a:path>
              </a:pathLst>
            </a:custGeom>
            <a:ln w="5715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944111" y="3341623"/>
              <a:ext cx="1905" cy="319405"/>
            </a:xfrm>
            <a:custGeom>
              <a:avLst/>
              <a:gdLst/>
              <a:ahLst/>
              <a:cxnLst/>
              <a:rect l="l" t="t" r="r" b="b"/>
              <a:pathLst>
                <a:path w="1904" h="319404">
                  <a:moveTo>
                    <a:pt x="825" y="-28575"/>
                  </a:moveTo>
                  <a:lnTo>
                    <a:pt x="825" y="347725"/>
                  </a:lnTo>
                </a:path>
              </a:pathLst>
            </a:custGeom>
            <a:ln w="5880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4950587" y="3589273"/>
              <a:ext cx="3673475" cy="1800225"/>
            </a:xfrm>
            <a:custGeom>
              <a:avLst/>
              <a:gdLst/>
              <a:ahLst/>
              <a:cxnLst/>
              <a:rect l="l" t="t" r="r" b="b"/>
              <a:pathLst>
                <a:path w="3673475" h="1800225">
                  <a:moveTo>
                    <a:pt x="3673475" y="0"/>
                  </a:moveTo>
                  <a:lnTo>
                    <a:pt x="0" y="0"/>
                  </a:lnTo>
                  <a:lnTo>
                    <a:pt x="0" y="146050"/>
                  </a:lnTo>
                  <a:lnTo>
                    <a:pt x="0" y="176276"/>
                  </a:lnTo>
                  <a:lnTo>
                    <a:pt x="0" y="434975"/>
                  </a:lnTo>
                  <a:lnTo>
                    <a:pt x="0" y="1585976"/>
                  </a:lnTo>
                  <a:lnTo>
                    <a:pt x="0" y="1800225"/>
                  </a:lnTo>
                  <a:lnTo>
                    <a:pt x="3673475" y="1800225"/>
                  </a:lnTo>
                  <a:lnTo>
                    <a:pt x="3673475" y="1585976"/>
                  </a:lnTo>
                  <a:lnTo>
                    <a:pt x="3673475" y="434975"/>
                  </a:lnTo>
                  <a:lnTo>
                    <a:pt x="3673475" y="176276"/>
                  </a:lnTo>
                  <a:lnTo>
                    <a:pt x="3673475" y="146050"/>
                  </a:lnTo>
                  <a:lnTo>
                    <a:pt x="3673475" y="0"/>
                  </a:lnTo>
                  <a:close/>
                </a:path>
              </a:pathLst>
            </a:custGeom>
            <a:solidFill>
              <a:srgbClr val="F9C09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5155438" y="4021073"/>
              <a:ext cx="2705100" cy="1151255"/>
            </a:xfrm>
            <a:custGeom>
              <a:avLst/>
              <a:gdLst/>
              <a:ahLst/>
              <a:cxnLst/>
              <a:rect l="l" t="t" r="r" b="b"/>
              <a:pathLst>
                <a:path w="2705100" h="1151254">
                  <a:moveTo>
                    <a:pt x="511175" y="85217"/>
                  </a:moveTo>
                  <a:lnTo>
                    <a:pt x="504456" y="52082"/>
                  </a:lnTo>
                  <a:lnTo>
                    <a:pt x="486181" y="24993"/>
                  </a:lnTo>
                  <a:lnTo>
                    <a:pt x="459092" y="6718"/>
                  </a:lnTo>
                  <a:lnTo>
                    <a:pt x="425958" y="0"/>
                  </a:lnTo>
                  <a:lnTo>
                    <a:pt x="85217" y="0"/>
                  </a:lnTo>
                  <a:lnTo>
                    <a:pt x="52019" y="6718"/>
                  </a:lnTo>
                  <a:lnTo>
                    <a:pt x="24930" y="24993"/>
                  </a:lnTo>
                  <a:lnTo>
                    <a:pt x="6680" y="52082"/>
                  </a:lnTo>
                  <a:lnTo>
                    <a:pt x="0" y="85217"/>
                  </a:lnTo>
                  <a:lnTo>
                    <a:pt x="0" y="1065784"/>
                  </a:lnTo>
                  <a:lnTo>
                    <a:pt x="6680" y="1098981"/>
                  </a:lnTo>
                  <a:lnTo>
                    <a:pt x="24930" y="1126070"/>
                  </a:lnTo>
                  <a:lnTo>
                    <a:pt x="52019" y="1144320"/>
                  </a:lnTo>
                  <a:lnTo>
                    <a:pt x="85217" y="1151001"/>
                  </a:lnTo>
                  <a:lnTo>
                    <a:pt x="425958" y="1151001"/>
                  </a:lnTo>
                  <a:lnTo>
                    <a:pt x="459092" y="1144320"/>
                  </a:lnTo>
                  <a:lnTo>
                    <a:pt x="486181" y="1126070"/>
                  </a:lnTo>
                  <a:lnTo>
                    <a:pt x="504456" y="1098981"/>
                  </a:lnTo>
                  <a:lnTo>
                    <a:pt x="511175" y="1065784"/>
                  </a:lnTo>
                  <a:lnTo>
                    <a:pt x="511175" y="85217"/>
                  </a:lnTo>
                  <a:close/>
                </a:path>
                <a:path w="2705100" h="1151254">
                  <a:moveTo>
                    <a:pt x="1058799" y="85217"/>
                  </a:moveTo>
                  <a:lnTo>
                    <a:pt x="1052106" y="52082"/>
                  </a:lnTo>
                  <a:lnTo>
                    <a:pt x="1033856" y="24993"/>
                  </a:lnTo>
                  <a:lnTo>
                    <a:pt x="1006767" y="6718"/>
                  </a:lnTo>
                  <a:lnTo>
                    <a:pt x="973582" y="0"/>
                  </a:lnTo>
                  <a:lnTo>
                    <a:pt x="632841" y="0"/>
                  </a:lnTo>
                  <a:lnTo>
                    <a:pt x="599694" y="6718"/>
                  </a:lnTo>
                  <a:lnTo>
                    <a:pt x="572604" y="24993"/>
                  </a:lnTo>
                  <a:lnTo>
                    <a:pt x="554329" y="52082"/>
                  </a:lnTo>
                  <a:lnTo>
                    <a:pt x="547624" y="85217"/>
                  </a:lnTo>
                  <a:lnTo>
                    <a:pt x="547624" y="1065784"/>
                  </a:lnTo>
                  <a:lnTo>
                    <a:pt x="554329" y="1098981"/>
                  </a:lnTo>
                  <a:lnTo>
                    <a:pt x="572604" y="1126070"/>
                  </a:lnTo>
                  <a:lnTo>
                    <a:pt x="599694" y="1144320"/>
                  </a:lnTo>
                  <a:lnTo>
                    <a:pt x="632841" y="1151001"/>
                  </a:lnTo>
                  <a:lnTo>
                    <a:pt x="973582" y="1151001"/>
                  </a:lnTo>
                  <a:lnTo>
                    <a:pt x="1006767" y="1144320"/>
                  </a:lnTo>
                  <a:lnTo>
                    <a:pt x="1033856" y="1126070"/>
                  </a:lnTo>
                  <a:lnTo>
                    <a:pt x="1052106" y="1098981"/>
                  </a:lnTo>
                  <a:lnTo>
                    <a:pt x="1058799" y="1065784"/>
                  </a:lnTo>
                  <a:lnTo>
                    <a:pt x="1058799" y="85217"/>
                  </a:lnTo>
                  <a:close/>
                </a:path>
                <a:path w="2705100" h="1151254">
                  <a:moveTo>
                    <a:pt x="1608074" y="85217"/>
                  </a:moveTo>
                  <a:lnTo>
                    <a:pt x="1601381" y="52082"/>
                  </a:lnTo>
                  <a:lnTo>
                    <a:pt x="1583131" y="24993"/>
                  </a:lnTo>
                  <a:lnTo>
                    <a:pt x="1556042" y="6718"/>
                  </a:lnTo>
                  <a:lnTo>
                    <a:pt x="1522857" y="0"/>
                  </a:lnTo>
                  <a:lnTo>
                    <a:pt x="1182116" y="0"/>
                  </a:lnTo>
                  <a:lnTo>
                    <a:pt x="1148969" y="6718"/>
                  </a:lnTo>
                  <a:lnTo>
                    <a:pt x="1121879" y="24993"/>
                  </a:lnTo>
                  <a:lnTo>
                    <a:pt x="1103604" y="52082"/>
                  </a:lnTo>
                  <a:lnTo>
                    <a:pt x="1096899" y="85217"/>
                  </a:lnTo>
                  <a:lnTo>
                    <a:pt x="1096899" y="1065784"/>
                  </a:lnTo>
                  <a:lnTo>
                    <a:pt x="1103604" y="1098981"/>
                  </a:lnTo>
                  <a:lnTo>
                    <a:pt x="1121879" y="1126070"/>
                  </a:lnTo>
                  <a:lnTo>
                    <a:pt x="1148969" y="1144320"/>
                  </a:lnTo>
                  <a:lnTo>
                    <a:pt x="1182116" y="1151001"/>
                  </a:lnTo>
                  <a:lnTo>
                    <a:pt x="1522857" y="1151001"/>
                  </a:lnTo>
                  <a:lnTo>
                    <a:pt x="1556042" y="1144320"/>
                  </a:lnTo>
                  <a:lnTo>
                    <a:pt x="1583131" y="1126070"/>
                  </a:lnTo>
                  <a:lnTo>
                    <a:pt x="1601381" y="1098981"/>
                  </a:lnTo>
                  <a:lnTo>
                    <a:pt x="1608074" y="1065784"/>
                  </a:lnTo>
                  <a:lnTo>
                    <a:pt x="1608074" y="85217"/>
                  </a:lnTo>
                  <a:close/>
                </a:path>
                <a:path w="2705100" h="1151254">
                  <a:moveTo>
                    <a:pt x="2157349" y="85217"/>
                  </a:moveTo>
                  <a:lnTo>
                    <a:pt x="2150656" y="52082"/>
                  </a:lnTo>
                  <a:lnTo>
                    <a:pt x="2132406" y="24993"/>
                  </a:lnTo>
                  <a:lnTo>
                    <a:pt x="2105317" y="6718"/>
                  </a:lnTo>
                  <a:lnTo>
                    <a:pt x="2072132" y="0"/>
                  </a:lnTo>
                  <a:lnTo>
                    <a:pt x="1731391" y="0"/>
                  </a:lnTo>
                  <a:lnTo>
                    <a:pt x="1698244" y="6718"/>
                  </a:lnTo>
                  <a:lnTo>
                    <a:pt x="1671154" y="24993"/>
                  </a:lnTo>
                  <a:lnTo>
                    <a:pt x="1652879" y="52082"/>
                  </a:lnTo>
                  <a:lnTo>
                    <a:pt x="1646174" y="85217"/>
                  </a:lnTo>
                  <a:lnTo>
                    <a:pt x="1646174" y="1065784"/>
                  </a:lnTo>
                  <a:lnTo>
                    <a:pt x="1652879" y="1098981"/>
                  </a:lnTo>
                  <a:lnTo>
                    <a:pt x="1671154" y="1126070"/>
                  </a:lnTo>
                  <a:lnTo>
                    <a:pt x="1698244" y="1144320"/>
                  </a:lnTo>
                  <a:lnTo>
                    <a:pt x="1731391" y="1151001"/>
                  </a:lnTo>
                  <a:lnTo>
                    <a:pt x="2072132" y="1151001"/>
                  </a:lnTo>
                  <a:lnTo>
                    <a:pt x="2105317" y="1144320"/>
                  </a:lnTo>
                  <a:lnTo>
                    <a:pt x="2132406" y="1126070"/>
                  </a:lnTo>
                  <a:lnTo>
                    <a:pt x="2150656" y="1098981"/>
                  </a:lnTo>
                  <a:lnTo>
                    <a:pt x="2157349" y="1065784"/>
                  </a:lnTo>
                  <a:lnTo>
                    <a:pt x="2157349" y="85217"/>
                  </a:lnTo>
                  <a:close/>
                </a:path>
                <a:path w="2705100" h="1151254">
                  <a:moveTo>
                    <a:pt x="2705100" y="85217"/>
                  </a:moveTo>
                  <a:lnTo>
                    <a:pt x="2698381" y="52082"/>
                  </a:lnTo>
                  <a:lnTo>
                    <a:pt x="2680106" y="24993"/>
                  </a:lnTo>
                  <a:lnTo>
                    <a:pt x="2653017" y="6718"/>
                  </a:lnTo>
                  <a:lnTo>
                    <a:pt x="2619883" y="0"/>
                  </a:lnTo>
                  <a:lnTo>
                    <a:pt x="2279142" y="0"/>
                  </a:lnTo>
                  <a:lnTo>
                    <a:pt x="2245944" y="6718"/>
                  </a:lnTo>
                  <a:lnTo>
                    <a:pt x="2218855" y="24993"/>
                  </a:lnTo>
                  <a:lnTo>
                    <a:pt x="2200605" y="52082"/>
                  </a:lnTo>
                  <a:lnTo>
                    <a:pt x="2193925" y="85217"/>
                  </a:lnTo>
                  <a:lnTo>
                    <a:pt x="2193925" y="1065784"/>
                  </a:lnTo>
                  <a:lnTo>
                    <a:pt x="2200605" y="1098981"/>
                  </a:lnTo>
                  <a:lnTo>
                    <a:pt x="2218855" y="1126070"/>
                  </a:lnTo>
                  <a:lnTo>
                    <a:pt x="2245944" y="1144320"/>
                  </a:lnTo>
                  <a:lnTo>
                    <a:pt x="2279142" y="1151001"/>
                  </a:lnTo>
                  <a:lnTo>
                    <a:pt x="2619883" y="1151001"/>
                  </a:lnTo>
                  <a:lnTo>
                    <a:pt x="2653017" y="1144320"/>
                  </a:lnTo>
                  <a:lnTo>
                    <a:pt x="2680106" y="1126070"/>
                  </a:lnTo>
                  <a:lnTo>
                    <a:pt x="2698381" y="1098981"/>
                  </a:lnTo>
                  <a:lnTo>
                    <a:pt x="2705100" y="1065784"/>
                  </a:lnTo>
                  <a:lnTo>
                    <a:pt x="2705100" y="85217"/>
                  </a:lnTo>
                  <a:close/>
                </a:path>
              </a:pathLst>
            </a:custGeom>
            <a:solidFill>
              <a:srgbClr val="E36C09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287137" y="4311142"/>
            <a:ext cx="2448560" cy="52832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 marR="5080" lvl="0" indent="0" algn="l" defTabSz="914400" rtl="0" eaLnBrk="1" fontAlgn="auto" latinLnBrk="0" hangingPunct="1">
              <a:lnSpc>
                <a:spcPts val="1800"/>
              </a:lnSpc>
              <a:spcBef>
                <a:spcPts val="459"/>
              </a:spcBef>
              <a:spcAft>
                <a:spcPts val="0"/>
              </a:spcAft>
              <a:buClrTx/>
              <a:buSzTx/>
              <a:buFontTx/>
              <a:buNone/>
              <a:tabLst>
                <a:tab pos="560070" algn="l"/>
                <a:tab pos="1109345" algn="l"/>
                <a:tab pos="1658620" algn="l"/>
                <a:tab pos="2206625" algn="l"/>
              </a:tabLst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國	英	數	社	自 文	語	學	會	然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4950586" y="2841627"/>
            <a:ext cx="3600450" cy="3470275"/>
            <a:chOff x="4950586" y="2841625"/>
            <a:chExt cx="3600450" cy="3470275"/>
          </a:xfrm>
        </p:grpSpPr>
        <p:sp>
          <p:nvSpPr>
            <p:cNvPr id="42" name="object 42"/>
            <p:cNvSpPr/>
            <p:nvPr/>
          </p:nvSpPr>
          <p:spPr>
            <a:xfrm>
              <a:off x="5371337" y="2870200"/>
              <a:ext cx="2821305" cy="866775"/>
            </a:xfrm>
            <a:custGeom>
              <a:avLst/>
              <a:gdLst/>
              <a:ahLst/>
              <a:cxnLst/>
              <a:rect l="l" t="t" r="r" b="b"/>
              <a:pathLst>
                <a:path w="2821304" h="866775">
                  <a:moveTo>
                    <a:pt x="0" y="866775"/>
                  </a:moveTo>
                  <a:lnTo>
                    <a:pt x="2820923" y="861949"/>
                  </a:lnTo>
                </a:path>
                <a:path w="2821304" h="866775">
                  <a:moveTo>
                    <a:pt x="2779648" y="0"/>
                  </a:moveTo>
                  <a:lnTo>
                    <a:pt x="2785998" y="866775"/>
                  </a:lnTo>
                </a:path>
              </a:pathLst>
            </a:custGeom>
            <a:ln w="5715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6520687" y="3730625"/>
              <a:ext cx="1905" cy="292100"/>
            </a:xfrm>
            <a:custGeom>
              <a:avLst/>
              <a:gdLst/>
              <a:ahLst/>
              <a:cxnLst/>
              <a:rect l="l" t="t" r="r" b="b"/>
              <a:pathLst>
                <a:path w="1904" h="292100">
                  <a:moveTo>
                    <a:pt x="761" y="-28575"/>
                  </a:moveTo>
                  <a:lnTo>
                    <a:pt x="761" y="320675"/>
                  </a:lnTo>
                </a:path>
              </a:pathLst>
            </a:custGeom>
            <a:ln w="58673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7049261" y="3735324"/>
              <a:ext cx="0" cy="288925"/>
            </a:xfrm>
            <a:custGeom>
              <a:avLst/>
              <a:gdLst/>
              <a:ahLst/>
              <a:cxnLst/>
              <a:rect l="l" t="t" r="r" b="b"/>
              <a:pathLst>
                <a:path h="288925">
                  <a:moveTo>
                    <a:pt x="0" y="0"/>
                  </a:moveTo>
                  <a:lnTo>
                    <a:pt x="0" y="288925"/>
                  </a:lnTo>
                </a:path>
              </a:pathLst>
            </a:custGeom>
            <a:ln w="5715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627111" y="3711575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4" h="306704">
                  <a:moveTo>
                    <a:pt x="825" y="-28575"/>
                  </a:moveTo>
                  <a:lnTo>
                    <a:pt x="825" y="334899"/>
                  </a:lnTo>
                </a:path>
              </a:pathLst>
            </a:custGeom>
            <a:ln w="58801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5395912" y="3702050"/>
              <a:ext cx="565150" cy="351155"/>
            </a:xfrm>
            <a:custGeom>
              <a:avLst/>
              <a:gdLst/>
              <a:ahLst/>
              <a:cxnLst/>
              <a:rect l="l" t="t" r="r" b="b"/>
              <a:pathLst>
                <a:path w="565150" h="351154">
                  <a:moveTo>
                    <a:pt x="565150" y="1524"/>
                  </a:moveTo>
                  <a:lnTo>
                    <a:pt x="565150" y="350774"/>
                  </a:lnTo>
                </a:path>
                <a:path w="565150" h="351154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5880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5360161" y="5170423"/>
              <a:ext cx="2287905" cy="576580"/>
            </a:xfrm>
            <a:custGeom>
              <a:avLst/>
              <a:gdLst/>
              <a:ahLst/>
              <a:cxnLst/>
              <a:rect l="l" t="t" r="r" b="b"/>
              <a:pathLst>
                <a:path w="2287904" h="576579">
                  <a:moveTo>
                    <a:pt x="0" y="295275"/>
                  </a:moveTo>
                  <a:lnTo>
                    <a:pt x="2287651" y="290575"/>
                  </a:lnTo>
                </a:path>
                <a:path w="2287904" h="576579">
                  <a:moveTo>
                    <a:pt x="1155699" y="0"/>
                  </a:moveTo>
                  <a:lnTo>
                    <a:pt x="1152524" y="576326"/>
                  </a:lnTo>
                </a:path>
                <a:path w="2287904" h="576579">
                  <a:moveTo>
                    <a:pt x="1681226" y="4825"/>
                  </a:moveTo>
                  <a:lnTo>
                    <a:pt x="1681226" y="293750"/>
                  </a:lnTo>
                </a:path>
              </a:pathLst>
            </a:custGeom>
            <a:ln w="57150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7616063" y="5172075"/>
              <a:ext cx="1905" cy="306705"/>
            </a:xfrm>
            <a:custGeom>
              <a:avLst/>
              <a:gdLst/>
              <a:ahLst/>
              <a:cxnLst/>
              <a:rect l="l" t="t" r="r" b="b"/>
              <a:pathLst>
                <a:path w="1904" h="306704">
                  <a:moveTo>
                    <a:pt x="761" y="-28575"/>
                  </a:moveTo>
                  <a:lnTo>
                    <a:pt x="761" y="334899"/>
                  </a:lnTo>
                </a:path>
              </a:pathLst>
            </a:custGeom>
            <a:ln w="58673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5388800" y="5141848"/>
              <a:ext cx="565150" cy="351155"/>
            </a:xfrm>
            <a:custGeom>
              <a:avLst/>
              <a:gdLst/>
              <a:ahLst/>
              <a:cxnLst/>
              <a:rect l="l" t="t" r="r" b="b"/>
              <a:pathLst>
                <a:path w="565150" h="351154">
                  <a:moveTo>
                    <a:pt x="565150" y="1650"/>
                  </a:moveTo>
                  <a:lnTo>
                    <a:pt x="565150" y="350900"/>
                  </a:lnTo>
                </a:path>
                <a:path w="565150" h="351154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60325">
              <a:solidFill>
                <a:srgbClr val="FFFF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4950586" y="5678487"/>
              <a:ext cx="3600450" cy="633730"/>
            </a:xfrm>
            <a:custGeom>
              <a:avLst/>
              <a:gdLst/>
              <a:ahLst/>
              <a:cxnLst/>
              <a:rect l="l" t="t" r="r" b="b"/>
              <a:pathLst>
                <a:path w="3600450" h="633729">
                  <a:moveTo>
                    <a:pt x="3494913" y="0"/>
                  </a:moveTo>
                  <a:lnTo>
                    <a:pt x="105663" y="0"/>
                  </a:lnTo>
                  <a:lnTo>
                    <a:pt x="64508" y="8296"/>
                  </a:lnTo>
                  <a:lnTo>
                    <a:pt x="30924" y="30922"/>
                  </a:lnTo>
                  <a:lnTo>
                    <a:pt x="8294" y="64481"/>
                  </a:lnTo>
                  <a:lnTo>
                    <a:pt x="0" y="105575"/>
                  </a:lnTo>
                  <a:lnTo>
                    <a:pt x="0" y="527837"/>
                  </a:lnTo>
                  <a:lnTo>
                    <a:pt x="8294" y="568931"/>
                  </a:lnTo>
                  <a:lnTo>
                    <a:pt x="30924" y="602489"/>
                  </a:lnTo>
                  <a:lnTo>
                    <a:pt x="64508" y="625115"/>
                  </a:lnTo>
                  <a:lnTo>
                    <a:pt x="105663" y="633412"/>
                  </a:lnTo>
                  <a:lnTo>
                    <a:pt x="3494913" y="633412"/>
                  </a:lnTo>
                  <a:lnTo>
                    <a:pt x="3535995" y="625115"/>
                  </a:lnTo>
                  <a:lnTo>
                    <a:pt x="3569541" y="602489"/>
                  </a:lnTo>
                  <a:lnTo>
                    <a:pt x="3592157" y="568931"/>
                  </a:lnTo>
                  <a:lnTo>
                    <a:pt x="3600449" y="527837"/>
                  </a:lnTo>
                  <a:lnTo>
                    <a:pt x="3600449" y="105575"/>
                  </a:lnTo>
                  <a:lnTo>
                    <a:pt x="3592157" y="64481"/>
                  </a:lnTo>
                  <a:lnTo>
                    <a:pt x="3569541" y="30922"/>
                  </a:lnTo>
                  <a:lnTo>
                    <a:pt x="3535995" y="8296"/>
                  </a:lnTo>
                  <a:lnTo>
                    <a:pt x="3494913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6052566" y="5700471"/>
            <a:ext cx="13970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國中教育會考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3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等級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r>
              <a: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標示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244341" y="4206914"/>
            <a:ext cx="3903345" cy="1543685"/>
          </a:xfrm>
          <a:custGeom>
            <a:avLst/>
            <a:gdLst/>
            <a:ahLst/>
            <a:cxnLst/>
            <a:rect l="l" t="t" r="r" b="b"/>
            <a:pathLst>
              <a:path w="3903345" h="1543685">
                <a:moveTo>
                  <a:pt x="706501" y="679665"/>
                </a:moveTo>
                <a:lnTo>
                  <a:pt x="692277" y="636104"/>
                </a:lnTo>
                <a:lnTo>
                  <a:pt x="501650" y="52285"/>
                </a:lnTo>
                <a:lnTo>
                  <a:pt x="486752" y="25958"/>
                </a:lnTo>
                <a:lnTo>
                  <a:pt x="463740" y="8001"/>
                </a:lnTo>
                <a:lnTo>
                  <a:pt x="435673" y="0"/>
                </a:lnTo>
                <a:lnTo>
                  <a:pt x="405638" y="3517"/>
                </a:lnTo>
                <a:lnTo>
                  <a:pt x="379298" y="18440"/>
                </a:lnTo>
                <a:lnTo>
                  <a:pt x="361340" y="41490"/>
                </a:lnTo>
                <a:lnTo>
                  <a:pt x="353339" y="69608"/>
                </a:lnTo>
                <a:lnTo>
                  <a:pt x="356870" y="99656"/>
                </a:lnTo>
                <a:lnTo>
                  <a:pt x="433590" y="334772"/>
                </a:lnTo>
                <a:lnTo>
                  <a:pt x="109220" y="46189"/>
                </a:lnTo>
                <a:lnTo>
                  <a:pt x="7874" y="160108"/>
                </a:lnTo>
                <a:lnTo>
                  <a:pt x="332219" y="448665"/>
                </a:lnTo>
                <a:lnTo>
                  <a:pt x="89789" y="399757"/>
                </a:lnTo>
                <a:lnTo>
                  <a:pt x="59524" y="399808"/>
                </a:lnTo>
                <a:lnTo>
                  <a:pt x="32550" y="411035"/>
                </a:lnTo>
                <a:lnTo>
                  <a:pt x="11760" y="431558"/>
                </a:lnTo>
                <a:lnTo>
                  <a:pt x="0" y="459447"/>
                </a:lnTo>
                <a:lnTo>
                  <a:pt x="38" y="489712"/>
                </a:lnTo>
                <a:lnTo>
                  <a:pt x="11264" y="516661"/>
                </a:lnTo>
                <a:lnTo>
                  <a:pt x="31788" y="537425"/>
                </a:lnTo>
                <a:lnTo>
                  <a:pt x="59690" y="549109"/>
                </a:lnTo>
                <a:lnTo>
                  <a:pt x="706501" y="679665"/>
                </a:lnTo>
                <a:close/>
              </a:path>
              <a:path w="3903345" h="1543685">
                <a:moveTo>
                  <a:pt x="3903192" y="1243838"/>
                </a:moveTo>
                <a:lnTo>
                  <a:pt x="3902265" y="1229258"/>
                </a:lnTo>
                <a:lnTo>
                  <a:pt x="3895902" y="1216113"/>
                </a:lnTo>
                <a:lnTo>
                  <a:pt x="3884549" y="1206080"/>
                </a:lnTo>
                <a:lnTo>
                  <a:pt x="3870248" y="1201178"/>
                </a:lnTo>
                <a:lnTo>
                  <a:pt x="3855694" y="1202131"/>
                </a:lnTo>
                <a:lnTo>
                  <a:pt x="3842550" y="1208493"/>
                </a:lnTo>
                <a:lnTo>
                  <a:pt x="3832479" y="1219796"/>
                </a:lnTo>
                <a:lnTo>
                  <a:pt x="3770122" y="1326692"/>
                </a:lnTo>
                <a:lnTo>
                  <a:pt x="3770122" y="1111211"/>
                </a:lnTo>
                <a:lnTo>
                  <a:pt x="3693922" y="1111211"/>
                </a:lnTo>
                <a:lnTo>
                  <a:pt x="3693922" y="1326692"/>
                </a:lnTo>
                <a:lnTo>
                  <a:pt x="3631565" y="1219796"/>
                </a:lnTo>
                <a:lnTo>
                  <a:pt x="3621532" y="1208493"/>
                </a:lnTo>
                <a:lnTo>
                  <a:pt x="3608374" y="1202131"/>
                </a:lnTo>
                <a:lnTo>
                  <a:pt x="3593808" y="1201178"/>
                </a:lnTo>
                <a:lnTo>
                  <a:pt x="3579495" y="1206080"/>
                </a:lnTo>
                <a:lnTo>
                  <a:pt x="3568204" y="1216113"/>
                </a:lnTo>
                <a:lnTo>
                  <a:pt x="3561867" y="1229258"/>
                </a:lnTo>
                <a:lnTo>
                  <a:pt x="3560915" y="1243838"/>
                </a:lnTo>
                <a:lnTo>
                  <a:pt x="3565779" y="1258150"/>
                </a:lnTo>
                <a:lnTo>
                  <a:pt x="3732022" y="1543189"/>
                </a:lnTo>
                <a:lnTo>
                  <a:pt x="3776116" y="1467573"/>
                </a:lnTo>
                <a:lnTo>
                  <a:pt x="3898265" y="1258150"/>
                </a:lnTo>
                <a:lnTo>
                  <a:pt x="3903192" y="1243838"/>
                </a:lnTo>
                <a:close/>
              </a:path>
            </a:pathLst>
          </a:custGeom>
          <a:solidFill>
            <a:srgbClr val="497DB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898516" y="2892681"/>
            <a:ext cx="320611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以上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6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項比序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順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序由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各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校自訂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8729" y="5102099"/>
            <a:ext cx="320611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以上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4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項比序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順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序由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各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校自訂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899152" y="3264790"/>
            <a:ext cx="320611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以下</a:t>
            </a: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科比序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順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序由</a:t>
            </a:r>
            <a:r>
              <a:rPr kumimoji="0" sz="20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各</a:t>
            </a:r>
            <a:r>
              <a:rPr kumimoji="0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校自訂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129789" y="5770564"/>
            <a:ext cx="1379855" cy="408305"/>
          </a:xfrm>
          <a:custGeom>
            <a:avLst/>
            <a:gdLst/>
            <a:ahLst/>
            <a:cxnLst/>
            <a:rect l="l" t="t" r="r" b="b"/>
            <a:pathLst>
              <a:path w="1379854" h="408304">
                <a:moveTo>
                  <a:pt x="1311528" y="0"/>
                </a:moveTo>
                <a:lnTo>
                  <a:pt x="67944" y="0"/>
                </a:lnTo>
                <a:lnTo>
                  <a:pt x="41469" y="5343"/>
                </a:lnTo>
                <a:lnTo>
                  <a:pt x="19875" y="19915"/>
                </a:lnTo>
                <a:lnTo>
                  <a:pt x="5330" y="41528"/>
                </a:lnTo>
                <a:lnTo>
                  <a:pt x="0" y="67995"/>
                </a:lnTo>
                <a:lnTo>
                  <a:pt x="0" y="339991"/>
                </a:lnTo>
                <a:lnTo>
                  <a:pt x="5330" y="366459"/>
                </a:lnTo>
                <a:lnTo>
                  <a:pt x="19875" y="388072"/>
                </a:lnTo>
                <a:lnTo>
                  <a:pt x="41469" y="402644"/>
                </a:lnTo>
                <a:lnTo>
                  <a:pt x="67944" y="407987"/>
                </a:lnTo>
                <a:lnTo>
                  <a:pt x="1311528" y="407987"/>
                </a:lnTo>
                <a:lnTo>
                  <a:pt x="1338004" y="402644"/>
                </a:lnTo>
                <a:lnTo>
                  <a:pt x="1359598" y="388072"/>
                </a:lnTo>
                <a:lnTo>
                  <a:pt x="1374143" y="366459"/>
                </a:lnTo>
                <a:lnTo>
                  <a:pt x="1379474" y="339991"/>
                </a:lnTo>
                <a:lnTo>
                  <a:pt x="1379474" y="67995"/>
                </a:lnTo>
                <a:lnTo>
                  <a:pt x="1374143" y="41528"/>
                </a:lnTo>
                <a:lnTo>
                  <a:pt x="1359598" y="19915"/>
                </a:lnTo>
                <a:lnTo>
                  <a:pt x="1338004" y="5343"/>
                </a:lnTo>
                <a:lnTo>
                  <a:pt x="1311528" y="0"/>
                </a:lnTo>
                <a:close/>
              </a:path>
            </a:pathLst>
          </a:custGeom>
          <a:solidFill>
            <a:srgbClr val="E36C09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349879" y="5815687"/>
            <a:ext cx="93980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標楷體"/>
                <a:ea typeface="+mn-ea"/>
                <a:cs typeface="標楷體"/>
              </a:rPr>
              <a:t>寫作測驗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標楷體"/>
              <a:ea typeface="+mn-ea"/>
              <a:cs typeface="標楷體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545464" y="1198625"/>
            <a:ext cx="5902325" cy="4946650"/>
            <a:chOff x="1545463" y="1198625"/>
            <a:chExt cx="5902325" cy="4946650"/>
          </a:xfrm>
        </p:grpSpPr>
        <p:sp>
          <p:nvSpPr>
            <p:cNvPr id="59" name="object 59"/>
            <p:cNvSpPr/>
            <p:nvPr/>
          </p:nvSpPr>
          <p:spPr>
            <a:xfrm>
              <a:off x="4518660" y="5802613"/>
              <a:ext cx="432434" cy="342900"/>
            </a:xfrm>
            <a:custGeom>
              <a:avLst/>
              <a:gdLst/>
              <a:ahLst/>
              <a:cxnLst/>
              <a:rect l="l" t="t" r="r" b="b"/>
              <a:pathLst>
                <a:path w="432435" h="342900">
                  <a:moveTo>
                    <a:pt x="299303" y="0"/>
                  </a:moveTo>
                  <a:lnTo>
                    <a:pt x="284988" y="4880"/>
                  </a:lnTo>
                  <a:lnTo>
                    <a:pt x="0" y="171149"/>
                  </a:lnTo>
                  <a:lnTo>
                    <a:pt x="284988" y="337405"/>
                  </a:lnTo>
                  <a:lnTo>
                    <a:pt x="299303" y="342293"/>
                  </a:lnTo>
                  <a:lnTo>
                    <a:pt x="313880" y="341343"/>
                  </a:lnTo>
                  <a:lnTo>
                    <a:pt x="327028" y="334995"/>
                  </a:lnTo>
                  <a:lnTo>
                    <a:pt x="337057" y="323689"/>
                  </a:lnTo>
                  <a:lnTo>
                    <a:pt x="341987" y="309371"/>
                  </a:lnTo>
                  <a:lnTo>
                    <a:pt x="341058" y="294796"/>
                  </a:lnTo>
                  <a:lnTo>
                    <a:pt x="334700" y="281640"/>
                  </a:lnTo>
                  <a:lnTo>
                    <a:pt x="323341" y="271580"/>
                  </a:lnTo>
                  <a:lnTo>
                    <a:pt x="216477" y="209249"/>
                  </a:lnTo>
                  <a:lnTo>
                    <a:pt x="75564" y="209249"/>
                  </a:lnTo>
                  <a:lnTo>
                    <a:pt x="75564" y="133049"/>
                  </a:lnTo>
                  <a:lnTo>
                    <a:pt x="216466" y="133049"/>
                  </a:lnTo>
                  <a:lnTo>
                    <a:pt x="323341" y="70705"/>
                  </a:lnTo>
                  <a:lnTo>
                    <a:pt x="334700" y="60645"/>
                  </a:lnTo>
                  <a:lnTo>
                    <a:pt x="341058" y="47489"/>
                  </a:lnTo>
                  <a:lnTo>
                    <a:pt x="341987" y="32914"/>
                  </a:lnTo>
                  <a:lnTo>
                    <a:pt x="337057" y="18596"/>
                  </a:lnTo>
                  <a:lnTo>
                    <a:pt x="327028" y="7297"/>
                  </a:lnTo>
                  <a:lnTo>
                    <a:pt x="313880" y="951"/>
                  </a:lnTo>
                  <a:lnTo>
                    <a:pt x="299303" y="0"/>
                  </a:lnTo>
                  <a:close/>
                </a:path>
                <a:path w="432435" h="342900">
                  <a:moveTo>
                    <a:pt x="216466" y="133049"/>
                  </a:moveTo>
                  <a:lnTo>
                    <a:pt x="75564" y="133049"/>
                  </a:lnTo>
                  <a:lnTo>
                    <a:pt x="75564" y="209249"/>
                  </a:lnTo>
                  <a:lnTo>
                    <a:pt x="216477" y="209249"/>
                  </a:lnTo>
                  <a:lnTo>
                    <a:pt x="207572" y="204055"/>
                  </a:lnTo>
                  <a:lnTo>
                    <a:pt x="94741" y="204055"/>
                  </a:lnTo>
                  <a:lnTo>
                    <a:pt x="94741" y="138243"/>
                  </a:lnTo>
                  <a:lnTo>
                    <a:pt x="207561" y="138243"/>
                  </a:lnTo>
                  <a:lnTo>
                    <a:pt x="216466" y="133049"/>
                  </a:lnTo>
                  <a:close/>
                </a:path>
                <a:path w="432435" h="342900">
                  <a:moveTo>
                    <a:pt x="431926" y="133049"/>
                  </a:moveTo>
                  <a:lnTo>
                    <a:pt x="216466" y="133049"/>
                  </a:lnTo>
                  <a:lnTo>
                    <a:pt x="151154" y="171147"/>
                  </a:lnTo>
                  <a:lnTo>
                    <a:pt x="216477" y="209249"/>
                  </a:lnTo>
                  <a:lnTo>
                    <a:pt x="431926" y="209249"/>
                  </a:lnTo>
                  <a:lnTo>
                    <a:pt x="431926" y="133049"/>
                  </a:lnTo>
                  <a:close/>
                </a:path>
                <a:path w="432435" h="342900">
                  <a:moveTo>
                    <a:pt x="94741" y="138243"/>
                  </a:moveTo>
                  <a:lnTo>
                    <a:pt x="94741" y="204055"/>
                  </a:lnTo>
                  <a:lnTo>
                    <a:pt x="151154" y="171147"/>
                  </a:lnTo>
                  <a:lnTo>
                    <a:pt x="94741" y="138243"/>
                  </a:lnTo>
                  <a:close/>
                </a:path>
                <a:path w="432435" h="342900">
                  <a:moveTo>
                    <a:pt x="151154" y="171147"/>
                  </a:moveTo>
                  <a:lnTo>
                    <a:pt x="94741" y="204055"/>
                  </a:lnTo>
                  <a:lnTo>
                    <a:pt x="207572" y="204055"/>
                  </a:lnTo>
                  <a:lnTo>
                    <a:pt x="151154" y="171147"/>
                  </a:lnTo>
                  <a:close/>
                </a:path>
                <a:path w="432435" h="342900">
                  <a:moveTo>
                    <a:pt x="207561" y="138243"/>
                  </a:moveTo>
                  <a:lnTo>
                    <a:pt x="94741" y="138243"/>
                  </a:lnTo>
                  <a:lnTo>
                    <a:pt x="151154" y="171147"/>
                  </a:lnTo>
                  <a:lnTo>
                    <a:pt x="207561" y="138243"/>
                  </a:lnTo>
                  <a:close/>
                </a:path>
              </a:pathLst>
            </a:custGeom>
            <a:solidFill>
              <a:srgbClr val="497DB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1564513" y="1217675"/>
              <a:ext cx="5864225" cy="1720850"/>
            </a:xfrm>
            <a:custGeom>
              <a:avLst/>
              <a:gdLst/>
              <a:ahLst/>
              <a:cxnLst/>
              <a:rect l="l" t="t" r="r" b="b"/>
              <a:pathLst>
                <a:path w="5864225" h="1720850">
                  <a:moveTo>
                    <a:pt x="0" y="1720850"/>
                  </a:moveTo>
                  <a:lnTo>
                    <a:pt x="5864225" y="1720850"/>
                  </a:lnTo>
                  <a:lnTo>
                    <a:pt x="5864225" y="0"/>
                  </a:lnTo>
                  <a:lnTo>
                    <a:pt x="0" y="0"/>
                  </a:lnTo>
                  <a:lnTo>
                    <a:pt x="0" y="1720850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4231258" y="2823882"/>
              <a:ext cx="694690" cy="694690"/>
            </a:xfrm>
            <a:custGeom>
              <a:avLst/>
              <a:gdLst/>
              <a:ahLst/>
              <a:cxnLst/>
              <a:rect l="l" t="t" r="r" b="b"/>
              <a:pathLst>
                <a:path w="694689" h="694689">
                  <a:moveTo>
                    <a:pt x="230812" y="0"/>
                  </a:moveTo>
                  <a:lnTo>
                    <a:pt x="203247" y="9630"/>
                  </a:lnTo>
                  <a:lnTo>
                    <a:pt x="181278" y="28904"/>
                  </a:lnTo>
                  <a:lnTo>
                    <a:pt x="167893" y="56096"/>
                  </a:lnTo>
                  <a:lnTo>
                    <a:pt x="0" y="694271"/>
                  </a:lnTo>
                  <a:lnTo>
                    <a:pt x="201783" y="641185"/>
                  </a:lnTo>
                  <a:lnTo>
                    <a:pt x="160781" y="641185"/>
                  </a:lnTo>
                  <a:lnTo>
                    <a:pt x="53086" y="533489"/>
                  </a:lnTo>
                  <a:lnTo>
                    <a:pt x="252342" y="334179"/>
                  </a:lnTo>
                  <a:lnTo>
                    <a:pt x="315340" y="94831"/>
                  </a:lnTo>
                  <a:lnTo>
                    <a:pt x="317081" y="64658"/>
                  </a:lnTo>
                  <a:lnTo>
                    <a:pt x="307451" y="37093"/>
                  </a:lnTo>
                  <a:lnTo>
                    <a:pt x="288176" y="15124"/>
                  </a:lnTo>
                  <a:lnTo>
                    <a:pt x="260985" y="1740"/>
                  </a:lnTo>
                  <a:lnTo>
                    <a:pt x="230812" y="0"/>
                  </a:lnTo>
                  <a:close/>
                </a:path>
                <a:path w="694689" h="694689">
                  <a:moveTo>
                    <a:pt x="252342" y="334179"/>
                  </a:moveTo>
                  <a:lnTo>
                    <a:pt x="53086" y="533489"/>
                  </a:lnTo>
                  <a:lnTo>
                    <a:pt x="160781" y="641185"/>
                  </a:lnTo>
                  <a:lnTo>
                    <a:pt x="195208" y="606768"/>
                  </a:lnTo>
                  <a:lnTo>
                    <a:pt x="180593" y="606768"/>
                  </a:lnTo>
                  <a:lnTo>
                    <a:pt x="87502" y="513677"/>
                  </a:lnTo>
                  <a:lnTo>
                    <a:pt x="213849" y="480421"/>
                  </a:lnTo>
                  <a:lnTo>
                    <a:pt x="252342" y="334179"/>
                  </a:lnTo>
                  <a:close/>
                </a:path>
                <a:path w="694689" h="694689">
                  <a:moveTo>
                    <a:pt x="629612" y="377189"/>
                  </a:moveTo>
                  <a:lnTo>
                    <a:pt x="599439" y="378930"/>
                  </a:lnTo>
                  <a:lnTo>
                    <a:pt x="360092" y="441929"/>
                  </a:lnTo>
                  <a:lnTo>
                    <a:pt x="160781" y="641185"/>
                  </a:lnTo>
                  <a:lnTo>
                    <a:pt x="201783" y="641185"/>
                  </a:lnTo>
                  <a:lnTo>
                    <a:pt x="638175" y="526377"/>
                  </a:lnTo>
                  <a:lnTo>
                    <a:pt x="665313" y="512992"/>
                  </a:lnTo>
                  <a:lnTo>
                    <a:pt x="684593" y="491023"/>
                  </a:lnTo>
                  <a:lnTo>
                    <a:pt x="694253" y="463458"/>
                  </a:lnTo>
                  <a:lnTo>
                    <a:pt x="692530" y="433286"/>
                  </a:lnTo>
                  <a:lnTo>
                    <a:pt x="679146" y="406094"/>
                  </a:lnTo>
                  <a:lnTo>
                    <a:pt x="657177" y="386820"/>
                  </a:lnTo>
                  <a:lnTo>
                    <a:pt x="629612" y="377189"/>
                  </a:lnTo>
                  <a:close/>
                </a:path>
                <a:path w="694689" h="694689">
                  <a:moveTo>
                    <a:pt x="213849" y="480421"/>
                  </a:moveTo>
                  <a:lnTo>
                    <a:pt x="87502" y="513677"/>
                  </a:lnTo>
                  <a:lnTo>
                    <a:pt x="180593" y="606768"/>
                  </a:lnTo>
                  <a:lnTo>
                    <a:pt x="213849" y="480421"/>
                  </a:lnTo>
                  <a:close/>
                </a:path>
                <a:path w="694689" h="694689">
                  <a:moveTo>
                    <a:pt x="360092" y="441929"/>
                  </a:moveTo>
                  <a:lnTo>
                    <a:pt x="213849" y="480421"/>
                  </a:lnTo>
                  <a:lnTo>
                    <a:pt x="180593" y="606768"/>
                  </a:lnTo>
                  <a:lnTo>
                    <a:pt x="195208" y="606768"/>
                  </a:lnTo>
                  <a:lnTo>
                    <a:pt x="360092" y="441929"/>
                  </a:lnTo>
                  <a:close/>
                </a:path>
                <a:path w="694689" h="694689">
                  <a:moveTo>
                    <a:pt x="522604" y="63843"/>
                  </a:moveTo>
                  <a:lnTo>
                    <a:pt x="252342" y="334179"/>
                  </a:lnTo>
                  <a:lnTo>
                    <a:pt x="213849" y="480421"/>
                  </a:lnTo>
                  <a:lnTo>
                    <a:pt x="360092" y="441929"/>
                  </a:lnTo>
                  <a:lnTo>
                    <a:pt x="630427" y="171666"/>
                  </a:lnTo>
                  <a:lnTo>
                    <a:pt x="522604" y="63843"/>
                  </a:lnTo>
                  <a:close/>
                </a:path>
              </a:pathLst>
            </a:custGeom>
            <a:solidFill>
              <a:srgbClr val="497DB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2" name="object 62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02170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五專</a:t>
            </a:r>
            <a:r>
              <a:rPr sz="2800" spc="-5" dirty="0" err="1" smtClean="0">
                <a:solidFill>
                  <a:srgbClr val="00FF00"/>
                </a:solidFill>
              </a:rPr>
              <a:t>聯合</a:t>
            </a:r>
            <a:r>
              <a:rPr sz="2800" spc="-5" dirty="0" err="1" smtClean="0">
                <a:solidFill>
                  <a:srgbClr val="FFFFFF"/>
                </a:solidFill>
              </a:rPr>
              <a:t>免試入學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超額比序順序示意圖</a:t>
            </a:r>
            <a:endParaRPr sz="2000" dirty="0"/>
          </a:p>
        </p:txBody>
      </p:sp>
      <p:sp>
        <p:nvSpPr>
          <p:cNvPr id="63" name="object 6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6904200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33222" y="1147317"/>
            <a:ext cx="8270240" cy="481349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55600" marR="92075" lvl="0" indent="-34290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高級中等學校各就學區免試入學及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區五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專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聯合免 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試入學可同時報名，但二者皆錄取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時，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僅能擇一 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報到。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5080" lvl="0" indent="-342900" algn="just" defTabSz="914400" rtl="0" eaLnBrk="1" fontAlgn="auto" latinLnBrk="0" hangingPunct="1">
              <a:lnSpc>
                <a:spcPct val="99700"/>
              </a:lnSpc>
              <a:spcBef>
                <a:spcPts val="121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56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雖可同時報名多區之五專聯合免試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入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學，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但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各區招 生學校現場登記分發日期皆訂於同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天辦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理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且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須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攜 帶學歷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力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證件</a:t>
            </a:r>
            <a:r>
              <a:rPr kumimoji="0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正本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故同時被多區通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知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到現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場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0" algn="l" defTabSz="914400" rtl="0" eaLnBrk="1" fontAlgn="auto" latinLnBrk="0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，僅能擇一所招生學校參加現場登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記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srgbClr val="00AF5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發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4965" algn="l"/>
                <a:tab pos="355600" algn="l"/>
              </a:tabLst>
              <a:defRPr/>
            </a:pP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請務必注意現場登記分發報到通知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單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寄送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時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間</a:t>
            </a:r>
            <a:r>
              <a:rPr kumimoji="0" sz="1600" b="1" i="0" u="none" strike="noStrike" kern="1200" cap="none" spc="-1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1600" b="1" i="0" u="none" strike="noStrike" kern="1200" cap="none" spc="-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11</a:t>
            </a:r>
            <a:r>
              <a:rPr kumimoji="0" lang="en-US" sz="1600" b="1" i="0" u="none" strike="noStrike" kern="1200" cap="none" spc="-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1</a:t>
            </a:r>
            <a:r>
              <a:rPr kumimoji="0" sz="1600" b="1" i="0" u="none" strike="noStrike" kern="1200" cap="none" spc="-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.7.</a:t>
            </a:r>
            <a:r>
              <a:rPr kumimoji="0" lang="en-US" sz="1600" b="1" i="0" u="none" strike="noStrike" kern="1200" cap="none" spc="-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8</a:t>
            </a:r>
            <a:r>
              <a:rPr kumimoji="0" sz="1600" b="1" i="0" u="none" strike="noStrike" kern="1200" cap="none" spc="-15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355600" marR="9017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，並準時前往參加現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場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分發，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若無收到通</a:t>
            </a:r>
            <a:r>
              <a:rPr kumimoji="0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知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單，逕 向各招生學校查詢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26264" y="114427"/>
            <a:ext cx="522287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</a:t>
            </a: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聯合</a:t>
            </a: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免試入學</a:t>
            </a:r>
            <a:r>
              <a:rPr kumimoji="0" sz="2800" b="1" i="0" u="none" strike="noStrike" kern="1200" cap="none" spc="-5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-</a:t>
            </a: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其他重點提醒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</p:spTree>
    <p:extLst>
      <p:ext uri="{BB962C8B-B14F-4D97-AF65-F5344CB8AC3E}">
        <p14:creationId xmlns:p14="http://schemas.microsoft.com/office/powerpoint/2010/main" val="168631900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55245" y="2355342"/>
            <a:ext cx="8433511" cy="149015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10565" marR="5080" indent="-694055">
              <a:lnSpc>
                <a:spcPct val="100000"/>
              </a:lnSpc>
              <a:spcBef>
                <a:spcPts val="100"/>
              </a:spcBef>
            </a:pPr>
            <a:r>
              <a:rPr sz="4800" dirty="0">
                <a:solidFill>
                  <a:srgbClr val="000000"/>
                </a:solidFill>
                <a:latin typeface="Times New Roman"/>
                <a:cs typeface="Times New Roman"/>
              </a:rPr>
              <a:t>Q</a:t>
            </a:r>
            <a:r>
              <a:rPr sz="4800" dirty="0">
                <a:solidFill>
                  <a:srgbClr val="000000"/>
                </a:solidFill>
              </a:rPr>
              <a:t>：優免和聯免的積分比序項目 那麼像，到底有什麼分</a:t>
            </a:r>
            <a:r>
              <a:rPr sz="4800" spc="-20" dirty="0">
                <a:solidFill>
                  <a:srgbClr val="000000"/>
                </a:solidFill>
              </a:rPr>
              <a:t>別</a:t>
            </a:r>
            <a:r>
              <a:rPr sz="4800" dirty="0">
                <a:solidFill>
                  <a:srgbClr val="000000"/>
                </a:solidFill>
                <a:latin typeface="Times New Roman"/>
                <a:cs typeface="Times New Roman"/>
              </a:rPr>
              <a:t>?</a:t>
            </a:r>
            <a:endParaRPr sz="48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736595" y="114427"/>
            <a:ext cx="106362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Q &amp;</a:t>
            </a:r>
            <a:r>
              <a:rPr kumimoji="0" sz="2800" b="1" i="0" u="none" strike="noStrike" kern="120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 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A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</p:spTree>
    <p:extLst>
      <p:ext uri="{BB962C8B-B14F-4D97-AF65-F5344CB8AC3E}">
        <p14:creationId xmlns:p14="http://schemas.microsoft.com/office/powerpoint/2010/main" val="10176018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189040" y="758318"/>
          <a:ext cx="8754109" cy="57465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68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2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52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7797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14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項目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14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五專優先免</a:t>
                      </a:r>
                      <a:r>
                        <a:rPr sz="1400" b="1" spc="1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試入</a:t>
                      </a:r>
                      <a:r>
                        <a:rPr sz="14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學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14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北、中、</a:t>
                      </a: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南</a:t>
                      </a:r>
                      <a:r>
                        <a:rPr sz="1400" b="1" spc="1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區五</a:t>
                      </a:r>
                      <a:r>
                        <a:rPr sz="14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專</a:t>
                      </a:r>
                      <a:r>
                        <a:rPr sz="1400" b="1" spc="1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聯合</a:t>
                      </a:r>
                      <a:r>
                        <a:rPr sz="14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免</a:t>
                      </a:r>
                      <a:r>
                        <a:rPr sz="1400" b="1" spc="1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試入</a:t>
                      </a:r>
                      <a:r>
                        <a:rPr sz="14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學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793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37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報名資格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1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 marR="182880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應屆、非應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屆畢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業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生、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符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合同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等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學力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資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格者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皆</a:t>
                      </a:r>
                      <a:r>
                        <a:rPr sz="1400" b="1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可 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報名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同左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1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037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招生名額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1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簡章名額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1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5244" marR="88265">
                        <a:lnSpc>
                          <a:spcPct val="100000"/>
                        </a:lnSpc>
                        <a:spcBef>
                          <a:spcPts val="9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各區簡章及</a:t>
                      </a:r>
                      <a:r>
                        <a:rPr sz="1400" b="1" spc="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110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1400" b="1" spc="2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6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18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網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路公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告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實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際名額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43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12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辦理時間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5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月下旬至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6月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旬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6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月下旬至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7月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旬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7682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126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同時間進行</a:t>
                      </a:r>
                      <a:r>
                        <a:rPr sz="1400" b="1" spc="1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之其</a:t>
                      </a:r>
                      <a:r>
                        <a:rPr sz="1400" b="1" spc="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他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入學管道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60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 marR="182880" algn="just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高級中等學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校各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就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學區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優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先免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試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入學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技優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甄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審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入學、直升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入學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實用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技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能學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程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輔導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分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發、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特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色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招生專業群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科甄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入學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26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高級中等學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校各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就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學區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試入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5" dirty="0">
                          <a:latin typeface="微軟正黑體"/>
                          <a:cs typeface="微軟正黑體"/>
                        </a:rPr>
                        <a:t>特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色招生考試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分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發入學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60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037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報名方式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國中集體報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名、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個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別網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路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報名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國中集體報名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個別通訊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網路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現場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報</a:t>
                      </a:r>
                      <a:r>
                        <a:rPr sz="140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20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0247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積分證明單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 marR="18034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五專入學專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用「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優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先免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試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入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學」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超額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比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序項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目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積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分證明單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20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5244" marR="19939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五專入學專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用「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聯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合免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試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入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學」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超額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比序項目積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分證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明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單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20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60375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積分採計權重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各積分採計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項目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皆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以原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始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積分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加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總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，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無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加權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權</a:t>
                      </a:r>
                      <a:r>
                        <a:rPr sz="140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重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各招生學校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可加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採計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部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分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主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項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目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至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多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3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項，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加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權權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重以1.5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為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上限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20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083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53975">
                        <a:lnSpc>
                          <a:spcPct val="100000"/>
                        </a:lnSpc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會考成績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 marR="179705" algn="just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國立學校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護理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科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及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護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理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助產</a:t>
                      </a:r>
                      <a:r>
                        <a:rPr sz="1400" b="1" spc="3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科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必採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計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國中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教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育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會考成績，</a:t>
                      </a:r>
                      <a:r>
                        <a:rPr sz="1400" b="1" spc="10" dirty="0">
                          <a:latin typeface="微軟正黑體"/>
                          <a:cs typeface="微軟正黑體"/>
                        </a:rPr>
                        <a:t>但無</a:t>
                      </a:r>
                      <a:r>
                        <a:rPr sz="1400" b="1" spc="20" dirty="0">
                          <a:latin typeface="微軟正黑體"/>
                          <a:cs typeface="微軟正黑體"/>
                        </a:rPr>
                        <a:t>會</a:t>
                      </a:r>
                      <a:r>
                        <a:rPr sz="1400" b="1" spc="10" dirty="0">
                          <a:latin typeface="微軟正黑體"/>
                          <a:cs typeface="微軟正黑體"/>
                        </a:rPr>
                        <a:t>考成</a:t>
                      </a:r>
                      <a:r>
                        <a:rPr sz="1400" b="1" spc="20" dirty="0">
                          <a:latin typeface="微軟正黑體"/>
                          <a:cs typeface="微軟正黑體"/>
                        </a:rPr>
                        <a:t>績</a:t>
                      </a:r>
                      <a:r>
                        <a:rPr sz="1400" b="1" spc="10" dirty="0">
                          <a:latin typeface="微軟正黑體"/>
                          <a:cs typeface="微軟正黑體"/>
                        </a:rPr>
                        <a:t>亦可</a:t>
                      </a:r>
                      <a:r>
                        <a:rPr sz="1400" b="1" spc="20" dirty="0">
                          <a:latin typeface="微軟正黑體"/>
                          <a:cs typeface="微軟正黑體"/>
                        </a:rPr>
                        <a:t>報名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；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其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餘由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校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訂定是否採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計國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教育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會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考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成績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793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5244" marR="201930">
                        <a:lnSpc>
                          <a:spcPct val="100000"/>
                        </a:lnSpc>
                        <a:spcBef>
                          <a:spcPts val="146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各招生學校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皆有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計國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教育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會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考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成 績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860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60362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同分比序項</a:t>
                      </a:r>
                      <a:r>
                        <a:rPr sz="1400" b="1" spc="1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目順</a:t>
                      </a:r>
                      <a:r>
                        <a:rPr sz="14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序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由招生委員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會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統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一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訂</a:t>
                      </a:r>
                      <a:r>
                        <a:rPr sz="140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定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各校自訂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187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162">
                <a:tc>
                  <a:txBody>
                    <a:bodyPr/>
                    <a:lstStyle/>
                    <a:p>
                      <a:pPr marL="53975">
                        <a:lnSpc>
                          <a:spcPts val="1680"/>
                        </a:lnSpc>
                        <a:spcBef>
                          <a:spcPts val="30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志願選擇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ts val="1680"/>
                        </a:lnSpc>
                        <a:spcBef>
                          <a:spcPts val="3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不限學校、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地區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科組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，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至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多</a:t>
                      </a:r>
                      <a:r>
                        <a:rPr sz="1400" spc="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30</a:t>
                      </a:r>
                      <a:r>
                        <a:rPr sz="1400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個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志願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ts val="1680"/>
                        </a:lnSpc>
                        <a:spcBef>
                          <a:spcPts val="3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各區限擇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1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所五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專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學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校</a:t>
                      </a:r>
                      <a:r>
                        <a:rPr sz="1400" spc="-5" dirty="0">
                          <a:latin typeface="微軟正黑體"/>
                          <a:cs typeface="微軟正黑體"/>
                        </a:rPr>
                        <a:t> 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(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一區一校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)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50303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1295"/>
                        </a:spcBef>
                      </a:pPr>
                      <a:r>
                        <a:rPr sz="1400" b="1" spc="2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錄取方式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644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54610" marR="177165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網路選填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志</a:t>
                      </a:r>
                      <a:r>
                        <a:rPr sz="1400" b="1" spc="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願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，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由招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生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委員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會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進行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志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願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序</a:t>
                      </a:r>
                      <a:r>
                        <a:rPr sz="14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統一 電腦分發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，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並公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錄取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榜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單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571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1295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採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現場登記</a:t>
                      </a:r>
                      <a:r>
                        <a:rPr sz="1400" b="1" spc="1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分發</a:t>
                      </a:r>
                      <a:r>
                        <a:rPr sz="1400" b="1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報</a:t>
                      </a:r>
                      <a:r>
                        <a:rPr sz="1400" b="1" spc="2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到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方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式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辦理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644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4395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10" dirty="0">
                <a:solidFill>
                  <a:srgbClr val="FFFFFF"/>
                </a:solidFill>
              </a:rPr>
              <a:t>A：</a:t>
            </a:r>
            <a:r>
              <a:rPr sz="2800" spc="-5" dirty="0">
                <a:solidFill>
                  <a:srgbClr val="FFFFFF"/>
                </a:solidFill>
              </a:rPr>
              <a:t>五專</a:t>
            </a:r>
            <a:r>
              <a:rPr sz="2800" spc="-5" dirty="0">
                <a:solidFill>
                  <a:srgbClr val="FFFF00"/>
                </a:solidFill>
              </a:rPr>
              <a:t>優先</a:t>
            </a:r>
            <a:r>
              <a:rPr sz="2800" spc="-5" dirty="0">
                <a:solidFill>
                  <a:srgbClr val="FFFFFF"/>
                </a:solidFill>
              </a:rPr>
              <a:t>與</a:t>
            </a:r>
            <a:r>
              <a:rPr sz="2800" spc="-5" dirty="0">
                <a:solidFill>
                  <a:srgbClr val="00FF00"/>
                </a:solidFill>
              </a:rPr>
              <a:t>聯合</a:t>
            </a:r>
            <a:r>
              <a:rPr sz="2800" spc="-5" dirty="0">
                <a:solidFill>
                  <a:srgbClr val="FFFFFF"/>
                </a:solidFill>
              </a:rPr>
              <a:t>免試入學之</a:t>
            </a:r>
            <a:r>
              <a:rPr sz="2800" dirty="0">
                <a:solidFill>
                  <a:srgbClr val="FFFFFF"/>
                </a:solidFill>
              </a:rPr>
              <a:t>比較</a:t>
            </a:r>
            <a:r>
              <a:rPr sz="2800" spc="-5" dirty="0">
                <a:solidFill>
                  <a:srgbClr val="FFFFFF"/>
                </a:solidFill>
              </a:rPr>
              <a:t>(1/3)</a:t>
            </a:r>
            <a:endParaRPr sz="2800"/>
          </a:p>
        </p:txBody>
      </p:sp>
    </p:spTree>
    <p:extLst>
      <p:ext uri="{BB962C8B-B14F-4D97-AF65-F5344CB8AC3E}">
        <p14:creationId xmlns:p14="http://schemas.microsoft.com/office/powerpoint/2010/main" val="254440857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038584"/>
              </p:ext>
            </p:extLst>
          </p:nvPr>
        </p:nvGraphicFramePr>
        <p:xfrm>
          <a:off x="257174" y="758316"/>
          <a:ext cx="8647506" cy="602041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3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4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831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3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58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6533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54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5467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31331"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1327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超額比序項目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945515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五專優先免試入學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3025" marB="0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462280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各區五專聯合免試入學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30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612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145"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6619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採計說明比較</a:t>
                      </a:r>
                      <a:endParaRPr sz="14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01600" marB="0">
                    <a:lnL w="381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0825" marR="242570">
                        <a:lnSpc>
                          <a:spcPts val="1680"/>
                        </a:lnSpc>
                        <a:spcBef>
                          <a:spcPts val="10"/>
                        </a:spcBef>
                      </a:pPr>
                      <a:r>
                        <a:rPr lang="zh-TW" altLang="en-US" sz="1400" dirty="0" smtClean="0">
                          <a:latin typeface="微軟正黑體"/>
                          <a:cs typeface="微軟正黑體"/>
                        </a:rPr>
                        <a:t>積分上限</a:t>
                      </a:r>
                      <a:endParaRPr sz="14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37235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採計說明比較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0160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60020" marR="149860">
                        <a:lnSpc>
                          <a:spcPts val="1680"/>
                        </a:lnSpc>
                        <a:spcBef>
                          <a:spcPts val="1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積分 上限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9366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3100">
                        <a:latin typeface="Times New Roman"/>
                        <a:cs typeface="Times New Roman"/>
                      </a:endParaRPr>
                    </a:p>
                    <a:p>
                      <a:pPr marL="40640" marR="135890" algn="just">
                        <a:lnSpc>
                          <a:spcPct val="100000"/>
                        </a:lnSpc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多 元 學 習 表 現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40640">
                        <a:lnSpc>
                          <a:spcPct val="100000"/>
                        </a:lnSpc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競賽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5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41275" marR="152400" algn="just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600" spc="25" dirty="0">
                          <a:latin typeface="微軟正黑體"/>
                          <a:cs typeface="微軟正黑體"/>
                        </a:rPr>
                        <a:t>採計簡章所列之國際競性賽及 全國性競賽，以及縣市政府主 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辦之區域及縣市競賽獲獎。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58419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950" dirty="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7</a:t>
                      </a:r>
                    </a:p>
                  </a:txBody>
                  <a:tcPr marL="0" marR="0" marT="25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4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150" dirty="0">
                        <a:latin typeface="Times New Roman"/>
                        <a:cs typeface="Times New Roman"/>
                      </a:endParaRPr>
                    </a:p>
                    <a:p>
                      <a:pPr marL="800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15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41910" marR="165100" algn="just">
                        <a:lnSpc>
                          <a:spcPts val="1680"/>
                        </a:lnSpc>
                        <a:spcBef>
                          <a:spcPts val="4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採計簡章所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列之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國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際競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性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賽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及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全國性競賽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，以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地方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政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府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機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關主辦之區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域及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縣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市競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賽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獲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獎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41910">
                        <a:lnSpc>
                          <a:spcPts val="1595"/>
                        </a:lnSpc>
                      </a:pPr>
                      <a:r>
                        <a:rPr sz="1400" dirty="0">
                          <a:latin typeface="微軟正黑體"/>
                          <a:cs typeface="微軟正黑體"/>
                        </a:rPr>
                        <a:t>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7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5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600">
                        <a:latin typeface="Times New Roman"/>
                        <a:cs typeface="Times New Roman"/>
                      </a:endParaRPr>
                    </a:p>
                    <a:p>
                      <a:pPr marL="42545">
                        <a:lnSpc>
                          <a:spcPct val="100000"/>
                        </a:lnSpc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16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425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 marL="40640">
                        <a:lnSpc>
                          <a:spcPct val="100000"/>
                        </a:lnSpc>
                        <a:spcBef>
                          <a:spcPts val="1855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服務學習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224154" marR="175260" indent="-183515">
                        <a:lnSpc>
                          <a:spcPct val="100000"/>
                        </a:lnSpc>
                        <a:spcBef>
                          <a:spcPts val="885"/>
                        </a:spcBef>
                        <a:buAutoNum type="arabicPeriod"/>
                        <a:tabLst>
                          <a:tab pos="224790" algn="l"/>
                        </a:tabLst>
                      </a:pPr>
                      <a:r>
                        <a:rPr sz="1600" spc="25" dirty="0">
                          <a:latin typeface="微軟正黑體"/>
                          <a:cs typeface="微軟正黑體"/>
                        </a:rPr>
                        <a:t>班級幹部、小老師或社團幹 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部，任滿一學期</a:t>
                      </a:r>
                      <a:r>
                        <a:rPr sz="1600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2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  <a:p>
                      <a:pPr marL="224154" marR="57785" indent="-183515" algn="just">
                        <a:lnSpc>
                          <a:spcPct val="100000"/>
                        </a:lnSpc>
                        <a:spcBef>
                          <a:spcPts val="5"/>
                        </a:spcBef>
                        <a:buAutoNum type="arabicPeriod"/>
                        <a:tabLst>
                          <a:tab pos="224790" algn="l"/>
                        </a:tabLst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校內服務學習課程及活動，  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或於校外參加志工服務或社 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區服務，</a:t>
                      </a:r>
                      <a:r>
                        <a:rPr sz="1600" spc="10" dirty="0">
                          <a:latin typeface="微軟正黑體"/>
                          <a:cs typeface="微軟正黑體"/>
                        </a:rPr>
                        <a:t>滿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1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小時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0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.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2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5分。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1239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855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15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224790" marR="161925" indent="-182880" algn="just">
                        <a:lnSpc>
                          <a:spcPct val="100000"/>
                        </a:lnSpc>
                        <a:spcBef>
                          <a:spcPts val="1495"/>
                        </a:spcBef>
                        <a:buAutoNum type="arabicPeriod"/>
                        <a:tabLst>
                          <a:tab pos="224790" algn="l"/>
                        </a:tabLst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班級幹部、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小老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師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或社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團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幹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部，任滿一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學期</a:t>
                      </a:r>
                      <a:r>
                        <a:rPr sz="1400" spc="35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1分。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224790" marR="161925" indent="-182880" algn="just">
                        <a:lnSpc>
                          <a:spcPct val="100000"/>
                        </a:lnSpc>
                        <a:buAutoNum type="arabicPeriod"/>
                        <a:tabLst>
                          <a:tab pos="224790" algn="l"/>
                        </a:tabLst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校內服務學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習課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程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及活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動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，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或於校外參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加志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工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服務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或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社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區服務，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滿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8小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時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得1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898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85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7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166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40640" marR="31115">
                        <a:lnSpc>
                          <a:spcPts val="2160"/>
                        </a:lnSpc>
                        <a:spcBef>
                          <a:spcPts val="30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日常生活 表現評量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  <a:spcBef>
                          <a:spcPts val="1155"/>
                        </a:spcBef>
                      </a:pPr>
                      <a:r>
                        <a:rPr sz="16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不採計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4668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32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128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採計獎懲紀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錄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6256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4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32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641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ts val="2150"/>
                        </a:lnSpc>
                        <a:spcBef>
                          <a:spcPts val="10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體適能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6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不採計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ts val="2150"/>
                        </a:lnSpc>
                        <a:spcBef>
                          <a:spcPts val="10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採計體適能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檢測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成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績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50"/>
                        </a:lnSpc>
                        <a:spcBef>
                          <a:spcPts val="1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6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2953">
                <a:tc gridSpan="2"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技藝優良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75" marR="34925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依技藝教育課程平均總成績，  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分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成4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級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得1、1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.5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、2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.5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、3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374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3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marR="165100"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依技藝教育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課程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平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均總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成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績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，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分成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3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級得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1、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2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、3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685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3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5931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40640">
                        <a:lnSpc>
                          <a:spcPct val="100000"/>
                        </a:lnSpc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弱勢身分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75" marR="33020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1600" spc="25" dirty="0">
                          <a:latin typeface="微軟正黑體"/>
                          <a:cs typeface="微軟正黑體"/>
                        </a:rPr>
                        <a:t>低收入戶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3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分、中低收入戶、 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直系血親尊親屬支領失業給付 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及特殊境遇家庭子女</a:t>
                      </a:r>
                      <a:r>
                        <a:rPr sz="1600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1.5分。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590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3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 marR="165100" algn="just">
                        <a:lnSpc>
                          <a:spcPts val="1680"/>
                        </a:lnSpc>
                        <a:spcBef>
                          <a:spcPts val="50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符合低收入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戶、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中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低收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入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戶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、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直系血親尊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親屬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支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領失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業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給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付 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子女或特殊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境遇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家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庭子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女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其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中</a:t>
                      </a:r>
                    </a:p>
                    <a:p>
                      <a:pPr marL="41910">
                        <a:lnSpc>
                          <a:spcPts val="1585"/>
                        </a:lnSpc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一種身分者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皆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2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4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63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2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72912">
                <a:tc gridSpan="2"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均衡學習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每項學習領</a:t>
                      </a:r>
                      <a:r>
                        <a:rPr sz="1600" spc="10" dirty="0">
                          <a:latin typeface="微軟正黑體"/>
                          <a:cs typeface="微軟正黑體"/>
                        </a:rPr>
                        <a:t>域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5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學期平均成績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  <a:p>
                      <a:pPr marL="412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60分以上各</a:t>
                      </a:r>
                      <a:r>
                        <a:rPr sz="1600" spc="5" dirty="0">
                          <a:latin typeface="微軟正黑體"/>
                          <a:cs typeface="微軟正黑體"/>
                        </a:rPr>
                        <a:t>得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7分。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374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21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每項學習領</a:t>
                      </a:r>
                      <a:r>
                        <a:rPr sz="1400" spc="15" dirty="0">
                          <a:latin typeface="微軟正黑體"/>
                          <a:cs typeface="微軟正黑體"/>
                        </a:rPr>
                        <a:t>域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5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學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期平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均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成</a:t>
                      </a:r>
                      <a:r>
                        <a:rPr sz="1400" dirty="0">
                          <a:latin typeface="微軟正黑體"/>
                          <a:cs typeface="微軟正黑體"/>
                        </a:rPr>
                        <a:t>績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419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60分以上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各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得2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分。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6921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4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6</a:t>
                      </a:r>
                    </a:p>
                  </a:txBody>
                  <a:tcPr marL="0" marR="0" marT="1447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4395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10" dirty="0">
                <a:solidFill>
                  <a:srgbClr val="FFFFFF"/>
                </a:solidFill>
              </a:rPr>
              <a:t>A：</a:t>
            </a:r>
            <a:r>
              <a:rPr sz="2800" spc="-5" dirty="0">
                <a:solidFill>
                  <a:srgbClr val="FFFFFF"/>
                </a:solidFill>
              </a:rPr>
              <a:t>五專</a:t>
            </a:r>
            <a:r>
              <a:rPr sz="2800" spc="-5" dirty="0">
                <a:solidFill>
                  <a:srgbClr val="FFFF00"/>
                </a:solidFill>
              </a:rPr>
              <a:t>優先</a:t>
            </a:r>
            <a:r>
              <a:rPr sz="2800" spc="-5" dirty="0">
                <a:solidFill>
                  <a:srgbClr val="FFFFFF"/>
                </a:solidFill>
              </a:rPr>
              <a:t>與</a:t>
            </a:r>
            <a:r>
              <a:rPr sz="2800" spc="-5" dirty="0">
                <a:solidFill>
                  <a:srgbClr val="00FF00"/>
                </a:solidFill>
              </a:rPr>
              <a:t>聯合</a:t>
            </a:r>
            <a:r>
              <a:rPr sz="2800" spc="-5" dirty="0">
                <a:solidFill>
                  <a:srgbClr val="FFFFFF"/>
                </a:solidFill>
              </a:rPr>
              <a:t>免試入學之</a:t>
            </a:r>
            <a:r>
              <a:rPr sz="2800" dirty="0">
                <a:solidFill>
                  <a:srgbClr val="FFFFFF"/>
                </a:solidFill>
              </a:rPr>
              <a:t>比較</a:t>
            </a:r>
            <a:r>
              <a:rPr sz="2800" spc="-5" dirty="0">
                <a:solidFill>
                  <a:srgbClr val="FFFFFF"/>
                </a:solidFill>
              </a:rPr>
              <a:t>(2/3)</a:t>
            </a:r>
            <a:endParaRPr sz="2800"/>
          </a:p>
        </p:txBody>
      </p:sp>
    </p:spTree>
    <p:extLst>
      <p:ext uri="{BB962C8B-B14F-4D97-AF65-F5344CB8AC3E}">
        <p14:creationId xmlns:p14="http://schemas.microsoft.com/office/powerpoint/2010/main" val="346163340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53187" y="974346"/>
          <a:ext cx="8435974" cy="54109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09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62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1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57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910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41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07186">
                <a:tc rowSpan="2"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2550">
                        <a:latin typeface="Times New Roman"/>
                        <a:cs typeface="Times New Roman"/>
                      </a:endParaRPr>
                    </a:p>
                    <a:p>
                      <a:pPr marL="537845" marR="3175">
                        <a:lnSpc>
                          <a:spcPct val="100000"/>
                        </a:lnSpc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超額比序項目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755650">
                        <a:lnSpc>
                          <a:spcPct val="100000"/>
                        </a:lnSpc>
                        <a:spcBef>
                          <a:spcPts val="126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五專優先免試入學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60655" marB="0">
                    <a:lnL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126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各區五專聯合免試入學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60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793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720"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381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5975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採計說明比較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L w="381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141605" marR="133985">
                        <a:lnSpc>
                          <a:spcPts val="1680"/>
                        </a:lnSpc>
                        <a:spcBef>
                          <a:spcPts val="1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積分 上限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502284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採計說明比較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009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>
                  <a:txBody>
                    <a:bodyPr/>
                    <a:lstStyle/>
                    <a:p>
                      <a:pPr marL="71120" marR="60960">
                        <a:lnSpc>
                          <a:spcPts val="1680"/>
                        </a:lnSpc>
                        <a:spcBef>
                          <a:spcPts val="15"/>
                        </a:spcBef>
                      </a:pPr>
                      <a:r>
                        <a:rPr sz="1400" spc="25" dirty="0">
                          <a:latin typeface="微軟正黑體"/>
                          <a:cs typeface="微軟正黑體"/>
                        </a:rPr>
                        <a:t>積分 上限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6107"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68580" marR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適性輔導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050">
                        <a:latin typeface="Times New Roman"/>
                        <a:cs typeface="Times New Roman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600" spc="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不採計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61290" algn="just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採計《生涯發展規劃 書》中家長、導師、 輔導教師勾選之意見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558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3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36116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12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國中教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育會考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68580" algn="just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國文、</a:t>
                      </a:r>
                      <a:r>
                        <a:rPr sz="1800" spc="10" dirty="0">
                          <a:latin typeface="微軟正黑體"/>
                          <a:cs typeface="微軟正黑體"/>
                        </a:rPr>
                        <a:t>數</a:t>
                      </a:r>
                      <a:r>
                        <a:rPr sz="1800" spc="20" dirty="0">
                          <a:latin typeface="微軟正黑體"/>
                          <a:cs typeface="微軟正黑體"/>
                        </a:rPr>
                        <a:t>學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、 </a:t>
                      </a:r>
                      <a:r>
                        <a:rPr sz="1800" spc="15" dirty="0">
                          <a:latin typeface="微軟正黑體"/>
                          <a:cs typeface="微軟正黑體"/>
                        </a:rPr>
                        <a:t>英語、</a:t>
                      </a:r>
                      <a:r>
                        <a:rPr sz="1800" spc="5" dirty="0">
                          <a:latin typeface="微軟正黑體"/>
                          <a:cs typeface="微軟正黑體"/>
                        </a:rPr>
                        <a:t>自</a:t>
                      </a:r>
                      <a:r>
                        <a:rPr sz="1800" spc="15" dirty="0">
                          <a:latin typeface="微軟正黑體"/>
                          <a:cs typeface="微軟正黑體"/>
                        </a:rPr>
                        <a:t>然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、 </a:t>
                      </a:r>
                      <a:r>
                        <a:rPr sz="1800" spc="20" dirty="0">
                          <a:latin typeface="微軟正黑體"/>
                          <a:cs typeface="微軟正黑體"/>
                        </a:rPr>
                        <a:t>社會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5080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875"/>
                        </a:spcBef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每科目依照3等級4標示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  <a:p>
                      <a:pPr marL="69215">
                        <a:lnSpc>
                          <a:spcPts val="1675"/>
                        </a:lnSpc>
                        <a:spcBef>
                          <a:spcPts val="15"/>
                        </a:spcBef>
                      </a:pPr>
                      <a:r>
                        <a:rPr sz="1400" spc="30" dirty="0">
                          <a:latin typeface="微軟正黑體"/>
                          <a:cs typeface="微軟正黑體"/>
                        </a:rPr>
                        <a:t>（A</a:t>
                      </a:r>
                      <a:r>
                        <a:rPr sz="1350" spc="44" baseline="24691" dirty="0">
                          <a:latin typeface="微軟正黑體"/>
                          <a:cs typeface="微軟正黑體"/>
                        </a:rPr>
                        <a:t>++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A</a:t>
                      </a:r>
                      <a:r>
                        <a:rPr sz="1350" spc="44" baseline="24691" dirty="0">
                          <a:latin typeface="微軟正黑體"/>
                          <a:cs typeface="微軟正黑體"/>
                        </a:rPr>
                        <a:t>+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A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30" dirty="0">
                          <a:latin typeface="微軟正黑體"/>
                          <a:cs typeface="微軟正黑體"/>
                        </a:rPr>
                        <a:t>B</a:t>
                      </a:r>
                      <a:r>
                        <a:rPr sz="1350" spc="44" baseline="24691" dirty="0">
                          <a:latin typeface="微軟正黑體"/>
                          <a:cs typeface="微軟正黑體"/>
                        </a:rPr>
                        <a:t>++</a:t>
                      </a:r>
                      <a:r>
                        <a:rPr sz="1400" spc="15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25" dirty="0">
                          <a:latin typeface="微軟正黑體"/>
                          <a:cs typeface="微軟正黑體"/>
                        </a:rPr>
                        <a:t>B</a:t>
                      </a:r>
                      <a:r>
                        <a:rPr sz="1350" spc="37" baseline="24691" dirty="0">
                          <a:latin typeface="微軟正黑體"/>
                          <a:cs typeface="微軟正黑體"/>
                        </a:rPr>
                        <a:t>+</a:t>
                      </a:r>
                      <a:r>
                        <a:rPr sz="1400" spc="10" dirty="0">
                          <a:latin typeface="微軟正黑體"/>
                          <a:cs typeface="微軟正黑體"/>
                        </a:rPr>
                        <a:t>、</a:t>
                      </a:r>
                      <a:r>
                        <a:rPr sz="1400" spc="20" dirty="0">
                          <a:latin typeface="微軟正黑體"/>
                          <a:cs typeface="微軟正黑體"/>
                        </a:rPr>
                        <a:t>B</a:t>
                      </a:r>
                      <a:r>
                        <a:rPr sz="1400" spc="5" dirty="0">
                          <a:latin typeface="微軟正黑體"/>
                          <a:cs typeface="微軟正黑體"/>
                        </a:rPr>
                        <a:t>、</a:t>
                      </a:r>
                      <a:endParaRPr sz="1400">
                        <a:latin typeface="微軟正黑體"/>
                        <a:cs typeface="微軟正黑體"/>
                      </a:endParaRPr>
                    </a:p>
                    <a:p>
                      <a:pPr marL="69215">
                        <a:lnSpc>
                          <a:spcPts val="1914"/>
                        </a:lnSpc>
                      </a:pPr>
                      <a:r>
                        <a:rPr sz="1400" spc="20" dirty="0">
                          <a:latin typeface="微軟正黑體"/>
                          <a:cs typeface="微軟正黑體"/>
                        </a:rPr>
                        <a:t>C）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成績各得6.4～1</a:t>
                      </a:r>
                      <a:r>
                        <a:rPr sz="1600" spc="-5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111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32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每科目依</a:t>
                      </a:r>
                      <a:r>
                        <a:rPr sz="1600" spc="20" dirty="0">
                          <a:latin typeface="微軟正黑體"/>
                          <a:cs typeface="微軟正黑體"/>
                        </a:rPr>
                        <a:t>照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3等級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(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精熟、基礎、</a:t>
                      </a:r>
                      <a:r>
                        <a:rPr sz="1600" dirty="0">
                          <a:latin typeface="微軟正黑體"/>
                          <a:cs typeface="微軟正黑體"/>
                        </a:rPr>
                        <a:t>待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加</a:t>
                      </a:r>
                      <a:r>
                        <a:rPr sz="1600" spc="25" dirty="0">
                          <a:latin typeface="微軟正黑體"/>
                          <a:cs typeface="微軟正黑體"/>
                        </a:rPr>
                        <a:t>強</a:t>
                      </a:r>
                      <a:r>
                        <a:rPr sz="1600" spc="-5" dirty="0">
                          <a:latin typeface="微軟正黑體"/>
                          <a:cs typeface="微軟正黑體"/>
                        </a:rPr>
                        <a:t>)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成績各得3～1分。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9588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15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398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68580" marR="3175">
                        <a:lnSpc>
                          <a:spcPct val="100000"/>
                        </a:lnSpc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寫作測驗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7145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依據寫作測驗級分數成績得 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最高1分，並作為同分比序 項目順序之最後順位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603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1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61290" algn="just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僅作為同分比序項目 順序，不納入積分採 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計項目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603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95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2036">
                <a:tc gridSpan="2">
                  <a:txBody>
                    <a:bodyPr/>
                    <a:lstStyle/>
                    <a:p>
                      <a:pPr marL="68580" marR="3175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志願序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1130"/>
                        </a:spcBef>
                      </a:pPr>
                      <a:r>
                        <a:rPr sz="1600" spc="1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依照志願順序得21～26</a:t>
                      </a:r>
                      <a:r>
                        <a:rPr sz="1600" spc="-5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分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435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1800" spc="20" dirty="0">
                          <a:solidFill>
                            <a:srgbClr val="FF0000"/>
                          </a:solidFill>
                          <a:latin typeface="微軟正黑體"/>
                          <a:cs typeface="微軟正黑體"/>
                        </a:rPr>
                        <a:t>26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1130"/>
                        </a:spcBef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不採計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1435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32">
                <a:tc gridSpan="2">
                  <a:txBody>
                    <a:bodyPr/>
                    <a:lstStyle/>
                    <a:p>
                      <a:pPr marL="68580" marR="3175">
                        <a:lnSpc>
                          <a:spcPct val="100000"/>
                        </a:lnSpc>
                        <a:spcBef>
                          <a:spcPts val="680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其他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  <a:p>
                      <a:pPr marL="68580" marR="3175">
                        <a:lnSpc>
                          <a:spcPct val="100000"/>
                        </a:lnSpc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（招生學校自訂項目）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8636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1875"/>
                        </a:spcBef>
                      </a:pPr>
                      <a:r>
                        <a:rPr sz="1600" spc="15" dirty="0">
                          <a:latin typeface="微軟正黑體"/>
                          <a:cs typeface="微軟正黑體"/>
                        </a:rPr>
                        <a:t>不採計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2381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60"/>
                        </a:spcBef>
                      </a:pPr>
                      <a:r>
                        <a:rPr sz="1800" spc="25" dirty="0">
                          <a:latin typeface="微軟正黑體"/>
                          <a:cs typeface="微軟正黑體"/>
                        </a:rPr>
                        <a:t>--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235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61290" algn="just">
                        <a:lnSpc>
                          <a:spcPts val="1920"/>
                        </a:lnSpc>
                        <a:spcBef>
                          <a:spcPts val="20"/>
                        </a:spcBef>
                      </a:pPr>
                      <a:r>
                        <a:rPr sz="1600" spc="20" dirty="0">
                          <a:latin typeface="微軟正黑體"/>
                          <a:cs typeface="微軟正黑體"/>
                        </a:rPr>
                        <a:t>由招生學校自行訂定 採計項目及積分採計 </a:t>
                      </a:r>
                      <a:r>
                        <a:rPr sz="1600" spc="15" dirty="0">
                          <a:latin typeface="微軟正黑體"/>
                          <a:cs typeface="微軟正黑體"/>
                        </a:rPr>
                        <a:t>方式</a:t>
                      </a:r>
                      <a:endParaRPr sz="1600">
                        <a:latin typeface="微軟正黑體"/>
                        <a:cs typeface="微軟正黑體"/>
                      </a:endParaRPr>
                    </a:p>
                  </a:txBody>
                  <a:tcPr marL="0" marR="0" marT="25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76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5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235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BF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0334">
                <a:tc gridSpan="2">
                  <a:txBody>
                    <a:bodyPr/>
                    <a:lstStyle/>
                    <a:p>
                      <a:pPr marL="422275" marR="317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1800" b="1" spc="20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總積分合計上限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81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101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81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52425">
                        <a:lnSpc>
                          <a:spcPct val="100000"/>
                        </a:lnSpc>
                        <a:spcBef>
                          <a:spcPts val="615"/>
                        </a:spcBef>
                      </a:pPr>
                      <a:r>
                        <a:rPr sz="1800" spc="20" dirty="0">
                          <a:latin typeface="微軟正黑體"/>
                          <a:cs typeface="微軟正黑體"/>
                        </a:rPr>
                        <a:t>50分（未含加</a:t>
                      </a:r>
                      <a:r>
                        <a:rPr sz="1800" spc="10" dirty="0">
                          <a:latin typeface="微軟正黑體"/>
                          <a:cs typeface="微軟正黑體"/>
                        </a:rPr>
                        <a:t>權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）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81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3D59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643953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10" dirty="0">
                <a:solidFill>
                  <a:srgbClr val="FFFFFF"/>
                </a:solidFill>
              </a:rPr>
              <a:t>A：</a:t>
            </a:r>
            <a:r>
              <a:rPr sz="2800" spc="-5" dirty="0">
                <a:solidFill>
                  <a:srgbClr val="FFFFFF"/>
                </a:solidFill>
              </a:rPr>
              <a:t>五專</a:t>
            </a:r>
            <a:r>
              <a:rPr sz="2800" spc="-5" dirty="0">
                <a:solidFill>
                  <a:srgbClr val="FFFF00"/>
                </a:solidFill>
              </a:rPr>
              <a:t>優先</a:t>
            </a:r>
            <a:r>
              <a:rPr sz="2800" spc="-5" dirty="0">
                <a:solidFill>
                  <a:srgbClr val="FFFFFF"/>
                </a:solidFill>
              </a:rPr>
              <a:t>與</a:t>
            </a:r>
            <a:r>
              <a:rPr sz="2800" spc="-5" dirty="0">
                <a:solidFill>
                  <a:srgbClr val="00FF00"/>
                </a:solidFill>
              </a:rPr>
              <a:t>聯合</a:t>
            </a:r>
            <a:r>
              <a:rPr sz="2800" spc="-5" dirty="0">
                <a:solidFill>
                  <a:srgbClr val="FFFFFF"/>
                </a:solidFill>
              </a:rPr>
              <a:t>免試入學之</a:t>
            </a:r>
            <a:r>
              <a:rPr sz="2800" dirty="0">
                <a:solidFill>
                  <a:srgbClr val="FFFFFF"/>
                </a:solidFill>
              </a:rPr>
              <a:t>比較</a:t>
            </a:r>
            <a:r>
              <a:rPr sz="2800" spc="-5" dirty="0">
                <a:solidFill>
                  <a:srgbClr val="FFFFFF"/>
                </a:solidFill>
              </a:rPr>
              <a:t>(3/3)</a:t>
            </a:r>
            <a:endParaRPr sz="2800"/>
          </a:p>
        </p:txBody>
      </p:sp>
    </p:spTree>
    <p:extLst>
      <p:ext uri="{BB962C8B-B14F-4D97-AF65-F5344CB8AC3E}">
        <p14:creationId xmlns:p14="http://schemas.microsoft.com/office/powerpoint/2010/main" val="136013617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535940" y="1895933"/>
            <a:ext cx="7693659" cy="370678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55600" marR="5080" lvl="0" indent="-343535" algn="just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若學生對</a:t>
            </a:r>
            <a:r>
              <a:rPr kumimoji="0" sz="3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於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</a:t>
            </a:r>
            <a:r>
              <a:rPr kumimoji="0" sz="3200" b="1" i="0" u="none" strike="noStrike" kern="1200" cap="none" spc="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科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系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的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需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求較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明確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則 建議可以參加五專優先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免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試入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，全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國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不 分區，可選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填</a:t>
            </a:r>
            <a:r>
              <a:rPr kumimoji="0" sz="3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30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個志願。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"/>
              </a:spcBef>
              <a:spcAft>
                <a:spcPts val="0"/>
              </a:spcAft>
              <a:buClrTx/>
              <a:buSzTx/>
              <a:buFont typeface="Arial"/>
              <a:buChar char="•"/>
              <a:tabLst/>
              <a:defRPr/>
            </a:pPr>
            <a:endParaRPr kumimoji="0" sz="4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355600" marR="5080" lvl="0" indent="-343535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356235" algn="l"/>
              </a:tabLst>
              <a:defRPr/>
            </a:pP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若學生對</a:t>
            </a:r>
            <a:r>
              <a:rPr kumimoji="0" sz="32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於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「</a:t>
            </a:r>
            <a:r>
              <a:rPr kumimoji="0" sz="3200" b="1" i="0" u="none" strike="noStrike" kern="1200" cap="none" spc="5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校</a:t>
            </a:r>
            <a:r>
              <a:rPr kumimoji="0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」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的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需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求較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明確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則 建議可以參加五專聯合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免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試入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，鎖</a:t>
            </a:r>
            <a:r>
              <a:rPr kumimoji="0" sz="32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定</a:t>
            </a:r>
            <a:r>
              <a:rPr kumimoji="0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志 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願學校，該校所有招生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科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組皆</a:t>
            </a:r>
            <a:r>
              <a:rPr kumimoji="0" sz="32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可</a:t>
            </a:r>
            <a:r>
              <a:rPr kumimoji="0" sz="32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撕榜。</a:t>
            </a:r>
            <a:endParaRPr kumimoji="0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07704" y="583947"/>
            <a:ext cx="1080122" cy="135051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292080" y="2852936"/>
            <a:ext cx="1080122" cy="135051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493204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10" dirty="0">
                <a:solidFill>
                  <a:srgbClr val="FFFFFF"/>
                </a:solidFill>
              </a:rPr>
              <a:t>Q</a:t>
            </a:r>
            <a:r>
              <a:rPr sz="2800" spc="-5" dirty="0">
                <a:solidFill>
                  <a:srgbClr val="FFFFFF"/>
                </a:solidFill>
              </a:rPr>
              <a:t>：五專招生管道該如何選擇？</a:t>
            </a:r>
            <a:endParaRPr sz="2800"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25302714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73415" y="6518249"/>
            <a:ext cx="2787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001F5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59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46736"/>
            <a:ext cx="9144000" cy="6811645"/>
            <a:chOff x="0" y="46736"/>
            <a:chExt cx="9144000" cy="6811645"/>
          </a:xfrm>
        </p:grpSpPr>
        <p:sp>
          <p:nvSpPr>
            <p:cNvPr id="5" name="object 5"/>
            <p:cNvSpPr/>
            <p:nvPr/>
          </p:nvSpPr>
          <p:spPr>
            <a:xfrm>
              <a:off x="0" y="46736"/>
              <a:ext cx="9137650" cy="6689725"/>
            </a:xfrm>
            <a:custGeom>
              <a:avLst/>
              <a:gdLst/>
              <a:ahLst/>
              <a:cxnLst/>
              <a:rect l="l" t="t" r="r" b="b"/>
              <a:pathLst>
                <a:path w="9137650" h="6689725">
                  <a:moveTo>
                    <a:pt x="9137269" y="0"/>
                  </a:moveTo>
                  <a:lnTo>
                    <a:pt x="0" y="4960278"/>
                  </a:lnTo>
                  <a:lnTo>
                    <a:pt x="0" y="4984946"/>
                  </a:lnTo>
                  <a:lnTo>
                    <a:pt x="7646034" y="6689477"/>
                  </a:lnTo>
                  <a:lnTo>
                    <a:pt x="9137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67842" y="3386836"/>
              <a:ext cx="1290955" cy="1290955"/>
            </a:xfrm>
            <a:custGeom>
              <a:avLst/>
              <a:gdLst/>
              <a:ahLst/>
              <a:cxnLst/>
              <a:rect l="l" t="t" r="r" b="b"/>
              <a:pathLst>
                <a:path w="1290955" h="1290954">
                  <a:moveTo>
                    <a:pt x="0" y="1290574"/>
                  </a:moveTo>
                  <a:lnTo>
                    <a:pt x="1290574" y="1290574"/>
                  </a:lnTo>
                  <a:lnTo>
                    <a:pt x="1290574" y="0"/>
                  </a:lnTo>
                  <a:lnTo>
                    <a:pt x="0" y="0"/>
                  </a:lnTo>
                  <a:lnTo>
                    <a:pt x="0" y="1290574"/>
                  </a:lnTo>
                  <a:close/>
                </a:path>
              </a:pathLst>
            </a:custGeom>
            <a:ln w="28575">
              <a:solidFill>
                <a:srgbClr val="D9959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778000" y="1926043"/>
              <a:ext cx="1207770" cy="1207770"/>
            </a:xfrm>
            <a:custGeom>
              <a:avLst/>
              <a:gdLst/>
              <a:ahLst/>
              <a:cxnLst/>
              <a:rect l="l" t="t" r="r" b="b"/>
              <a:pathLst>
                <a:path w="1207770" h="1207770">
                  <a:moveTo>
                    <a:pt x="1207312" y="0"/>
                  </a:moveTo>
                  <a:lnTo>
                    <a:pt x="0" y="0"/>
                  </a:lnTo>
                  <a:lnTo>
                    <a:pt x="0" y="603669"/>
                  </a:lnTo>
                  <a:lnTo>
                    <a:pt x="0" y="1207300"/>
                  </a:lnTo>
                  <a:lnTo>
                    <a:pt x="1207312" y="1207300"/>
                  </a:lnTo>
                  <a:lnTo>
                    <a:pt x="1207312" y="603669"/>
                  </a:lnTo>
                  <a:lnTo>
                    <a:pt x="1207312" y="0"/>
                  </a:lnTo>
                  <a:close/>
                </a:path>
              </a:pathLst>
            </a:custGeom>
            <a:solidFill>
              <a:srgbClr val="920048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57999" y="2529712"/>
              <a:ext cx="1717675" cy="1717675"/>
            </a:xfrm>
            <a:custGeom>
              <a:avLst/>
              <a:gdLst/>
              <a:ahLst/>
              <a:cxnLst/>
              <a:rect l="l" t="t" r="r" b="b"/>
              <a:pathLst>
                <a:path w="1717675" h="1717675">
                  <a:moveTo>
                    <a:pt x="1717294" y="0"/>
                  </a:moveTo>
                  <a:lnTo>
                    <a:pt x="0" y="0"/>
                  </a:lnTo>
                  <a:lnTo>
                    <a:pt x="0" y="1717294"/>
                  </a:lnTo>
                  <a:lnTo>
                    <a:pt x="1717294" y="1717294"/>
                  </a:lnTo>
                  <a:lnTo>
                    <a:pt x="1717294" y="0"/>
                  </a:lnTo>
                  <a:close/>
                </a:path>
              </a:pathLst>
            </a:custGeom>
            <a:solidFill>
              <a:srgbClr val="66003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469769" y="2529712"/>
              <a:ext cx="513715" cy="619760"/>
            </a:xfrm>
            <a:custGeom>
              <a:avLst/>
              <a:gdLst/>
              <a:ahLst/>
              <a:cxnLst/>
              <a:rect l="l" t="t" r="r" b="b"/>
              <a:pathLst>
                <a:path w="513714" h="619760">
                  <a:moveTo>
                    <a:pt x="5461" y="0"/>
                  </a:moveTo>
                  <a:lnTo>
                    <a:pt x="0" y="619378"/>
                  </a:lnTo>
                  <a:lnTo>
                    <a:pt x="513206" y="59207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FFFFF">
                <a:alpha val="25097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475229" y="4257370"/>
              <a:ext cx="441959" cy="441959"/>
            </a:xfrm>
            <a:custGeom>
              <a:avLst/>
              <a:gdLst/>
              <a:ahLst/>
              <a:cxnLst/>
              <a:rect l="l" t="t" r="r" b="b"/>
              <a:pathLst>
                <a:path w="441960" h="441960">
                  <a:moveTo>
                    <a:pt x="441502" y="0"/>
                  </a:moveTo>
                  <a:lnTo>
                    <a:pt x="0" y="0"/>
                  </a:lnTo>
                  <a:lnTo>
                    <a:pt x="0" y="441502"/>
                  </a:lnTo>
                  <a:lnTo>
                    <a:pt x="441502" y="441502"/>
                  </a:lnTo>
                  <a:lnTo>
                    <a:pt x="441502" y="0"/>
                  </a:lnTo>
                  <a:close/>
                </a:path>
              </a:pathLst>
            </a:custGeom>
            <a:solidFill>
              <a:srgbClr val="CCC1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841197" y="2638297"/>
              <a:ext cx="1551305" cy="1517650"/>
            </a:xfrm>
            <a:custGeom>
              <a:avLst/>
              <a:gdLst/>
              <a:ahLst/>
              <a:cxnLst/>
              <a:rect l="l" t="t" r="r" b="b"/>
              <a:pathLst>
                <a:path w="1551305" h="1517650">
                  <a:moveTo>
                    <a:pt x="0" y="1517650"/>
                  </a:moveTo>
                  <a:lnTo>
                    <a:pt x="1550923" y="1517650"/>
                  </a:lnTo>
                  <a:lnTo>
                    <a:pt x="1550923" y="0"/>
                  </a:lnTo>
                  <a:lnTo>
                    <a:pt x="0" y="0"/>
                  </a:lnTo>
                  <a:lnTo>
                    <a:pt x="0" y="1517650"/>
                  </a:lnTo>
                  <a:close/>
                </a:path>
              </a:pathLst>
            </a:custGeom>
            <a:ln w="12699">
              <a:solidFill>
                <a:srgbClr val="F1F1F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6464643"/>
              <a:ext cx="9143999" cy="39335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773861" y="3095942"/>
              <a:ext cx="1701800" cy="595630"/>
            </a:xfrm>
            <a:custGeom>
              <a:avLst/>
              <a:gdLst/>
              <a:ahLst/>
              <a:cxnLst/>
              <a:rect l="l" t="t" r="r" b="b"/>
              <a:pathLst>
                <a:path w="1701800" h="595629">
                  <a:moveTo>
                    <a:pt x="1701419" y="0"/>
                  </a:moveTo>
                  <a:lnTo>
                    <a:pt x="0" y="0"/>
                  </a:lnTo>
                  <a:lnTo>
                    <a:pt x="0" y="595058"/>
                  </a:lnTo>
                  <a:lnTo>
                    <a:pt x="1701419" y="595058"/>
                  </a:lnTo>
                  <a:lnTo>
                    <a:pt x="1701419" y="0"/>
                  </a:lnTo>
                  <a:close/>
                </a:path>
              </a:pathLst>
            </a:custGeom>
            <a:solidFill>
              <a:srgbClr val="FFE699">
                <a:alpha val="10195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299211" y="2998723"/>
            <a:ext cx="63500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800" b="0" dirty="0">
                <a:solidFill>
                  <a:srgbClr val="FFFFFF"/>
                </a:solidFill>
                <a:latin typeface="微軟正黑體"/>
                <a:cs typeface="微軟正黑體"/>
              </a:rPr>
              <a:t>伍</a:t>
            </a:r>
            <a:endParaRPr sz="4800">
              <a:latin typeface="微軟正黑體"/>
              <a:cs typeface="微軟正黑體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6073" y="2998723"/>
            <a:ext cx="490474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4800" b="1" i="0" u="none" strike="noStrike" kern="1200" cap="none" spc="0" normalizeH="0" baseline="0" noProof="0" dirty="0">
                <a:ln>
                  <a:noFill/>
                </a:ln>
                <a:solidFill>
                  <a:srgbClr val="731F3E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其他五專招生管道</a:t>
            </a:r>
            <a:endParaRPr kumimoji="0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32020" y="6522821"/>
            <a:ext cx="149796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技專校院招生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策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略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員會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32020" y="6684367"/>
            <a:ext cx="378841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Committee of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Recruitment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Policy for Technological Colleges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and</a:t>
            </a:r>
            <a:r>
              <a:rPr kumimoji="0" sz="800" b="1" i="0" u="none" strike="noStrike" kern="1200" cap="none" spc="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Universities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817364" y="6492802"/>
            <a:ext cx="359994" cy="3599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951868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26264" y="114428"/>
            <a:ext cx="8871585" cy="45185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其他五專招生管道</a:t>
            </a:r>
            <a:r>
              <a:rPr kumimoji="0" sz="2800" b="1" i="0" u="none" strike="noStrike" kern="1200" cap="none" spc="-5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-</a:t>
            </a: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特色招生甄選入學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七年一貫制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665480" marR="5080" lvl="0" indent="-343535" algn="l" defTabSz="914400" rtl="0" eaLnBrk="1" fontAlgn="auto" latinLnBrk="0" hangingPunct="1">
              <a:lnSpc>
                <a:spcPct val="100000"/>
              </a:lnSpc>
              <a:spcBef>
                <a:spcPts val="2505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665480" algn="l"/>
                <a:tab pos="666115" algn="l"/>
              </a:tabLst>
              <a:defRPr/>
            </a:pP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七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一貫制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為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特殊的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藝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術類科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教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育學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制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學生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修業 </a:t>
            </a:r>
            <a:r>
              <a:rPr kumimoji="0" sz="28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期</a:t>
            </a:r>
            <a:r>
              <a:rPr kumimoji="0" sz="2800" b="0" i="0" u="none" strike="noStrike" kern="1200" cap="none" spc="6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間</a:t>
            </a:r>
            <a:r>
              <a:rPr kumimoji="0" sz="2800" b="0" i="0" u="none" strike="noStrike" kern="1200" cap="none" spc="6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前</a:t>
            </a:r>
            <a:r>
              <a:rPr kumimoji="0" sz="2800" b="0" i="0" u="none" strike="noStrike" kern="1200" cap="none" spc="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5</a:t>
            </a:r>
            <a:r>
              <a:rPr kumimoji="0" sz="2800" b="0" i="0" u="none" strike="noStrike" kern="1200" cap="none" spc="6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年視同五專</a:t>
            </a:r>
            <a:r>
              <a:rPr kumimoji="0" sz="2800" b="0" i="0" u="none" strike="noStrike" kern="1200" cap="none" spc="5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6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，五年級在校生成績及格</a:t>
            </a:r>
            <a:r>
              <a:rPr kumimoji="0" sz="2800" b="0" i="0" u="none" strike="noStrike" kern="1200" cap="none" spc="4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  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應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加公開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升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級甄試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；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通過甄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者得直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升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並繼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續後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665480" marR="0" lvl="0" indent="0" algn="l" defTabSz="914400" rtl="0" eaLnBrk="1" fontAlgn="auto" latinLnBrk="0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2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年大學</a:t>
            </a:r>
            <a:r>
              <a:rPr kumimoji="0" sz="2800" b="0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部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(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二技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)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業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665480" marR="5080" lvl="0" indent="-343535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665480" algn="l"/>
                <a:tab pos="666115" algn="l"/>
              </a:tabLst>
              <a:defRPr/>
            </a:pP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未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參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加或未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通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過升級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甄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者</a:t>
            </a:r>
            <a:r>
              <a:rPr kumimoji="0" sz="2800" b="0" i="0" u="none" strike="noStrike" kern="120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由學校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視</a:t>
            </a:r>
            <a:r>
              <a:rPr kumimoji="0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其修業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情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形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  發給修業證明或五專副學士學位證書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665480" marR="361950" lvl="0" indent="-343535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/>
              <a:buChar char="•"/>
              <a:tabLst>
                <a:tab pos="665480" algn="l"/>
                <a:tab pos="666115" algn="l"/>
              </a:tabLst>
              <a:defRPr/>
            </a:pP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完成七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年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一貫制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r>
              <a:rPr kumimoji="0" sz="2800" b="0" i="0" u="none" strike="noStrike" kern="1200" cap="none" spc="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業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，成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績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及格者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，</a:t>
            </a:r>
            <a:r>
              <a:rPr kumimoji="0" sz="2800" b="0" i="0" u="none" strike="noStrike" kern="1200" cap="none" spc="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授予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藝術 學</a:t>
            </a: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學士學</a:t>
            </a:r>
            <a:r>
              <a:rPr kumimoji="0" sz="28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位</a:t>
            </a:r>
            <a:r>
              <a:rPr kumimoji="0" sz="2800" b="0" i="0" u="none" strike="noStrike" kern="1200" cap="none" spc="-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。</a:t>
            </a:r>
            <a:endParaRPr kumimoji="0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714764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圓角矩形 4">
            <a:extLst>
              <a:ext uri="{FF2B5EF4-FFF2-40B4-BE49-F238E27FC236}">
                <a16:creationId xmlns:a16="http://schemas.microsoft.com/office/drawing/2014/main" id="{2B7E2C1C-CAC3-7049-9667-862204CE3272}"/>
              </a:ext>
            </a:extLst>
          </p:cNvPr>
          <p:cNvSpPr/>
          <p:nvPr/>
        </p:nvSpPr>
        <p:spPr bwMode="auto">
          <a:xfrm>
            <a:off x="504000" y="324002"/>
            <a:ext cx="8108950" cy="601663"/>
          </a:xfrm>
          <a:prstGeom prst="rect">
            <a:avLst/>
          </a:prstGeom>
          <a:solidFill>
            <a:srgbClr val="FFFF99">
              <a:alpha val="44000"/>
            </a:srgbClr>
          </a:solidFill>
          <a:ln w="28575" cap="flat">
            <a:noFill/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/>
          <a:p>
            <a:pPr algn="ctr" defTabSz="1244600" eaLnBrk="1" hangingPunct="1">
              <a:lnSpc>
                <a:spcPct val="90000"/>
              </a:lnSpc>
              <a:defRPr/>
            </a:pPr>
            <a:r>
              <a:rPr lang="zh-TW" altLang="en-US" sz="3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  <a:cs typeface="+mj-cs"/>
              </a:rPr>
              <a:t>國中教育會考各科考試時間及題數</a:t>
            </a:r>
          </a:p>
        </p:txBody>
      </p:sp>
      <p:sp>
        <p:nvSpPr>
          <p:cNvPr id="242693" name="Rectangle 28">
            <a:extLst>
              <a:ext uri="{FF2B5EF4-FFF2-40B4-BE49-F238E27FC236}">
                <a16:creationId xmlns:a16="http://schemas.microsoft.com/office/drawing/2014/main" id="{B166074F-0A66-7A4D-B103-C0459D81A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612775" y="-649288"/>
            <a:ext cx="144462" cy="525463"/>
          </a:xfrm>
          <a:prstGeom prst="rect">
            <a:avLst/>
          </a:prstGeom>
          <a:solidFill>
            <a:srgbClr val="FF3300"/>
          </a:solidFill>
          <a:ln>
            <a:noFill/>
          </a:ln>
          <a:effectLst>
            <a:prstShdw prst="shdw17" dist="35921" dir="2700000">
              <a:srgbClr val="995C1F"/>
            </a:prst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ctr">
              <a:spcBef>
                <a:spcPct val="20000"/>
              </a:spcBef>
              <a:buFontTx/>
              <a:buNone/>
            </a:pPr>
            <a:endParaRPr lang="zh-TW" altLang="en-US" sz="2800">
              <a:solidFill>
                <a:schemeClr val="bg1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242694" name="Rectangle 2">
            <a:extLst>
              <a:ext uri="{FF2B5EF4-FFF2-40B4-BE49-F238E27FC236}">
                <a16:creationId xmlns:a16="http://schemas.microsoft.com/office/drawing/2014/main" id="{E6815DD2-9F22-774D-94C6-F9B25E63D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6172200"/>
            <a:ext cx="8640762" cy="685800"/>
          </a:xfrm>
          <a:prstGeom prst="rect">
            <a:avLst/>
          </a:prstGeom>
          <a:solidFill>
            <a:schemeClr val="bg1">
              <a:alpha val="67842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anose="02010601000101010101" pitchFamily="2" charset="-120"/>
                <a:ea typeface="標楷體" panose="02010601000101010101" pitchFamily="2" charset="-120"/>
              </a:rPr>
              <a:t>※</a:t>
            </a:r>
            <a:r>
              <a:rPr lang="zh-TW" altLang="en-US" sz="2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英語科聽力測驗及數學科非選擇題，</a:t>
            </a:r>
            <a:r>
              <a:rPr lang="en-US" altLang="zh-TW" sz="22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104</a:t>
            </a:r>
            <a:r>
              <a:rPr lang="zh-TW" altLang="en-US" sz="22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年起正式採計</a:t>
            </a:r>
            <a:r>
              <a:rPr lang="zh-TW" altLang="en-US" sz="2200" b="1">
                <a:solidFill>
                  <a:srgbClr val="0000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b="1">
              <a:solidFill>
                <a:srgbClr val="0000FF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zh-TW" sz="2200" b="1">
                <a:latin typeface="標楷體" panose="02010601000101010101" pitchFamily="2" charset="-120"/>
                <a:ea typeface="標楷體" panose="02010601000101010101" pitchFamily="2" charset="-120"/>
              </a:rPr>
              <a:t>※</a:t>
            </a:r>
            <a:r>
              <a:rPr lang="zh-TW" altLang="en-US" sz="22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「寫作測驗」及「數學非選擇題」必須要用</a:t>
            </a:r>
            <a:r>
              <a:rPr lang="zh-TW" altLang="en-US" sz="22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黑色墨水筆</a:t>
            </a:r>
            <a:r>
              <a:rPr lang="zh-TW" altLang="en-US" sz="2200" b="1">
                <a:solidFill>
                  <a:srgbClr val="3333FF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作答</a:t>
            </a:r>
            <a:r>
              <a:rPr lang="zh-TW" altLang="en-US" sz="2200" b="1">
                <a:latin typeface="標楷體" panose="02010601000101010101" pitchFamily="2" charset="-120"/>
                <a:ea typeface="標楷體" panose="02010601000101010101" pitchFamily="2" charset="-120"/>
              </a:rPr>
              <a:t>。</a:t>
            </a:r>
            <a:endParaRPr lang="en-US" altLang="zh-TW" sz="2200" b="1"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graphicFrame>
        <p:nvGraphicFramePr>
          <p:cNvPr id="9" name="表格 8">
            <a:extLst>
              <a:ext uri="{FF2B5EF4-FFF2-40B4-BE49-F238E27FC236}">
                <a16:creationId xmlns:a16="http://schemas.microsoft.com/office/drawing/2014/main" id="{3E2568BE-2E72-AF47-AE76-9D8E8D3B5AFA}"/>
              </a:ext>
            </a:extLst>
          </p:cNvPr>
          <p:cNvGraphicFramePr>
            <a:graphicFrameLocks noGrp="1"/>
          </p:cNvGraphicFramePr>
          <p:nvPr/>
        </p:nvGraphicFramePr>
        <p:xfrm>
          <a:off x="482600" y="931863"/>
          <a:ext cx="8280400" cy="5162552"/>
        </p:xfrm>
        <a:graphic>
          <a:graphicData uri="http://schemas.openxmlformats.org/drawingml/2006/table">
            <a:tbl>
              <a:tblPr/>
              <a:tblGrid>
                <a:gridCol w="900113">
                  <a:extLst>
                    <a:ext uri="{9D8B030D-6E8A-4147-A177-3AD203B41FA5}">
                      <a16:colId xmlns:a16="http://schemas.microsoft.com/office/drawing/2014/main" val="2193825837"/>
                    </a:ext>
                  </a:extLst>
                </a:gridCol>
                <a:gridCol w="900112">
                  <a:extLst>
                    <a:ext uri="{9D8B030D-6E8A-4147-A177-3AD203B41FA5}">
                      <a16:colId xmlns:a16="http://schemas.microsoft.com/office/drawing/2014/main" val="392812924"/>
                    </a:ext>
                  </a:extLst>
                </a:gridCol>
                <a:gridCol w="1031875">
                  <a:extLst>
                    <a:ext uri="{9D8B030D-6E8A-4147-A177-3AD203B41FA5}">
                      <a16:colId xmlns:a16="http://schemas.microsoft.com/office/drawing/2014/main" val="714602605"/>
                    </a:ext>
                  </a:extLst>
                </a:gridCol>
                <a:gridCol w="3516313">
                  <a:extLst>
                    <a:ext uri="{9D8B030D-6E8A-4147-A177-3AD203B41FA5}">
                      <a16:colId xmlns:a16="http://schemas.microsoft.com/office/drawing/2014/main" val="102003392"/>
                    </a:ext>
                  </a:extLst>
                </a:gridCol>
                <a:gridCol w="1931987">
                  <a:extLst>
                    <a:ext uri="{9D8B030D-6E8A-4147-A177-3AD203B41FA5}">
                      <a16:colId xmlns:a16="http://schemas.microsoft.com/office/drawing/2014/main" val="2612234632"/>
                    </a:ext>
                  </a:extLst>
                </a:gridCol>
              </a:tblGrid>
              <a:tr h="373063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考試科目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時間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結果呈現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7240746"/>
                  </a:ext>
                </a:extLst>
              </a:tr>
              <a:tr h="541338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國文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45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rowSpan="6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分為「精熟」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、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「基礎」和「待加強」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等級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成績計算方式可詳見教育部國中教育會考網站：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</a:rPr>
                        <a:t>http://cap.ntnu.edu.tw/</a:t>
                      </a:r>
                      <a:endParaRPr kumimoji="0" lang="zh-TW" altLang="en-US" sz="20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微軟正黑體" panose="020B0604030504040204" pitchFamily="34" charset="-120"/>
                        <a:ea typeface="微軟正黑體" panose="020B0604030504040204" pitchFamily="34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458424"/>
                  </a:ext>
                </a:extLst>
              </a:tr>
              <a:tr h="9731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英語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閱讀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CE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閱讀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45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占總成績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80%)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1958992"/>
                  </a:ext>
                </a:extLst>
              </a:tr>
              <a:tr h="9731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英語</a:t>
                      </a:r>
                      <a:endParaRPr kumimoji="0" lang="zh-TW" altLang="zh-TW" sz="2000" b="1" i="0" u="none" strike="noStrike" cap="none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聽力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25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占總成績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20%)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30711771"/>
                  </a:ext>
                </a:extLst>
              </a:tr>
              <a:tr h="936625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數學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80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CE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27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33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 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選擇題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25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占總成績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85%)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非選擇題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3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占總成績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15%)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</a:t>
                      </a:r>
                      <a:endParaRPr kumimoji="0" lang="zh-TW" altLang="zh-TW" sz="2000" b="0" i="0" u="none" strike="noStrike" cap="none" normalizeH="0" baseline="0">
                        <a:ln>
                          <a:noFill/>
                        </a:ln>
                        <a:solidFill>
                          <a:srgbClr val="9A5315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86626621"/>
                  </a:ext>
                </a:extLst>
              </a:tr>
              <a:tr h="501650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社會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30920831"/>
                  </a:ext>
                </a:extLst>
              </a:tr>
              <a:tr h="431800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自然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70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CE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～</a:t>
                      </a: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60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3407247"/>
                  </a:ext>
                </a:extLst>
              </a:tr>
              <a:tr h="431800"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寫作測驗 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50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分鐘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</a:t>
                      </a: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000" b="0" i="0" u="none" strike="noStrike" cap="none" normalizeH="0" baseline="0">
                          <a:ln>
                            <a:noFill/>
                          </a:ln>
                          <a:solidFill>
                            <a:srgbClr val="9A5315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分為一至六級分</a:t>
                      </a:r>
                    </a:p>
                  </a:txBody>
                  <a:tcPr marL="54616" marR="54616" marT="29188" marB="29188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AD6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709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" name="object 5"/>
          <p:cNvSpPr/>
          <p:nvPr/>
        </p:nvSpPr>
        <p:spPr>
          <a:xfrm>
            <a:off x="457200" y="1981580"/>
            <a:ext cx="8229600" cy="0"/>
          </a:xfrm>
          <a:custGeom>
            <a:avLst/>
            <a:gdLst/>
            <a:ahLst/>
            <a:cxnLst/>
            <a:rect l="l" t="t" r="r" b="b"/>
            <a:pathLst>
              <a:path w="8229600">
                <a:moveTo>
                  <a:pt x="0" y="0"/>
                </a:moveTo>
                <a:lnTo>
                  <a:pt x="82296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242445"/>
              </p:ext>
            </p:extLst>
          </p:nvPr>
        </p:nvGraphicFramePr>
        <p:xfrm>
          <a:off x="457201" y="1402422"/>
          <a:ext cx="8229599" cy="49392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103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98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158"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招生學校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2000" spc="5" dirty="0">
                          <a:latin typeface="微軟正黑體"/>
                          <a:cs typeface="微軟正黑體"/>
                        </a:rPr>
                        <a:t>招生系別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名額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solidFill>
                      <a:srgbClr val="FFCFC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015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辦理日程</a:t>
                      </a:r>
                      <a:endParaRPr sz="2000">
                        <a:latin typeface="微軟正黑體"/>
                        <a:cs typeface="微軟正黑體"/>
                      </a:endParaRPr>
                    </a:p>
                  </a:txBody>
                  <a:tcPr marL="0" marR="0" marT="128905" marB="0">
                    <a:solidFill>
                      <a:srgbClr val="FFCF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3308">
                <a:tc rowSpan="3">
                  <a:txBody>
                    <a:bodyPr/>
                    <a:lstStyle/>
                    <a:p>
                      <a:pPr marL="143510" marR="135255">
                        <a:lnSpc>
                          <a:spcPts val="3590"/>
                        </a:lnSpc>
                        <a:spcBef>
                          <a:spcPts val="405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台南應用 科技大學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514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1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美術系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6637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100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180975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2000" dirty="0">
                        <a:latin typeface="Times New Roman"/>
                        <a:cs typeface="Times New Roman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2000" spc="5" dirty="0">
                          <a:latin typeface="微軟正黑體"/>
                          <a:cs typeface="微軟正黑體"/>
                        </a:rPr>
                        <a:t>報名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-15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dirty="0" smtClean="0">
                          <a:latin typeface="微軟正黑體"/>
                          <a:cs typeface="微軟正黑體"/>
                        </a:rPr>
                        <a:t>9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 smtClean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lang="zh-TW" altLang="en-US" sz="2000" spc="-10" dirty="0" smtClean="0">
                          <a:latin typeface="Times New Roman"/>
                          <a:cs typeface="Times New Roman"/>
                        </a:rPr>
                        <a:t>三</a:t>
                      </a:r>
                      <a:r>
                        <a:rPr sz="2000" dirty="0" smtClean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spc="-10" dirty="0">
                          <a:latin typeface="微軟正黑體"/>
                          <a:cs typeface="微軟正黑體"/>
                        </a:rPr>
                        <a:t>起至</a:t>
                      </a:r>
                      <a:endParaRPr sz="2000" dirty="0">
                        <a:latin typeface="微軟正黑體"/>
                        <a:cs typeface="微軟正黑體"/>
                      </a:endParaRPr>
                    </a:p>
                    <a:p>
                      <a:pPr marL="92075" marR="972819" indent="756285">
                        <a:lnSpc>
                          <a:spcPct val="125000"/>
                        </a:lnSpc>
                      </a:pPr>
                      <a:r>
                        <a:rPr sz="2000" spc="-7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200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2000" spc="-15" dirty="0" smtClean="0">
                          <a:latin typeface="微軟正黑體"/>
                          <a:cs typeface="微軟正黑體"/>
                        </a:rPr>
                        <a:t>9</a:t>
                      </a:r>
                      <a:r>
                        <a:rPr sz="2000" spc="-1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dirty="0" smtClean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lang="zh-TW" altLang="en-US" sz="2000" dirty="0" smtClean="0">
                          <a:latin typeface="Times New Roman"/>
                          <a:cs typeface="Times New Roman"/>
                        </a:rPr>
                        <a:t>三</a:t>
                      </a:r>
                      <a:r>
                        <a:rPr sz="2000" dirty="0" smtClean="0">
                          <a:latin typeface="Times New Roman"/>
                          <a:cs typeface="Times New Roman"/>
                        </a:rPr>
                        <a:t>)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考試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-15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sz="2000" spc="-10" dirty="0" smtClean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lang="en-US" sz="2000" spc="-10" dirty="0" smtClean="0">
                          <a:latin typeface="Times New Roman"/>
                          <a:cs typeface="Times New Roman"/>
                        </a:rPr>
                        <a:t>6</a:t>
                      </a:r>
                      <a:r>
                        <a:rPr sz="20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000" dirty="0">
                          <a:latin typeface="微軟正黑體"/>
                          <a:cs typeface="微軟正黑體"/>
                        </a:rPr>
                        <a:t>六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)</a:t>
                      </a:r>
                    </a:p>
                    <a:p>
                      <a:pPr marL="92075">
                        <a:lnSpc>
                          <a:spcPct val="100000"/>
                        </a:lnSpc>
                        <a:spcBef>
                          <a:spcPts val="605"/>
                        </a:spcBef>
                      </a:pPr>
                      <a:r>
                        <a:rPr sz="2000" spc="5" dirty="0">
                          <a:latin typeface="微軟正黑體"/>
                          <a:cs typeface="微軟正黑體"/>
                        </a:rPr>
                        <a:t>放榜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lang="en-US"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lang="en-US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sz="2000" spc="-1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(四</a:t>
                      </a:r>
                      <a:r>
                        <a:rPr sz="2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</a:p>
                    <a:p>
                      <a:pPr marL="92075">
                        <a:lnSpc>
                          <a:spcPct val="100000"/>
                        </a:lnSpc>
                        <a:spcBef>
                          <a:spcPts val="600"/>
                        </a:spcBef>
                      </a:pPr>
                      <a:r>
                        <a:rPr sz="2000" dirty="0">
                          <a:latin typeface="微軟正黑體"/>
                          <a:cs typeface="微軟正黑體"/>
                        </a:rPr>
                        <a:t>報到</a:t>
                      </a:r>
                      <a:r>
                        <a:rPr sz="2000" spc="-15" dirty="0">
                          <a:latin typeface="微軟正黑體"/>
                          <a:cs typeface="微軟正黑體"/>
                        </a:rPr>
                        <a:t>：</a:t>
                      </a:r>
                      <a:r>
                        <a:rPr sz="2000" spc="-15" dirty="0" smtClean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spc="-15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2000" spc="5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lang="en-US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sz="2000" spc="-1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sz="2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三)</a:t>
                      </a:r>
                    </a:p>
                  </a:txBody>
                  <a:tcPr marL="0" marR="0" marT="508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330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14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1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音樂系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66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65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08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330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14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10"/>
                        </a:spcBef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舞蹈系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166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425"/>
                        </a:spcBef>
                      </a:pPr>
                      <a:r>
                        <a:rPr sz="2800" dirty="0">
                          <a:latin typeface="Times New Roman"/>
                          <a:cs typeface="Times New Roman"/>
                        </a:rPr>
                        <a:t>45</a:t>
                      </a:r>
                      <a:endParaRPr sz="2800">
                        <a:latin typeface="Times New Roman"/>
                        <a:cs typeface="Times New Roman"/>
                      </a:endParaRPr>
                    </a:p>
                  </a:txBody>
                  <a:tcPr marL="0" marR="0" marT="18097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08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02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3350">
                        <a:latin typeface="Times New Roman"/>
                        <a:cs typeface="Times New Roman"/>
                      </a:endParaRPr>
                    </a:p>
                    <a:p>
                      <a:pPr marL="524510" marR="135255" indent="-381000">
                        <a:lnSpc>
                          <a:spcPct val="100000"/>
                        </a:lnSpc>
                      </a:pPr>
                      <a:r>
                        <a:rPr sz="3000" dirty="0">
                          <a:latin typeface="微軟正黑體"/>
                          <a:cs typeface="微軟正黑體"/>
                        </a:rPr>
                        <a:t>東方設計 </a:t>
                      </a:r>
                      <a:r>
                        <a:rPr sz="3000" spc="-5" dirty="0">
                          <a:latin typeface="微軟正黑體"/>
                          <a:cs typeface="微軟正黑體"/>
                        </a:rPr>
                        <a:t>大學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</a:txBody>
                  <a:tcPr marL="0" marR="0" marT="3810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3650">
                        <a:latin typeface="Times New Roman"/>
                        <a:cs typeface="Times New Roman"/>
                      </a:endParaRPr>
                    </a:p>
                    <a:p>
                      <a:pPr marL="107314">
                        <a:lnSpc>
                          <a:spcPct val="100000"/>
                        </a:lnSpc>
                      </a:pPr>
                      <a:r>
                        <a:rPr sz="3000" spc="-505" dirty="0">
                          <a:latin typeface="微軟正黑體"/>
                          <a:cs typeface="微軟正黑體"/>
                        </a:rPr>
                        <a:t>美術工藝系</a:t>
                      </a:r>
                      <a:endParaRPr sz="3000">
                        <a:latin typeface="微軟正黑體"/>
                        <a:cs typeface="微軟正黑體"/>
                      </a:endParaRPr>
                    </a:p>
                    <a:p>
                      <a:pPr marL="18859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2400" dirty="0">
                          <a:latin typeface="微軟正黑體"/>
                          <a:cs typeface="微軟正黑體"/>
                        </a:rPr>
                        <a:t>美術專</a:t>
                      </a:r>
                      <a:r>
                        <a:rPr sz="2400" spc="-10" dirty="0">
                          <a:latin typeface="微軟正黑體"/>
                          <a:cs typeface="微軟正黑體"/>
                        </a:rPr>
                        <a:t>長</a:t>
                      </a:r>
                      <a:r>
                        <a:rPr sz="2400" dirty="0">
                          <a:latin typeface="Times New Roman"/>
                          <a:cs typeface="Times New Roman"/>
                        </a:rPr>
                        <a:t>)</a:t>
                      </a: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CCEB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100" dirty="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2225"/>
                        </a:spcBef>
                      </a:pPr>
                      <a:r>
                        <a:rPr sz="2800" spc="-5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2800" spc="-5" dirty="0" smtClean="0">
                          <a:latin typeface="Times New Roman"/>
                          <a:cs typeface="Times New Roman"/>
                        </a:rPr>
                        <a:t>0</a:t>
                      </a:r>
                      <a:endParaRPr sz="28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2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報名</a:t>
                      </a:r>
                      <a:r>
                        <a:rPr sz="2000" spc="-15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：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sz="2000" spc="5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lang="en-US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lang="zh-TW" altLang="en-US"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一</a:t>
                      </a:r>
                      <a:r>
                        <a:rPr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起</a:t>
                      </a:r>
                      <a:endParaRPr lang="en-US" sz="2000" dirty="0" smtClean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書面審查資料繳交：</a:t>
                      </a:r>
                    </a:p>
                    <a:p>
                      <a:pPr marL="92075" marR="847090" indent="756285">
                        <a:lnSpc>
                          <a:spcPct val="125000"/>
                        </a:lnSpc>
                      </a:pPr>
                      <a:r>
                        <a:rPr lang="en-US" altLang="zh-TW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lang="en-US" altLang="zh-TW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lang="en-US" altLang="zh-TW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lang="en-US" altLang="zh-TW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五</a:t>
                      </a:r>
                      <a:r>
                        <a:rPr lang="en-US" altLang="zh-TW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r>
                        <a:rPr lang="zh-TW" altLang="en-US" sz="2000" spc="-7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前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sz="2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放榜</a:t>
                      </a:r>
                      <a:r>
                        <a:rPr sz="2000" spc="-15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：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lang="en-US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sz="2000" spc="-1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sz="2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三)  報到</a:t>
                      </a:r>
                      <a:r>
                        <a:rPr sz="2000" spc="-15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：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lang="en-US" sz="2000" spc="-15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lang="en-US"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lang="zh-TW" altLang="en-US" sz="2000" spc="-1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三</a:t>
                      </a:r>
                      <a:r>
                        <a:rPr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</a:t>
                      </a:r>
                      <a:r>
                        <a:rPr lang="zh-TW" altLang="en-US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前</a:t>
                      </a:r>
                      <a:endParaRPr sz="2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object 7"/>
          <p:cNvSpPr/>
          <p:nvPr/>
        </p:nvSpPr>
        <p:spPr>
          <a:xfrm>
            <a:off x="614439" y="2924944"/>
            <a:ext cx="1149250" cy="12961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721931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其他五專招生管道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特色招生甄選入學</a:t>
            </a:r>
            <a:r>
              <a:rPr sz="2000" dirty="0">
                <a:solidFill>
                  <a:srgbClr val="FFFFFF"/>
                </a:solidFill>
              </a:rPr>
              <a:t>(七年一貫制)</a:t>
            </a:r>
            <a:endParaRPr sz="2000" dirty="0"/>
          </a:p>
        </p:txBody>
      </p:sp>
      <p:sp>
        <p:nvSpPr>
          <p:cNvPr id="9" name="object 9"/>
          <p:cNvSpPr txBox="1"/>
          <p:nvPr/>
        </p:nvSpPr>
        <p:spPr>
          <a:xfrm>
            <a:off x="942239" y="827026"/>
            <a:ext cx="3992879" cy="42227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600" b="1" i="0" u="none" strike="noStrike" kern="1200" cap="none" spc="0" normalizeH="0" baseline="0" noProof="0" dirty="0">
                <a:ln>
                  <a:noFill/>
                </a:ln>
                <a:solidFill>
                  <a:srgbClr val="6112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招生學校、名額、考試</a:t>
            </a:r>
            <a:r>
              <a:rPr kumimoji="0" sz="2600" b="1" i="0" u="none" strike="noStrike" kern="1200" cap="none" spc="-15" normalizeH="0" baseline="0" noProof="0" dirty="0">
                <a:ln>
                  <a:noFill/>
                </a:ln>
                <a:solidFill>
                  <a:srgbClr val="6112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科</a:t>
            </a:r>
            <a:r>
              <a:rPr kumimoji="0" sz="2600" b="1" i="0" u="none" strike="noStrike" kern="1200" cap="none" spc="0" normalizeH="0" baseline="0" noProof="0" dirty="0">
                <a:ln>
                  <a:noFill/>
                </a:ln>
                <a:solidFill>
                  <a:srgbClr val="611233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目</a:t>
            </a:r>
            <a:endParaRPr kumimoji="0" sz="2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46787" y="897282"/>
            <a:ext cx="427990" cy="436245"/>
            <a:chOff x="346786" y="897280"/>
            <a:chExt cx="427990" cy="436245"/>
          </a:xfrm>
        </p:grpSpPr>
        <p:sp>
          <p:nvSpPr>
            <p:cNvPr id="11" name="object 11"/>
            <p:cNvSpPr/>
            <p:nvPr/>
          </p:nvSpPr>
          <p:spPr>
            <a:xfrm>
              <a:off x="361073" y="1065453"/>
              <a:ext cx="253365" cy="253365"/>
            </a:xfrm>
            <a:custGeom>
              <a:avLst/>
              <a:gdLst/>
              <a:ahLst/>
              <a:cxnLst/>
              <a:rect l="l" t="t" r="r" b="b"/>
              <a:pathLst>
                <a:path w="253365" h="253365">
                  <a:moveTo>
                    <a:pt x="0" y="253187"/>
                  </a:moveTo>
                  <a:lnTo>
                    <a:pt x="253187" y="253187"/>
                  </a:lnTo>
                  <a:lnTo>
                    <a:pt x="253187" y="0"/>
                  </a:lnTo>
                  <a:lnTo>
                    <a:pt x="0" y="0"/>
                  </a:lnTo>
                  <a:lnTo>
                    <a:pt x="0" y="253187"/>
                  </a:lnTo>
                  <a:close/>
                </a:path>
              </a:pathLst>
            </a:custGeom>
            <a:ln w="28575">
              <a:solidFill>
                <a:srgbClr val="D9959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437616" y="897280"/>
              <a:ext cx="336905" cy="336905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453936" y="918654"/>
              <a:ext cx="304800" cy="297815"/>
            </a:xfrm>
            <a:custGeom>
              <a:avLst/>
              <a:gdLst/>
              <a:ahLst/>
              <a:cxnLst/>
              <a:rect l="l" t="t" r="r" b="b"/>
              <a:pathLst>
                <a:path w="304800" h="297815">
                  <a:moveTo>
                    <a:pt x="0" y="297751"/>
                  </a:moveTo>
                  <a:lnTo>
                    <a:pt x="304266" y="297751"/>
                  </a:lnTo>
                  <a:lnTo>
                    <a:pt x="304266" y="0"/>
                  </a:lnTo>
                  <a:lnTo>
                    <a:pt x="0" y="0"/>
                  </a:lnTo>
                  <a:lnTo>
                    <a:pt x="0" y="297751"/>
                  </a:lnTo>
                  <a:close/>
                </a:path>
              </a:pathLst>
            </a:custGeom>
            <a:ln w="12700">
              <a:solidFill>
                <a:srgbClr val="F1F1F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0" lvl="0" indent="0" algn="l" defTabSz="914400" rtl="0" eaLnBrk="1" fontAlgn="auto" latinLnBrk="0" hangingPunct="1">
              <a:lnSpc>
                <a:spcPts val="12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1D60167-4931-47E6-BA6A-407CBD079E47}" type="slidenum"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</a:rPr>
              <a:pPr marL="38100" marR="0" lvl="0" indent="0" algn="l" defTabSz="914400" rtl="0" eaLnBrk="1" fontAlgn="auto" latinLnBrk="0" hangingPunct="1">
                <a:lnSpc>
                  <a:spcPts val="124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srgbClr val="888888"/>
              </a:solidFill>
              <a:effectLst/>
              <a:uLnTx/>
              <a:uFillTx/>
              <a:latin typeface="Calibri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3736648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0571319"/>
              </p:ext>
            </p:extLst>
          </p:nvPr>
        </p:nvGraphicFramePr>
        <p:xfrm>
          <a:off x="359645" y="692912"/>
          <a:ext cx="8228965" cy="283022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92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6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1618">
                <a:tc rowSpan="2">
                  <a:txBody>
                    <a:bodyPr/>
                    <a:lstStyle/>
                    <a:p>
                      <a:pPr marL="838835">
                        <a:lnSpc>
                          <a:spcPct val="100000"/>
                        </a:lnSpc>
                        <a:spcBef>
                          <a:spcPts val="2025"/>
                        </a:spcBef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招生學校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5717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1800" b="1" spc="-5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慈濟科技大學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717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五專護理科</a:t>
                      </a:r>
                      <a:r>
                        <a:rPr sz="1800" b="1" dirty="0">
                          <a:latin typeface="微軟正黑體"/>
                          <a:cs typeface="微軟正黑體"/>
                        </a:rPr>
                        <a:t>原住民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單獨招生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63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招生名額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100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名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5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簡章公告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 smtClean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-US" sz="1800" dirty="0" smtClean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12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1800" dirty="0" smtClean="0">
                          <a:latin typeface="微軟正黑體"/>
                          <a:cs typeface="微軟正黑體"/>
                        </a:rPr>
                        <a:t>17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日前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限制條件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歲以下具原住民身分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63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考試科目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spc="-5" dirty="0">
                          <a:latin typeface="微軟正黑體"/>
                          <a:cs typeface="微軟正黑體"/>
                        </a:rPr>
                        <a:t>國文、英語、數學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00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8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說明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17589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專班學生將獲得公費就學獎助</a:t>
                      </a:r>
                    </a:p>
                    <a:p>
                      <a:pPr marL="635" algn="ctr">
                        <a:lnSpc>
                          <a:spcPts val="216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畢業後派任至慈濟各醫療院所服務五年</a:t>
                      </a: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576707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其他五專招生管道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其他特殊專班招生</a:t>
            </a:r>
            <a:endParaRPr sz="2000" dirty="0"/>
          </a:p>
        </p:txBody>
      </p:sp>
      <p:graphicFrame>
        <p:nvGraphicFramePr>
          <p:cNvPr id="7" name="object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814239"/>
              </p:ext>
            </p:extLst>
          </p:nvPr>
        </p:nvGraphicFramePr>
        <p:xfrm>
          <a:off x="395541" y="3645029"/>
          <a:ext cx="8230234" cy="29751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26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32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2100">
                        <a:latin typeface="Times New Roman"/>
                        <a:cs typeface="Times New Roman"/>
                      </a:endParaRPr>
                    </a:p>
                    <a:p>
                      <a:pPr marL="376555" algn="ctr">
                        <a:lnSpc>
                          <a:spcPct val="100000"/>
                        </a:lnSpc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招生學校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6350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8063A1"/>
                    </a:solidFill>
                  </a:tcPr>
                </a:tc>
                <a:tc>
                  <a:txBody>
                    <a:bodyPr/>
                    <a:lstStyle/>
                    <a:p>
                      <a:pPr marL="2046605" marR="166179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馬偕醫護管理專科學校 東部地區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  <a:p>
                      <a:pPr marL="376555" algn="ctr">
                        <a:lnSpc>
                          <a:spcPct val="100000"/>
                        </a:lnSpc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五專護理科獎助生甄選入學招生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8063A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37655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招生名額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9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7190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800" dirty="0" smtClean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lang="en-US" sz="1800" dirty="0" smtClean="0">
                          <a:latin typeface="Times New Roman"/>
                          <a:cs typeface="Times New Roman"/>
                        </a:rPr>
                        <a:t>8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名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9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59">
                <a:tc>
                  <a:txBody>
                    <a:bodyPr/>
                    <a:lstStyle/>
                    <a:p>
                      <a:pPr marL="37655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簡章公告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9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5920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預定於</a:t>
                      </a:r>
                      <a:r>
                        <a:rPr lang="en-US" sz="18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lang="zh-TW" altLang="en-US" sz="18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sz="18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月中旬公告</a:t>
                      </a:r>
                    </a:p>
                  </a:txBody>
                  <a:tcPr marL="0" marR="0" marT="3937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85">
                <a:tc>
                  <a:txBody>
                    <a:bodyPr/>
                    <a:lstStyle/>
                    <a:p>
                      <a:pPr marL="376555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限制條件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93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6555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限設籍在臺東或花蓮地區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9369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346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2750">
                        <a:latin typeface="Times New Roman"/>
                        <a:cs typeface="Times New Roman"/>
                      </a:endParaRPr>
                    </a:p>
                    <a:p>
                      <a:pPr marL="376555" algn="ctr">
                        <a:lnSpc>
                          <a:spcPct val="100000"/>
                        </a:lnSpc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說明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63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67359" marR="22860">
                        <a:lnSpc>
                          <a:spcPct val="99700"/>
                        </a:lnSpc>
                        <a:spcBef>
                          <a:spcPts val="1025"/>
                        </a:spcBef>
                        <a:tabLst>
                          <a:tab pos="5817235" algn="l"/>
                        </a:tabLst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在校期間由台東馬偕紀念醫院、台東基督教醫院及花 蓮門諾醫院提供學雜費獎助金，畢業後在以上醫院服 務，其服務年限依獎助金支領年限而定	</a:t>
                      </a:r>
                      <a:r>
                        <a:rPr sz="1800" baseline="-11574" dirty="0">
                          <a:solidFill>
                            <a:srgbClr val="888888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1800" baseline="-11574" dirty="0">
                        <a:latin typeface="Calibri"/>
                        <a:cs typeface="Calibri"/>
                      </a:endParaRPr>
                    </a:p>
                  </a:txBody>
                  <a:tcPr marL="0" marR="0" marT="13017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888106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新細明體" panose="02020500000000000000" pitchFamily="18" charset="-120"/>
                <a:cs typeface="+mn-cs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790509"/>
              </p:ext>
            </p:extLst>
          </p:nvPr>
        </p:nvGraphicFramePr>
        <p:xfrm>
          <a:off x="359645" y="692912"/>
          <a:ext cx="8228965" cy="34558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92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6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1618">
                <a:tc rowSpan="2">
                  <a:txBody>
                    <a:bodyPr/>
                    <a:lstStyle/>
                    <a:p>
                      <a:pPr marL="838835">
                        <a:lnSpc>
                          <a:spcPct val="100000"/>
                        </a:lnSpc>
                        <a:spcBef>
                          <a:spcPts val="2025"/>
                        </a:spcBef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招生學校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25717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lang="zh-TW" altLang="en-US" sz="1800" b="1" spc="-5" dirty="0" smtClean="0">
                          <a:solidFill>
                            <a:srgbClr val="FFFFFF"/>
                          </a:solidFill>
                          <a:latin typeface="微軟正黑體"/>
                          <a:cs typeface="微軟正黑體"/>
                        </a:rPr>
                        <a:t>國立台南護理專科學校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7429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257175" marB="0">
                    <a:lnT w="762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BBA58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800" dirty="0" err="1" smtClean="0">
                          <a:latin typeface="微軟正黑體"/>
                          <a:cs typeface="微軟正黑體"/>
                        </a:rPr>
                        <a:t>五專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老人服務十事業科</a:t>
                      </a:r>
                      <a:r>
                        <a:rPr sz="1800" b="1" dirty="0" err="1" smtClean="0">
                          <a:latin typeface="微軟正黑體"/>
                          <a:cs typeface="微軟正黑體"/>
                        </a:rPr>
                        <a:t>原住民</a:t>
                      </a:r>
                      <a:r>
                        <a:rPr sz="1800" dirty="0" err="1" smtClean="0">
                          <a:latin typeface="微軟正黑體"/>
                          <a:cs typeface="微軟正黑體"/>
                        </a:rPr>
                        <a:t>單獨招生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CFF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63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招生名額</a:t>
                      </a:r>
                    </a:p>
                  </a:txBody>
                  <a:tcPr marL="0" marR="0" marT="38100" marB="0" anchor="ctr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en-US" sz="1800" dirty="0" smtClean="0">
                          <a:latin typeface="Times New Roman"/>
                          <a:cs typeface="Times New Roman"/>
                        </a:rPr>
                        <a:t>30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名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100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5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報名日期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 anchor="ctr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zh-TW" altLang="en-US" sz="1800" dirty="0" smtClean="0">
                          <a:latin typeface="Times New Roman"/>
                          <a:cs typeface="Times New Roman"/>
                        </a:rPr>
                        <a:t>即日起至</a:t>
                      </a:r>
                      <a:r>
                        <a:rPr lang="en-US" altLang="zh-TW" sz="1800" dirty="0" smtClean="0">
                          <a:latin typeface="Times New Roman"/>
                          <a:cs typeface="Times New Roman"/>
                        </a:rPr>
                        <a:t>111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sz="1800" dirty="0" smtClean="0">
                          <a:latin typeface="微軟正黑體"/>
                          <a:cs typeface="微軟正黑體"/>
                        </a:rPr>
                        <a:t>3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sz="1800" dirty="0" smtClean="0">
                          <a:latin typeface="微軟正黑體"/>
                          <a:cs typeface="微軟正黑體"/>
                        </a:rPr>
                        <a:t>26</a:t>
                      </a:r>
                      <a:r>
                        <a:rPr sz="1800" dirty="0" smtClean="0">
                          <a:latin typeface="微軟正黑體"/>
                          <a:cs typeface="微軟正黑體"/>
                        </a:rPr>
                        <a:t>日前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限制條件</a:t>
                      </a:r>
                    </a:p>
                  </a:txBody>
                  <a:tcPr marL="0" marR="0" marT="38735" marB="0" anchor="ctr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限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25</a:t>
                      </a:r>
                      <a:r>
                        <a:rPr sz="1800" dirty="0">
                          <a:latin typeface="微軟正黑體"/>
                          <a:cs typeface="微軟正黑體"/>
                        </a:rPr>
                        <a:t>歲以下具原住民身分</a:t>
                      </a:r>
                      <a:endParaRPr sz="180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考試日期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en-US" sz="1800" dirty="0" smtClean="0">
                          <a:latin typeface="微軟正黑體"/>
                          <a:cs typeface="微軟正黑體"/>
                        </a:rPr>
                        <a:t>111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4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16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(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六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)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04894330"/>
                  </a:ext>
                </a:extLst>
              </a:tr>
              <a:tr h="365633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sz="1800" dirty="0">
                          <a:latin typeface="微軟正黑體"/>
                          <a:cs typeface="微軟正黑體"/>
                        </a:rPr>
                        <a:t>考試科目</a:t>
                      </a:r>
                    </a:p>
                  </a:txBody>
                  <a:tcPr marL="0" marR="0" marT="38735" marB="0" anchor="ctr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l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en-US" sz="1800" spc="-5" dirty="0" smtClean="0">
                          <a:latin typeface="微軟正黑體"/>
                          <a:cs typeface="微軟正黑體"/>
                        </a:rPr>
                        <a:t>1.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書審</a:t>
                      </a: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(50%):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在校成績</a:t>
                      </a:r>
                      <a:r>
                        <a:rPr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、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自傳</a:t>
                      </a:r>
                      <a:r>
                        <a:rPr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、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其他</a:t>
                      </a: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(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證照</a:t>
                      </a: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.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競賽</a:t>
                      </a: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.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英檢</a:t>
                      </a: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)</a:t>
                      </a:r>
                    </a:p>
                    <a:p>
                      <a:pPr marL="635" algn="l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en-US" altLang="zh-TW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2.</a:t>
                      </a:r>
                      <a:r>
                        <a:rPr lang="zh-TW" altLang="en-US" sz="1800" spc="-5" dirty="0" smtClean="0">
                          <a:solidFill>
                            <a:schemeClr val="tx1"/>
                          </a:solidFill>
                          <a:latin typeface="微軟正黑體"/>
                          <a:ea typeface="+mn-ea"/>
                          <a:cs typeface="微軟正黑體"/>
                        </a:rPr>
                        <a:t>筆試：公民</a:t>
                      </a:r>
                      <a:endParaRPr lang="en-US" altLang="zh-TW" sz="1800" spc="0" dirty="0">
                        <a:solidFill>
                          <a:schemeClr val="tx1"/>
                        </a:solidFill>
                        <a:latin typeface="微軟正黑體"/>
                        <a:ea typeface="+mn-ea"/>
                        <a:cs typeface="微軟正黑體"/>
                      </a:endParaRPr>
                    </a:p>
                  </a:txBody>
                  <a:tcPr marL="0" marR="0" marT="38735" marB="0"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00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85"/>
                        </a:spcBef>
                      </a:pP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放榜日期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175895" marB="0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2160"/>
                        </a:lnSpc>
                      </a:pPr>
                      <a:r>
                        <a:rPr lang="en-US" sz="1800" dirty="0" smtClean="0">
                          <a:latin typeface="微軟正黑體"/>
                          <a:cs typeface="微軟正黑體"/>
                        </a:rPr>
                        <a:t>111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年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4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月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27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日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(</a:t>
                      </a:r>
                      <a:r>
                        <a:rPr lang="zh-TW" altLang="en-US" sz="1800" dirty="0" smtClean="0">
                          <a:latin typeface="微軟正黑體"/>
                          <a:cs typeface="微軟正黑體"/>
                        </a:rPr>
                        <a:t>三</a:t>
                      </a:r>
                      <a:r>
                        <a:rPr lang="en-US" altLang="zh-TW" sz="1800" dirty="0" smtClean="0">
                          <a:latin typeface="微軟正黑體"/>
                          <a:cs typeface="微軟正黑體"/>
                        </a:rPr>
                        <a:t>)</a:t>
                      </a:r>
                      <a:endParaRPr sz="1800" dirty="0">
                        <a:latin typeface="微軟正黑體"/>
                        <a:cs typeface="微軟正黑體"/>
                      </a:endParaRPr>
                    </a:p>
                  </a:txBody>
                  <a:tcPr marL="0" marR="0" marT="38735" marB="0" anchor="ctr"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226264" y="114427"/>
            <a:ext cx="576707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800" spc="-5" dirty="0" err="1" smtClean="0">
                <a:solidFill>
                  <a:srgbClr val="FFFFFF"/>
                </a:solidFill>
              </a:rPr>
              <a:t>其他五專招生管道</a:t>
            </a:r>
            <a:r>
              <a:rPr sz="2800" spc="-10" dirty="0" err="1">
                <a:solidFill>
                  <a:srgbClr val="FFFFFF"/>
                </a:solidFill>
              </a:rPr>
              <a:t>-</a:t>
            </a:r>
            <a:r>
              <a:rPr sz="2000" dirty="0" err="1">
                <a:solidFill>
                  <a:srgbClr val="FFFFFF"/>
                </a:solidFill>
              </a:rPr>
              <a:t>其他特殊專班招生</a:t>
            </a:r>
            <a:endParaRPr sz="2000" dirty="0"/>
          </a:p>
        </p:txBody>
      </p:sp>
    </p:spTree>
    <p:extLst>
      <p:ext uri="{BB962C8B-B14F-4D97-AF65-F5344CB8AC3E}">
        <p14:creationId xmlns:p14="http://schemas.microsoft.com/office/powerpoint/2010/main" val="217007597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93420"/>
            <a:chOff x="0" y="0"/>
            <a:chExt cx="9144000" cy="69342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9144000" cy="692924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491601" y="108877"/>
              <a:ext cx="475068" cy="475068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214885" y="1467611"/>
            <a:ext cx="8842375" cy="3850004"/>
            <a:chOff x="214884" y="1467611"/>
            <a:chExt cx="8842375" cy="3850004"/>
          </a:xfrm>
        </p:grpSpPr>
        <p:sp>
          <p:nvSpPr>
            <p:cNvPr id="6" name="object 6"/>
            <p:cNvSpPr/>
            <p:nvPr/>
          </p:nvSpPr>
          <p:spPr>
            <a:xfrm>
              <a:off x="214884" y="1467611"/>
              <a:ext cx="8842248" cy="384962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51993" y="1556892"/>
              <a:ext cx="8568055" cy="3671951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355245" y="2355343"/>
            <a:ext cx="8433511" cy="1523699"/>
          </a:xfrm>
          <a:prstGeom prst="rect">
            <a:avLst/>
          </a:prstGeom>
        </p:spPr>
        <p:txBody>
          <a:bodyPr vert="horz" wrap="square" lIns="0" tIns="533603" rIns="0" bIns="0" rtlCol="0">
            <a:spAutoFit/>
          </a:bodyPr>
          <a:lstStyle/>
          <a:p>
            <a:pPr marL="144145" algn="ctr">
              <a:lnSpc>
                <a:spcPct val="100000"/>
              </a:lnSpc>
              <a:spcBef>
                <a:spcPts val="105"/>
              </a:spcBef>
            </a:pPr>
            <a:r>
              <a:rPr dirty="0">
                <a:solidFill>
                  <a:srgbClr val="000000"/>
                </a:solidFill>
              </a:rPr>
              <a:t>以上各項</a:t>
            </a:r>
            <a:r>
              <a:rPr spc="5" dirty="0"/>
              <a:t>招生日程</a:t>
            </a:r>
            <a:r>
              <a:rPr spc="-10" dirty="0"/>
              <a:t>、</a:t>
            </a:r>
            <a:r>
              <a:rPr spc="5" dirty="0"/>
              <a:t>招</a:t>
            </a:r>
            <a:r>
              <a:rPr spc="-15" dirty="0"/>
              <a:t>生</a:t>
            </a:r>
            <a:r>
              <a:rPr spc="5" dirty="0"/>
              <a:t>方式</a:t>
            </a:r>
          </a:p>
          <a:p>
            <a:pPr marL="144145" algn="ctr">
              <a:lnSpc>
                <a:spcPct val="100000"/>
              </a:lnSpc>
            </a:pPr>
            <a:r>
              <a:rPr dirty="0">
                <a:solidFill>
                  <a:srgbClr val="000000"/>
                </a:solidFill>
              </a:rPr>
              <a:t>如有異動，請以</a:t>
            </a:r>
            <a:r>
              <a:rPr dirty="0"/>
              <a:t>簡章</a:t>
            </a:r>
            <a:r>
              <a:rPr dirty="0">
                <a:solidFill>
                  <a:srgbClr val="000000"/>
                </a:solidFill>
              </a:rPr>
              <a:t>及</a:t>
            </a:r>
            <a:r>
              <a:rPr spc="-15" dirty="0"/>
              <a:t>各</a:t>
            </a:r>
            <a:r>
              <a:rPr dirty="0"/>
              <a:t>招生</a:t>
            </a:r>
            <a:r>
              <a:rPr spc="-15" dirty="0"/>
              <a:t>委</a:t>
            </a:r>
            <a:r>
              <a:rPr dirty="0"/>
              <a:t>員會</a:t>
            </a:r>
            <a:r>
              <a:rPr spc="-15" dirty="0"/>
              <a:t>公</a:t>
            </a:r>
            <a:r>
              <a:rPr dirty="0"/>
              <a:t>告</a:t>
            </a:r>
            <a:r>
              <a:rPr dirty="0">
                <a:solidFill>
                  <a:srgbClr val="000000"/>
                </a:solidFill>
              </a:rPr>
              <a:t>為準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163069" y="1161288"/>
            <a:ext cx="7733665" cy="2713990"/>
            <a:chOff x="163068" y="1161288"/>
            <a:chExt cx="7733665" cy="2713990"/>
          </a:xfrm>
        </p:grpSpPr>
        <p:sp>
          <p:nvSpPr>
            <p:cNvPr id="10" name="object 10"/>
            <p:cNvSpPr/>
            <p:nvPr/>
          </p:nvSpPr>
          <p:spPr>
            <a:xfrm>
              <a:off x="3424809" y="3850893"/>
              <a:ext cx="4471670" cy="24765"/>
            </a:xfrm>
            <a:custGeom>
              <a:avLst/>
              <a:gdLst/>
              <a:ahLst/>
              <a:cxnLst/>
              <a:rect l="l" t="t" r="r" b="b"/>
              <a:pathLst>
                <a:path w="4471670" h="24764">
                  <a:moveTo>
                    <a:pt x="813816" y="0"/>
                  </a:moveTo>
                  <a:lnTo>
                    <a:pt x="0" y="0"/>
                  </a:lnTo>
                  <a:lnTo>
                    <a:pt x="0" y="24384"/>
                  </a:lnTo>
                  <a:lnTo>
                    <a:pt x="813816" y="24384"/>
                  </a:lnTo>
                  <a:lnTo>
                    <a:pt x="813816" y="0"/>
                  </a:lnTo>
                  <a:close/>
                </a:path>
                <a:path w="4471670" h="24764">
                  <a:moveTo>
                    <a:pt x="4471416" y="0"/>
                  </a:moveTo>
                  <a:lnTo>
                    <a:pt x="1220724" y="0"/>
                  </a:lnTo>
                  <a:lnTo>
                    <a:pt x="1220724" y="24384"/>
                  </a:lnTo>
                  <a:lnTo>
                    <a:pt x="4471416" y="24384"/>
                  </a:lnTo>
                  <a:lnTo>
                    <a:pt x="4471416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63068" y="1161288"/>
              <a:ext cx="2407920" cy="790955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251523" y="1232801"/>
              <a:ext cx="2232660" cy="648335"/>
            </a:xfrm>
            <a:custGeom>
              <a:avLst/>
              <a:gdLst/>
              <a:ahLst/>
              <a:cxnLst/>
              <a:rect l="l" t="t" r="r" b="b"/>
              <a:pathLst>
                <a:path w="2232660" h="648335">
                  <a:moveTo>
                    <a:pt x="2232279" y="0"/>
                  </a:moveTo>
                  <a:lnTo>
                    <a:pt x="0" y="0"/>
                  </a:lnTo>
                  <a:lnTo>
                    <a:pt x="0" y="648068"/>
                  </a:lnTo>
                  <a:lnTo>
                    <a:pt x="2232279" y="648068"/>
                  </a:lnTo>
                  <a:lnTo>
                    <a:pt x="2232279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992835" y="1319224"/>
            <a:ext cx="736600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注意</a:t>
            </a:r>
            <a:endParaRPr kumimoji="0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427212" y="6427115"/>
            <a:ext cx="180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64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7128598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773415" y="6518249"/>
            <a:ext cx="2787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-10" normalizeH="0" baseline="0" noProof="0" dirty="0">
                <a:ln>
                  <a:noFill/>
                </a:ln>
                <a:solidFill>
                  <a:srgbClr val="001F5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65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46736"/>
            <a:ext cx="9144000" cy="6811645"/>
            <a:chOff x="0" y="46736"/>
            <a:chExt cx="9144000" cy="6811645"/>
          </a:xfrm>
        </p:grpSpPr>
        <p:sp>
          <p:nvSpPr>
            <p:cNvPr id="5" name="object 5"/>
            <p:cNvSpPr/>
            <p:nvPr/>
          </p:nvSpPr>
          <p:spPr>
            <a:xfrm>
              <a:off x="0" y="46736"/>
              <a:ext cx="9137650" cy="6689725"/>
            </a:xfrm>
            <a:custGeom>
              <a:avLst/>
              <a:gdLst/>
              <a:ahLst/>
              <a:cxnLst/>
              <a:rect l="l" t="t" r="r" b="b"/>
              <a:pathLst>
                <a:path w="9137650" h="6689725">
                  <a:moveTo>
                    <a:pt x="9137269" y="0"/>
                  </a:moveTo>
                  <a:lnTo>
                    <a:pt x="0" y="4960278"/>
                  </a:lnTo>
                  <a:lnTo>
                    <a:pt x="0" y="4984946"/>
                  </a:lnTo>
                  <a:lnTo>
                    <a:pt x="7646034" y="6689477"/>
                  </a:lnTo>
                  <a:lnTo>
                    <a:pt x="913726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67842" y="3386836"/>
              <a:ext cx="1290955" cy="1290955"/>
            </a:xfrm>
            <a:custGeom>
              <a:avLst/>
              <a:gdLst/>
              <a:ahLst/>
              <a:cxnLst/>
              <a:rect l="l" t="t" r="r" b="b"/>
              <a:pathLst>
                <a:path w="1290955" h="1290954">
                  <a:moveTo>
                    <a:pt x="0" y="1290574"/>
                  </a:moveTo>
                  <a:lnTo>
                    <a:pt x="1290574" y="1290574"/>
                  </a:lnTo>
                  <a:lnTo>
                    <a:pt x="1290574" y="0"/>
                  </a:lnTo>
                  <a:lnTo>
                    <a:pt x="0" y="0"/>
                  </a:lnTo>
                  <a:lnTo>
                    <a:pt x="0" y="1290574"/>
                  </a:lnTo>
                  <a:close/>
                </a:path>
              </a:pathLst>
            </a:custGeom>
            <a:ln w="28575">
              <a:solidFill>
                <a:srgbClr val="D99593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778000" y="1926043"/>
              <a:ext cx="1207770" cy="1207770"/>
            </a:xfrm>
            <a:custGeom>
              <a:avLst/>
              <a:gdLst/>
              <a:ahLst/>
              <a:cxnLst/>
              <a:rect l="l" t="t" r="r" b="b"/>
              <a:pathLst>
                <a:path w="1207770" h="1207770">
                  <a:moveTo>
                    <a:pt x="1207312" y="0"/>
                  </a:moveTo>
                  <a:lnTo>
                    <a:pt x="0" y="0"/>
                  </a:lnTo>
                  <a:lnTo>
                    <a:pt x="0" y="603669"/>
                  </a:lnTo>
                  <a:lnTo>
                    <a:pt x="0" y="1207300"/>
                  </a:lnTo>
                  <a:lnTo>
                    <a:pt x="1207312" y="1207300"/>
                  </a:lnTo>
                  <a:lnTo>
                    <a:pt x="1207312" y="603669"/>
                  </a:lnTo>
                  <a:lnTo>
                    <a:pt x="1207312" y="0"/>
                  </a:lnTo>
                  <a:close/>
                </a:path>
              </a:pathLst>
            </a:custGeom>
            <a:solidFill>
              <a:srgbClr val="920048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57999" y="2529712"/>
              <a:ext cx="1717675" cy="1717675"/>
            </a:xfrm>
            <a:custGeom>
              <a:avLst/>
              <a:gdLst/>
              <a:ahLst/>
              <a:cxnLst/>
              <a:rect l="l" t="t" r="r" b="b"/>
              <a:pathLst>
                <a:path w="1717675" h="1717675">
                  <a:moveTo>
                    <a:pt x="1717294" y="0"/>
                  </a:moveTo>
                  <a:lnTo>
                    <a:pt x="0" y="0"/>
                  </a:lnTo>
                  <a:lnTo>
                    <a:pt x="0" y="1717294"/>
                  </a:lnTo>
                  <a:lnTo>
                    <a:pt x="1717294" y="1717294"/>
                  </a:lnTo>
                  <a:lnTo>
                    <a:pt x="1717294" y="0"/>
                  </a:lnTo>
                  <a:close/>
                </a:path>
              </a:pathLst>
            </a:custGeom>
            <a:solidFill>
              <a:srgbClr val="660031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2469769" y="2529712"/>
              <a:ext cx="513715" cy="619760"/>
            </a:xfrm>
            <a:custGeom>
              <a:avLst/>
              <a:gdLst/>
              <a:ahLst/>
              <a:cxnLst/>
              <a:rect l="l" t="t" r="r" b="b"/>
              <a:pathLst>
                <a:path w="513714" h="619760">
                  <a:moveTo>
                    <a:pt x="5461" y="0"/>
                  </a:moveTo>
                  <a:lnTo>
                    <a:pt x="0" y="619378"/>
                  </a:lnTo>
                  <a:lnTo>
                    <a:pt x="513206" y="59207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FFFFF">
                <a:alpha val="25097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2475229" y="4257370"/>
              <a:ext cx="441959" cy="441959"/>
            </a:xfrm>
            <a:custGeom>
              <a:avLst/>
              <a:gdLst/>
              <a:ahLst/>
              <a:cxnLst/>
              <a:rect l="l" t="t" r="r" b="b"/>
              <a:pathLst>
                <a:path w="441960" h="441960">
                  <a:moveTo>
                    <a:pt x="441502" y="0"/>
                  </a:moveTo>
                  <a:lnTo>
                    <a:pt x="0" y="0"/>
                  </a:lnTo>
                  <a:lnTo>
                    <a:pt x="0" y="441502"/>
                  </a:lnTo>
                  <a:lnTo>
                    <a:pt x="441502" y="441502"/>
                  </a:lnTo>
                  <a:lnTo>
                    <a:pt x="441502" y="0"/>
                  </a:lnTo>
                  <a:close/>
                </a:path>
              </a:pathLst>
            </a:custGeom>
            <a:solidFill>
              <a:srgbClr val="CCC1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841197" y="2638297"/>
              <a:ext cx="1551305" cy="1517650"/>
            </a:xfrm>
            <a:custGeom>
              <a:avLst/>
              <a:gdLst/>
              <a:ahLst/>
              <a:cxnLst/>
              <a:rect l="l" t="t" r="r" b="b"/>
              <a:pathLst>
                <a:path w="1551305" h="1517650">
                  <a:moveTo>
                    <a:pt x="0" y="1517650"/>
                  </a:moveTo>
                  <a:lnTo>
                    <a:pt x="1550923" y="1517650"/>
                  </a:lnTo>
                  <a:lnTo>
                    <a:pt x="1550923" y="0"/>
                  </a:lnTo>
                  <a:lnTo>
                    <a:pt x="0" y="0"/>
                  </a:lnTo>
                  <a:lnTo>
                    <a:pt x="0" y="1517650"/>
                  </a:lnTo>
                  <a:close/>
                </a:path>
              </a:pathLst>
            </a:custGeom>
            <a:ln w="12699">
              <a:solidFill>
                <a:srgbClr val="F1F1F1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0" y="6464643"/>
              <a:ext cx="9143999" cy="39335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773861" y="3095942"/>
              <a:ext cx="1701800" cy="595630"/>
            </a:xfrm>
            <a:custGeom>
              <a:avLst/>
              <a:gdLst/>
              <a:ahLst/>
              <a:cxnLst/>
              <a:rect l="l" t="t" r="r" b="b"/>
              <a:pathLst>
                <a:path w="1701800" h="595629">
                  <a:moveTo>
                    <a:pt x="1701419" y="0"/>
                  </a:moveTo>
                  <a:lnTo>
                    <a:pt x="0" y="0"/>
                  </a:lnTo>
                  <a:lnTo>
                    <a:pt x="0" y="595058"/>
                  </a:lnTo>
                  <a:lnTo>
                    <a:pt x="1701419" y="595058"/>
                  </a:lnTo>
                  <a:lnTo>
                    <a:pt x="1701419" y="0"/>
                  </a:lnTo>
                  <a:close/>
                </a:path>
              </a:pathLst>
            </a:custGeom>
            <a:solidFill>
              <a:srgbClr val="FFE699">
                <a:alpha val="10195"/>
              </a:srgbClr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299211" y="2998723"/>
            <a:ext cx="63500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800" b="0" dirty="0">
                <a:solidFill>
                  <a:srgbClr val="FFFFFF"/>
                </a:solidFill>
                <a:latin typeface="微軟正黑體"/>
                <a:cs typeface="微軟正黑體"/>
              </a:rPr>
              <a:t>陸</a:t>
            </a:r>
            <a:endParaRPr sz="4800">
              <a:latin typeface="微軟正黑體"/>
              <a:cs typeface="微軟正黑體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96054" y="2998723"/>
            <a:ext cx="3684904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4800" b="1" i="0" u="none" strike="noStrike" kern="1200" cap="none" spc="0" normalizeH="0" baseline="0" noProof="0" dirty="0">
                <a:ln>
                  <a:noFill/>
                </a:ln>
                <a:solidFill>
                  <a:srgbClr val="731F3E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招生資訊查詢</a:t>
            </a:r>
            <a:endParaRPr kumimoji="0" sz="4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32020" y="6522821"/>
            <a:ext cx="149796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技專校院招生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策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略</a:t>
            </a:r>
            <a:r>
              <a:rPr kumimoji="0" sz="1050" b="1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</a:t>
            </a:r>
            <a:r>
              <a:rPr kumimoji="0" sz="1050" b="1" i="0" u="none" strike="noStrike" kern="1200" cap="none" spc="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員會</a:t>
            </a:r>
            <a:endParaRPr kumimoji="0" sz="10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32020" y="6684367"/>
            <a:ext cx="378841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Committee of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Recruitment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Policy for Technological Colleges </a:t>
            </a:r>
            <a:r>
              <a:rPr kumimoji="0" sz="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and</a:t>
            </a:r>
            <a:r>
              <a:rPr kumimoji="0" sz="800" b="1" i="0" u="none" strike="noStrike" kern="1200" cap="none" spc="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 </a:t>
            </a:r>
            <a:r>
              <a:rPr kumimoji="0" sz="800" b="1" i="0" u="none" strike="noStrike" kern="1200" cap="none" spc="-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Universities</a:t>
            </a:r>
            <a:endParaRPr kumimoji="0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817364" y="6492802"/>
            <a:ext cx="359994" cy="3599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70174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84401" y="4236237"/>
            <a:ext cx="6388735" cy="1224280"/>
          </a:xfrm>
          <a:custGeom>
            <a:avLst/>
            <a:gdLst/>
            <a:ahLst/>
            <a:cxnLst/>
            <a:rect l="l" t="t" r="r" b="b"/>
            <a:pathLst>
              <a:path w="6388734" h="1224279">
                <a:moveTo>
                  <a:pt x="6388354" y="0"/>
                </a:moveTo>
                <a:lnTo>
                  <a:pt x="0" y="0"/>
                </a:lnTo>
                <a:lnTo>
                  <a:pt x="0" y="1224000"/>
                </a:lnTo>
                <a:lnTo>
                  <a:pt x="6388354" y="1224000"/>
                </a:lnTo>
                <a:lnTo>
                  <a:pt x="6388354" y="0"/>
                </a:lnTo>
                <a:close/>
              </a:path>
            </a:pathLst>
          </a:custGeom>
          <a:solidFill>
            <a:srgbClr val="F79546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627571" y="5505335"/>
            <a:ext cx="6388735" cy="1224280"/>
            <a:chOff x="627570" y="5505335"/>
            <a:chExt cx="6388735" cy="1224280"/>
          </a:xfrm>
        </p:grpSpPr>
        <p:sp>
          <p:nvSpPr>
            <p:cNvPr id="4" name="object 4"/>
            <p:cNvSpPr/>
            <p:nvPr/>
          </p:nvSpPr>
          <p:spPr>
            <a:xfrm>
              <a:off x="627570" y="5505335"/>
              <a:ext cx="6388735" cy="1224280"/>
            </a:xfrm>
            <a:custGeom>
              <a:avLst/>
              <a:gdLst/>
              <a:ahLst/>
              <a:cxnLst/>
              <a:rect l="l" t="t" r="r" b="b"/>
              <a:pathLst>
                <a:path w="6388734" h="1224279">
                  <a:moveTo>
                    <a:pt x="6388353" y="0"/>
                  </a:moveTo>
                  <a:lnTo>
                    <a:pt x="0" y="0"/>
                  </a:lnTo>
                  <a:lnTo>
                    <a:pt x="0" y="1224000"/>
                  </a:lnTo>
                  <a:lnTo>
                    <a:pt x="6388353" y="1224000"/>
                  </a:lnTo>
                  <a:lnTo>
                    <a:pt x="6388353" y="0"/>
                  </a:lnTo>
                  <a:close/>
                </a:path>
              </a:pathLst>
            </a:custGeom>
            <a:solidFill>
              <a:srgbClr val="F7954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684428" y="5595340"/>
              <a:ext cx="6191885" cy="1044575"/>
            </a:xfrm>
            <a:custGeom>
              <a:avLst/>
              <a:gdLst/>
              <a:ahLst/>
              <a:cxnLst/>
              <a:rect l="l" t="t" r="r" b="b"/>
              <a:pathLst>
                <a:path w="6191884" h="1044575">
                  <a:moveTo>
                    <a:pt x="6191885" y="0"/>
                  </a:moveTo>
                  <a:lnTo>
                    <a:pt x="0" y="0"/>
                  </a:lnTo>
                  <a:lnTo>
                    <a:pt x="0" y="1044003"/>
                  </a:lnTo>
                  <a:lnTo>
                    <a:pt x="6191885" y="1044003"/>
                  </a:lnTo>
                  <a:lnTo>
                    <a:pt x="6191885" y="0"/>
                  </a:lnTo>
                  <a:close/>
                </a:path>
              </a:pathLst>
            </a:custGeom>
            <a:solidFill>
              <a:srgbClr val="FCEA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6833108" y="703071"/>
            <a:ext cx="869950" cy="20523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3300" b="1" i="0" u="none" strike="noStrike" kern="1200" cap="none" spc="-5" normalizeH="0" baseline="0" noProof="0" dirty="0">
                <a:ln>
                  <a:noFill/>
                </a:ln>
                <a:solidFill>
                  <a:srgbClr val="0DF1EC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endParaRPr kumimoji="0" sz="13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alatino Linotype"/>
              <a:ea typeface="+mn-ea"/>
              <a:cs typeface="Palatino Linotyp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6264" y="114427"/>
            <a:ext cx="4802505" cy="4521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800" b="1" i="0" u="none" strike="noStrike" kern="1200" cap="none" spc="-5" normalizeH="0" baseline="0" noProof="0" dirty="0" err="1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招生資訊查詢</a:t>
            </a:r>
            <a:r>
              <a:rPr kumimoji="0" sz="2800" b="1" i="0" u="none" strike="noStrike" kern="1200" cap="none" spc="-1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-</a:t>
            </a:r>
            <a:r>
              <a:rPr kumimoji="0" sz="20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五專招生委員會</a:t>
            </a:r>
            <a:endParaRPr kumimoji="0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11555" y="1340878"/>
            <a:ext cx="6071235" cy="1080135"/>
            <a:chOff x="611555" y="1340878"/>
            <a:chExt cx="6071235" cy="1080135"/>
          </a:xfrm>
        </p:grpSpPr>
        <p:sp>
          <p:nvSpPr>
            <p:cNvPr id="9" name="object 9"/>
            <p:cNvSpPr/>
            <p:nvPr/>
          </p:nvSpPr>
          <p:spPr>
            <a:xfrm>
              <a:off x="611555" y="1340878"/>
              <a:ext cx="6071235" cy="1080135"/>
            </a:xfrm>
            <a:custGeom>
              <a:avLst/>
              <a:gdLst/>
              <a:ahLst/>
              <a:cxnLst/>
              <a:rect l="l" t="t" r="r" b="b"/>
              <a:pathLst>
                <a:path w="6071234" h="1080135">
                  <a:moveTo>
                    <a:pt x="6070854" y="0"/>
                  </a:moveTo>
                  <a:lnTo>
                    <a:pt x="0" y="0"/>
                  </a:lnTo>
                  <a:lnTo>
                    <a:pt x="0" y="1079995"/>
                  </a:lnTo>
                  <a:lnTo>
                    <a:pt x="6070854" y="1079995"/>
                  </a:lnTo>
                  <a:lnTo>
                    <a:pt x="6070854" y="0"/>
                  </a:lnTo>
                  <a:close/>
                </a:path>
              </a:pathLst>
            </a:custGeom>
            <a:solidFill>
              <a:srgbClr val="0ACAC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5504814" y="1426387"/>
              <a:ext cx="899998" cy="899998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618541" y="860884"/>
            <a:ext cx="330200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ACAC6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077E7B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優先免試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ACAC6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入學招生委員會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11555" y="1340878"/>
            <a:ext cx="6071235" cy="100348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4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  <a:p>
            <a:pPr marL="9144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承辦單位：技專校院招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生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委員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會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聯合會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51435" lvl="0" indent="0" algn="ctr" defTabSz="914400" rtl="0" eaLnBrk="1" fontAlgn="auto" latinLnBrk="0" hangingPunct="1">
              <a:lnSpc>
                <a:spcPct val="100000"/>
              </a:lnSpc>
              <a:spcBef>
                <a:spcPts val="9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  <a:hlinkClick r:id="rId3"/>
              </a:rPr>
              <a:t>http://www.jctv.ntut.edu.tw/u5/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1556" y="2961411"/>
            <a:ext cx="6388735" cy="1224280"/>
            <a:chOff x="611555" y="2961411"/>
            <a:chExt cx="6388735" cy="1224280"/>
          </a:xfrm>
        </p:grpSpPr>
        <p:sp>
          <p:nvSpPr>
            <p:cNvPr id="14" name="object 14"/>
            <p:cNvSpPr/>
            <p:nvPr/>
          </p:nvSpPr>
          <p:spPr>
            <a:xfrm>
              <a:off x="611555" y="2961411"/>
              <a:ext cx="6388735" cy="1224280"/>
            </a:xfrm>
            <a:custGeom>
              <a:avLst/>
              <a:gdLst/>
              <a:ahLst/>
              <a:cxnLst/>
              <a:rect l="l" t="t" r="r" b="b"/>
              <a:pathLst>
                <a:path w="6388734" h="1224279">
                  <a:moveTo>
                    <a:pt x="6388354" y="0"/>
                  </a:moveTo>
                  <a:lnTo>
                    <a:pt x="0" y="0"/>
                  </a:lnTo>
                  <a:lnTo>
                    <a:pt x="0" y="1224000"/>
                  </a:lnTo>
                  <a:lnTo>
                    <a:pt x="6388354" y="1224000"/>
                  </a:lnTo>
                  <a:lnTo>
                    <a:pt x="6388354" y="0"/>
                  </a:lnTo>
                  <a:close/>
                </a:path>
              </a:pathLst>
            </a:custGeom>
            <a:solidFill>
              <a:srgbClr val="F79546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684428" y="3051365"/>
              <a:ext cx="6191885" cy="1044575"/>
            </a:xfrm>
            <a:custGeom>
              <a:avLst/>
              <a:gdLst/>
              <a:ahLst/>
              <a:cxnLst/>
              <a:rect l="l" t="t" r="r" b="b"/>
              <a:pathLst>
                <a:path w="6191884" h="1044575">
                  <a:moveTo>
                    <a:pt x="6191885" y="0"/>
                  </a:moveTo>
                  <a:lnTo>
                    <a:pt x="0" y="0"/>
                  </a:lnTo>
                  <a:lnTo>
                    <a:pt x="0" y="1044003"/>
                  </a:lnTo>
                  <a:lnTo>
                    <a:pt x="6191885" y="1044003"/>
                  </a:lnTo>
                  <a:lnTo>
                    <a:pt x="6191885" y="0"/>
                  </a:lnTo>
                  <a:close/>
                </a:path>
              </a:pathLst>
            </a:custGeom>
            <a:solidFill>
              <a:srgbClr val="FCEAD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18541" y="2523871"/>
            <a:ext cx="3302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79546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五專</a:t>
            </a:r>
            <a:r>
              <a:rPr kumimoji="0" sz="2400" b="1" i="0" u="none" strike="noStrike" kern="1200" cap="none" spc="0" normalizeH="0" baseline="0" noProof="0" dirty="0">
                <a:ln>
                  <a:noFill/>
                </a:ln>
                <a:solidFill>
                  <a:srgbClr val="974707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聯合免</a:t>
            </a:r>
            <a:r>
              <a:rPr kumimoji="0" sz="2400" b="1" i="0" u="none" strike="noStrike" kern="1200" cap="none" spc="-5" normalizeH="0" baseline="0" noProof="0" dirty="0">
                <a:ln>
                  <a:noFill/>
                </a:ln>
                <a:solidFill>
                  <a:srgbClr val="974707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試</a:t>
            </a:r>
            <a:r>
              <a: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F79546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入學招生委員會</a:t>
            </a: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84429" y="3051366"/>
            <a:ext cx="6191885" cy="791241"/>
          </a:xfrm>
          <a:prstGeom prst="rect">
            <a:avLst/>
          </a:prstGeom>
        </p:spPr>
        <p:txBody>
          <a:bodyPr vert="horz" wrap="square" lIns="0" tIns="110489" rIns="0" bIns="0" rtlCol="0">
            <a:spAutoFit/>
          </a:bodyPr>
          <a:lstStyle/>
          <a:p>
            <a:pPr marL="22860" marR="0" lvl="0" indent="0" algn="l" defTabSz="914400" rtl="0" eaLnBrk="1" fontAlgn="auto" latinLnBrk="0" hangingPunct="1">
              <a:lnSpc>
                <a:spcPct val="100000"/>
              </a:lnSpc>
              <a:spcBef>
                <a:spcPts val="86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【北區】技專校院招生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委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員會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聯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合會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0" marR="437515" lvl="0" indent="0" algn="ctr" defTabSz="914400" rtl="0" eaLnBrk="1" fontAlgn="auto" latinLnBrk="0" hangingPunct="1">
              <a:lnSpc>
                <a:spcPct val="100000"/>
              </a:lnSpc>
              <a:spcBef>
                <a:spcPts val="5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1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  <a:hlinkClick r:id="rId4"/>
              </a:rPr>
              <a:t>http://www.jctv.ntut.edu.tw/enter5/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782437" y="3123361"/>
            <a:ext cx="899998" cy="89999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280031" y="4326193"/>
            <a:ext cx="6213475" cy="1044575"/>
          </a:xfrm>
          <a:custGeom>
            <a:avLst/>
            <a:gdLst/>
            <a:ahLst/>
            <a:cxnLst/>
            <a:rect l="l" t="t" r="r" b="b"/>
            <a:pathLst>
              <a:path w="6213475" h="1044575">
                <a:moveTo>
                  <a:pt x="6213094" y="0"/>
                </a:moveTo>
                <a:lnTo>
                  <a:pt x="0" y="0"/>
                </a:lnTo>
                <a:lnTo>
                  <a:pt x="0" y="1044003"/>
                </a:lnTo>
                <a:lnTo>
                  <a:pt x="6213094" y="1044003"/>
                </a:lnTo>
                <a:lnTo>
                  <a:pt x="6213094" y="0"/>
                </a:lnTo>
                <a:close/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80031" y="4326192"/>
            <a:ext cx="6213475" cy="828432"/>
          </a:xfrm>
          <a:prstGeom prst="rect">
            <a:avLst/>
          </a:prstGeom>
        </p:spPr>
        <p:txBody>
          <a:bodyPr vert="horz" wrap="square" lIns="0" tIns="147320" rIns="0" bIns="0" rtlCol="0">
            <a:spAutoFit/>
          </a:bodyPr>
          <a:lstStyle/>
          <a:p>
            <a:pPr marL="1668145" marR="0" lvl="0" indent="0" algn="l" defTabSz="914400" rtl="0" eaLnBrk="1" fontAlgn="auto" latinLnBrk="0" hangingPunct="1">
              <a:lnSpc>
                <a:spcPct val="100000"/>
              </a:lnSpc>
              <a:spcBef>
                <a:spcPts val="116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【中區】仁德醫護管理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專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科學校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2743835" marR="0" lvl="0" indent="0" algn="l" defTabSz="914400" rtl="0" eaLnBrk="1" fontAlgn="auto" latinLnBrk="0" hangingPunct="1">
              <a:lnSpc>
                <a:spcPct val="100000"/>
              </a:lnSpc>
              <a:spcBef>
                <a:spcPts val="54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  <a:hlinkClick r:id="rId6"/>
              </a:rPr>
              <a:t>http://exam.jente.edu.tw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4429" y="5595341"/>
            <a:ext cx="6191885" cy="791242"/>
          </a:xfrm>
          <a:prstGeom prst="rect">
            <a:avLst/>
          </a:prstGeom>
        </p:spPr>
        <p:txBody>
          <a:bodyPr vert="horz" wrap="square" lIns="0" tIns="110490" rIns="0" bIns="0" rtlCol="0">
            <a:spAutoFit/>
          </a:bodyPr>
          <a:lstStyle/>
          <a:p>
            <a:pPr marL="22860" marR="0" lvl="0" indent="0" algn="l" defTabSz="914400" rtl="0" eaLnBrk="1" fontAlgn="auto" latinLnBrk="0" hangingPunct="1">
              <a:lnSpc>
                <a:spcPct val="100000"/>
              </a:lnSpc>
              <a:spcBef>
                <a:spcPts val="87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【南區】國立高雄餐旅</a:t>
            </a:r>
            <a:r>
              <a:rPr kumimoji="0" sz="2000" b="1" i="0" u="none" strike="noStrike" kern="1200" cap="none" spc="-15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大</a:t>
            </a:r>
            <a:r>
              <a:rPr kumimoji="0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微軟正黑體"/>
                <a:ea typeface="+mn-ea"/>
                <a:cs typeface="微軟正黑體"/>
              </a:rPr>
              <a:t>學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軟正黑體"/>
              <a:ea typeface="+mn-ea"/>
              <a:cs typeface="微軟正黑體"/>
            </a:endParaRPr>
          </a:p>
          <a:p>
            <a:pPr marL="1098550" marR="0" lvl="0" indent="0" algn="l" defTabSz="914400" rtl="0" eaLnBrk="1" fontAlgn="auto" latinLnBrk="0" hangingPunct="1">
              <a:lnSpc>
                <a:spcPct val="100000"/>
              </a:lnSpc>
              <a:spcBef>
                <a:spcPts val="53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2000" b="0" i="0" u="none" strike="noStrike" kern="1200" cap="none" spc="-5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  <a:hlinkClick r:id="rId7"/>
              </a:rPr>
              <a:t>http://s5.nkuht.edu.tw</a:t>
            </a:r>
            <a:endParaRPr kumimoji="0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/>
              <a:ea typeface="+mn-ea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528571" y="4398187"/>
            <a:ext cx="899998" cy="89999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782437" y="5667337"/>
            <a:ext cx="899998" cy="89999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object 24"/>
          <p:cNvSpPr txBox="1"/>
          <p:nvPr/>
        </p:nvSpPr>
        <p:spPr>
          <a:xfrm rot="10860000">
            <a:off x="595865" y="4085941"/>
            <a:ext cx="1871345" cy="140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11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1100" b="1" i="0" u="none" strike="noStrike" kern="1200" cap="none" spc="-905" normalizeH="0" baseline="0" noProof="0" dirty="0">
                <a:ln>
                  <a:noFill/>
                </a:ln>
                <a:solidFill>
                  <a:srgbClr val="FBDDC4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r>
              <a:rPr kumimoji="0" sz="11100" b="1" i="0" u="none" strike="noStrike" kern="1200" cap="none" spc="-905" normalizeH="0" baseline="0" noProof="0" dirty="0">
                <a:ln>
                  <a:noFill/>
                </a:ln>
                <a:solidFill>
                  <a:srgbClr val="F79546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endParaRPr kumimoji="0" sz="1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alatino Linotype"/>
              <a:ea typeface="+mn-ea"/>
              <a:cs typeface="Palatino Linotyp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54672" y="2598294"/>
            <a:ext cx="1210945" cy="1717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1100" b="1" i="0" u="none" strike="noStrike" kern="1200" cap="none" spc="-1770" normalizeH="0" baseline="0" noProof="0" dirty="0">
                <a:ln>
                  <a:noFill/>
                </a:ln>
                <a:solidFill>
                  <a:srgbClr val="FBDDC4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r>
              <a:rPr kumimoji="0" sz="11100" b="1" i="0" u="none" strike="noStrike" kern="1200" cap="none" spc="0" normalizeH="0" baseline="0" noProof="0" dirty="0">
                <a:ln>
                  <a:noFill/>
                </a:ln>
                <a:solidFill>
                  <a:srgbClr val="F79546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endParaRPr kumimoji="0" sz="1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alatino Linotype"/>
              <a:ea typeface="+mn-ea"/>
              <a:cs typeface="Palatino Linotyp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83679" y="5133291"/>
            <a:ext cx="1211580" cy="1717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1100" b="1" i="0" u="none" strike="noStrike" kern="1200" cap="none" spc="-1770" normalizeH="0" baseline="0" noProof="0" dirty="0">
                <a:ln>
                  <a:noFill/>
                </a:ln>
                <a:solidFill>
                  <a:srgbClr val="FBDDC4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r>
              <a:rPr kumimoji="0" sz="11100" b="1" i="0" u="none" strike="noStrike" kern="1200" cap="none" spc="0" normalizeH="0" baseline="0" noProof="0" dirty="0">
                <a:ln>
                  <a:noFill/>
                </a:ln>
                <a:solidFill>
                  <a:srgbClr val="F79546"/>
                </a:solidFill>
                <a:effectLst/>
                <a:uLnTx/>
                <a:uFillTx/>
                <a:latin typeface="Palatino Linotype"/>
                <a:ea typeface="+mn-ea"/>
                <a:cs typeface="Palatino Linotype"/>
              </a:rPr>
              <a:t>&gt;</a:t>
            </a:r>
            <a:endParaRPr kumimoji="0" sz="1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alatino Linotype"/>
              <a:ea typeface="+mn-ea"/>
              <a:cs typeface="Palatino Linotyp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427212" y="6427115"/>
            <a:ext cx="18097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0" lvl="0" indent="0" algn="l" defTabSz="914400" rtl="0" eaLnBrk="1" fontAlgn="auto" latinLnBrk="0" hangingPunct="1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200" b="0" i="0" u="none" strike="noStrike" kern="1200" cap="none" spc="0" normalizeH="0" baseline="0" noProof="0" dirty="0">
                <a:ln>
                  <a:noFill/>
                </a:ln>
                <a:solidFill>
                  <a:srgbClr val="888888"/>
                </a:solidFill>
                <a:effectLst/>
                <a:uLnTx/>
                <a:uFillTx/>
                <a:latin typeface="Calibri"/>
                <a:ea typeface="+mn-ea"/>
                <a:cs typeface="Calibri"/>
              </a:rPr>
              <a:t>66</a:t>
            </a:r>
            <a:endParaRPr kumimoji="0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1176837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B3F6B4AD-16E6-4C4B-B709-E5E187C777E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35151" y="1557340"/>
            <a:ext cx="7308850" cy="3240087"/>
          </a:xfrm>
        </p:spPr>
        <p:txBody>
          <a:bodyPr>
            <a:normAutofit fontScale="90000"/>
          </a:bodyPr>
          <a:lstStyle/>
          <a:p>
            <a:pPr>
              <a:spcBef>
                <a:spcPts val="1800"/>
              </a:spcBef>
              <a:defRPr/>
            </a:pPr>
            <a:r>
              <a:rPr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其他入學管道</a:t>
            </a:r>
            <a: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學年度特色招生甄選入學</a:t>
            </a: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-</a:t>
            </a:r>
            <a:b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     </a:t>
            </a:r>
            <a:r>
              <a:rPr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藝術才能班</a:t>
            </a:r>
            <a: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</a:t>
            </a:r>
            <a:b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  </a:t>
            </a:r>
            <a:endParaRPr altLang="en-US" sz="4400" dirty="0">
              <a:solidFill>
                <a:schemeClr val="accent5">
                  <a:lumMod val="75000"/>
                </a:schemeClr>
              </a:solidFill>
              <a:latin typeface="標楷體" pitchFamily="65" charset="-120"/>
              <a:ea typeface="標楷體" pitchFamily="65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468496361"/>
      </p:ext>
    </p:extLst>
  </p:cSld>
  <p:clrMapOvr>
    <a:masterClrMapping/>
  </p:clrMapOvr>
  <p:transition spd="med">
    <p:fade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標題 1">
            <a:extLst>
              <a:ext uri="{FF2B5EF4-FFF2-40B4-BE49-F238E27FC236}">
                <a16:creationId xmlns:a16="http://schemas.microsoft.com/office/drawing/2014/main" id="{5522D64D-F18F-D047-816C-BEB5FABBE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9388" y="404815"/>
            <a:ext cx="8964612" cy="720725"/>
          </a:xfrm>
          <a:solidFill>
            <a:schemeClr val="accent1">
              <a:lumMod val="75000"/>
            </a:schemeClr>
          </a:solidFill>
        </p:spPr>
        <p:txBody>
          <a:bodyPr anchor="t"/>
          <a:lstStyle/>
          <a:p>
            <a:pPr>
              <a:defRPr/>
            </a:pP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學年度特色招生甄選入學</a:t>
            </a:r>
            <a: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---</a:t>
            </a:r>
            <a:r>
              <a:rPr altLang="en-US" dirty="0" err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藝術才能班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36899" name="內容版面配置區 2">
            <a:extLst>
              <a:ext uri="{FF2B5EF4-FFF2-40B4-BE49-F238E27FC236}">
                <a16:creationId xmlns:a16="http://schemas.microsoft.com/office/drawing/2014/main" id="{037C6ADD-DD79-7743-83EF-8878EF7F04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851" y="1484313"/>
            <a:ext cx="8569325" cy="4392612"/>
          </a:xfrm>
        </p:spPr>
        <p:txBody>
          <a:bodyPr/>
          <a:lstStyle/>
          <a:p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分為</a:t>
            </a:r>
            <a:r>
              <a:rPr altLang="en-US" sz="3200" b="1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音樂班、美術班、舞蹈班、戲劇班</a:t>
            </a:r>
            <a:r>
              <a:rPr lang="en-US" altLang="zh-TW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4</a:t>
            </a:r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類。</a:t>
            </a:r>
            <a:endParaRPr lang="en-US" altLang="zh-TW" sz="320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藝術才能班甄選入學以聯合辦理</a:t>
            </a:r>
            <a:r>
              <a:rPr lang="en-US" altLang="zh-TW" sz="20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20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音樂班、美術班、舞蹈班、戲劇班</a:t>
            </a:r>
            <a:r>
              <a:rPr lang="en-US" altLang="zh-TW" sz="20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為原則。</a:t>
            </a:r>
            <a:endParaRPr lang="en-US" altLang="en-US" sz="320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國中非藝術才能班學生亦可報考，且</a:t>
            </a:r>
            <a:r>
              <a:rPr altLang="en-US" sz="3200" b="1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不受免試就學區之限制</a:t>
            </a:r>
            <a:r>
              <a:rPr altLang="en-US" sz="320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，但僅能向一區（校）報名術科測驗及申請分發。</a:t>
            </a:r>
            <a:endParaRPr altLang="en-US" sz="2000" b="1">
              <a:solidFill>
                <a:srgbClr val="FF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D909FBCB-8643-7643-A283-01EAAD0A920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9389" y="1412875"/>
            <a:ext cx="8785225" cy="5329238"/>
          </a:xfrm>
        </p:spPr>
        <p:txBody>
          <a:bodyPr>
            <a:noAutofit/>
          </a:bodyPr>
          <a:lstStyle/>
          <a:p>
            <a:pPr>
              <a:lnSpc>
                <a:spcPct val="80000"/>
              </a:lnSpc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聯合辦理的招生管道分成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個</a:t>
            </a:r>
            <a:endParaRPr lang="en-US" altLang="zh-TW" sz="3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一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甄選入學聯合分發</a:t>
            </a:r>
            <a:endParaRPr lang="en-US" altLang="zh-TW" sz="3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需參加聯合術科測驗</a:t>
            </a:r>
            <a:endParaRPr lang="en-US" altLang="zh-TW" sz="3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線上報名</a:t>
            </a:r>
            <a:endParaRPr lang="en-US" altLang="zh-TW" sz="3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3.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成績採計與選校登記序號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依甄選總成績</a:t>
            </a:r>
            <a:r>
              <a:rPr lang="en-US" altLang="zh-TW" sz="18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lnSpc>
                <a:spcPct val="80000"/>
              </a:lnSpc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二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競賽表現入學 </a:t>
            </a:r>
            <a:endParaRPr lang="en-US" altLang="zh-TW" sz="3200" dirty="0">
              <a:solidFill>
                <a:srgbClr val="0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kumimoji="1"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1.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優異競賽成績</a:t>
            </a:r>
            <a:r>
              <a:rPr lang="en-US" altLang="zh-TW" sz="14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(</a:t>
            </a:r>
            <a:r>
              <a:rPr altLang="en-US" sz="14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依藝術才能類學生競賽表現採認參照標準進行書面審查</a:t>
            </a:r>
            <a:r>
              <a:rPr lang="en-US" altLang="zh-TW" sz="1400" b="1" dirty="0">
                <a:solidFill>
                  <a:srgbClr val="FF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)</a:t>
            </a:r>
          </a:p>
          <a:p>
            <a:pPr>
              <a:spcBef>
                <a:spcPct val="0"/>
              </a:spcBef>
              <a:buFont typeface="Arial" panose="020B0604020202020204" pitchFamily="34" charset="0"/>
              <a:buNone/>
            </a:pP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      </a:t>
            </a:r>
            <a:r>
              <a:rPr lang="en-US" altLang="zh-TW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2.</a:t>
            </a:r>
            <a:r>
              <a:rPr altLang="en-US" sz="3200" dirty="0">
                <a:solidFill>
                  <a:srgbClr val="000000"/>
                </a:solidFill>
                <a:latin typeface="標楷體" panose="02010601000101010101" pitchFamily="2" charset="-120"/>
                <a:ea typeface="標楷體" panose="02010601000101010101" pitchFamily="2" charset="-120"/>
              </a:rPr>
              <a:t>審查結果送鑑定是否通過</a:t>
            </a:r>
            <a:endParaRPr lang="en-US" altLang="zh-TW" sz="3200" b="1" dirty="0">
              <a:solidFill>
                <a:srgbClr val="C00000"/>
              </a:solidFill>
              <a:latin typeface="標楷體" panose="02010601000101010101" pitchFamily="2" charset="-120"/>
              <a:ea typeface="標楷體" panose="02010601000101010101" pitchFamily="2" charset="-120"/>
            </a:endParaRPr>
          </a:p>
        </p:txBody>
      </p:sp>
      <p:sp>
        <p:nvSpPr>
          <p:cNvPr id="5" name="標題 1">
            <a:extLst>
              <a:ext uri="{FF2B5EF4-FFF2-40B4-BE49-F238E27FC236}">
                <a16:creationId xmlns:a16="http://schemas.microsoft.com/office/drawing/2014/main" id="{D8790D7C-52B6-E641-888B-F2315F2810F4}"/>
              </a:ext>
            </a:extLst>
          </p:cNvPr>
          <p:cNvSpPr txBox="1">
            <a:spLocks/>
          </p:cNvSpPr>
          <p:nvPr/>
        </p:nvSpPr>
        <p:spPr bwMode="auto">
          <a:xfrm>
            <a:off x="179388" y="260352"/>
            <a:ext cx="8964612" cy="720725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kumimoji="0" lang="en-US" altLang="zh-TW" sz="3600" b="1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110</a:t>
            </a:r>
            <a:r>
              <a:rPr kumimoji="0" lang="zh-TW" altLang="en-US" sz="3600" b="1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學年</a:t>
            </a:r>
            <a:r>
              <a:rPr kumimoji="0" lang="zh-TW" altLang="en-US" sz="3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度特色招生甄選入學</a:t>
            </a:r>
            <a:r>
              <a:rPr kumimoji="0" lang="en-US" altLang="zh-TW" sz="3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---</a:t>
            </a:r>
            <a:r>
              <a:rPr kumimoji="0" lang="zh-TW" altLang="en-US" sz="3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藝術才能班</a:t>
            </a:r>
          </a:p>
        </p:txBody>
      </p:sp>
    </p:spTree>
  </p:cSld>
  <p:clrMapOvr>
    <a:masterClrMapping/>
  </p:clrMapOvr>
  <p:transition spd="med">
    <p:fade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標題 1">
            <a:extLst>
              <a:ext uri="{FF2B5EF4-FFF2-40B4-BE49-F238E27FC236}">
                <a16:creationId xmlns:a16="http://schemas.microsoft.com/office/drawing/2014/main" id="{18B46A8E-8E4C-FC4D-A59F-D54A2D641A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950" y="0"/>
            <a:ext cx="7848426" cy="573088"/>
          </a:xfrm>
          <a:solidFill>
            <a:schemeClr val="accent1">
              <a:lumMod val="75000"/>
            </a:schemeClr>
          </a:solidFill>
        </p:spPr>
        <p:txBody>
          <a:bodyPr anchor="t"/>
          <a:lstStyle/>
          <a:p>
            <a:pPr>
              <a:defRPr/>
            </a:pPr>
            <a:r>
              <a:rPr lang="en-US" altLang="zh-TW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學年度日程表</a:t>
            </a:r>
            <a: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(</a:t>
            </a:r>
            <a:r>
              <a:rPr lang="zh-TW" altLang="en-US" dirty="0">
                <a:solidFill>
                  <a:srgbClr val="7030A0"/>
                </a:solidFill>
                <a:highlight>
                  <a:srgbClr val="FFFF00"/>
                </a:highlight>
                <a:latin typeface="標楷體" pitchFamily="65" charset="-120"/>
                <a:ea typeface="標楷體" pitchFamily="65" charset="-120"/>
              </a:rPr>
              <a:t>以競</a:t>
            </a:r>
            <a:r>
              <a:rPr lang="zh-TW" altLang="en-US" dirty="0">
                <a:solidFill>
                  <a:schemeClr val="tx2"/>
                </a:solidFill>
                <a:highlight>
                  <a:srgbClr val="FFFF00"/>
                </a:highlight>
                <a:latin typeface="標楷體" pitchFamily="65" charset="-120"/>
                <a:ea typeface="標楷體" pitchFamily="65" charset="-120"/>
              </a:rPr>
              <a:t>、</a:t>
            </a:r>
            <a:r>
              <a:rPr lang="zh-TW" altLang="en-US" dirty="0">
                <a:solidFill>
                  <a:srgbClr val="0333F8"/>
                </a:solidFill>
                <a:highlight>
                  <a:srgbClr val="FFFF00"/>
                </a:highlight>
                <a:latin typeface="標楷體" pitchFamily="65" charset="-120"/>
                <a:ea typeface="標楷體" pitchFamily="65" charset="-120"/>
              </a:rPr>
              <a:t>甄選</a:t>
            </a:r>
            <a:r>
              <a:rPr lang="en-US" altLang="zh-TW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)</a:t>
            </a:r>
            <a:endParaRPr altLang="en-US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sp>
        <p:nvSpPr>
          <p:cNvPr id="343043" name="直排文字版面配置區 2">
            <a:extLst>
              <a:ext uri="{FF2B5EF4-FFF2-40B4-BE49-F238E27FC236}">
                <a16:creationId xmlns:a16="http://schemas.microsoft.com/office/drawing/2014/main" id="{405CD90B-1E44-A44B-B783-D4FE56B1C3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altLang="en-US"/>
          </a:p>
        </p:txBody>
      </p:sp>
      <p:pic>
        <p:nvPicPr>
          <p:cNvPr id="343044" name="圖片 4">
            <a:hlinkClick r:id="rId3" action="ppaction://hlinksldjump"/>
            <a:extLst>
              <a:ext uri="{FF2B5EF4-FFF2-40B4-BE49-F238E27FC236}">
                <a16:creationId xmlns:a16="http://schemas.microsoft.com/office/drawing/2014/main" id="{9C84B87D-7056-7648-8EE6-7194639F17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8364" y="6169027"/>
            <a:ext cx="655637" cy="68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5" name="表格 4">
            <a:extLst>
              <a:ext uri="{FF2B5EF4-FFF2-40B4-BE49-F238E27FC236}">
                <a16:creationId xmlns:a16="http://schemas.microsoft.com/office/drawing/2014/main" id="{15C0C417-C4AC-8440-BB84-495456C6583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920250"/>
              </p:ext>
            </p:extLst>
          </p:nvPr>
        </p:nvGraphicFramePr>
        <p:xfrm>
          <a:off x="111541" y="692698"/>
          <a:ext cx="8895224" cy="5998003"/>
        </p:xfrm>
        <a:graphic>
          <a:graphicData uri="http://schemas.openxmlformats.org/drawingml/2006/table">
            <a:tbl>
              <a:tblPr/>
              <a:tblGrid>
                <a:gridCol w="1943100">
                  <a:extLst>
                    <a:ext uri="{9D8B030D-6E8A-4147-A177-3AD203B41FA5}">
                      <a16:colId xmlns:a16="http://schemas.microsoft.com/office/drawing/2014/main" val="3058449081"/>
                    </a:ext>
                  </a:extLst>
                </a:gridCol>
                <a:gridCol w="1653263">
                  <a:extLst>
                    <a:ext uri="{9D8B030D-6E8A-4147-A177-3AD203B41FA5}">
                      <a16:colId xmlns:a16="http://schemas.microsoft.com/office/drawing/2014/main" val="3237006801"/>
                    </a:ext>
                  </a:extLst>
                </a:gridCol>
                <a:gridCol w="1728192">
                  <a:extLst>
                    <a:ext uri="{9D8B030D-6E8A-4147-A177-3AD203B41FA5}">
                      <a16:colId xmlns:a16="http://schemas.microsoft.com/office/drawing/2014/main" val="3841360808"/>
                    </a:ext>
                  </a:extLst>
                </a:gridCol>
                <a:gridCol w="1800200">
                  <a:extLst>
                    <a:ext uri="{9D8B030D-6E8A-4147-A177-3AD203B41FA5}">
                      <a16:colId xmlns:a16="http://schemas.microsoft.com/office/drawing/2014/main" val="1028355179"/>
                    </a:ext>
                  </a:extLst>
                </a:gridCol>
                <a:gridCol w="1770469">
                  <a:extLst>
                    <a:ext uri="{9D8B030D-6E8A-4147-A177-3AD203B41FA5}">
                      <a16:colId xmlns:a16="http://schemas.microsoft.com/office/drawing/2014/main" val="4284383983"/>
                    </a:ext>
                  </a:extLst>
                </a:gridCol>
              </a:tblGrid>
              <a:tr h="555625">
                <a:tc>
                  <a:txBody>
                    <a:bodyPr/>
                    <a:lstStyle>
                      <a:lvl1pPr marL="609600"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60960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         </a:t>
                      </a: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班別</a:t>
                      </a:r>
                      <a:endParaRPr kumimoji="0" lang="en-US" altLang="zh-TW" sz="17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  <a:p>
                      <a:pPr marL="6096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工作項目</a:t>
                      </a:r>
                      <a:endParaRPr kumimoji="0" lang="zh-TW" altLang="zh-TW" sz="17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音樂</a:t>
                      </a:r>
                      <a:endParaRPr kumimoji="0" lang="zh-TW" altLang="zh-TW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舞蹈</a:t>
                      </a:r>
                      <a:endParaRPr kumimoji="0" lang="zh-TW" altLang="zh-TW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美術</a:t>
                      </a:r>
                      <a:endParaRPr kumimoji="0" lang="zh-TW" altLang="zh-TW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戲劇</a:t>
                      </a:r>
                      <a:endParaRPr kumimoji="0" lang="zh-TW" altLang="zh-TW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657753"/>
                  </a:ext>
                </a:extLst>
              </a:tr>
              <a:tr h="7318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承辦學校</a:t>
                      </a:r>
                      <a:endParaRPr kumimoji="0" lang="zh-TW" altLang="zh-TW" sz="17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【臺灣</a:t>
                      </a: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北區</a:t>
                      </a:r>
                      <a:r>
                        <a:rPr kumimoji="0" lang="zh-TW" altLang="zh-TW" sz="17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】</a:t>
                      </a:r>
                      <a:endParaRPr kumimoji="0" lang="zh-TW" altLang="zh-TW" sz="17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臺北市立</a:t>
                      </a:r>
                      <a: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/>
                      </a:r>
                      <a:br>
                        <a:rPr kumimoji="0" lang="en-US" altLang="zh-TW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</a:b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復興高中</a:t>
                      </a:r>
                      <a:endParaRPr kumimoji="0" lang="zh-TW" altLang="zh-TW" sz="2000" b="0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新北市立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清水高中</a:t>
                      </a: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國立新竹女中</a:t>
                      </a:r>
                      <a:endParaRPr kumimoji="0" lang="zh-TW" altLang="en-US" sz="2000" b="0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臺北市立</a:t>
                      </a:r>
                      <a:r>
                        <a:rPr kumimoji="0" lang="en-US" altLang="zh-TW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/>
                      </a:r>
                      <a:br>
                        <a:rPr kumimoji="0" lang="en-US" altLang="zh-TW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</a:br>
                      <a:r>
                        <a:rPr kumimoji="0" lang="zh-TW" altLang="en-US" sz="2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復興高中</a:t>
                      </a:r>
                      <a:endParaRPr kumimoji="0" lang="zh-TW" altLang="zh-TW" sz="2000" b="0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0253666"/>
                  </a:ext>
                </a:extLst>
              </a:tr>
              <a:tr h="25876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簡章公告</a:t>
                      </a:r>
                      <a:endParaRPr kumimoji="0" lang="zh-TW" altLang="zh-TW" sz="17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zh-TW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kumimoji="0" lang="zh-TW" altLang="zh-TW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kumimoji="0" lang="zh-TW" altLang="en-US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700" b="1" i="0" u="none" strike="noStrike" cap="none" normalizeH="0" baseline="0" dirty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752242"/>
                  </a:ext>
                </a:extLst>
              </a:tr>
              <a:tr h="52228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術科測驗線上報名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暨郵寄繳件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21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至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77490276"/>
                  </a:ext>
                </a:extLst>
              </a:tr>
              <a:tr h="53181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以競賽表現入學</a:t>
                      </a:r>
                      <a:endParaRPr kumimoji="0" lang="en-US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報名暨郵寄繳件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至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28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14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日至</a:t>
                      </a:r>
                      <a:endParaRPr kumimoji="0" lang="en-US" altLang="zh-TW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18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197339"/>
                  </a:ext>
                </a:extLst>
              </a:tr>
              <a:tr h="5175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以競賽表現入學放榜暨寄發錄取通知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8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30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2893547"/>
                  </a:ext>
                </a:extLst>
              </a:tr>
              <a:tr h="5175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以競賽表現入學</a:t>
                      </a:r>
                      <a:endParaRPr kumimoji="0" lang="en-US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報到</a:t>
                      </a: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以競放棄</a:t>
                      </a: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)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6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</a:t>
                      </a:r>
                      <a:r>
                        <a:rPr kumimoji="0" lang="zh-TW" altLang="en-US" sz="16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en-US" sz="16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新細明體" panose="02020500000000000000" pitchFamily="18" charset="-120"/>
                          <a:cs typeface="Times New Roman" panose="02020603050405020304" pitchFamily="18" charset="0"/>
                        </a:rPr>
                        <a:t> </a:t>
                      </a:r>
                      <a:endParaRPr kumimoji="0" lang="zh-TW" altLang="zh-TW" sz="1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3413942"/>
                  </a:ext>
                </a:extLst>
              </a:tr>
              <a:tr h="49629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聯合</a:t>
                      </a: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術科測驗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16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日至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17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(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音樂考程延長至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18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)</a:t>
                      </a:r>
                      <a:endParaRPr kumimoji="0" lang="zh-TW" altLang="zh-TW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9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-111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E18D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E18D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9956655"/>
                  </a:ext>
                </a:extLst>
              </a:tr>
              <a:tr h="43204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國中教育會考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21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zh-TW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至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22</a:t>
                      </a:r>
                      <a:r>
                        <a:rPr kumimoji="0" lang="zh-TW" altLang="zh-TW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06742435"/>
                  </a:ext>
                </a:extLst>
              </a:tr>
              <a:tr h="5175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甄選入學</a:t>
                      </a:r>
                      <a:r>
                        <a:rPr kumimoji="0" lang="zh-TW" altLang="en-US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分發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報名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暨郵寄繳件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至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16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en-US" altLang="zh-TW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09823400"/>
                  </a:ext>
                </a:extLst>
              </a:tr>
              <a:tr h="346571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線上志願選填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23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-6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30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E18D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590674"/>
                  </a:ext>
                </a:extLst>
              </a:tr>
              <a:tr h="5175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甄選入學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分發</a:t>
                      </a:r>
                      <a:r>
                        <a:rPr kumimoji="0" lang="zh-TW" alt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放</a:t>
                      </a:r>
                      <a:r>
                        <a:rPr kumimoji="0" lang="zh-TW" altLang="zh-TW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榜</a:t>
                      </a:r>
                      <a:r>
                        <a:rPr kumimoji="0" lang="zh-TW" altLang="zh-TW" sz="1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2010601000101010101" pitchFamily="2" charset="-120"/>
                        </a:rPr>
                        <a:t>暨報到</a:t>
                      </a: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新細明體" panose="02020500000000000000" pitchFamily="18" charset="-12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放榜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7</a:t>
                      </a:r>
                      <a:r>
                        <a:rPr kumimoji="0" lang="zh-TW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12</a:t>
                      </a:r>
                      <a:r>
                        <a:rPr kumimoji="0" lang="zh-TW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日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                            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報到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111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年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7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月</a:t>
                      </a:r>
                      <a:r>
                        <a:rPr kumimoji="0" lang="en-US" altLang="zh-TW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13</a:t>
                      </a:r>
                      <a:r>
                        <a:rPr kumimoji="0" lang="zh-TW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33F8"/>
                          </a:solidFill>
                          <a:effectLst/>
                          <a:latin typeface="Times New Roman" panose="02020603050405020304" pitchFamily="18" charset="0"/>
                          <a:ea typeface="標楷體" panose="03000509000000000000" pitchFamily="65" charset="-120"/>
                          <a:cs typeface="Times New Roman" panose="02020603050405020304" pitchFamily="18" charset="0"/>
                        </a:rPr>
                        <a:t>日</a:t>
                      </a:r>
                      <a:endParaRPr kumimoji="0" lang="zh-TW" altLang="zh-TW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333F8"/>
                        </a:solidFill>
                        <a:effectLst/>
                        <a:latin typeface="Times New Roman" panose="02020603050405020304" pitchFamily="18" charset="0"/>
                        <a:ea typeface="標楷體" panose="03000509000000000000" pitchFamily="65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altLang="en-US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zh-TW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E18D8"/>
                        </a:solidFill>
                        <a:effectLst/>
                        <a:latin typeface="Times New Roman" panose="02020603050405020304" pitchFamily="18" charset="0"/>
                        <a:ea typeface="標楷體" panose="02010601000101010101" pitchFamily="2" charset="-120"/>
                        <a:cs typeface="Times New Roman" panose="02020603050405020304" pitchFamily="18" charset="0"/>
                      </a:endParaRPr>
                    </a:p>
                  </a:txBody>
                  <a:tcPr marL="39354" marR="3935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8630873"/>
                  </a:ext>
                </a:extLst>
              </a:tr>
            </a:tbl>
          </a:graphicData>
        </a:graphic>
      </p:graphicFrame>
      <p:cxnSp>
        <p:nvCxnSpPr>
          <p:cNvPr id="14" name="直線接點 13"/>
          <p:cNvCxnSpPr/>
          <p:nvPr/>
        </p:nvCxnSpPr>
        <p:spPr>
          <a:xfrm flipV="1">
            <a:off x="7236296" y="5877272"/>
            <a:ext cx="1728192" cy="2917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med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圓角矩形 4">
            <a:extLst>
              <a:ext uri="{FF2B5EF4-FFF2-40B4-BE49-F238E27FC236}">
                <a16:creationId xmlns:a16="http://schemas.microsoft.com/office/drawing/2014/main" id="{75CC37CF-4FB4-864B-8331-392B59076F8B}"/>
              </a:ext>
            </a:extLst>
          </p:cNvPr>
          <p:cNvSpPr/>
          <p:nvPr/>
        </p:nvSpPr>
        <p:spPr bwMode="auto">
          <a:xfrm>
            <a:off x="504000" y="324000"/>
            <a:ext cx="8108950" cy="601662"/>
          </a:xfrm>
          <a:prstGeom prst="rect">
            <a:avLst/>
          </a:prstGeom>
          <a:solidFill>
            <a:srgbClr val="FFFF99">
              <a:alpha val="44000"/>
            </a:srgbClr>
          </a:solidFill>
          <a:ln w="28575" cap="flat">
            <a:noFill/>
            <a:prstDash val="sysDot"/>
            <a:miter lim="800000"/>
            <a:headEnd/>
            <a:tailEnd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anchor="ctr"/>
          <a:lstStyle/>
          <a:p>
            <a:pPr algn="ctr" defTabSz="1244600" eaLnBrk="1" hangingPunct="1">
              <a:lnSpc>
                <a:spcPct val="90000"/>
              </a:lnSpc>
              <a:defRPr/>
            </a:pPr>
            <a:r>
              <a:rPr lang="zh-TW" altLang="en-US" sz="3800" b="1" dirty="0">
                <a:solidFill>
                  <a:srgbClr val="0000FF"/>
                </a:solidFill>
                <a:latin typeface="標楷體" pitchFamily="65" charset="-120"/>
                <a:ea typeface="標楷體" pitchFamily="65" charset="-120"/>
                <a:cs typeface="+mj-cs"/>
              </a:rPr>
              <a:t>國中教育會考考試日程表</a:t>
            </a:r>
          </a:p>
        </p:txBody>
      </p:sp>
      <p:graphicFrame>
        <p:nvGraphicFramePr>
          <p:cNvPr id="6" name="內容版面配置區 3">
            <a:extLst>
              <a:ext uri="{FF2B5EF4-FFF2-40B4-BE49-F238E27FC236}">
                <a16:creationId xmlns:a16="http://schemas.microsoft.com/office/drawing/2014/main" id="{8CA94D82-D469-CD4A-A0C3-EDA0BC6ACD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9538222"/>
              </p:ext>
            </p:extLst>
          </p:nvPr>
        </p:nvGraphicFramePr>
        <p:xfrm>
          <a:off x="481014" y="1052515"/>
          <a:ext cx="8123237" cy="5537993"/>
        </p:xfrm>
        <a:graphic>
          <a:graphicData uri="http://schemas.openxmlformats.org/drawingml/2006/table">
            <a:tbl>
              <a:tblPr/>
              <a:tblGrid>
                <a:gridCol w="698500">
                  <a:extLst>
                    <a:ext uri="{9D8B030D-6E8A-4147-A177-3AD203B41FA5}">
                      <a16:colId xmlns:a16="http://schemas.microsoft.com/office/drawing/2014/main" val="126933753"/>
                    </a:ext>
                  </a:extLst>
                </a:gridCol>
                <a:gridCol w="1855787">
                  <a:extLst>
                    <a:ext uri="{9D8B030D-6E8A-4147-A177-3AD203B41FA5}">
                      <a16:colId xmlns:a16="http://schemas.microsoft.com/office/drawing/2014/main" val="2972515226"/>
                    </a:ext>
                  </a:extLst>
                </a:gridCol>
                <a:gridCol w="1857375">
                  <a:extLst>
                    <a:ext uri="{9D8B030D-6E8A-4147-A177-3AD203B41FA5}">
                      <a16:colId xmlns:a16="http://schemas.microsoft.com/office/drawing/2014/main" val="759106169"/>
                    </a:ext>
                  </a:extLst>
                </a:gridCol>
                <a:gridCol w="1855788">
                  <a:extLst>
                    <a:ext uri="{9D8B030D-6E8A-4147-A177-3AD203B41FA5}">
                      <a16:colId xmlns:a16="http://schemas.microsoft.com/office/drawing/2014/main" val="4107340548"/>
                    </a:ext>
                  </a:extLst>
                </a:gridCol>
                <a:gridCol w="1855787">
                  <a:extLst>
                    <a:ext uri="{9D8B030D-6E8A-4147-A177-3AD203B41FA5}">
                      <a16:colId xmlns:a16="http://schemas.microsoft.com/office/drawing/2014/main" val="425390624"/>
                    </a:ext>
                  </a:extLst>
                </a:gridCol>
              </a:tblGrid>
              <a:tr h="3651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Microsoft JhengHei UI" panose="020B0604030504040204" pitchFamily="34" charset="-120"/>
                        <a:ea typeface="Microsoft JhengHei UI" panose="020B0604030504040204" pitchFamily="34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A80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111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年</a:t>
                      </a:r>
                      <a:r>
                        <a:rPr kumimoji="0" lang="en-US" altLang="zh-TW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月</a:t>
                      </a: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21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日</a:t>
                      </a:r>
                      <a:r>
                        <a:rPr kumimoji="0" lang="zh-TW" alt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（六）</a:t>
                      </a:r>
                    </a:p>
                  </a:txBody>
                  <a:tcPr marL="60017" marR="60017" marT="29977" marB="2997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A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111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年</a:t>
                      </a:r>
                      <a:r>
                        <a:rPr kumimoji="0" lang="en-US" altLang="zh-TW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5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月</a:t>
                      </a:r>
                      <a:r>
                        <a:rPr kumimoji="0" lang="en-US" altLang="zh-TW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22</a:t>
                      </a:r>
                      <a:r>
                        <a:rPr kumimoji="0" lang="zh-TW" alt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日</a:t>
                      </a:r>
                      <a:r>
                        <a:rPr kumimoji="0" lang="zh-TW" altLang="en-US" sz="2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（日）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A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83918838"/>
                  </a:ext>
                </a:extLst>
              </a:tr>
              <a:tr h="365125">
                <a:tc rowSpan="8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上</a:t>
                      </a:r>
                      <a:endParaRPr kumimoji="0" lang="en-US" altLang="zh-TW" sz="3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午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A8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8:20-8:30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4082326"/>
                  </a:ext>
                </a:extLst>
              </a:tr>
              <a:tr h="425450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8:30-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9:40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社會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自然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596251508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9:40-10:20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休息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休息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1357692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10:20-10:30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9450188"/>
                  </a:ext>
                </a:extLst>
              </a:tr>
              <a:tr h="487363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10:30-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11:50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rowSpan="4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數學</a:t>
                      </a: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 </a:t>
                      </a:r>
                      <a:r>
                        <a:rPr kumimoji="0" lang="zh-TW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                     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10:30-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11:30</a:t>
                      </a:r>
                      <a:endParaRPr kumimoji="0" lang="zh-TW" altLang="en-US" sz="16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英語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閱讀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)</a:t>
                      </a:r>
                      <a:endParaRPr kumimoji="0" lang="zh-TW" altLang="en-US" sz="24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7991566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11:30-12:00</a:t>
                      </a:r>
                      <a:endParaRPr kumimoji="0" lang="zh-TW" altLang="en-US" sz="16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休息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0634398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12:00-12:05</a:t>
                      </a:r>
                      <a:endParaRPr kumimoji="0" lang="zh-TW" altLang="en-US" sz="16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0616456"/>
                  </a:ext>
                </a:extLst>
              </a:tr>
              <a:tr h="487363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12:05-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12:30</a:t>
                      </a:r>
                      <a:endParaRPr kumimoji="0" lang="zh-TW" altLang="en-US" sz="1600" b="1" i="0" u="none" strike="noStrike" cap="none" normalizeH="0" baseline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英語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(</a:t>
                      </a: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聽力</a:t>
                      </a:r>
                      <a:r>
                        <a:rPr kumimoji="0" lang="en-US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)</a:t>
                      </a:r>
                      <a:endParaRPr kumimoji="0" lang="zh-TW" altLang="en-US" sz="24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3449789"/>
                  </a:ext>
                </a:extLst>
              </a:tr>
              <a:tr h="365125">
                <a:tc rowSpan="5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下</a:t>
                      </a:r>
                      <a:endParaRPr kumimoji="0" lang="en-US" altLang="zh-TW" sz="32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3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午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A80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13:40-13:50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rowSpan="5" gridSpan="2"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若英聽全部重播，結束時間為</a:t>
                      </a:r>
                      <a:r>
                        <a:rPr kumimoji="0" lang="en-US" altLang="zh-TW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12:55</a:t>
                      </a:r>
                      <a:r>
                        <a:rPr kumimoji="0" lang="zh-TW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rPr>
                        <a:t>。</a:t>
                      </a: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 </a:t>
                      </a: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zh-TW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zh-TW" altLang="en-US" sz="2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標楷體" panose="02010601000101010101" pitchFamily="2" charset="-120"/>
                        <a:ea typeface="標楷體" panose="02010601000101010101" pitchFamily="2" charset="-120"/>
                      </a:endParaRP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rowSpan="5"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23029048"/>
                  </a:ext>
                </a:extLst>
              </a:tr>
              <a:tr h="425450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13:50-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15:00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國文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18376688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15:00-15:40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休息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3721915"/>
                  </a:ext>
                </a:extLst>
              </a:tr>
              <a:tr h="365125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15:40-15:50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考試說明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26974070"/>
                  </a:ext>
                </a:extLst>
              </a:tr>
              <a:tr h="425450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15:50-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  <a:sym typeface="Wingdings" pitchFamily="2" charset="2"/>
                        </a:rPr>
                        <a:t></a:t>
                      </a:r>
                      <a:r>
                        <a:rPr kumimoji="0" lang="en-US" altLang="zh-TW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16:40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en-US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標楷體" panose="02010601000101010101" pitchFamily="2" charset="-120"/>
                          <a:ea typeface="標楷體" panose="02010601000101010101" pitchFamily="2" charset="-120"/>
                        </a:rPr>
                        <a:t>寫作測驗</a:t>
                      </a:r>
                    </a:p>
                  </a:txBody>
                  <a:tcPr marL="60017" marR="60017" marT="29977" marB="29977" anchor="ctr" horzOverflow="overflow">
                    <a:lnL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BF9A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FCD7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61502380"/>
                  </a:ext>
                </a:extLst>
              </a:tr>
            </a:tbl>
          </a:graphicData>
        </a:graphic>
      </p:graphicFrame>
      <p:sp>
        <p:nvSpPr>
          <p:cNvPr id="244802" name="Rectangle 1">
            <a:extLst>
              <a:ext uri="{FF2B5EF4-FFF2-40B4-BE49-F238E27FC236}">
                <a16:creationId xmlns:a16="http://schemas.microsoft.com/office/drawing/2014/main" id="{187DC2CD-6727-5948-9C3C-6A321116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5335" y="1091298"/>
            <a:ext cx="18473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zh-TW" altLang="zh-TW" sz="1800">
                <a:solidFill>
                  <a:srgbClr val="000000"/>
                </a:solidFill>
                <a:latin typeface="Arial" panose="020B0604020202020204" pitchFamily="34" charset="0"/>
              </a:rPr>
              <a:t/>
            </a:r>
            <a:br>
              <a:rPr lang="zh-TW" altLang="zh-TW" sz="1800">
                <a:solidFill>
                  <a:srgbClr val="000000"/>
                </a:solidFill>
                <a:latin typeface="Arial" panose="020B0604020202020204" pitchFamily="34" charset="0"/>
              </a:rPr>
            </a:br>
            <a:endParaRPr lang="zh-TW" altLang="zh-TW" sz="180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F6B120DB-0B2C-4B4A-9597-C3DA6BA281A1}"/>
              </a:ext>
            </a:extLst>
          </p:cNvPr>
          <p:cNvSpPr txBox="1">
            <a:spLocks/>
          </p:cNvSpPr>
          <p:nvPr/>
        </p:nvSpPr>
        <p:spPr>
          <a:xfrm>
            <a:off x="0" y="54293"/>
            <a:ext cx="6624984" cy="8509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TW"/>
            </a:defPPr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lang="zh-TW" altLang="en-US" dirty="0"/>
              <a:t>音樂班</a:t>
            </a:r>
            <a:r>
              <a:rPr lang="en-US" altLang="zh-TW" dirty="0"/>
              <a:t>-</a:t>
            </a:r>
            <a:r>
              <a:rPr lang="zh-TW" altLang="en-US" dirty="0"/>
              <a:t>術科測驗成績 </a:t>
            </a:r>
            <a:r>
              <a:rPr lang="en-US" altLang="zh-TW" dirty="0"/>
              <a:t>(109)</a:t>
            </a:r>
            <a:endParaRPr lang="zh-TW" altLang="en-US" dirty="0"/>
          </a:p>
        </p:txBody>
      </p:sp>
      <p:graphicFrame>
        <p:nvGraphicFramePr>
          <p:cNvPr id="3" name="內容版面配置區 4">
            <a:extLst>
              <a:ext uri="{FF2B5EF4-FFF2-40B4-BE49-F238E27FC236}">
                <a16:creationId xmlns:a16="http://schemas.microsoft.com/office/drawing/2014/main" id="{D896E8BC-2A3B-A34D-989B-EBB2DA6942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6032970"/>
              </p:ext>
            </p:extLst>
          </p:nvPr>
        </p:nvGraphicFramePr>
        <p:xfrm>
          <a:off x="357189" y="1000125"/>
          <a:ext cx="8501062" cy="5003802"/>
        </p:xfrm>
        <a:graphic>
          <a:graphicData uri="http://schemas.openxmlformats.org/drawingml/2006/table">
            <a:tbl>
              <a:tblPr firstRow="1" bandRow="1">
                <a:tableStyleId>{16D9F66E-5EB9-4882-86FB-DCBF35E3C3E4}</a:tableStyleId>
              </a:tblPr>
              <a:tblGrid>
                <a:gridCol w="30885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393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1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科目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滿分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加權採計方式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主修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100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×5.0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副修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100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×2.0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聽寫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100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×1.0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樂理與基礎和聲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100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×1.0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060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視唱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100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100" dirty="0"/>
                        <a:t>×1.0 </a:t>
                      </a:r>
                      <a:endParaRPr lang="zh-TW" sz="2800" b="1" kern="100" dirty="0">
                        <a:solidFill>
                          <a:srgbClr val="00B05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80159">
                <a:tc gridSpan="3">
                  <a:txBody>
                    <a:bodyPr/>
                    <a:lstStyle/>
                    <a:p>
                      <a:pPr marL="2057400" marR="0" lvl="0" indent="-20574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800" dirty="0"/>
                        <a:t>甄選總成績＝</a:t>
                      </a:r>
                      <a:r>
                        <a:rPr lang="en-US" altLang="zh-TW" sz="2800" dirty="0"/>
                        <a:t>1000</a:t>
                      </a:r>
                    </a:p>
                    <a:p>
                      <a:pPr marL="360000" marR="0" lvl="0" indent="-205740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2800" dirty="0"/>
                        <a:t>(</a:t>
                      </a:r>
                      <a:r>
                        <a:rPr lang="zh-TW" altLang="en-US" sz="2800" u="sng" dirty="0"/>
                        <a:t>主修</a:t>
                      </a:r>
                      <a:r>
                        <a:rPr lang="en-US" altLang="en-US" sz="2800" u="sng" dirty="0"/>
                        <a:t>×5.0</a:t>
                      </a:r>
                      <a:r>
                        <a:rPr lang="zh-TW" altLang="en-US" sz="2800" dirty="0"/>
                        <a:t>＋</a:t>
                      </a:r>
                      <a:r>
                        <a:rPr lang="zh-TW" altLang="en-US" sz="2800" u="sng" dirty="0"/>
                        <a:t>副修</a:t>
                      </a:r>
                      <a:r>
                        <a:rPr lang="en-US" altLang="en-US" sz="2800" u="sng" dirty="0"/>
                        <a:t>×2.0</a:t>
                      </a:r>
                      <a:r>
                        <a:rPr lang="zh-TW" altLang="en-US" sz="2800" dirty="0"/>
                        <a:t>＋</a:t>
                      </a:r>
                      <a:r>
                        <a:rPr lang="zh-TW" altLang="en-US" sz="2800" u="sng" dirty="0"/>
                        <a:t>聽寫</a:t>
                      </a:r>
                      <a:r>
                        <a:rPr lang="en-US" altLang="en-US" sz="2800" u="sng" dirty="0"/>
                        <a:t>×1.0</a:t>
                      </a:r>
                      <a:r>
                        <a:rPr lang="zh-TW" altLang="en-US" sz="2800" dirty="0"/>
                        <a:t>＋</a:t>
                      </a:r>
                      <a:r>
                        <a:rPr lang="zh-TW" altLang="en-US" sz="2800" u="sng" dirty="0"/>
                        <a:t>樂理與基礎和聲</a:t>
                      </a:r>
                      <a:r>
                        <a:rPr lang="en-US" altLang="en-US" sz="2800" u="sng" dirty="0"/>
                        <a:t>×1.0</a:t>
                      </a:r>
                      <a:r>
                        <a:rPr lang="zh-TW" altLang="en-US" sz="2800" dirty="0"/>
                        <a:t>＋</a:t>
                      </a:r>
                      <a:r>
                        <a:rPr lang="zh-TW" altLang="en-US" sz="2800" u="sng" dirty="0"/>
                        <a:t>視唱</a:t>
                      </a:r>
                      <a:r>
                        <a:rPr lang="en-US" altLang="en-US" sz="2800" u="sng" dirty="0"/>
                        <a:t>×1.0)</a:t>
                      </a:r>
                      <a:endParaRPr lang="zh-TW" altLang="en-US" sz="2800" b="1" u="sng" dirty="0">
                        <a:solidFill>
                          <a:srgbClr val="FF5050"/>
                        </a:solidFill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7" name="圖片 6">
            <a:extLst>
              <a:ext uri="{FF2B5EF4-FFF2-40B4-BE49-F238E27FC236}">
                <a16:creationId xmlns:a16="http://schemas.microsoft.com/office/drawing/2014/main" id="{EED584F1-6CAD-CE4C-A367-875913144D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767" y="2"/>
            <a:ext cx="3287233" cy="1000125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7A2D1735-10BC-4344-85E1-DAB3A29E1A3C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6884988" cy="1003300"/>
          </a:xfrm>
          <a:solidFill>
            <a:schemeClr val="accent1">
              <a:lumMod val="75000"/>
            </a:schemeClr>
          </a:solidFill>
        </p:spPr>
        <p:txBody>
          <a:bodyPr anchor="ctr"/>
          <a:lstStyle/>
          <a:p>
            <a:pPr>
              <a:defRPr/>
            </a:pPr>
            <a:r>
              <a:rPr kumimoji="1" altLang="en-US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音樂班</a:t>
            </a:r>
            <a:r>
              <a:rPr kumimoji="1" lang="en-US" altLang="zh-TW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-</a:t>
            </a:r>
            <a:r>
              <a:rPr kumimoji="1" altLang="en-US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選校登記序號</a:t>
            </a:r>
            <a:r>
              <a:rPr kumimoji="1" lang="en-US" altLang="zh-TW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(109)</a:t>
            </a:r>
            <a:endParaRPr kumimoji="1" altLang="en-US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grpSp>
        <p:nvGrpSpPr>
          <p:cNvPr id="3" name="群組 2">
            <a:extLst>
              <a:ext uri="{FF2B5EF4-FFF2-40B4-BE49-F238E27FC236}">
                <a16:creationId xmlns:a16="http://schemas.microsoft.com/office/drawing/2014/main" id="{4649734F-A382-6F48-8A2D-F9AFF843E36A}"/>
              </a:ext>
            </a:extLst>
          </p:cNvPr>
          <p:cNvGrpSpPr/>
          <p:nvPr/>
        </p:nvGrpSpPr>
        <p:grpSpPr>
          <a:xfrm>
            <a:off x="285721" y="1857364"/>
            <a:ext cx="8594409" cy="1971312"/>
            <a:chOff x="0" y="-582748"/>
            <a:chExt cx="8594409" cy="1971312"/>
          </a:xfrm>
          <a:solidFill>
            <a:schemeClr val="bg1">
              <a:lumMod val="95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4" name="圓角矩形 3">
              <a:extLst>
                <a:ext uri="{FF2B5EF4-FFF2-40B4-BE49-F238E27FC236}">
                  <a16:creationId xmlns:a16="http://schemas.microsoft.com/office/drawing/2014/main" id="{7C67795F-3F8D-B847-8693-8646991E00C9}"/>
                </a:ext>
              </a:extLst>
            </p:cNvPr>
            <p:cNvSpPr/>
            <p:nvPr/>
          </p:nvSpPr>
          <p:spPr>
            <a:xfrm>
              <a:off x="0" y="-582748"/>
              <a:ext cx="8572559" cy="1971312"/>
            </a:xfrm>
            <a:prstGeom prst="roundRect">
              <a:avLst/>
            </a:prstGeom>
            <a:grpFill/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zh-TW" altLang="en-US"/>
            </a:p>
          </p:txBody>
        </p:sp>
        <p:sp>
          <p:nvSpPr>
            <p:cNvPr id="5" name="圓角矩形 4">
              <a:extLst>
                <a:ext uri="{FF2B5EF4-FFF2-40B4-BE49-F238E27FC236}">
                  <a16:creationId xmlns:a16="http://schemas.microsoft.com/office/drawing/2014/main" id="{D60444A8-4474-424F-A2C9-6C3EAFDE4CA1}"/>
                </a:ext>
              </a:extLst>
            </p:cNvPr>
            <p:cNvSpPr/>
            <p:nvPr/>
          </p:nvSpPr>
          <p:spPr>
            <a:xfrm>
              <a:off x="214314" y="-511310"/>
              <a:ext cx="8380095" cy="1778848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lIns="106680" tIns="106680" rIns="106680" bIns="106680" spcCol="1270" anchor="ctr"/>
            <a:lstStyle/>
            <a:p>
              <a:pPr defTabSz="1244600">
                <a:lnSpc>
                  <a:spcPct val="80000"/>
                </a:lnSpc>
                <a:spcAft>
                  <a:spcPts val="0"/>
                </a:spcAft>
                <a:defRPr/>
              </a:pPr>
              <a:r>
                <a:rPr lang="zh-TW" altLang="en-US" sz="28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依甄選總成績高低排序產生選校登記序號</a:t>
              </a:r>
              <a:r>
                <a:rPr lang="en-US" altLang="zh-TW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/>
              </a:r>
              <a:br>
                <a:rPr lang="en-US" altLang="zh-TW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</a:br>
              <a: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(</a:t>
              </a:r>
              <a:r>
                <a:rPr lang="zh-TW" altLang="en-US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一</a:t>
              </a:r>
              <a: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)</a:t>
              </a:r>
              <a:r>
                <a:rPr lang="zh-TW" altLang="en-US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 同分參酌順序：</a:t>
              </a:r>
              <a: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/>
              </a:r>
              <a:b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</a:br>
              <a:r>
                <a:rPr lang="zh-TW" altLang="en-US" sz="2400" b="1" dirty="0">
                  <a:solidFill>
                    <a:schemeClr val="accent6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        </a:t>
              </a:r>
              <a:r>
                <a:rPr lang="en-US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1.</a:t>
              </a:r>
              <a:r>
                <a:rPr lang="zh-TW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主修   </a:t>
              </a:r>
              <a:r>
                <a:rPr lang="en-US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2.</a:t>
              </a:r>
              <a:r>
                <a:rPr lang="zh-TW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副修   </a:t>
              </a:r>
              <a:r>
                <a:rPr lang="en-US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3.</a:t>
              </a:r>
              <a:r>
                <a:rPr lang="zh-TW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聽寫   </a:t>
              </a:r>
              <a:r>
                <a:rPr lang="en-US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4.</a:t>
              </a:r>
              <a:r>
                <a:rPr lang="zh-TW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樂理與基礎和聲   </a:t>
              </a:r>
              <a:r>
                <a:rPr lang="en-US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5.</a:t>
              </a:r>
              <a:r>
                <a:rPr lang="zh-TW" altLang="en-US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視唱</a:t>
              </a:r>
              <a:r>
                <a:rPr lang="en-US" altLang="zh-TW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/>
              </a:r>
              <a:br>
                <a:rPr lang="en-US" altLang="zh-TW" sz="24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</a:br>
              <a: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(</a:t>
              </a:r>
              <a:r>
                <a:rPr lang="zh-TW" altLang="en-US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二</a:t>
              </a:r>
              <a:r>
                <a:rPr lang="en-US" altLang="zh-TW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)</a:t>
              </a:r>
              <a:r>
                <a:rPr lang="zh-TW" altLang="en-US" sz="2400" b="1" dirty="0">
                  <a:solidFill>
                    <a:schemeClr val="tx1">
                      <a:lumMod val="75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 同分且參酌順序仍相同者，以現場抽籤決定選校順序</a:t>
              </a:r>
            </a:p>
          </p:txBody>
        </p:sp>
      </p:grpSp>
      <p:grpSp>
        <p:nvGrpSpPr>
          <p:cNvPr id="6" name="群組 5">
            <a:extLst>
              <a:ext uri="{FF2B5EF4-FFF2-40B4-BE49-F238E27FC236}">
                <a16:creationId xmlns:a16="http://schemas.microsoft.com/office/drawing/2014/main" id="{1CFB5362-765A-304A-BF55-85BF306C1090}"/>
              </a:ext>
            </a:extLst>
          </p:cNvPr>
          <p:cNvGrpSpPr/>
          <p:nvPr/>
        </p:nvGrpSpPr>
        <p:grpSpPr>
          <a:xfrm>
            <a:off x="214283" y="4143382"/>
            <a:ext cx="8572559" cy="2418795"/>
            <a:chOff x="0" y="2135714"/>
            <a:chExt cx="8572559" cy="2490233"/>
          </a:xfrm>
          <a:solidFill>
            <a:schemeClr val="bg1">
              <a:lumMod val="95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7" name="圓角矩形 6">
              <a:extLst>
                <a:ext uri="{FF2B5EF4-FFF2-40B4-BE49-F238E27FC236}">
                  <a16:creationId xmlns:a16="http://schemas.microsoft.com/office/drawing/2014/main" id="{9F172D4F-646E-6A4F-B88E-091CD1E8CB6E}"/>
                </a:ext>
              </a:extLst>
            </p:cNvPr>
            <p:cNvSpPr/>
            <p:nvPr/>
          </p:nvSpPr>
          <p:spPr>
            <a:xfrm>
              <a:off x="0" y="2135714"/>
              <a:ext cx="8572559" cy="2490233"/>
            </a:xfrm>
            <a:prstGeom prst="roundRect">
              <a:avLst/>
            </a:prstGeom>
            <a:grpFill/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</p:sp>
        <p:sp>
          <p:nvSpPr>
            <p:cNvPr id="8" name="圓角矩形 4">
              <a:extLst>
                <a:ext uri="{FF2B5EF4-FFF2-40B4-BE49-F238E27FC236}">
                  <a16:creationId xmlns:a16="http://schemas.microsoft.com/office/drawing/2014/main" id="{97A02FA8-7998-004D-8E21-3B5B29609FC6}"/>
                </a:ext>
              </a:extLst>
            </p:cNvPr>
            <p:cNvSpPr/>
            <p:nvPr/>
          </p:nvSpPr>
          <p:spPr>
            <a:xfrm>
              <a:off x="121563" y="2257277"/>
              <a:ext cx="8329433" cy="2247107"/>
            </a:xfrm>
            <a:prstGeom prst="rect">
              <a:avLst/>
            </a:prstGeom>
            <a:grpFill/>
          </p:spPr>
          <p:style>
            <a:lnRef idx="1">
              <a:schemeClr val="accent5"/>
            </a:lnRef>
            <a:fillRef idx="2">
              <a:schemeClr val="accent5"/>
            </a:fillRef>
            <a:effectRef idx="1">
              <a:schemeClr val="accent5"/>
            </a:effectRef>
            <a:fontRef idx="minor">
              <a:schemeClr val="dk1"/>
            </a:fontRef>
          </p:style>
          <p:txBody>
            <a:bodyPr lIns="106680" tIns="106680" rIns="106680" bIns="106680" spcCol="1270" anchor="ctr"/>
            <a:lstStyle/>
            <a:p>
              <a:pPr defTabSz="1244600">
                <a:lnSpc>
                  <a:spcPct val="80000"/>
                </a:lnSpc>
                <a:spcAft>
                  <a:spcPts val="0"/>
                </a:spcAft>
                <a:defRPr/>
              </a:pPr>
              <a:r>
                <a:rPr lang="zh-TW" altLang="en-US" sz="2800" b="1" dirty="0">
                  <a:solidFill>
                    <a:srgbClr val="0070C0"/>
                  </a:solidFill>
                  <a:latin typeface="微軟正黑體" pitchFamily="34" charset="-120"/>
                  <a:ea typeface="微軟正黑體" pitchFamily="34" charset="-120"/>
                </a:rPr>
                <a:t>各校可針對國中教育會考、術科測驗某科目或甄選總成績設定門檻</a:t>
              </a:r>
              <a:endParaRPr lang="en-US" altLang="zh-TW" sz="2800" b="1" dirty="0">
                <a:solidFill>
                  <a:srgbClr val="0070C0"/>
                </a:solidFill>
                <a:latin typeface="微軟正黑體" pitchFamily="34" charset="-120"/>
                <a:ea typeface="微軟正黑體" pitchFamily="34" charset="-120"/>
              </a:endParaRPr>
            </a:p>
            <a:p>
              <a:pPr defTabSz="1244600">
                <a:lnSpc>
                  <a:spcPct val="80000"/>
                </a:lnSpc>
                <a:spcAft>
                  <a:spcPts val="0"/>
                </a:spcAft>
                <a:defRPr/>
              </a:pPr>
              <a:r>
                <a:rPr lang="en-US" altLang="zh-TW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(</a:t>
              </a:r>
              <a:r>
                <a:rPr lang="zh-TW" alt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一</a:t>
              </a:r>
              <a:r>
                <a:rPr lang="en-US" altLang="zh-TW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)</a:t>
              </a:r>
              <a:r>
                <a:rPr lang="zh-TW" alt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通過該校門檻者，始得參加該校分發</a:t>
              </a:r>
              <a:endParaRPr lang="en-US" altLang="zh-TW" sz="2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微軟正黑體" pitchFamily="34" charset="-120"/>
                <a:ea typeface="微軟正黑體" pitchFamily="34" charset="-120"/>
              </a:endParaRPr>
            </a:p>
            <a:p>
              <a:pPr defTabSz="1244600">
                <a:lnSpc>
                  <a:spcPct val="80000"/>
                </a:lnSpc>
                <a:spcAft>
                  <a:spcPts val="0"/>
                </a:spcAft>
                <a:defRPr/>
              </a:pPr>
              <a:r>
                <a:rPr lang="en-US" altLang="zh-TW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(</a:t>
              </a:r>
              <a:r>
                <a:rPr lang="zh-TW" alt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二</a:t>
              </a:r>
              <a:r>
                <a:rPr lang="en-US" altLang="zh-TW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)</a:t>
              </a:r>
              <a:r>
                <a:rPr lang="zh-TW" altLang="en-US" sz="2400" b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微軟正黑體" pitchFamily="34" charset="-120"/>
                  <a:ea typeface="微軟正黑體" pitchFamily="34" charset="-120"/>
                </a:rPr>
                <a:t>國中教育會考成績僅作為甄選門檻，不列入總成績計算</a:t>
              </a:r>
              <a:endParaRPr lang="en-US" altLang="zh-TW" sz="2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微軟正黑體" pitchFamily="34" charset="-120"/>
                <a:ea typeface="微軟正黑體" pitchFamily="34" charset="-120"/>
              </a:endParaRPr>
            </a:p>
          </p:txBody>
        </p:sp>
      </p:grpSp>
      <p:pic>
        <p:nvPicPr>
          <p:cNvPr id="9" name="圖片 8">
            <a:extLst>
              <a:ext uri="{FF2B5EF4-FFF2-40B4-BE49-F238E27FC236}">
                <a16:creationId xmlns:a16="http://schemas.microsoft.com/office/drawing/2014/main" id="{2A38F833-E340-BC42-8B2A-653FEEBB66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767" y="2"/>
            <a:ext cx="3287233" cy="1000125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內容版面配置區 4">
            <a:extLst>
              <a:ext uri="{FF2B5EF4-FFF2-40B4-BE49-F238E27FC236}">
                <a16:creationId xmlns:a16="http://schemas.microsoft.com/office/drawing/2014/main" id="{2C9D506A-A38F-AE48-BFD1-2C04A9CC0A20}"/>
              </a:ext>
            </a:extLst>
          </p:cNvPr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2894313084"/>
              </p:ext>
            </p:extLst>
          </p:nvPr>
        </p:nvGraphicFramePr>
        <p:xfrm>
          <a:off x="914400" y="1214440"/>
          <a:ext cx="8229600" cy="4525961"/>
        </p:xfrm>
        <a:graphic>
          <a:graphicData uri="http://schemas.openxmlformats.org/drawingml/2006/table">
            <a:tbl>
              <a:tblPr firstRow="1" bandRow="1">
                <a:tableStyleId>{16D9F66E-5EB9-4882-86FB-DCBF35E3C3E4}</a:tableStyleId>
              </a:tblPr>
              <a:tblGrid>
                <a:gridCol w="2900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003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289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807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科目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滿分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加權採計方式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素描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sz="2800" kern="0" dirty="0"/>
                        <a:t>4.0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0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水彩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sz="2800" kern="0" dirty="0"/>
                        <a:t>2.5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0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水墨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sz="2800" kern="0" dirty="0"/>
                        <a:t>2.5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08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書法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sz="2800" kern="0" dirty="0"/>
                        <a:t>1.0 </a:t>
                      </a:r>
                      <a:endParaRPr lang="zh-TW" sz="2800" b="1" kern="100" dirty="0">
                        <a:solidFill>
                          <a:srgbClr val="38B27B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53538">
                <a:tc gridSpan="3">
                  <a:txBody>
                    <a:bodyPr/>
                    <a:lstStyle/>
                    <a:p>
                      <a:pPr marL="72000" lvl="0">
                        <a:spcAft>
                          <a:spcPts val="0"/>
                        </a:spcAft>
                      </a:pPr>
                      <a:r>
                        <a:rPr lang="zh-TW" altLang="en-US" sz="2800" dirty="0"/>
                        <a:t>甄選總成績＝</a:t>
                      </a:r>
                      <a:r>
                        <a:rPr lang="en-US" altLang="zh-TW" sz="2800" dirty="0"/>
                        <a:t>1000</a:t>
                      </a:r>
                    </a:p>
                    <a:p>
                      <a:pPr marL="72000" lvl="0">
                        <a:spcAft>
                          <a:spcPts val="0"/>
                        </a:spcAft>
                      </a:pPr>
                      <a:r>
                        <a:rPr lang="en-US" altLang="zh-TW" sz="2800" dirty="0"/>
                        <a:t>(</a:t>
                      </a:r>
                      <a:r>
                        <a:rPr lang="zh-TW" altLang="en-US" sz="2800" u="sng" dirty="0"/>
                        <a:t>素描</a:t>
                      </a:r>
                      <a:r>
                        <a:rPr lang="en-US" altLang="en-US" sz="2800" u="sng" dirty="0"/>
                        <a:t>×4.0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水彩</a:t>
                      </a:r>
                      <a:r>
                        <a:rPr lang="en-US" altLang="en-US" sz="2800" u="sng" dirty="0"/>
                        <a:t>×2.5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水墨</a:t>
                      </a:r>
                      <a:r>
                        <a:rPr lang="en-US" altLang="en-US" sz="2800" u="sng" dirty="0"/>
                        <a:t>×2.5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書法</a:t>
                      </a:r>
                      <a:r>
                        <a:rPr lang="en-US" altLang="en-US" sz="2800" u="sng" dirty="0"/>
                        <a:t>×1.0)</a:t>
                      </a:r>
                      <a:endParaRPr lang="zh-TW" altLang="en-US" sz="2800" b="1" u="sng" dirty="0">
                        <a:solidFill>
                          <a:srgbClr val="FF5050"/>
                        </a:solidFill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標題 1">
            <a:extLst>
              <a:ext uri="{FF2B5EF4-FFF2-40B4-BE49-F238E27FC236}">
                <a16:creationId xmlns:a16="http://schemas.microsoft.com/office/drawing/2014/main" id="{6FA10123-EC6F-2B41-AB64-4AD4860DA57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6884988" cy="1003300"/>
          </a:xfrm>
          <a:solidFill>
            <a:schemeClr val="accent1">
              <a:lumMod val="75000"/>
            </a:schemeClr>
          </a:solidFill>
        </p:spPr>
        <p:txBody>
          <a:bodyPr anchor="ctr"/>
          <a:lstStyle/>
          <a:p>
            <a:pPr>
              <a:defRPr/>
            </a:pPr>
            <a:r>
              <a:rPr kumimoji="1" altLang="en-US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美術班</a:t>
            </a:r>
            <a:r>
              <a:rPr kumimoji="1" lang="en-US" altLang="zh-TW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-</a:t>
            </a:r>
            <a:r>
              <a:rPr kumimoji="1" altLang="zh-TW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術科測驗成績</a:t>
            </a:r>
            <a:r>
              <a:rPr kumimoji="1" lang="en-US" altLang="zh-TW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</a:rPr>
              <a:t>(109)</a:t>
            </a:r>
            <a:endParaRPr kumimoji="1" altLang="en-US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</a:endParaRPr>
          </a:p>
        </p:txBody>
      </p:sp>
      <p:pic>
        <p:nvPicPr>
          <p:cNvPr id="4" name="圖片 3">
            <a:extLst>
              <a:ext uri="{FF2B5EF4-FFF2-40B4-BE49-F238E27FC236}">
                <a16:creationId xmlns:a16="http://schemas.microsoft.com/office/drawing/2014/main" id="{0AE4E8E4-D8B0-5945-AB27-8A9E47911A6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575"/>
          <a:stretch/>
        </p:blipFill>
        <p:spPr>
          <a:xfrm>
            <a:off x="5580112" y="-139476"/>
            <a:ext cx="3563888" cy="1408176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3E925346-299E-E84F-AB33-BC4F642D7A06}"/>
              </a:ext>
            </a:extLst>
          </p:cNvPr>
          <p:cNvSpPr txBox="1">
            <a:spLocks/>
          </p:cNvSpPr>
          <p:nvPr/>
        </p:nvSpPr>
        <p:spPr>
          <a:xfrm>
            <a:off x="8176" y="-6568"/>
            <a:ext cx="8229600" cy="8509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TW"/>
            </a:defPPr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lang="zh-TW" altLang="en-US" dirty="0"/>
              <a:t>美術班</a:t>
            </a:r>
            <a:r>
              <a:rPr lang="en-US" altLang="zh-TW" dirty="0"/>
              <a:t>-</a:t>
            </a:r>
            <a:r>
              <a:rPr lang="zh-TW" altLang="en-US" dirty="0"/>
              <a:t>選校登記序號</a:t>
            </a:r>
            <a:r>
              <a:rPr lang="en-US" altLang="zh-TW" dirty="0"/>
              <a:t>(109)</a:t>
            </a:r>
            <a:endParaRPr lang="zh-TW" altLang="en-US" dirty="0"/>
          </a:p>
        </p:txBody>
      </p:sp>
      <p:graphicFrame>
        <p:nvGraphicFramePr>
          <p:cNvPr id="3" name="資料庫圖表 2">
            <a:extLst>
              <a:ext uri="{FF2B5EF4-FFF2-40B4-BE49-F238E27FC236}">
                <a16:creationId xmlns:a16="http://schemas.microsoft.com/office/drawing/2014/main" id="{3B37F100-2B5E-F949-B162-73150CB19E1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0961147"/>
              </p:ext>
            </p:extLst>
          </p:nvPr>
        </p:nvGraphicFramePr>
        <p:xfrm>
          <a:off x="214283" y="1285860"/>
          <a:ext cx="8715436" cy="46434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圖片 3">
            <a:extLst>
              <a:ext uri="{FF2B5EF4-FFF2-40B4-BE49-F238E27FC236}">
                <a16:creationId xmlns:a16="http://schemas.microsoft.com/office/drawing/2014/main" id="{ED3A90EA-366B-2442-A345-F5D8C0DC71F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1575"/>
          <a:stretch/>
        </p:blipFill>
        <p:spPr>
          <a:xfrm>
            <a:off x="5580112" y="-278638"/>
            <a:ext cx="3563888" cy="1408176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E00354E9-F066-0540-B62F-32DFF4DD039A}"/>
              </a:ext>
            </a:extLst>
          </p:cNvPr>
          <p:cNvSpPr txBox="1">
            <a:spLocks/>
          </p:cNvSpPr>
          <p:nvPr/>
        </p:nvSpPr>
        <p:spPr>
          <a:xfrm>
            <a:off x="0" y="-22780"/>
            <a:ext cx="8229600" cy="8509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TW"/>
            </a:defPPr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lang="zh-TW" altLang="en-US" dirty="0"/>
              <a:t>舞蹈班</a:t>
            </a:r>
            <a:r>
              <a:rPr lang="en-US" altLang="zh-TW" dirty="0"/>
              <a:t>-</a:t>
            </a:r>
            <a:r>
              <a:rPr lang="zh-TW" altLang="en-US" dirty="0"/>
              <a:t>術科測驗成績</a:t>
            </a:r>
            <a:r>
              <a:rPr lang="en-US" altLang="zh-TW" dirty="0"/>
              <a:t>(109)</a:t>
            </a:r>
            <a:endParaRPr lang="zh-TW" altLang="en-US" dirty="0"/>
          </a:p>
        </p:txBody>
      </p:sp>
      <p:graphicFrame>
        <p:nvGraphicFramePr>
          <p:cNvPr id="3" name="內容版面配置區 4">
            <a:extLst>
              <a:ext uri="{FF2B5EF4-FFF2-40B4-BE49-F238E27FC236}">
                <a16:creationId xmlns:a16="http://schemas.microsoft.com/office/drawing/2014/main" id="{0F0E796A-CE5A-1B4C-BFD2-3A772D6B489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9353096"/>
              </p:ext>
            </p:extLst>
          </p:nvPr>
        </p:nvGraphicFramePr>
        <p:xfrm>
          <a:off x="107505" y="1285875"/>
          <a:ext cx="8856983" cy="5121276"/>
        </p:xfrm>
        <a:graphic>
          <a:graphicData uri="http://schemas.openxmlformats.org/drawingml/2006/table">
            <a:tbl>
              <a:tblPr firstRow="1" bandRow="1">
                <a:tableStyleId>{16D9F66E-5EB9-4882-86FB-DCBF35E3C3E4}</a:tableStyleId>
              </a:tblPr>
              <a:tblGrid>
                <a:gridCol w="31214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909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44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371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科目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chemeClr val="bg1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滿分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chemeClr val="bg1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100" dirty="0"/>
                        <a:t>加權採計方式</a:t>
                      </a:r>
                      <a:r>
                        <a:rPr lang="en-US" sz="2800" kern="100" dirty="0"/>
                        <a:t> </a:t>
                      </a:r>
                      <a:endParaRPr lang="zh-TW" sz="2800" b="1" kern="100" dirty="0">
                        <a:solidFill>
                          <a:schemeClr val="bg1"/>
                        </a:solidFill>
                        <a:latin typeface="微軟正黑體" pitchFamily="34" charset="-120"/>
                        <a:ea typeface="微軟正黑體" pitchFamily="34" charset="-120"/>
                        <a:cs typeface="標楷體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59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800" kern="1200" dirty="0"/>
                        <a:t>芭蕾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altLang="zh-TW" sz="2800" kern="0" dirty="0"/>
                        <a:t>1</a:t>
                      </a:r>
                      <a:r>
                        <a:rPr lang="en-US" sz="2800" kern="0" dirty="0"/>
                        <a:t>.0 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59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800" kern="1200" dirty="0"/>
                        <a:t>現代舞</a:t>
                      </a:r>
                      <a:r>
                        <a:rPr lang="zh-TW" sz="2800" kern="0" dirty="0"/>
                        <a:t> </a:t>
                      </a: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altLang="zh-TW" sz="2800" kern="0" dirty="0"/>
                        <a:t>1.0</a:t>
                      </a:r>
                      <a:r>
                        <a:rPr lang="en-US" sz="2800" kern="0" dirty="0"/>
                        <a:t> </a:t>
                      </a:r>
                      <a:endParaRPr lang="zh-TW" sz="2800" b="1" kern="100" dirty="0">
                        <a:solidFill>
                          <a:schemeClr val="tx1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759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800" kern="1200" dirty="0"/>
                        <a:t>中國舞</a:t>
                      </a:r>
                      <a:r>
                        <a:rPr lang="zh-TW" sz="2800" kern="0" dirty="0"/>
                        <a:t> 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altLang="zh-TW" sz="2800" kern="0" dirty="0"/>
                        <a:t>1.0</a:t>
                      </a:r>
                      <a:r>
                        <a:rPr lang="en-US" sz="2800" kern="0" dirty="0"/>
                        <a:t> </a:t>
                      </a:r>
                      <a:endParaRPr lang="zh-TW" sz="2800" b="1" kern="100" dirty="0">
                        <a:solidFill>
                          <a:srgbClr val="C00000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598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altLang="en-US" sz="2800" kern="1200" dirty="0"/>
                        <a:t>即興與創作</a:t>
                      </a:r>
                      <a:r>
                        <a:rPr lang="zh-TW" sz="2800" kern="0" dirty="0"/>
                        <a:t> </a:t>
                      </a: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800" kern="0" dirty="0"/>
                        <a:t>100 </a:t>
                      </a: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zh-TW" sz="2800" kern="0" dirty="0"/>
                        <a:t>×</a:t>
                      </a:r>
                      <a:r>
                        <a:rPr lang="en-US" sz="2800" kern="0" dirty="0"/>
                        <a:t>1.0 </a:t>
                      </a:r>
                      <a:endParaRPr lang="zh-TW" sz="2800" b="1" kern="100" dirty="0">
                        <a:solidFill>
                          <a:schemeClr val="tx1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80160">
                <a:tc gridSpan="3">
                  <a:txBody>
                    <a:bodyPr/>
                    <a:lstStyle/>
                    <a:p>
                      <a:pPr lvl="0">
                        <a:spcAft>
                          <a:spcPts val="0"/>
                        </a:spcAft>
                      </a:pPr>
                      <a:r>
                        <a:rPr lang="zh-TW" altLang="en-US" sz="2800" dirty="0"/>
                        <a:t>甄選總成績＝</a:t>
                      </a:r>
                      <a:r>
                        <a:rPr lang="en-US" altLang="zh-TW" sz="2800" dirty="0"/>
                        <a:t>400</a:t>
                      </a:r>
                    </a:p>
                    <a:p>
                      <a:pPr marL="360000" lvl="0">
                        <a:spcAft>
                          <a:spcPts val="0"/>
                        </a:spcAft>
                      </a:pPr>
                      <a:r>
                        <a:rPr lang="en-US" altLang="zh-TW" sz="2800" u="sng" dirty="0"/>
                        <a:t>(</a:t>
                      </a:r>
                      <a:r>
                        <a:rPr lang="zh-TW" altLang="en-US" sz="2800" u="sng" dirty="0"/>
                        <a:t>芭蕾</a:t>
                      </a:r>
                      <a:r>
                        <a:rPr lang="en-US" altLang="en-US" sz="2800" u="sng" dirty="0"/>
                        <a:t>×</a:t>
                      </a:r>
                      <a:r>
                        <a:rPr lang="en-US" altLang="zh-TW" sz="2800" u="sng" dirty="0"/>
                        <a:t>1</a:t>
                      </a:r>
                      <a:r>
                        <a:rPr lang="en-US" altLang="en-US" sz="2800" u="sng" dirty="0"/>
                        <a:t>.0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現代舞</a:t>
                      </a:r>
                      <a:r>
                        <a:rPr lang="en-US" altLang="en-US" sz="2800" u="sng" dirty="0"/>
                        <a:t>×</a:t>
                      </a:r>
                      <a:r>
                        <a:rPr lang="en-US" altLang="zh-TW" sz="2800" u="sng" dirty="0"/>
                        <a:t>1.0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中國舞</a:t>
                      </a:r>
                      <a:r>
                        <a:rPr lang="en-US" altLang="en-US" sz="2800" u="sng" dirty="0"/>
                        <a:t>×</a:t>
                      </a:r>
                      <a:r>
                        <a:rPr lang="en-US" altLang="zh-TW" sz="2800" u="sng" dirty="0"/>
                        <a:t>1.0</a:t>
                      </a:r>
                      <a:r>
                        <a:rPr lang="en-US" altLang="en-US" sz="2800" dirty="0"/>
                        <a:t>+</a:t>
                      </a:r>
                      <a:r>
                        <a:rPr lang="zh-TW" altLang="en-US" sz="2800" u="sng" dirty="0"/>
                        <a:t>即興與創作</a:t>
                      </a:r>
                      <a:r>
                        <a:rPr lang="en-US" altLang="en-US" sz="2800" u="sng" dirty="0"/>
                        <a:t>×1.0)</a:t>
                      </a:r>
                      <a:endParaRPr lang="zh-TW" altLang="en-US" sz="2800" b="1" u="sng" dirty="0">
                        <a:solidFill>
                          <a:srgbClr val="FF0000"/>
                        </a:solidFill>
                        <a:latin typeface="微軟正黑體" pitchFamily="34" charset="-120"/>
                        <a:ea typeface="微軟正黑體" pitchFamily="34" charset="-12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endParaRPr lang="zh-TW" sz="2800" b="1" kern="100" dirty="0">
                        <a:solidFill>
                          <a:srgbClr val="660066"/>
                        </a:solidFill>
                        <a:latin typeface="微軟正黑體" pitchFamily="34" charset="-120"/>
                        <a:ea typeface="微軟正黑體" pitchFamily="34" charset="-120"/>
                        <a:cs typeface="Times New Roman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5" name="圖片 4">
            <a:extLst>
              <a:ext uri="{FF2B5EF4-FFF2-40B4-BE49-F238E27FC236}">
                <a16:creationId xmlns:a16="http://schemas.microsoft.com/office/drawing/2014/main" id="{BE614825-CB2C-7841-888D-7A106F42D40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6151" y="26235"/>
            <a:ext cx="3507850" cy="1098511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F9BDF1B-0353-E344-AC33-EE093C815663}"/>
              </a:ext>
            </a:extLst>
          </p:cNvPr>
          <p:cNvSpPr txBox="1">
            <a:spLocks/>
          </p:cNvSpPr>
          <p:nvPr/>
        </p:nvSpPr>
        <p:spPr>
          <a:xfrm>
            <a:off x="0" y="0"/>
            <a:ext cx="8229600" cy="8509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TW"/>
            </a:defPPr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lang="zh-TW" altLang="en-US" dirty="0"/>
              <a:t>舞蹈班</a:t>
            </a:r>
            <a:r>
              <a:rPr lang="en-US" altLang="zh-TW" dirty="0"/>
              <a:t>-</a:t>
            </a:r>
            <a:r>
              <a:rPr lang="zh-TW" altLang="en-US" dirty="0"/>
              <a:t>選校登記序號</a:t>
            </a:r>
            <a:r>
              <a:rPr lang="en-US" altLang="zh-TW" dirty="0"/>
              <a:t>(109)</a:t>
            </a:r>
            <a:endParaRPr lang="zh-TW" altLang="en-US" dirty="0"/>
          </a:p>
        </p:txBody>
      </p:sp>
      <p:graphicFrame>
        <p:nvGraphicFramePr>
          <p:cNvPr id="3" name="資料庫圖表 2">
            <a:extLst>
              <a:ext uri="{FF2B5EF4-FFF2-40B4-BE49-F238E27FC236}">
                <a16:creationId xmlns:a16="http://schemas.microsoft.com/office/drawing/2014/main" id="{A57E2892-FFE7-994E-95CC-F81FF614E1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4207730"/>
              </p:ext>
            </p:extLst>
          </p:nvPr>
        </p:nvGraphicFramePr>
        <p:xfrm>
          <a:off x="357158" y="1628800"/>
          <a:ext cx="8572560" cy="46434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圖片 3">
            <a:extLst>
              <a:ext uri="{FF2B5EF4-FFF2-40B4-BE49-F238E27FC236}">
                <a16:creationId xmlns:a16="http://schemas.microsoft.com/office/drawing/2014/main" id="{DEDEA82C-DCAA-A747-B873-D379E035D75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6151" y="26235"/>
            <a:ext cx="3507850" cy="1098511"/>
          </a:xfrm>
          <a:prstGeom prst="rect">
            <a:avLst/>
          </a:prstGeom>
        </p:spPr>
      </p:pic>
    </p:spTree>
  </p:cSld>
  <p:clrMapOvr>
    <a:masterClrMapping/>
  </p:clrMapOvr>
  <p:transition spd="med">
    <p:fade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0210" name="圖片 11" descr="戲劇配分.jpg">
            <a:extLst>
              <a:ext uri="{FF2B5EF4-FFF2-40B4-BE49-F238E27FC236}">
                <a16:creationId xmlns:a16="http://schemas.microsoft.com/office/drawing/2014/main" id="{56B5C808-A7CE-ED44-BBDA-439BB3779C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375" y="1268413"/>
            <a:ext cx="4714875" cy="4214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id="{58982341-D056-5B48-A763-BF9933A6F3FC}"/>
              </a:ext>
            </a:extLst>
          </p:cNvPr>
          <p:cNvSpPr txBox="1">
            <a:spLocks noChangeArrowheads="1"/>
          </p:cNvSpPr>
          <p:nvPr/>
        </p:nvSpPr>
        <p:spPr>
          <a:xfrm>
            <a:off x="1" y="23815"/>
            <a:ext cx="8443913" cy="88741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defPPr>
              <a:defRPr lang="zh-TW"/>
            </a:defPPr>
            <a:lvl1pPr>
              <a:lnSpc>
                <a:spcPct val="90000"/>
              </a:lnSpc>
              <a:defRPr sz="3600" b="1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defRPr>
            </a:lvl1pPr>
            <a:lvl2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2pPr>
            <a:lvl3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3pPr>
            <a:lvl4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4pPr>
            <a:lvl5pPr>
              <a:lnSpc>
                <a:spcPct val="90000"/>
              </a:lnSpc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5pPr>
            <a:lvl6pPr marL="4572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6pPr>
            <a:lvl7pPr marL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7pPr>
            <a:lvl8pPr marL="13716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8pPr>
            <a:lvl9pPr marL="18288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 sz="3600">
                <a:solidFill>
                  <a:srgbClr val="4D290B"/>
                </a:solidFill>
                <a:latin typeface="Microsoft JhengHei UI"/>
                <a:ea typeface="Microsoft JhengHei UI"/>
                <a:cs typeface="Microsoft JhengHei UI"/>
              </a:defRPr>
            </a:lvl9pPr>
          </a:lstStyle>
          <a:p>
            <a:pPr>
              <a:defRPr/>
            </a:pPr>
            <a:r>
              <a:rPr lang="zh-TW" altLang="en-US" dirty="0"/>
              <a:t>戲劇班</a:t>
            </a:r>
            <a:r>
              <a:rPr lang="en-US" altLang="zh-TW" dirty="0"/>
              <a:t>-</a:t>
            </a:r>
            <a:r>
              <a:rPr lang="zh-TW" altLang="en-US" dirty="0"/>
              <a:t>甄選入學術科測驗科目 </a:t>
            </a:r>
          </a:p>
        </p:txBody>
      </p:sp>
      <p:pic>
        <p:nvPicPr>
          <p:cNvPr id="350212" name="圖片 9" descr="戲劇項目.jpg">
            <a:extLst>
              <a:ext uri="{FF2B5EF4-FFF2-40B4-BE49-F238E27FC236}">
                <a16:creationId xmlns:a16="http://schemas.microsoft.com/office/drawing/2014/main" id="{E1F22A41-91A1-7649-85EB-CA19D533487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268413"/>
            <a:ext cx="3143250" cy="478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 Box 61">
            <a:extLst>
              <a:ext uri="{FF2B5EF4-FFF2-40B4-BE49-F238E27FC236}">
                <a16:creationId xmlns:a16="http://schemas.microsoft.com/office/drawing/2014/main" id="{789379C0-4E9F-1144-8655-6A52E19A3C49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6443664" y="5373690"/>
            <a:ext cx="2357437" cy="338137"/>
          </a:xfrm>
          <a:prstGeom prst="rect">
            <a:avLst/>
          </a:prstGeom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zh-TW" altLang="en-US" sz="1600" b="1" dirty="0">
                <a:solidFill>
                  <a:srgbClr val="00B050"/>
                </a:solidFill>
                <a:latin typeface="微軟正黑體" pitchFamily="34" charset="-120"/>
                <a:ea typeface="微軟正黑體" pitchFamily="34" charset="-120"/>
              </a:rPr>
              <a:t>以各區簡章公告為準</a:t>
            </a:r>
          </a:p>
        </p:txBody>
      </p:sp>
      <p:sp>
        <p:nvSpPr>
          <p:cNvPr id="6" name="文字方塊 5">
            <a:extLst>
              <a:ext uri="{FF2B5EF4-FFF2-40B4-BE49-F238E27FC236}">
                <a16:creationId xmlns:a16="http://schemas.microsoft.com/office/drawing/2014/main" id="{1609241C-29AE-E04E-BB14-F82A81799A49}"/>
              </a:ext>
            </a:extLst>
          </p:cNvPr>
          <p:cNvSpPr txBox="1"/>
          <p:nvPr/>
        </p:nvSpPr>
        <p:spPr>
          <a:xfrm>
            <a:off x="684214" y="6092827"/>
            <a:ext cx="7991475" cy="5238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新細明體" panose="02020500000000000000" pitchFamily="18" charset="-120"/>
              </a:defRPr>
            </a:lvl9pPr>
          </a:lstStyle>
          <a:p>
            <a:r>
              <a:rPr lang="zh-TW" altLang="en-US" sz="2800" dirty="0">
                <a:solidFill>
                  <a:srgbClr val="FF0000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戲劇班全國全區一校 辦理臺北市立復興高級中學</a:t>
            </a:r>
          </a:p>
        </p:txBody>
      </p:sp>
    </p:spTree>
  </p:cSld>
  <p:clrMapOvr>
    <a:masterClrMapping/>
  </p:clrMapOvr>
  <p:transition spd="med">
    <p:fade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表格 2">
            <a:extLst>
              <a:ext uri="{FF2B5EF4-FFF2-40B4-BE49-F238E27FC236}">
                <a16:creationId xmlns:a16="http://schemas.microsoft.com/office/drawing/2014/main" id="{51CAD066-A828-FE43-83DA-934E3833F2EB}"/>
              </a:ext>
            </a:extLst>
          </p:cNvPr>
          <p:cNvGraphicFramePr>
            <a:graphicFrameLocks noGrp="1"/>
          </p:cNvGraphicFramePr>
          <p:nvPr/>
        </p:nvGraphicFramePr>
        <p:xfrm>
          <a:off x="500063" y="2214563"/>
          <a:ext cx="8429625" cy="3237739"/>
        </p:xfrm>
        <a:graphic>
          <a:graphicData uri="http://schemas.openxmlformats.org/drawingml/2006/table">
            <a:tbl>
              <a:tblPr/>
              <a:tblGrid>
                <a:gridCol w="1381125">
                  <a:extLst>
                    <a:ext uri="{9D8B030D-6E8A-4147-A177-3AD203B41FA5}">
                      <a16:colId xmlns:a16="http://schemas.microsoft.com/office/drawing/2014/main" val="1523799054"/>
                    </a:ext>
                  </a:extLst>
                </a:gridCol>
                <a:gridCol w="1525587">
                  <a:extLst>
                    <a:ext uri="{9D8B030D-6E8A-4147-A177-3AD203B41FA5}">
                      <a16:colId xmlns:a16="http://schemas.microsoft.com/office/drawing/2014/main" val="3866795858"/>
                    </a:ext>
                  </a:extLst>
                </a:gridCol>
                <a:gridCol w="5522913">
                  <a:extLst>
                    <a:ext uri="{9D8B030D-6E8A-4147-A177-3AD203B41FA5}">
                      <a16:colId xmlns:a16="http://schemas.microsoft.com/office/drawing/2014/main" val="3402810257"/>
                    </a:ext>
                  </a:extLst>
                </a:gridCol>
              </a:tblGrid>
              <a:tr h="2746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科目</a:t>
                      </a:r>
                    </a:p>
                  </a:txBody>
                  <a:tcPr marL="68303" marR="683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計分</a:t>
                      </a:r>
                    </a:p>
                  </a:txBody>
                  <a:tcPr marL="68303" marR="683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說明</a:t>
                      </a:r>
                    </a:p>
                  </a:txBody>
                  <a:tcPr marL="68303" marR="683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682202"/>
                  </a:ext>
                </a:extLst>
              </a:tr>
              <a:tr h="658813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創意思維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加權後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30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just" defTabSz="914400" rtl="0" eaLnBrk="0" fontAlgn="ctr" latinLnBrk="0" hangingPunct="0">
                        <a:lnSpc>
                          <a:spcPct val="12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以筆試形式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測驗考生理解、思考、想像、組織、閱讀、文字表達能力與創意思維，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考試時間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分鐘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。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2264869"/>
                  </a:ext>
                </a:extLst>
              </a:tr>
              <a:tr h="987425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口語表達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加權後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35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just" defTabSz="914400" rtl="0" eaLnBrk="0" fontAlgn="ctr" latinLnBrk="0" hangingPunct="0">
                        <a:lnSpc>
                          <a:spcPct val="12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以抽題唸誦劇本、詩詞與散文方式為主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，測驗考生音質、音量、音域表現及聲音表情等，另輔以面談，了解考生反應及表達能力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，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表演時間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分鐘為限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。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6693238"/>
                  </a:ext>
                </a:extLst>
              </a:tr>
              <a:tr h="1316038"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33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專長表演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加權後</a:t>
                      </a:r>
                      <a:r>
                        <a:rPr kumimoji="0" lang="en-US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35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1800"/>
                        </a:spcBef>
                        <a:buFont typeface="Arial" panose="020B0604020202020204" pitchFamily="34" charset="0"/>
                        <a:defRPr sz="20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1pPr>
                      <a:lvl2pPr marL="742950" indent="-285750">
                        <a:spcBef>
                          <a:spcPts val="1200"/>
                        </a:spcBef>
                        <a:buFont typeface="Arial" panose="020B0604020202020204" pitchFamily="34" charset="0"/>
                        <a:defRPr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2pPr>
                      <a:lvl3pPr marL="1143000" indent="-228600">
                        <a:spcBef>
                          <a:spcPts val="800"/>
                        </a:spcBef>
                        <a:buFont typeface="Arial" panose="020B0604020202020204" pitchFamily="34" charset="0"/>
                        <a:defRPr sz="16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3pPr>
                      <a:lvl4pPr marL="16002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4pPr>
                      <a:lvl5pPr marL="2057400" indent="-228600">
                        <a:spcBef>
                          <a:spcPts val="600"/>
                        </a:spcBef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5pPr>
                      <a:lvl6pPr marL="25146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6pPr>
                      <a:lvl7pPr marL="29718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7pPr>
                      <a:lvl8pPr marL="34290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8pPr>
                      <a:lvl9pPr marL="3886200" indent="-228600" eaLnBrk="0" fontAlgn="base" hangingPunct="0">
                        <a:spcBef>
                          <a:spcPts val="600"/>
                        </a:spcBef>
                        <a:spcAft>
                          <a:spcPct val="0"/>
                        </a:spcAft>
                        <a:buFont typeface="Arial" panose="020B0604020202020204" pitchFamily="34" charset="0"/>
                        <a:defRPr sz="1400">
                          <a:solidFill>
                            <a:schemeClr val="tx1"/>
                          </a:solidFill>
                          <a:latin typeface="Microsoft JhengHei UI" panose="020B0604030504040204" pitchFamily="34" charset="-120"/>
                          <a:ea typeface="Microsoft JhengHei UI" panose="020B0604030504040204" pitchFamily="34" charset="-120"/>
                        </a:defRPr>
                      </a:lvl9pPr>
                    </a:lstStyle>
                    <a:p>
                      <a:pPr marL="0" marR="0" lvl="0" indent="0" algn="just" defTabSz="914400" rtl="0" eaLnBrk="0" fontAlgn="ctr" latinLnBrk="0" hangingPunct="0">
                        <a:lnSpc>
                          <a:spcPct val="12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內容不拘、項目不限，例如：現場說、唱、舞、劇等。由考生自選自備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，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表演時間</a:t>
                      </a:r>
                      <a:r>
                        <a:rPr kumimoji="0" lang="en-US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2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分鐘為限</a:t>
                      </a:r>
                      <a:r>
                        <a:rPr kumimoji="0" lang="zh-TW" altLang="zh-TW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。如攜帶美術或設計作品呈現，其作品僅供評審參考。</a:t>
                      </a:r>
                      <a:r>
                        <a:rPr kumimoji="0" lang="zh-TW" altLang="zh-TW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微軟正黑體" panose="020B0604030504040204" pitchFamily="34" charset="-120"/>
                          <a:ea typeface="微軟正黑體" panose="020B0604030504040204" pitchFamily="34" charset="-120"/>
                          <a:cs typeface="Times New Roman" panose="02020603050405020304" pitchFamily="18" charset="0"/>
                        </a:rPr>
                        <a:t>另評審可依遴選需求，輔以表演情境測驗或面談。</a:t>
                      </a:r>
                    </a:p>
                  </a:txBody>
                  <a:tcPr marL="68303" marR="683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173078"/>
                  </a:ext>
                </a:extLst>
              </a:tr>
            </a:tbl>
          </a:graphicData>
        </a:graphic>
      </p:graphicFrame>
      <p:sp>
        <p:nvSpPr>
          <p:cNvPr id="25601" name="Rectangle 1">
            <a:extLst>
              <a:ext uri="{FF2B5EF4-FFF2-40B4-BE49-F238E27FC236}">
                <a16:creationId xmlns:a16="http://schemas.microsoft.com/office/drawing/2014/main" id="{5B797DD7-D242-8343-B9FF-7FEA1DB79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188640"/>
            <a:ext cx="8429625" cy="187325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>
              <a:lnSpc>
                <a:spcPct val="90000"/>
              </a:lnSpc>
              <a:defRPr/>
            </a:pP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戲劇班  </a:t>
            </a:r>
            <a:endParaRPr lang="en-US" altLang="zh-TW" sz="2600" b="1" dirty="0" smtClean="0">
              <a:solidFill>
                <a:schemeClr val="bg1"/>
              </a:solidFill>
              <a:latin typeface="標楷體" pitchFamily="65" charset="-120"/>
              <a:ea typeface="標楷體" pitchFamily="65" charset="-120"/>
              <a:cs typeface="Microsoft JhengHei UI"/>
            </a:endParaRPr>
          </a:p>
          <a:p>
            <a:pPr>
              <a:lnSpc>
                <a:spcPct val="90000"/>
              </a:lnSpc>
              <a:defRPr/>
            </a:pPr>
            <a:r>
              <a:rPr lang="zh-TW" sz="2600" b="1" dirty="0" smtClean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加權</a:t>
            </a:r>
            <a:r>
              <a:rPr 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合計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100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分＝</a:t>
            </a:r>
            <a:endParaRPr lang="en-US" altLang="zh-TW" sz="2600" b="1" dirty="0">
              <a:solidFill>
                <a:schemeClr val="bg1"/>
              </a:solidFill>
              <a:latin typeface="標楷體" pitchFamily="65" charset="-120"/>
              <a:ea typeface="標楷體" pitchFamily="65" charset="-120"/>
              <a:cs typeface="Microsoft JhengHei UI"/>
            </a:endParaRPr>
          </a:p>
          <a:p>
            <a:pPr>
              <a:lnSpc>
                <a:spcPct val="90000"/>
              </a:lnSpc>
              <a:defRPr/>
            </a:pP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創意思維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×0.3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＋口語表達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×0.35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＋專長表演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×0.35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。成績計算至小數點第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2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位，第</a:t>
            </a:r>
            <a:r>
              <a:rPr lang="en-US" altLang="zh-TW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3</a:t>
            </a:r>
            <a:r>
              <a:rPr lang="zh-TW" altLang="en-US" sz="2600" b="1" dirty="0">
                <a:solidFill>
                  <a:schemeClr val="bg1"/>
                </a:solidFill>
                <a:latin typeface="標楷體" pitchFamily="65" charset="-120"/>
                <a:ea typeface="標楷體" pitchFamily="65" charset="-120"/>
                <a:cs typeface="Microsoft JhengHei UI"/>
              </a:rPr>
              <a:t>位（含）以下四捨五入。</a:t>
            </a:r>
          </a:p>
        </p:txBody>
      </p:sp>
    </p:spTree>
  </p:cSld>
  <p:clrMapOvr>
    <a:masterClrMapping/>
  </p:clrMapOvr>
  <p:transition spd="med">
    <p:fade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內容版面配置區 1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52772" y="980728"/>
            <a:ext cx="7891162" cy="5267672"/>
          </a:xfrm>
          <a:prstGeom prst="rect">
            <a:avLst/>
          </a:prstGeom>
        </p:spPr>
      </p:pic>
      <p:sp>
        <p:nvSpPr>
          <p:cNvPr id="352260" name="投影片編號版面配置區 3">
            <a:extLst>
              <a:ext uri="{FF2B5EF4-FFF2-40B4-BE49-F238E27FC236}">
                <a16:creationId xmlns:a16="http://schemas.microsoft.com/office/drawing/2014/main" id="{398F62CE-8769-BC4C-9787-733F88F5B7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18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1pPr>
            <a:lvl2pPr marL="742950" indent="-285750">
              <a:spcBef>
                <a:spcPts val="12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2pPr>
            <a:lvl3pPr marL="1143000" indent="-228600">
              <a:spcBef>
                <a:spcPts val="8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3pPr>
            <a:lvl4pPr marL="16002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4pPr>
            <a:lvl5pPr marL="2057400" indent="-228600">
              <a:spcBef>
                <a:spcPts val="600"/>
              </a:spcBef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5pPr>
            <a:lvl6pPr marL="25146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6pPr>
            <a:lvl7pPr marL="29718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7pPr>
            <a:lvl8pPr marL="34290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8pPr>
            <a:lvl9pPr marL="3886200" indent="-228600" eaLnBrk="0" fontAlgn="base" hangingPunct="0">
              <a:spcBef>
                <a:spcPts val="6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600">
                <a:solidFill>
                  <a:schemeClr val="tx1"/>
                </a:solidFill>
                <a:latin typeface="Microsoft JhengHei UI" panose="020B0604030504040204" pitchFamily="34" charset="-120"/>
                <a:ea typeface="Microsoft JhengHei UI" panose="020B0604030504040204" pitchFamily="34" charset="-12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fld id="{19B43C82-978E-A64F-9BC7-01120BE726F6}" type="slidenum">
              <a:rPr lang="en-US" altLang="zh-TW" sz="1000">
                <a:solidFill>
                  <a:srgbClr val="9A5315"/>
                </a:solidFill>
                <a:latin typeface="Arial" panose="020B0604020202020204" pitchFamily="34" charset="0"/>
                <a:ea typeface="新細明體" panose="02020500000000000000" pitchFamily="18" charset="-120"/>
              </a:rPr>
              <a:pPr>
                <a:spcBef>
                  <a:spcPct val="0"/>
                </a:spcBef>
                <a:buFontTx/>
                <a:buNone/>
              </a:pPr>
              <a:t>98</a:t>
            </a:fld>
            <a:endParaRPr lang="zh-TW" altLang="en-US" sz="1000">
              <a:solidFill>
                <a:srgbClr val="9A5315"/>
              </a:solidFill>
              <a:latin typeface="Arial" panose="020B0604020202020204" pitchFamily="34" charset="0"/>
              <a:ea typeface="新細明體" panose="02020500000000000000" pitchFamily="18" charset="-120"/>
            </a:endParaRPr>
          </a:p>
        </p:txBody>
      </p:sp>
      <p:sp>
        <p:nvSpPr>
          <p:cNvPr id="352258" name="標題 1">
            <a:extLst>
              <a:ext uri="{FF2B5EF4-FFF2-40B4-BE49-F238E27FC236}">
                <a16:creationId xmlns:a16="http://schemas.microsoft.com/office/drawing/2014/main" id="{D6993E36-76D3-0944-9380-63A27CA833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48681" y="116632"/>
            <a:ext cx="8162801" cy="715962"/>
          </a:xfrm>
        </p:spPr>
        <p:txBody>
          <a:bodyPr/>
          <a:lstStyle/>
          <a:p>
            <a:r>
              <a:rPr lang="en-US" altLang="zh-TW" sz="2800" dirty="0"/>
              <a:t>https://art.sen.edu.tw/news</a:t>
            </a:r>
            <a:endParaRPr altLang="en-US" sz="2800" dirty="0"/>
          </a:p>
        </p:txBody>
      </p:sp>
    </p:spTree>
  </p:cSld>
  <p:clrMapOvr>
    <a:masterClrMapping/>
  </p:clrMapOvr>
  <p:transition spd="med">
    <p:fade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標題 1">
            <a:extLst>
              <a:ext uri="{FF2B5EF4-FFF2-40B4-BE49-F238E27FC236}">
                <a16:creationId xmlns:a16="http://schemas.microsoft.com/office/drawing/2014/main" id="{467E72B4-C0A8-7741-A506-63EBF6DA6AC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63714" y="1557340"/>
            <a:ext cx="7380287" cy="2046287"/>
          </a:xfrm>
        </p:spPr>
        <p:txBody>
          <a:bodyPr>
            <a:normAutofit fontScale="90000"/>
          </a:bodyPr>
          <a:lstStyle/>
          <a:p>
            <a:pPr>
              <a:spcBef>
                <a:spcPts val="1800"/>
              </a:spcBef>
              <a:defRPr/>
            </a:pPr>
            <a:r>
              <a:rPr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其他入學管道</a:t>
            </a:r>
            <a: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en-US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/>
            </a:r>
            <a:br>
              <a:rPr lang="en-US" altLang="zh-TW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111</a:t>
            </a:r>
            <a:r>
              <a:rPr altLang="en-US" sz="4400" dirty="0" smtClean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學年度特色招生甄選入學</a:t>
            </a: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-</a:t>
            </a:r>
            <a:b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</a:br>
            <a:r>
              <a:rPr lang="en-US" altLang="zh-TW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           </a:t>
            </a:r>
            <a:r>
              <a:rPr altLang="en-US" sz="4400" dirty="0">
                <a:solidFill>
                  <a:schemeClr val="accent5">
                    <a:lumMod val="75000"/>
                  </a:schemeClr>
                </a:solidFill>
                <a:latin typeface="標楷體" pitchFamily="65" charset="-120"/>
                <a:ea typeface="標楷體" pitchFamily="65" charset="-120"/>
              </a:rPr>
              <a:t>體育班</a:t>
            </a:r>
          </a:p>
        </p:txBody>
      </p:sp>
    </p:spTree>
    <p:extLst>
      <p:ext uri="{BB962C8B-B14F-4D97-AF65-F5344CB8AC3E}">
        <p14:creationId xmlns:p14="http://schemas.microsoft.com/office/powerpoint/2010/main" val="3516354316"/>
      </p:ext>
    </p:extLst>
  </p:cSld>
  <p:clrMapOvr>
    <a:masterClrMapping/>
  </p:clrMapOvr>
  <p:transition spd="med">
    <p:fade/>
  </p:transition>
</p:sld>
</file>

<file path=ppt/theme/theme1.xml><?xml version="1.0" encoding="utf-8"?>
<a:theme xmlns:a="http://schemas.openxmlformats.org/drawingml/2006/main" name="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0.xml><?xml version="1.0" encoding="utf-8"?>
<a:theme xmlns:a="http://schemas.openxmlformats.org/drawingml/2006/main" name="9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1.xml><?xml version="1.0" encoding="utf-8"?>
<a:theme xmlns:a="http://schemas.openxmlformats.org/drawingml/2006/main" name="11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2.xml><?xml version="1.0" encoding="utf-8"?>
<a:theme xmlns:a="http://schemas.openxmlformats.org/drawingml/2006/main" name="13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>
            <a:lumMod val="75000"/>
          </a:schemeClr>
        </a:solidFill>
        <a:ln>
          <a:solidFill>
            <a:schemeClr val="accent2">
              <a:lumMod val="75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a:spPr>
      <a:bodyPr anchor="ctr"/>
      <a:lstStyle>
        <a:defPPr algn="ctr" fontAlgn="auto">
          <a:spcBef>
            <a:spcPts val="0"/>
          </a:spcBef>
          <a:spcAft>
            <a:spcPts val="0"/>
          </a:spcAft>
          <a:defRPr kumimoji="0" sz="1600" b="1" dirty="0">
            <a:solidFill>
              <a:schemeClr val="bg1"/>
            </a:solidFill>
            <a:latin typeface="+mj-ea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3.xml><?xml version="1.0" encoding="utf-8"?>
<a:theme xmlns:a="http://schemas.openxmlformats.org/drawingml/2006/main" name="5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4.xml><?xml version="1.0" encoding="utf-8"?>
<a:theme xmlns:a="http://schemas.openxmlformats.org/drawingml/2006/main" name="12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5.xml><?xml version="1.0" encoding="utf-8"?>
<a:theme xmlns:a="http://schemas.openxmlformats.org/drawingml/2006/main" name="14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6.xml><?xml version="1.0" encoding="utf-8"?>
<a:theme xmlns:a="http://schemas.openxmlformats.org/drawingml/2006/main" name="15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1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_Office Theme">
  <a:themeElements>
    <a:clrScheme name="old-minimalize">
      <a:dk1>
        <a:sysClr val="windowText" lastClr="000000"/>
      </a:dk1>
      <a:lt1>
        <a:sysClr val="window" lastClr="FFFFFF"/>
      </a:lt1>
      <a:dk2>
        <a:srgbClr val="7F7F7F"/>
      </a:dk2>
      <a:lt2>
        <a:srgbClr val="F2F2F2"/>
      </a:lt2>
      <a:accent1>
        <a:srgbClr val="FE2929"/>
      </a:accent1>
      <a:accent2>
        <a:srgbClr val="FF7400"/>
      </a:accent2>
      <a:accent3>
        <a:srgbClr val="2C8716"/>
      </a:accent3>
      <a:accent4>
        <a:srgbClr val="F2F64B"/>
      </a:accent4>
      <a:accent5>
        <a:srgbClr val="769BC9"/>
      </a:accent5>
      <a:accent6>
        <a:srgbClr val="594573"/>
      </a:accent6>
      <a:hlink>
        <a:srgbClr val="AAF536"/>
      </a:hlink>
      <a:folHlink>
        <a:srgbClr val="2792CF"/>
      </a:folHlink>
    </a:clrScheme>
    <a:fontScheme name="Modern 03">
      <a:majorFont>
        <a:latin typeface="Segoe UI"/>
        <a:ea typeface=""/>
        <a:cs typeface=""/>
      </a:majorFont>
      <a:minorFont>
        <a:latin typeface="Calibri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20.xml><?xml version="1.0" encoding="utf-8"?>
<a:theme xmlns:a="http://schemas.openxmlformats.org/drawingml/2006/main" name="Office 佈景主題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4.xml><?xml version="1.0" encoding="utf-8"?>
<a:theme xmlns:a="http://schemas.openxmlformats.org/drawingml/2006/main" name="1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5.xml><?xml version="1.0" encoding="utf-8"?>
<a:theme xmlns:a="http://schemas.openxmlformats.org/drawingml/2006/main" name="10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>
            <a:lumMod val="75000"/>
          </a:schemeClr>
        </a:solidFill>
        <a:ln>
          <a:solidFill>
            <a:schemeClr val="accent2">
              <a:lumMod val="75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a:spPr>
      <a:bodyPr anchor="ctr"/>
      <a:lstStyle>
        <a:defPPr algn="ctr" fontAlgn="auto">
          <a:spcBef>
            <a:spcPts val="0"/>
          </a:spcBef>
          <a:spcAft>
            <a:spcPts val="0"/>
          </a:spcAft>
          <a:defRPr kumimoji="0" sz="1600" b="1" dirty="0">
            <a:solidFill>
              <a:schemeClr val="bg1"/>
            </a:solidFill>
            <a:latin typeface="+mj-ea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6.xml><?xml version="1.0" encoding="utf-8"?>
<a:theme xmlns:a="http://schemas.openxmlformats.org/drawingml/2006/main" name="3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7.xml><?xml version="1.0" encoding="utf-8"?>
<a:theme xmlns:a="http://schemas.openxmlformats.org/drawingml/2006/main" name="6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8.xml><?xml version="1.0" encoding="utf-8"?>
<a:theme xmlns:a="http://schemas.openxmlformats.org/drawingml/2006/main" name="7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ppt/theme/theme9.xml><?xml version="1.0" encoding="utf-8"?>
<a:theme xmlns:a="http://schemas.openxmlformats.org/drawingml/2006/main" name="8_Nature Illustration 16x9">
  <a:themeElements>
    <a:clrScheme name="Nature Illustration">
      <a:dk1>
        <a:srgbClr val="9A5315"/>
      </a:dk1>
      <a:lt1>
        <a:srgbClr val="FFFFFF"/>
      </a:lt1>
      <a:dk2>
        <a:srgbClr val="000000"/>
      </a:dk2>
      <a:lt2>
        <a:srgbClr val="D1E5F9"/>
      </a:lt2>
      <a:accent1>
        <a:srgbClr val="F3771A"/>
      </a:accent1>
      <a:accent2>
        <a:srgbClr val="8BBEF1"/>
      </a:accent2>
      <a:accent3>
        <a:srgbClr val="6DC025"/>
      </a:accent3>
      <a:accent4>
        <a:srgbClr val="9A5315"/>
      </a:accent4>
      <a:accent5>
        <a:srgbClr val="F1471F"/>
      </a:accent5>
      <a:accent6>
        <a:srgbClr val="DA6FDF"/>
      </a:accent6>
      <a:hlink>
        <a:srgbClr val="6DC025"/>
      </a:hlink>
      <a:folHlink>
        <a:srgbClr val="9A5315"/>
      </a:folHlink>
    </a:clrScheme>
    <a:fontScheme name="Microsoft JhengHei UI">
      <a:majorFont>
        <a:latin typeface="Microsoft JhengHei UI"/>
        <a:ea typeface="Microsoft JhengHei UI"/>
        <a:cs typeface=""/>
      </a:majorFont>
      <a:minorFont>
        <a:latin typeface="Microsoft JhengHei UI"/>
        <a:ea typeface="Microsoft JhengHei U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atureIllustration_16x9_TP103431353" id="{86FDE985-690B-4742-8A23-B61E7967A7A0}" vid="{3B160C72-539C-4C0A-9888-8581AAC4FE6E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23894</TotalTime>
  <Words>12118</Words>
  <Application>Microsoft Office PowerPoint</Application>
  <PresentationFormat>如螢幕大小 (4:3)</PresentationFormat>
  <Paragraphs>2359</Paragraphs>
  <Slides>140</Slides>
  <Notes>68</Notes>
  <HiddenSlides>0</HiddenSlides>
  <MMClips>0</MMClips>
  <ScaleCrop>false</ScaleCrop>
  <HeadingPairs>
    <vt:vector size="6" baseType="variant">
      <vt:variant>
        <vt:lpstr>使用字型</vt:lpstr>
      </vt:variant>
      <vt:variant>
        <vt:i4>24</vt:i4>
      </vt:variant>
      <vt:variant>
        <vt:lpstr>佈景主題</vt:lpstr>
      </vt:variant>
      <vt:variant>
        <vt:i4>18</vt:i4>
      </vt:variant>
      <vt:variant>
        <vt:lpstr>投影片標題</vt:lpstr>
      </vt:variant>
      <vt:variant>
        <vt:i4>140</vt:i4>
      </vt:variant>
    </vt:vector>
  </HeadingPairs>
  <TitlesOfParts>
    <vt:vector size="182" baseType="lpstr">
      <vt:lpstr>Arial Unicode MS</vt:lpstr>
      <vt:lpstr>BiauKai</vt:lpstr>
      <vt:lpstr>DFKaiShu-SB-Estd-BF</vt:lpstr>
      <vt:lpstr>Helvetica Neue</vt:lpstr>
      <vt:lpstr>Microsoft JhengHei UI</vt:lpstr>
      <vt:lpstr>MS Gothic</vt:lpstr>
      <vt:lpstr>Noto Sans T Chinese Regular</vt:lpstr>
      <vt:lpstr>宋体</vt:lpstr>
      <vt:lpstr>文鼎粗圓</vt:lpstr>
      <vt:lpstr>Microsoft JhengHei</vt:lpstr>
      <vt:lpstr>Microsoft JhengHei</vt:lpstr>
      <vt:lpstr>新細明體</vt:lpstr>
      <vt:lpstr>標楷體</vt:lpstr>
      <vt:lpstr>Arial</vt:lpstr>
      <vt:lpstr>Calibri</vt:lpstr>
      <vt:lpstr>Calibri Light</vt:lpstr>
      <vt:lpstr>Cambria</vt:lpstr>
      <vt:lpstr>Palatino Linotype</vt:lpstr>
      <vt:lpstr>Segoe UI</vt:lpstr>
      <vt:lpstr>Times New Roman</vt:lpstr>
      <vt:lpstr>Tw Cen MT</vt:lpstr>
      <vt:lpstr>Wingdings</vt:lpstr>
      <vt:lpstr>Wingdings 2</vt:lpstr>
      <vt:lpstr>Wingdings 3</vt:lpstr>
      <vt:lpstr>Nature Illustration 16x9</vt:lpstr>
      <vt:lpstr>2_Nature Illustration 16x9</vt:lpstr>
      <vt:lpstr>4_Nature Illustration 16x9</vt:lpstr>
      <vt:lpstr>1_Nature Illustration 16x9</vt:lpstr>
      <vt:lpstr>10_Nature Illustration 16x9</vt:lpstr>
      <vt:lpstr>3_Nature Illustration 16x9</vt:lpstr>
      <vt:lpstr>6_Nature Illustration 16x9</vt:lpstr>
      <vt:lpstr>7_Nature Illustration 16x9</vt:lpstr>
      <vt:lpstr>8_Nature Illustration 16x9</vt:lpstr>
      <vt:lpstr>9_Nature Illustration 16x9</vt:lpstr>
      <vt:lpstr>11_Nature Illustration 16x9</vt:lpstr>
      <vt:lpstr>13_Nature Illustration 16x9</vt:lpstr>
      <vt:lpstr>5_Nature Illustration 16x9</vt:lpstr>
      <vt:lpstr>12_Nature Illustration 16x9</vt:lpstr>
      <vt:lpstr>14_Nature Illustration 16x9</vt:lpstr>
      <vt:lpstr>15_Nature Illustration 16x9</vt:lpstr>
      <vt:lpstr>Office Theme</vt:lpstr>
      <vt:lpstr>1_Office Theme</vt:lpstr>
      <vt:lpstr>   基北區</vt:lpstr>
      <vt:lpstr>PowerPoint 簡報</vt:lpstr>
      <vt:lpstr>PowerPoint 簡報</vt:lpstr>
      <vt:lpstr>PowerPoint 簡報</vt:lpstr>
      <vt:lpstr>PowerPoint 簡報</vt:lpstr>
      <vt:lpstr>十二年國教免學費政策</vt:lpstr>
      <vt:lpstr>貳、國中教育會考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111基北區免試入學與特色招生考試分發入學一次分發到位規劃(1/2)</vt:lpstr>
      <vt:lpstr>丙生參加特招，也參加基北免試 想在政大附中或師大附中等特色招生班可以多一次機會(較想讀特招班) 變成30+1個志願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111學年度五專招生簡介-111學年度招生學校一覽表</vt:lpstr>
      <vt:lpstr>111學年度五專招生簡介-五專主要聯招入學管道流程圖</vt:lpstr>
      <vt:lpstr>111學年度 五專優先免試入學</vt:lpstr>
      <vt:lpstr>111學年度五專優先免試入學-招生重點</vt:lpstr>
      <vt:lpstr>111學年度五專優先免試入學-錄取方式</vt:lpstr>
      <vt:lpstr>111學年度五專優先免試入學-重要日程</vt:lpstr>
      <vt:lpstr>五專優先免試入學-「超額比序總積分」採計項目</vt:lpstr>
      <vt:lpstr>五專優先免試入學-超額比序項目積分對照表</vt:lpstr>
      <vt:lpstr>五專優先免試入學-多元學習表現-競賽(1/2)</vt:lpstr>
      <vt:lpstr>五專優先免試入學-多元學習表現-服務學習</vt:lpstr>
      <vt:lpstr>PowerPoint 簡報</vt:lpstr>
      <vt:lpstr>五專優先免試入學-弱勢身分</vt:lpstr>
      <vt:lpstr>五專優先免試入學-均衡學習</vt:lpstr>
      <vt:lpstr>五專優先免試入學-國中教育會考</vt:lpstr>
      <vt:lpstr>五專優先免試入學-志願序</vt:lpstr>
      <vt:lpstr>五專優先免試入學-超額同分比序順序示意圖</vt:lpstr>
      <vt:lpstr>111學年度 北、中、南區 五專聯合免試入學</vt:lpstr>
      <vt:lpstr>PowerPoint 簡報</vt:lpstr>
      <vt:lpstr>五專聯合免試入學-招生流程</vt:lpstr>
      <vt:lpstr>五專聯合免試入學-110學年度重要日程</vt:lpstr>
      <vt:lpstr>五專聯合免試入學-錄取方式</vt:lpstr>
      <vt:lpstr>五專聯合免試入學-「超額比序總積分」採計項目</vt:lpstr>
      <vt:lpstr>五專聯合免試入學-積分採計項目與權重範例</vt:lpstr>
      <vt:lpstr>五專聯合免試入學-超額比序項目積分對照表</vt:lpstr>
      <vt:lpstr>五專聯合免試入學-多元學習表現(1/4)-競賽</vt:lpstr>
      <vt:lpstr>五專聯合免試入學-多元學習表現(2/4)-服務學習</vt:lpstr>
      <vt:lpstr>五專聯合免試入學-多元學習表現(3/4)-日常生活表現評量</vt:lpstr>
      <vt:lpstr>五專聯合免試入學-多元學習表現(4/4)-體適能</vt:lpstr>
      <vt:lpstr>五專聯合免試入學-技藝優良</vt:lpstr>
      <vt:lpstr>五專聯合免試入學-弱勢身分</vt:lpstr>
      <vt:lpstr>五專聯合免試入學-均衡學習</vt:lpstr>
      <vt:lpstr>五專聯合免試入學-適性輔導</vt:lpstr>
      <vt:lpstr>五專聯合免試入學-國中教育會考</vt:lpstr>
      <vt:lpstr>五專聯合免試入學-其他(招生學校自訂項目)</vt:lpstr>
      <vt:lpstr>五專聯合免試入學-超額比序順序示意圖</vt:lpstr>
      <vt:lpstr>PowerPoint 簡報</vt:lpstr>
      <vt:lpstr>Q：優免和聯免的積分比序項目 那麼像，到底有什麼分別?</vt:lpstr>
      <vt:lpstr>A：五專優先與聯合免試入學之比較(1/3)</vt:lpstr>
      <vt:lpstr>A：五專優先與聯合免試入學之比較(2/3)</vt:lpstr>
      <vt:lpstr>A：五專優先與聯合免試入學之比較(3/3)</vt:lpstr>
      <vt:lpstr>Q：五專招生管道該如何選擇？</vt:lpstr>
      <vt:lpstr>伍</vt:lpstr>
      <vt:lpstr>PowerPoint 簡報</vt:lpstr>
      <vt:lpstr>其他五專招生管道-特色招生甄選入學(七年一貫制)</vt:lpstr>
      <vt:lpstr>其他五專招生管道-其他特殊專班招生</vt:lpstr>
      <vt:lpstr>其他五專招生管道-其他特殊專班招生</vt:lpstr>
      <vt:lpstr>以上各項招生日程、招生方式 如有異動，請以簡章及各招生委員會公告為準</vt:lpstr>
      <vt:lpstr>陸</vt:lpstr>
      <vt:lpstr>PowerPoint 簡報</vt:lpstr>
      <vt:lpstr>其他入學管道  111學年度特色招生甄選入學-         藝術才能班          </vt:lpstr>
      <vt:lpstr>111學年度特色招生甄選入學---藝術才能班</vt:lpstr>
      <vt:lpstr>PowerPoint 簡報</vt:lpstr>
      <vt:lpstr>111學年度日程表(以競、甄選)</vt:lpstr>
      <vt:lpstr>PowerPoint 簡報</vt:lpstr>
      <vt:lpstr>音樂班-選校登記序號(109)</vt:lpstr>
      <vt:lpstr>美術班-術科測驗成績(109)</vt:lpstr>
      <vt:lpstr>PowerPoint 簡報</vt:lpstr>
      <vt:lpstr>PowerPoint 簡報</vt:lpstr>
      <vt:lpstr>PowerPoint 簡報</vt:lpstr>
      <vt:lpstr>PowerPoint 簡報</vt:lpstr>
      <vt:lpstr>PowerPoint 簡報</vt:lpstr>
      <vt:lpstr>https://art.sen.edu.tw/news</vt:lpstr>
      <vt:lpstr>其他入學管道  111學年度特色招生甄選入學-            體育班</vt:lpstr>
      <vt:lpstr>特色招生甄選入學 ---體育班</vt:lpstr>
      <vt:lpstr>111學年度特色招生甄選入學 ---體育班</vt:lpstr>
      <vt:lpstr>PowerPoint 簡報</vt:lpstr>
      <vt:lpstr>PowerPoint 簡報</vt:lpstr>
      <vt:lpstr>其他入學管道  111學年度特色招生甄選入學-     產特、技優甄選、實用技能                 </vt:lpstr>
      <vt:lpstr>PowerPoint 簡報</vt:lpstr>
      <vt:lpstr>產業特殊需求類科優先入學(1/4)</vt:lpstr>
      <vt:lpstr>產業特殊需求類科優先入學(2/4)</vt:lpstr>
      <vt:lpstr>產業特殊需求類科優先入學(3/4)</vt:lpstr>
      <vt:lpstr>產業特殊需求類科優先入學(4/4)</vt:lpstr>
      <vt:lpstr>技優甄審入學( 1/4)</vt:lpstr>
      <vt:lpstr>技優甄審入學( 2/4)</vt:lpstr>
      <vt:lpstr>技優甄審入學( 3/4)</vt:lpstr>
      <vt:lpstr>技優甄審入學( 4/4)</vt:lpstr>
      <vt:lpstr>實用技能學程入學(1/4)</vt:lpstr>
      <vt:lpstr>實用技能學程入學(2/4)</vt:lpstr>
      <vt:lpstr>實用技能學程入學(3/4)</vt:lpstr>
      <vt:lpstr>實用技能學程入學(4/4)</vt:lpstr>
      <vt:lpstr>其他入學管道  111學年度特色招生甄選入學-           科學班         </vt:lpstr>
      <vt:lpstr>基北區特色招生甄選入學  　　－建國高中、北一女、師大附中科學班</vt:lpstr>
      <vt:lpstr>    其他入學管道  111學年度特色招生考試入學-                        特招班       </vt:lpstr>
      <vt:lpstr>基北區特色招生考試分發入學  －政大附中、師大附中、西松高中、海大附中(原基隆海事)特招班</vt:lpstr>
      <vt:lpstr>111學年度基北區適性入學      報名查詢系統說明</vt:lpstr>
      <vt:lpstr>111學年度基北區適性入學報名查詢系統https://www.ttk.entry.edu.tw</vt:lpstr>
      <vt:lpstr>111基北免試入學模擬志願選填</vt:lpstr>
      <vt:lpstr>PowerPoint 簡報</vt:lpstr>
      <vt:lpstr>步驟二：請利用身分證字號、及出生月日登入</vt:lpstr>
      <vt:lpstr>基本資料與超額比序積分查詢</vt:lpstr>
      <vt:lpstr>招生名額查詢</vt:lpstr>
      <vt:lpstr>招生名額查詢</vt:lpstr>
      <vt:lpstr>111基北免試入學個別序位區間查詢</vt:lpstr>
      <vt:lpstr>PowerPoint 簡報</vt:lpstr>
      <vt:lpstr>111基北免試入學個別序位區間查詢1/2</vt:lpstr>
      <vt:lpstr>選擇志願選填</vt:lpstr>
      <vt:lpstr>111年基北免試入學志願選填畫面</vt:lpstr>
      <vt:lpstr>PowerPoint 簡報</vt:lpstr>
      <vt:lpstr>PowerPoint 簡報</vt:lpstr>
      <vt:lpstr>PowerPoint 簡報</vt:lpstr>
      <vt:lpstr>為獎勵新北市績優學生就近入學 特頒發獎學金</vt:lpstr>
      <vt:lpstr>PowerPoint 簡報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投影片 1</dc:title>
  <dc:creator>Poweruser</dc:creator>
  <cp:lastModifiedBy>user</cp:lastModifiedBy>
  <cp:revision>1802</cp:revision>
  <cp:lastPrinted>2019-12-19T05:11:37Z</cp:lastPrinted>
  <dcterms:created xsi:type="dcterms:W3CDTF">2012-04-26T06:41:13Z</dcterms:created>
  <dcterms:modified xsi:type="dcterms:W3CDTF">2022-02-10T13:54:22Z</dcterms:modified>
</cp:coreProperties>
</file>