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7" r:id="rId1"/>
    <p:sldMasterId id="2147483918" r:id="rId2"/>
  </p:sldMasterIdLst>
  <p:notesMasterIdLst>
    <p:notesMasterId r:id="rId49"/>
  </p:notesMasterIdLst>
  <p:handoutMasterIdLst>
    <p:handoutMasterId r:id="rId50"/>
  </p:handoutMasterIdLst>
  <p:sldIdLst>
    <p:sldId id="256" r:id="rId3"/>
    <p:sldId id="423" r:id="rId4"/>
    <p:sldId id="429" r:id="rId5"/>
    <p:sldId id="425" r:id="rId6"/>
    <p:sldId id="354" r:id="rId7"/>
    <p:sldId id="435" r:id="rId8"/>
    <p:sldId id="279" r:id="rId9"/>
    <p:sldId id="436" r:id="rId10"/>
    <p:sldId id="298" r:id="rId11"/>
    <p:sldId id="426" r:id="rId12"/>
    <p:sldId id="433" r:id="rId13"/>
    <p:sldId id="455" r:id="rId14"/>
    <p:sldId id="427" r:id="rId15"/>
    <p:sldId id="454" r:id="rId16"/>
    <p:sldId id="369" r:id="rId17"/>
    <p:sldId id="440" r:id="rId18"/>
    <p:sldId id="273" r:id="rId19"/>
    <p:sldId id="459" r:id="rId20"/>
    <p:sldId id="360" r:id="rId21"/>
    <p:sldId id="431" r:id="rId22"/>
    <p:sldId id="458" r:id="rId23"/>
    <p:sldId id="310" r:id="rId24"/>
    <p:sldId id="272" r:id="rId25"/>
    <p:sldId id="393" r:id="rId26"/>
    <p:sldId id="408" r:id="rId27"/>
    <p:sldId id="294" r:id="rId28"/>
    <p:sldId id="451" r:id="rId29"/>
    <p:sldId id="296" r:id="rId30"/>
    <p:sldId id="307" r:id="rId31"/>
    <p:sldId id="309" r:id="rId32"/>
    <p:sldId id="269" r:id="rId33"/>
    <p:sldId id="409" r:id="rId34"/>
    <p:sldId id="407" r:id="rId35"/>
    <p:sldId id="449" r:id="rId36"/>
    <p:sldId id="452" r:id="rId37"/>
    <p:sldId id="443" r:id="rId38"/>
    <p:sldId id="447" r:id="rId39"/>
    <p:sldId id="445" r:id="rId40"/>
    <p:sldId id="457" r:id="rId41"/>
    <p:sldId id="456" r:id="rId42"/>
    <p:sldId id="448" r:id="rId43"/>
    <p:sldId id="418" r:id="rId44"/>
    <p:sldId id="453" r:id="rId45"/>
    <p:sldId id="460" r:id="rId46"/>
    <p:sldId id="336" r:id="rId47"/>
    <p:sldId id="342" r:id="rId48"/>
  </p:sldIdLst>
  <p:sldSz cx="12192000" cy="6858000"/>
  <p:notesSz cx="7099300" cy="10234613"/>
  <p:custDataLst>
    <p:tags r:id="rId51"/>
  </p:custData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505"/>
    <a:srgbClr val="F5BAF6"/>
    <a:srgbClr val="FFF8DC"/>
    <a:srgbClr val="DCBAF8"/>
    <a:srgbClr val="DBEEF4"/>
    <a:srgbClr val="FCFEB0"/>
    <a:srgbClr val="D4FCF7"/>
    <a:srgbClr val="A20DBB"/>
    <a:srgbClr val="0000FF"/>
    <a:srgbClr val="85E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0" autoAdjust="0"/>
    <p:restoredTop sz="94968" autoAdjust="0"/>
  </p:normalViewPr>
  <p:slideViewPr>
    <p:cSldViewPr showGuides="1">
      <p:cViewPr varScale="1">
        <p:scale>
          <a:sx n="87" d="100"/>
          <a:sy n="87" d="100"/>
        </p:scale>
        <p:origin x="96" y="3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-2982" y="-12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8" cy="510585"/>
          </a:xfrm>
          <a:prstGeom prst="rect">
            <a:avLst/>
          </a:prstGeom>
        </p:spPr>
        <p:txBody>
          <a:bodyPr vert="horz" lIns="94565" tIns="47283" rIns="94565" bIns="4728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2392"/>
            <a:ext cx="3077138" cy="510585"/>
          </a:xfrm>
          <a:prstGeom prst="rect">
            <a:avLst/>
          </a:prstGeom>
        </p:spPr>
        <p:txBody>
          <a:bodyPr vert="horz" lIns="94565" tIns="47283" rIns="94565" bIns="4728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0506" y="9722392"/>
            <a:ext cx="3077138" cy="510585"/>
          </a:xfrm>
          <a:prstGeom prst="rect">
            <a:avLst/>
          </a:prstGeom>
        </p:spPr>
        <p:txBody>
          <a:bodyPr vert="horz" wrap="square" lIns="94565" tIns="47283" rIns="94565" bIns="472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8E058A-9A6E-4E20-9358-1995074BB9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551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8" cy="510585"/>
          </a:xfrm>
          <a:prstGeom prst="rect">
            <a:avLst/>
          </a:prstGeom>
        </p:spPr>
        <p:txBody>
          <a:bodyPr vert="horz" lIns="94565" tIns="47283" rIns="94565" bIns="47283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8" cy="510585"/>
          </a:xfrm>
          <a:prstGeom prst="rect">
            <a:avLst/>
          </a:prstGeom>
        </p:spPr>
        <p:txBody>
          <a:bodyPr vert="horz" lIns="94565" tIns="47283" rIns="94565" bIns="47283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00BB09E-A18E-4B4A-B1AF-47431A654318}" type="datetimeFigureOut">
              <a:rPr lang="zh-TW" altLang="en-US"/>
              <a:pPr>
                <a:defRPr/>
              </a:pPr>
              <a:t>2023/1/31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65" tIns="47283" rIns="94565" bIns="47283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00" y="4862015"/>
            <a:ext cx="5680103" cy="4605085"/>
          </a:xfrm>
          <a:prstGeom prst="rect">
            <a:avLst/>
          </a:prstGeom>
        </p:spPr>
        <p:txBody>
          <a:bodyPr vert="horz" lIns="94565" tIns="47283" rIns="94565" bIns="47283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2392"/>
            <a:ext cx="3077138" cy="510585"/>
          </a:xfrm>
          <a:prstGeom prst="rect">
            <a:avLst/>
          </a:prstGeom>
        </p:spPr>
        <p:txBody>
          <a:bodyPr vert="horz" lIns="94565" tIns="47283" rIns="94565" bIns="47283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0506" y="9722392"/>
            <a:ext cx="3077138" cy="510585"/>
          </a:xfrm>
          <a:prstGeom prst="rect">
            <a:avLst/>
          </a:prstGeom>
        </p:spPr>
        <p:txBody>
          <a:bodyPr vert="horz" wrap="square" lIns="94565" tIns="47283" rIns="94565" bIns="472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8D71E0C-109D-44E1-B210-1E6739E9B7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815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876" indent="-29610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425" indent="-2368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194" indent="-2368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1964" indent="-2368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735" indent="-2368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504" indent="-2368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274" indent="-2368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043" indent="-2368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7D0DB4E-5151-4D08-BC3F-BE77DA59B405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153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909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Arial Unicode MS" pitchFamily="34" charset="-120"/>
              </a:rPr>
              <a:t>全國高職學生技術創造力培訓與競賽活動</a:t>
            </a:r>
            <a:endParaRPr kumimoji="1" lang="en-US" altLang="zh-TW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Arial Unicode MS" pitchFamily="34" charset="-120"/>
            </a:endParaRPr>
          </a:p>
          <a:p>
            <a:r>
              <a:rPr lang="zh-TW" altLang="en-US" dirty="0"/>
              <a:t>自</a:t>
            </a:r>
            <a:r>
              <a:rPr lang="en-US" altLang="zh-TW" dirty="0"/>
              <a:t>112</a:t>
            </a:r>
            <a:r>
              <a:rPr lang="zh-TW" altLang="en-US" dirty="0"/>
              <a:t>年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日起更名為「</a:t>
            </a:r>
            <a:r>
              <a:rPr lang="zh-TW" altLang="en-US" dirty="0">
                <a:solidFill>
                  <a:srgbClr val="FF0000"/>
                </a:solidFill>
              </a:rPr>
              <a:t>全國技術型高級中等學校學生團隊技術創造力培訓與競賽</a:t>
            </a:r>
            <a:r>
              <a:rPr lang="zh-TW" altLang="en-US" dirty="0"/>
              <a:t>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692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670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398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19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27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850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108</a:t>
            </a:r>
            <a:r>
              <a:rPr lang="zh-TW" altLang="en-US" dirty="0"/>
              <a:t>統測報名約</a:t>
            </a:r>
            <a:r>
              <a:rPr lang="en-US" altLang="zh-TW" dirty="0"/>
              <a:t>11</a:t>
            </a:r>
            <a:r>
              <a:rPr lang="zh-TW" altLang="en-US" dirty="0"/>
              <a:t>萬、</a:t>
            </a:r>
            <a:endParaRPr lang="en-US" altLang="zh-TW" dirty="0"/>
          </a:p>
          <a:p>
            <a:pPr defTabSz="947539">
              <a:defRPr/>
            </a:pPr>
            <a:r>
              <a:rPr lang="en-US" altLang="zh-TW" dirty="0"/>
              <a:t>109</a:t>
            </a:r>
            <a:r>
              <a:rPr lang="zh-TW" altLang="en-US" dirty="0"/>
              <a:t>學測報名</a:t>
            </a:r>
            <a:r>
              <a:rPr lang="en-US" altLang="zh-TW" dirty="0"/>
              <a:t>13.3</a:t>
            </a:r>
            <a:r>
              <a:rPr lang="zh-TW" altLang="en-US" dirty="0"/>
              <a:t>萬 </a:t>
            </a:r>
            <a:r>
              <a:rPr lang="en-US" altLang="zh-TW" dirty="0"/>
              <a:t>(108</a:t>
            </a:r>
            <a:r>
              <a:rPr lang="zh-TW" altLang="en-US" dirty="0"/>
              <a:t>學年度</a:t>
            </a:r>
            <a:r>
              <a:rPr lang="en-US" altLang="zh-TW" dirty="0"/>
              <a:t>13.8</a:t>
            </a:r>
            <a:r>
              <a:rPr lang="zh-TW" altLang="en-US" dirty="0"/>
              <a:t>萬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en-US" altLang="zh-TW" dirty="0"/>
              <a:t>109</a:t>
            </a:r>
            <a:r>
              <a:rPr lang="zh-TW" altLang="en-US" dirty="0"/>
              <a:t>學年的個人申請入學招生計有</a:t>
            </a:r>
            <a:r>
              <a:rPr lang="en-US" altLang="zh-TW" dirty="0"/>
              <a:t>69</a:t>
            </a:r>
            <a:r>
              <a:rPr lang="zh-TW" altLang="en-US" dirty="0"/>
              <a:t>所大學院校、</a:t>
            </a:r>
            <a:r>
              <a:rPr lang="en-US" altLang="zh-TW" dirty="0"/>
              <a:t>2154</a:t>
            </a:r>
            <a:r>
              <a:rPr lang="zh-TW" altLang="en-US" dirty="0"/>
              <a:t>個學系（組）參加，提供招生名額合計為</a:t>
            </a:r>
            <a:r>
              <a:rPr lang="en-US" altLang="zh-TW" dirty="0"/>
              <a:t>5</a:t>
            </a:r>
            <a:r>
              <a:rPr lang="zh-TW" altLang="en-US" dirty="0"/>
              <a:t>萬</a:t>
            </a:r>
            <a:r>
              <a:rPr lang="en-US" altLang="zh-TW" dirty="0"/>
              <a:t>5267</a:t>
            </a:r>
            <a:r>
              <a:rPr lang="zh-TW" altLang="en-US" dirty="0"/>
              <a:t>個，招生名額數較去年的</a:t>
            </a:r>
            <a:r>
              <a:rPr lang="en-US" altLang="zh-TW" dirty="0"/>
              <a:t>5</a:t>
            </a:r>
            <a:r>
              <a:rPr lang="zh-TW" altLang="en-US" dirty="0"/>
              <a:t>萬</a:t>
            </a:r>
            <a:r>
              <a:rPr lang="en-US" altLang="zh-TW" dirty="0"/>
              <a:t>4978</a:t>
            </a:r>
            <a:r>
              <a:rPr lang="zh-TW" altLang="en-US" dirty="0"/>
              <a:t>個，增加</a:t>
            </a:r>
            <a:r>
              <a:rPr lang="en-US" altLang="zh-TW" dirty="0"/>
              <a:t>289</a:t>
            </a:r>
            <a:r>
              <a:rPr lang="zh-TW" altLang="en-US" dirty="0"/>
              <a:t>個。</a:t>
            </a:r>
            <a:br>
              <a:rPr lang="en-US" altLang="zh-TW" dirty="0"/>
            </a:b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以甄選入學及聯合登記分發，屬於技高生升學主要管道，提供了</a:t>
            </a:r>
            <a:r>
              <a:rPr lang="en-US" altLang="zh-TW" dirty="0"/>
              <a:t>8.3</a:t>
            </a:r>
            <a:r>
              <a:rPr lang="zh-TW" altLang="en-US" dirty="0"/>
              <a:t>萬名額</a:t>
            </a:r>
            <a:endParaRPr lang="en-US" altLang="zh-TW" dirty="0"/>
          </a:p>
          <a:p>
            <a:r>
              <a:rPr lang="zh-TW" altLang="en-US" dirty="0"/>
              <a:t>加上其他管道總計約</a:t>
            </a:r>
            <a:r>
              <a:rPr lang="en-US" altLang="zh-TW" dirty="0"/>
              <a:t>10.3</a:t>
            </a:r>
            <a:r>
              <a:rPr lang="zh-TW" altLang="en-US" dirty="0"/>
              <a:t>萬，技專提供的招生名額，是足夠讓今年的考生都可以順利錄取。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637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08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4175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52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486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63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42542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C9B9D3C-7250-47FB-A3E7-EA90E95BB879}"/>
              </a:ext>
            </a:extLst>
          </p:cNvPr>
          <p:cNvSpPr txBox="1">
            <a:spLocks/>
          </p:cNvSpPr>
          <p:nvPr userDrawn="1"/>
        </p:nvSpPr>
        <p:spPr>
          <a:xfrm>
            <a:off x="11493461" y="6492874"/>
            <a:ext cx="706452" cy="3651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601DDA6-1DBC-4F4A-8EE5-258398DC1DCD}" type="slidenum">
              <a:rPr lang="en-US" sz="1600" smtClean="0">
                <a:latin typeface="+mj-ea"/>
                <a:ea typeface="+mj-ea"/>
              </a:rPr>
              <a:pPr algn="r"/>
              <a:t>‹#›</a:t>
            </a:fld>
            <a:endParaRPr 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2783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0DB2-80D3-41BB-A6E3-5D6CA369112B}" type="datetime1">
              <a:rPr lang="zh-TW" altLang="en-US" smtClean="0"/>
              <a:t>2023/1/31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11710" y="-671"/>
            <a:ext cx="12192000" cy="582942"/>
          </a:xfrm>
          <a:prstGeom prst="rect">
            <a:avLst/>
          </a:prstGeom>
          <a:gradFill>
            <a:gsLst>
              <a:gs pos="0">
                <a:srgbClr val="FFF3F3">
                  <a:alpha val="69804"/>
                </a:srgbClr>
              </a:gs>
              <a:gs pos="53000">
                <a:srgbClr val="FFFFCC">
                  <a:alpha val="69804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投影片編號版面配置區 5"/>
          <p:cNvSpPr txBox="1">
            <a:spLocks/>
          </p:cNvSpPr>
          <p:nvPr userDrawn="1"/>
        </p:nvSpPr>
        <p:spPr>
          <a:xfrm>
            <a:off x="9413909" y="64674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1B8EA2-46F0-4EFD-AA39-F1D4219E0AB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Google Shape;91;p6"/>
          <p:cNvSpPr/>
          <p:nvPr userDrawn="1"/>
        </p:nvSpPr>
        <p:spPr>
          <a:xfrm>
            <a:off x="11772548" y="6468381"/>
            <a:ext cx="324000" cy="324000"/>
          </a:xfrm>
          <a:prstGeom prst="ellipse">
            <a:avLst/>
          </a:prstGeom>
          <a:solidFill>
            <a:schemeClr val="bg1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投影片編號版面配置區 7"/>
          <p:cNvSpPr txBox="1">
            <a:spLocks/>
          </p:cNvSpPr>
          <p:nvPr userDrawn="1"/>
        </p:nvSpPr>
        <p:spPr>
          <a:xfrm>
            <a:off x="11716286" y="6445637"/>
            <a:ext cx="445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31B8EA2-46F0-4EFD-AA39-F1D4219E0ABE}" type="slidenum">
              <a:rPr lang="zh-TW" altLang="en-US" smtClean="0"/>
              <a:pPr algn="ctr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777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4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7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70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11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1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40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75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2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499" y="16778"/>
            <a:ext cx="10608501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80969126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94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19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6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9492711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rgbClr val="4BB5D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7479195" y="3068961"/>
            <a:ext cx="4712805" cy="4577051"/>
            <a:chOff x="6172200" y="2656118"/>
            <a:chExt cx="2971754" cy="2886151"/>
          </a:xfrm>
        </p:grpSpPr>
        <p:sp>
          <p:nvSpPr>
            <p:cNvPr id="10" name="Shape 1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5" name="Shape 15"/>
          <p:cNvGrpSpPr/>
          <p:nvPr/>
        </p:nvGrpSpPr>
        <p:grpSpPr>
          <a:xfrm>
            <a:off x="-16240" y="-531440"/>
            <a:ext cx="4091439" cy="2547835"/>
            <a:chOff x="-32" y="-215963"/>
            <a:chExt cx="2163561" cy="1347300"/>
          </a:xfrm>
        </p:grpSpPr>
        <p:sp>
          <p:nvSpPr>
            <p:cNvPr id="16" name="Shape 1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3" name="文字方塊 2"/>
          <p:cNvSpPr txBox="1"/>
          <p:nvPr userDrawn="1"/>
        </p:nvSpPr>
        <p:spPr>
          <a:xfrm>
            <a:off x="11465912" y="6356833"/>
            <a:ext cx="72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95C3C6E-7FD4-4840-9AE0-D6798789551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983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375233" y="1532967"/>
            <a:ext cx="7680400" cy="9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1465912" y="6356833"/>
            <a:ext cx="72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95C3C6E-7FD4-4840-9AE0-D6798789551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346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FF99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914400" y="3228733"/>
            <a:ext cx="67660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914400" y="4599539"/>
            <a:ext cx="67660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266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463700" y="5367067"/>
            <a:ext cx="9264800" cy="69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360"/>
              </a:spcBef>
              <a:buSzPct val="100000"/>
              <a:buNone/>
              <a:defRPr sz="1800"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0680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0" y="1073890"/>
            <a:ext cx="8187071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11465912" y="6356833"/>
            <a:ext cx="72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95C3C6E-7FD4-4840-9AE0-D6798789551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0199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parent Shapes">
    <p:bg>
      <p:bgPr>
        <a:solidFill>
          <a:srgbClr val="3796B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07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11711947" y="6482259"/>
            <a:ext cx="48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C90103-BC67-4893-8DE0-FA7AA765B0AD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566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6" r:id="rId8"/>
    <p:sldLayoutId id="2147483917" r:id="rId9"/>
    <p:sldLayoutId id="2147483930" r:id="rId10"/>
    <p:sldLayoutId id="2147483931" r:id="rId11"/>
  </p:sldLayoutIdLst>
  <p:hf hdr="0" dt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9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edu.tw/1013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jctv.ntut.edu.tw/union42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jctv.ntut.edu.tw/star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jctv.ntut.edu.tw/enter42/skill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moj.gov.tw/LawClass/LawAll.aspx?pcode=H0030032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moj.gov.tw/LawClass/LawAll.aspx?pcode=H0030032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jctv.ntut.edu.tw/enter42/s42/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5.png"/><Relationship Id="rId4" Type="http://schemas.openxmlformats.org/officeDocument/2006/relationships/hyperlink" Target="https://www.jctv.ntut.edu.tw/enter42/s42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jctv.ntut.edu.tw/caac/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iacp.me.ntnu.edu.tw/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lulu.ntus.edu.tw/" TargetMode="External"/><Relationship Id="rId2" Type="http://schemas.openxmlformats.org/officeDocument/2006/relationships/hyperlink" Target="https://cis.ncu.edu.tw/EnableSys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ctv.ntut.edu.tw/%20enter42/apply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jctv.ntut.edu.tw/union4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6312023" y="5726616"/>
            <a:ext cx="4946925" cy="50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>
              <a:buFont typeface="Arial" charset="0"/>
              <a:buNone/>
              <a:defRPr/>
            </a:pPr>
            <a:endParaRPr kumimoji="0" lang="en-US" altLang="zh-TW" b="1" kern="0" dirty="0">
              <a:solidFill>
                <a:sysClr val="windowText" lastClr="000000"/>
              </a:solidFill>
              <a:latin typeface="+mn-ea"/>
              <a:ea typeface="+mn-ea"/>
              <a:cs typeface="Arial Unicode MS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25" y="3682142"/>
            <a:ext cx="1232086" cy="123908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157027" y="4339062"/>
            <a:ext cx="525691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defRPr/>
            </a:pPr>
            <a:r>
              <a:rPr lang="zh-TW" altLang="en-US" sz="24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主  講  人：</a:t>
            </a:r>
            <a:endParaRPr lang="en-US" altLang="zh-TW" sz="24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defRPr/>
            </a:pPr>
            <a:r>
              <a:rPr kumimoji="0" lang="zh-TW" altLang="en-US" sz="2400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服務單位：</a:t>
            </a:r>
            <a:endParaRPr kumimoji="0" lang="en-US" altLang="zh-TW" sz="2400" b="1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defRPr/>
            </a:pPr>
            <a:r>
              <a:rPr kumimoji="0" lang="zh-TW" altLang="en-US" sz="2400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日        期：</a:t>
            </a:r>
            <a:endParaRPr kumimoji="0" lang="en-US" altLang="zh-TW" sz="2400" b="1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  <a:sym typeface="Roboto Condensed"/>
            </a:endParaRPr>
          </a:p>
        </p:txBody>
      </p:sp>
      <p:sp>
        <p:nvSpPr>
          <p:cNvPr id="9" name="副標題 2"/>
          <p:cNvSpPr txBox="1">
            <a:spLocks/>
          </p:cNvSpPr>
          <p:nvPr/>
        </p:nvSpPr>
        <p:spPr>
          <a:xfrm>
            <a:off x="2160562" y="4975487"/>
            <a:ext cx="2139182" cy="50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buFont typeface="Arial" charset="0"/>
              <a:buNone/>
              <a:defRPr/>
            </a:pPr>
            <a:r>
              <a:rPr kumimoji="0" lang="zh-TW" altLang="en-US" sz="2400" b="1" kern="0" dirty="0">
                <a:solidFill>
                  <a:srgbClr val="C00000"/>
                </a:solidFill>
                <a:latin typeface="+mn-ea"/>
                <a:ea typeface="+mn-ea"/>
                <a:cs typeface="Arial Unicode MS" pitchFamily="34" charset="-120"/>
              </a:rPr>
              <a:t>招策會官網</a:t>
            </a:r>
            <a:endParaRPr kumimoji="0" lang="en-US" altLang="zh-TW" sz="2400" b="1" kern="0" dirty="0">
              <a:solidFill>
                <a:srgbClr val="C00000"/>
              </a:solidFill>
              <a:latin typeface="+mn-ea"/>
              <a:ea typeface="+mn-ea"/>
              <a:cs typeface="Arial Unicode MS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64161" y="522515"/>
            <a:ext cx="839204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b="1" dirty="0">
                <a:solidFill>
                  <a:srgbClr val="0070C0"/>
                </a:solidFill>
                <a:effectLst>
                  <a:glow rad="76200">
                    <a:schemeClr val="bg1">
                      <a:alpha val="54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112</a:t>
            </a:r>
            <a:r>
              <a:rPr lang="zh-TW" altLang="en-US" sz="3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學年度</a:t>
            </a:r>
            <a:r>
              <a:rPr lang="zh-TW" altLang="en-US" sz="8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E46C0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四技二專</a:t>
            </a:r>
            <a:endParaRPr lang="en-US" altLang="zh-TW" sz="8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E46C0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Oswald"/>
            </a:endParaRPr>
          </a:p>
          <a:p>
            <a:r>
              <a:rPr lang="zh-TW" altLang="en-US" sz="8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多元入學管道介紹</a:t>
            </a:r>
            <a:endParaRPr lang="zh-TW" altLang="en-US" sz="80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2" y="3862374"/>
            <a:ext cx="1688336" cy="168833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6652" y="5477162"/>
            <a:ext cx="3575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/>
              <a:t>https://www.techadmi.edu.tw/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D14003-CE3A-40CB-AA67-8D1D88721E48}"/>
              </a:ext>
            </a:extLst>
          </p:cNvPr>
          <p:cNvSpPr/>
          <p:nvPr/>
        </p:nvSpPr>
        <p:spPr>
          <a:xfrm>
            <a:off x="7626711" y="2922139"/>
            <a:ext cx="2429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defRPr/>
            </a:pPr>
            <a:r>
              <a:rPr lang="zh-TW" altLang="en-US" sz="24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（公播版簡報）</a:t>
            </a:r>
            <a:endParaRPr kumimoji="0" lang="en-US" altLang="zh-TW" sz="2400" b="1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  <a:sym typeface="Roboto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 txBox="1">
            <a:spLocks noGrp="1"/>
          </p:cNvSpPr>
          <p:nvPr>
            <p:ph idx="1"/>
          </p:nvPr>
        </p:nvSpPr>
        <p:spPr>
          <a:xfrm>
            <a:off x="2063552" y="1152191"/>
            <a:ext cx="9865096" cy="2770509"/>
          </a:xfrm>
        </p:spPr>
        <p:txBody>
          <a:bodyPr anchor="t"/>
          <a:lstStyle/>
          <a:p>
            <a:pPr marL="342900" indent="-342900" algn="just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超過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120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所大專校院招生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(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含一般大學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，招生名額超過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40,000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名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分組招生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：一般組、青年儲蓄帳戶組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ts val="363"/>
              </a:spcBef>
              <a:buFont typeface="Wingdings" panose="05000000000000000000" pitchFamily="2" charset="2"/>
              <a:buChar char="p"/>
            </a:pPr>
            <a:endParaRPr lang="en-US" altLang="zh-TW" sz="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9588" indent="-342900" algn="just">
              <a:spcBef>
                <a:spcPts val="363"/>
              </a:spcBef>
              <a:buFont typeface="Wingdings" panose="05000000000000000000" pitchFamily="2" charset="2"/>
              <a:buChar char="ü"/>
            </a:pP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、綜高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專門學程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9588" indent="-342900" algn="just">
              <a:spcBef>
                <a:spcPts val="363"/>
              </a:spcBef>
              <a:buFont typeface="Wingdings" panose="05000000000000000000" pitchFamily="2" charset="2"/>
              <a:buChar char="ü"/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參加青年儲蓄方案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9588" indent="-342900" algn="just">
              <a:spcBef>
                <a:spcPts val="363"/>
              </a:spcBef>
              <a:buFont typeface="Wingdings" panose="05000000000000000000" pitchFamily="2" charset="2"/>
              <a:buChar char="ü"/>
            </a:pP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非應屆</a:t>
            </a:r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普通科與綜高學術學程</a:t>
            </a:r>
            <a:r>
              <a:rPr lang="en-US" altLang="zh-TW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(</a:t>
            </a:r>
            <a:r>
              <a:rPr lang="zh-TW" altLang="en-US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應屆高中普通科不可報名</a:t>
            </a:r>
            <a:r>
              <a:rPr lang="en-US" altLang="zh-TW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)</a:t>
            </a:r>
          </a:p>
          <a:p>
            <a:pPr marL="1779588" indent="-342900" algn="just">
              <a:spcBef>
                <a:spcPts val="363"/>
              </a:spcBef>
              <a:buFont typeface="Wingdings" panose="05000000000000000000" pitchFamily="2" charset="2"/>
              <a:buChar char="ü"/>
            </a:pPr>
            <a:r>
              <a:rPr lang="zh-TW" altLang="en-US" sz="180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同等學力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考生。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 algn="just">
              <a:spcBef>
                <a:spcPts val="363"/>
              </a:spcBef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***為提供逆境向上且具強烈學習熱忱的經濟弱勢學生更多升學機會，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增列「低收或中低收入戶考生」名額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，符合資格者，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除享有報名費減免，還多了錄取機會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0"/>
            <a:ext cx="5040560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44016" y="132959"/>
            <a:ext cx="4655538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甄選入學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63552" y="2077861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2063552" y="4049625"/>
            <a:ext cx="9649072" cy="2691743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1800225" indent="-1800225" fontAlgn="auto">
              <a:spcBef>
                <a:spcPts val="600"/>
              </a:spcBef>
              <a:buSzTx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青年儲蓄帳戶組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限參與方案完成</a:t>
            </a:r>
            <a:r>
              <a:rPr lang="en-US" altLang="zh-TW" b="1" dirty="0">
                <a:solidFill>
                  <a:schemeClr val="tx1"/>
                </a:solidFill>
                <a:latin typeface="+mn-ea"/>
                <a:ea typeface="+mn-ea"/>
              </a:rPr>
              <a:t>2~3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年期，且於畢業當年度參加統測的青年報名。</a:t>
            </a:r>
            <a:endParaRPr lang="en-US" altLang="zh-TW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1800225" fontAlgn="auto">
              <a:spcBef>
                <a:spcPts val="600"/>
              </a:spcBef>
              <a:buSzTx/>
            </a:pP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統測成績不限系科領域、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不須考慮畢業當學年度所報考之統測群</a:t>
            </a:r>
            <a:r>
              <a:rPr lang="en-US" altLang="zh-TW" b="1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類</a:t>
            </a:r>
            <a:r>
              <a:rPr lang="en-US" altLang="zh-TW" b="1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別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，僅採計國文、英文、數學</a:t>
            </a:r>
            <a:r>
              <a:rPr lang="en-US" altLang="zh-TW" b="1" dirty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科級分數。</a:t>
            </a:r>
          </a:p>
          <a:p>
            <a:pPr fontAlgn="auto">
              <a:spcBef>
                <a:spcPts val="600"/>
              </a:spcBef>
              <a:buSzTx/>
            </a:pPr>
            <a:endParaRPr lang="en-US" altLang="zh-TW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fontAlgn="auto">
              <a:spcBef>
                <a:spcPts val="600"/>
              </a:spcBef>
              <a:buSzTx/>
            </a:pPr>
            <a:endParaRPr lang="en-US" altLang="zh-TW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fontAlgn="auto">
              <a:spcBef>
                <a:spcPts val="600"/>
              </a:spcBef>
              <a:buSzTx/>
            </a:pP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   </a:t>
            </a:r>
            <a:endParaRPr lang="en-US" altLang="zh-TW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 fontAlgn="auto">
              <a:spcBef>
                <a:spcPts val="600"/>
              </a:spcBef>
              <a:buSzTx/>
            </a:pP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教育部青年教育與就業儲蓄帳戶專案辦公室  </a:t>
            </a:r>
            <a:r>
              <a:rPr lang="en-US" altLang="zh-TW" sz="1600" b="1" dirty="0">
                <a:latin typeface="+mn-ea"/>
                <a:ea typeface="+mn-ea"/>
                <a:hlinkClick r:id="rId2"/>
              </a:rPr>
              <a:t>https://www.edu.tw/1013/</a:t>
            </a:r>
            <a:endParaRPr lang="en-US" altLang="zh-TW" sz="1600" b="1" dirty="0">
              <a:latin typeface="+mn-ea"/>
              <a:ea typeface="+mn-ea"/>
            </a:endParaRPr>
          </a:p>
          <a:p>
            <a:pPr marL="342900" indent="-342900" fontAlgn="auto">
              <a:spcBef>
                <a:spcPts val="600"/>
              </a:spcBef>
              <a:buSzTx/>
              <a:buFont typeface="Wingdings" panose="05000000000000000000" pitchFamily="2" charset="2"/>
              <a:buChar char="l"/>
            </a:pPr>
            <a:endParaRPr kumimoji="0" lang="zh-TW" altLang="en-US" b="1" kern="0" dirty="0">
              <a:latin typeface="+mn-ea"/>
              <a:ea typeface="+mn-ea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229201"/>
            <a:ext cx="62093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5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29862" y="-2313"/>
            <a:ext cx="5040560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73878" y="130646"/>
            <a:ext cx="4655538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甄選入學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9" name="內容版面配置區 2"/>
          <p:cNvSpPr txBox="1">
            <a:spLocks noGrp="1"/>
          </p:cNvSpPr>
          <p:nvPr>
            <p:ph idx="1"/>
          </p:nvPr>
        </p:nvSpPr>
        <p:spPr>
          <a:xfrm>
            <a:off x="3430364" y="1059666"/>
            <a:ext cx="8352927" cy="1120371"/>
          </a:xfrm>
        </p:spPr>
        <p:txBody>
          <a:bodyPr anchor="t"/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考生可報名</a:t>
            </a:r>
            <a:r>
              <a:rPr lang="en-US" altLang="zh-TW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個校系科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學程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，一般組招生群類別須與統測類別相同。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商管群考生可報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資管類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 algn="just">
              <a:spcBef>
                <a:spcPts val="363"/>
              </a:spcBef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發售紙本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招生簡章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，亦可網頁下載。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91544" y="1213848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84033" y="5157192"/>
            <a:ext cx="144016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離島視訊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56586" y="5186190"/>
            <a:ext cx="144016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考生協助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07320" y="5619469"/>
            <a:ext cx="3944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各大專校院依考生需求於第二階段指定項目甄試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提供交通、住宿、膳食、試場服務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等各項協助措施，以照顧弱勢及有特殊需求之考生順利應試。</a:t>
            </a:r>
            <a:endParaRPr lang="zh-TW" altLang="en-US" sz="1600" b="1" dirty="0"/>
          </a:p>
        </p:txBody>
      </p:sp>
      <p:sp>
        <p:nvSpPr>
          <p:cNvPr id="4" name="矩形 3"/>
          <p:cNvSpPr/>
          <p:nvPr/>
        </p:nvSpPr>
        <p:spPr>
          <a:xfrm>
            <a:off x="6383886" y="5579402"/>
            <a:ext cx="5184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符合辦理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視訊面試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澎湖、金門、馬祖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離島考生，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得於第一階段報名時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，向四技二專聯合甄選委員會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提出申請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，通過第一階段篩選之考生，得於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第二階段報名時，再次確認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是否參加視訊面試。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/>
          <p:cNvSpPr txBox="1">
            <a:spLocks noGrp="1"/>
          </p:cNvSpPr>
          <p:nvPr>
            <p:ph idx="1"/>
          </p:nvPr>
        </p:nvSpPr>
        <p:spPr>
          <a:xfrm>
            <a:off x="2168174" y="4314997"/>
            <a:ext cx="9890724" cy="842195"/>
          </a:xfrm>
        </p:spPr>
        <p:txBody>
          <a:bodyPr anchor="t"/>
          <a:lstStyle/>
          <a:p>
            <a:pPr marL="1357313" algn="just">
              <a:spcBef>
                <a:spcPts val="1200"/>
              </a:spcBef>
            </a:pP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非應屆考生、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未集體報名之應屆畢業生、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低收入戶及原住民生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須提前進行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、並繳交學歷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證件影本，未依規定期限內完成登錄並繳寄資料者，將無法報名四技二專甄選入學。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29821" y="4339021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29821" y="3288459"/>
            <a:ext cx="144016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報名費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6746" y="3284984"/>
            <a:ext cx="8352928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>
              <a:spcBef>
                <a:spcPts val="363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第一階段：報名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個都報名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第二階段：指定項目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750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11" y="5186190"/>
            <a:ext cx="1078816" cy="1083527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555D4BBF-D5F6-415C-8F0B-2693DA2B73BD}"/>
              </a:ext>
            </a:extLst>
          </p:cNvPr>
          <p:cNvSpPr txBox="1"/>
          <p:nvPr/>
        </p:nvSpPr>
        <p:spPr>
          <a:xfrm rot="21055385">
            <a:off x="423000" y="2074351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0F70615-34FE-4131-BB32-C77196124060}"/>
              </a:ext>
            </a:extLst>
          </p:cNvPr>
          <p:cNvSpPr/>
          <p:nvPr/>
        </p:nvSpPr>
        <p:spPr>
          <a:xfrm>
            <a:off x="1993453" y="2180037"/>
            <a:ext cx="10065445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招生學校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限制考生可報名同校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1~6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參閱簡章附錄二。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配合教育部推動「資安學研人才培育計畫」，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學年度「一般組」系名加註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資安人才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，招收對資安議題有興趣且具特殊專長之學生。</a:t>
            </a:r>
            <a:r>
              <a:rPr lang="zh-TW" altLang="en-US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如學校未限制</a:t>
            </a:r>
            <a:r>
              <a:rPr lang="en-US" altLang="zh-TW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校選填</a:t>
            </a:r>
            <a:r>
              <a:rPr lang="en-US" altLang="zh-TW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系，考生可同時選填</a:t>
            </a:r>
            <a:r>
              <a:rPr lang="en-US" altLang="zh-TW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個志願。</a:t>
            </a:r>
            <a:endParaRPr lang="zh-TW" altLang="en-US" dirty="0">
              <a:solidFill>
                <a:srgbClr val="FCFE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21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E006E5-4D07-4754-B5EA-4F15190EC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817508"/>
            <a:ext cx="6019615" cy="566875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B1EDB00-ABF6-417E-A939-2FC14C824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197" y="3553812"/>
            <a:ext cx="6096884" cy="297153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12538CA-8ADF-4830-ABCB-51E1A7CFFC27}"/>
              </a:ext>
            </a:extLst>
          </p:cNvPr>
          <p:cNvSpPr/>
          <p:nvPr/>
        </p:nvSpPr>
        <p:spPr>
          <a:xfrm>
            <a:off x="6302185" y="1177548"/>
            <a:ext cx="5430017" cy="2369880"/>
          </a:xfrm>
          <a:prstGeom prst="rect">
            <a:avLst/>
          </a:prstGeom>
          <a:solidFill>
            <a:srgbClr val="E6E0EC"/>
          </a:solidFill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所有資安相關之競賽及證照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(A~G)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可在</a:t>
            </a: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甄選入學、技優甄審、特殊選才管道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，作為備審資料有利參採資料。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之一者，亦可作為</a:t>
            </a:r>
            <a:r>
              <a:rPr lang="zh-TW" altLang="en-US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技優甄審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入學報名資格。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</a:t>
            </a:r>
            <a:r>
              <a:rPr lang="en-US" altLang="zh-TW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（各校規定４級分以上）之一者，亦可作為</a:t>
            </a:r>
            <a:r>
              <a:rPr lang="zh-TW" altLang="en-US" b="1" u="sng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報名資格。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01DB4C1-28CE-426A-9CC2-A26FBA9CEAB6}"/>
              </a:ext>
            </a:extLst>
          </p:cNvPr>
          <p:cNvSpPr txBox="1"/>
          <p:nvPr/>
        </p:nvSpPr>
        <p:spPr>
          <a:xfrm rot="21055385">
            <a:off x="92782" y="144035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D3E66AD-758E-4020-8821-7479B1B87AD6}"/>
              </a:ext>
            </a:extLst>
          </p:cNvPr>
          <p:cNvSpPr/>
          <p:nvPr/>
        </p:nvSpPr>
        <p:spPr>
          <a:xfrm>
            <a:off x="742460" y="1412776"/>
            <a:ext cx="456996" cy="599263"/>
          </a:xfrm>
          <a:prstGeom prst="rect">
            <a:avLst/>
          </a:prstGeom>
          <a:solidFill>
            <a:srgbClr val="DBEEF4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zh-TW" sz="2800" b="1" dirty="0"/>
              <a:t>A</a:t>
            </a:r>
            <a:endParaRPr lang="zh-TW" altLang="en-US" sz="28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11556D6-7BE1-49C4-8EE4-7D38A060FCFA}"/>
              </a:ext>
            </a:extLst>
          </p:cNvPr>
          <p:cNvSpPr/>
          <p:nvPr/>
        </p:nvSpPr>
        <p:spPr>
          <a:xfrm>
            <a:off x="6672064" y="3573016"/>
            <a:ext cx="504056" cy="2252304"/>
          </a:xfrm>
          <a:prstGeom prst="rect">
            <a:avLst/>
          </a:prstGeom>
          <a:solidFill>
            <a:srgbClr val="DBEEF4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zh-TW" sz="2800" b="1" dirty="0"/>
              <a:t>E</a:t>
            </a:r>
            <a:endParaRPr lang="zh-TW" altLang="en-US" sz="2800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A194927-F918-4F75-8EB0-940A89ECC97A}"/>
              </a:ext>
            </a:extLst>
          </p:cNvPr>
          <p:cNvSpPr/>
          <p:nvPr/>
        </p:nvSpPr>
        <p:spPr>
          <a:xfrm>
            <a:off x="6672064" y="5805264"/>
            <a:ext cx="504056" cy="379670"/>
          </a:xfrm>
          <a:prstGeom prst="rect">
            <a:avLst/>
          </a:prstGeom>
          <a:solidFill>
            <a:srgbClr val="DBEEF4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zh-TW" sz="2800" b="1" dirty="0"/>
              <a:t>F</a:t>
            </a:r>
            <a:endParaRPr lang="zh-TW" altLang="en-US" sz="28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979B480-A705-4202-82BB-27AA13DFD80F}"/>
              </a:ext>
            </a:extLst>
          </p:cNvPr>
          <p:cNvSpPr/>
          <p:nvPr/>
        </p:nvSpPr>
        <p:spPr>
          <a:xfrm>
            <a:off x="742460" y="2870719"/>
            <a:ext cx="456996" cy="3615545"/>
          </a:xfrm>
          <a:prstGeom prst="rect">
            <a:avLst/>
          </a:prstGeom>
          <a:solidFill>
            <a:srgbClr val="F5BAF6"/>
          </a:solidFill>
          <a:ln w="9525" cap="flat" cmpd="sng" algn="ctr">
            <a:solidFill>
              <a:srgbClr val="A20DB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A20DBB"/>
                </a:solidFill>
              </a:rPr>
              <a:t>D</a:t>
            </a:r>
            <a:endParaRPr lang="zh-TW" altLang="en-US" sz="2800" b="1" dirty="0">
              <a:solidFill>
                <a:srgbClr val="A20DBB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874A660-11D5-4CA9-BB76-92E5762128CF}"/>
              </a:ext>
            </a:extLst>
          </p:cNvPr>
          <p:cNvSpPr/>
          <p:nvPr/>
        </p:nvSpPr>
        <p:spPr>
          <a:xfrm>
            <a:off x="742460" y="2449426"/>
            <a:ext cx="456996" cy="421294"/>
          </a:xfrm>
          <a:prstGeom prst="rect">
            <a:avLst/>
          </a:prstGeom>
          <a:solidFill>
            <a:srgbClr val="F5BAF6"/>
          </a:solidFill>
          <a:ln w="9525" cap="flat" cmpd="sng" algn="ctr">
            <a:solidFill>
              <a:srgbClr val="A20DB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A20DBB"/>
                </a:solidFill>
              </a:rPr>
              <a:t>C</a:t>
            </a:r>
            <a:endParaRPr lang="zh-TW" altLang="en-US" sz="2800" b="1" dirty="0">
              <a:solidFill>
                <a:srgbClr val="A20DBB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EF777AB-B667-4815-899A-8558193E87BF}"/>
              </a:ext>
            </a:extLst>
          </p:cNvPr>
          <p:cNvSpPr/>
          <p:nvPr/>
        </p:nvSpPr>
        <p:spPr>
          <a:xfrm>
            <a:off x="743878" y="2012039"/>
            <a:ext cx="455578" cy="421294"/>
          </a:xfrm>
          <a:prstGeom prst="rect">
            <a:avLst/>
          </a:prstGeom>
          <a:solidFill>
            <a:srgbClr val="F5BAF6"/>
          </a:solidFill>
          <a:ln w="9525" cap="flat" cmpd="sng" algn="ctr">
            <a:solidFill>
              <a:srgbClr val="A20DB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A20DBB"/>
                </a:solidFill>
              </a:rPr>
              <a:t>B</a:t>
            </a:r>
            <a:endParaRPr lang="zh-TW" altLang="en-US" sz="2800" b="1" dirty="0">
              <a:solidFill>
                <a:srgbClr val="A20DBB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F34F5D4-803B-4CA7-956F-2071BFB16BA9}"/>
              </a:ext>
            </a:extLst>
          </p:cNvPr>
          <p:cNvSpPr/>
          <p:nvPr/>
        </p:nvSpPr>
        <p:spPr>
          <a:xfrm>
            <a:off x="6672063" y="6202767"/>
            <a:ext cx="500261" cy="322577"/>
          </a:xfrm>
          <a:prstGeom prst="rect">
            <a:avLst/>
          </a:prstGeom>
          <a:solidFill>
            <a:srgbClr val="F5BAF6"/>
          </a:solidFill>
          <a:ln w="9525" cap="flat" cmpd="sng" algn="ctr">
            <a:solidFill>
              <a:srgbClr val="A20DB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tIns="0" bIns="0" rtlCol="0" anchor="ctr"/>
          <a:lstStyle/>
          <a:p>
            <a:pPr algn="ctr"/>
            <a:r>
              <a:rPr lang="en-US" altLang="zh-TW" sz="2800" b="1" dirty="0">
                <a:solidFill>
                  <a:srgbClr val="A20DBB"/>
                </a:solidFill>
              </a:rPr>
              <a:t>G</a:t>
            </a:r>
            <a:endParaRPr lang="zh-TW" altLang="en-US" sz="2800" b="1" dirty="0">
              <a:solidFill>
                <a:srgbClr val="A20D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54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 txBox="1">
            <a:spLocks noGrp="1"/>
          </p:cNvSpPr>
          <p:nvPr>
            <p:ph idx="1"/>
          </p:nvPr>
        </p:nvSpPr>
        <p:spPr>
          <a:xfrm>
            <a:off x="3575719" y="1141322"/>
            <a:ext cx="8424937" cy="1523096"/>
          </a:xfrm>
        </p:spPr>
        <p:txBody>
          <a:bodyPr anchor="t"/>
          <a:lstStyle/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第一階段以「統測級分」進行人數倍率篩選</a:t>
            </a:r>
            <a:r>
              <a:rPr lang="en-US" altLang="zh-TW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最多</a:t>
            </a:r>
            <a:r>
              <a:rPr lang="en-US" altLang="zh-TW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3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倍</a:t>
            </a:r>
            <a:r>
              <a:rPr lang="en-US" altLang="zh-TW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)</a:t>
            </a:r>
          </a:p>
          <a:p>
            <a:pPr marL="357188">
              <a:spcBef>
                <a:spcPts val="363"/>
              </a:spcBef>
            </a:pPr>
            <a:r>
              <a:rPr lang="zh-TW" altLang="en-US" sz="1800" b="1" dirty="0">
                <a:solidFill>
                  <a:srgbClr val="0070C0"/>
                </a:solidFill>
                <a:latin typeface="+mj-ea"/>
                <a:ea typeface="+mj-ea"/>
              </a:rPr>
              <a:t>一階篩選情形可參考</a:t>
            </a:r>
            <a:r>
              <a:rPr lang="en-US" altLang="zh-TW" sz="1800" b="1" dirty="0">
                <a:solidFill>
                  <a:srgbClr val="C00000"/>
                </a:solidFill>
                <a:latin typeface="+mj-ea"/>
                <a:ea typeface="+mj-ea"/>
              </a:rPr>
              <a:t>111</a:t>
            </a:r>
            <a:r>
              <a:rPr lang="zh-TW" altLang="en-US" sz="1800" b="1" dirty="0">
                <a:solidFill>
                  <a:srgbClr val="C00000"/>
                </a:solidFill>
                <a:latin typeface="+mj-ea"/>
                <a:ea typeface="+mj-ea"/>
              </a:rPr>
              <a:t>學年度網頁</a:t>
            </a:r>
            <a:r>
              <a:rPr lang="en-US" altLang="zh-TW" sz="1800" b="1" dirty="0">
                <a:solidFill>
                  <a:srgbClr val="C00000"/>
                </a:solidFill>
                <a:latin typeface="+mj-ea"/>
                <a:ea typeface="+mj-ea"/>
              </a:rPr>
              <a:t>/</a:t>
            </a:r>
            <a:r>
              <a:rPr lang="zh-TW" altLang="en-US" sz="1800" b="1" dirty="0">
                <a:solidFill>
                  <a:srgbClr val="C00000"/>
                </a:solidFill>
                <a:latin typeface="+mj-ea"/>
                <a:ea typeface="+mj-ea"/>
              </a:rPr>
              <a:t>統計資料</a:t>
            </a:r>
            <a:endParaRPr lang="en-US" altLang="zh-TW" sz="18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357188">
              <a:spcBef>
                <a:spcPts val="363"/>
              </a:spcBef>
            </a:pPr>
            <a:r>
              <a:rPr lang="en-US" altLang="zh-TW" sz="1400" b="1" dirty="0">
                <a:solidFill>
                  <a:srgbClr val="0070C0"/>
                </a:solidFill>
                <a:latin typeface="+mj-ea"/>
                <a:ea typeface="+mj-ea"/>
              </a:rPr>
              <a:t>https://www.jctv.ntut.edu.tw/enter42/apply/contents.php?academicYear=111&amp;subId=185</a:t>
            </a:r>
            <a:endParaRPr lang="en-US" altLang="zh-TW" sz="18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第二階段由各</a:t>
            </a:r>
            <a:r>
              <a:rPr lang="zh-TW" altLang="en-US" sz="1800" b="1" dirty="0">
                <a:highlight>
                  <a:srgbClr val="FCFEB0"/>
                </a:highlight>
                <a:latin typeface="+mn-ea"/>
              </a:rPr>
              <a:t>招生學校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辦理指定項目甄試</a:t>
            </a:r>
            <a:r>
              <a:rPr lang="zh-TW" altLang="en-US" sz="1800" b="1" dirty="0">
                <a:solidFill>
                  <a:schemeClr val="tx1"/>
                </a:solidFill>
                <a:latin typeface="+mj-ea"/>
                <a:ea typeface="+mj-ea"/>
              </a:rPr>
              <a:t>，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可從招生委員會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系統勾選學習歷程中央資料庫檔案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，或上傳自行準備的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檔案。</a:t>
            </a:r>
            <a:endParaRPr lang="zh-TW" altLang="en-US" sz="18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l"/>
            </a:pPr>
            <a:endParaRPr lang="zh-TW" altLang="en-US" sz="1600" b="1" dirty="0">
              <a:solidFill>
                <a:schemeClr val="tx1"/>
              </a:solidFill>
              <a:latin typeface="+mj-ea"/>
              <a:ea typeface="+mj-ea"/>
              <a:sym typeface="Roboto Condensed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85372" y="1163396"/>
            <a:ext cx="145424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分階段甄試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81561" y="5713034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81561" y="6322398"/>
            <a:ext cx="1915909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統一志願序分發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0" y="-43497"/>
            <a:ext cx="5040560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44016" y="89462"/>
            <a:ext cx="4655538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甄選入學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5721" y="5726092"/>
            <a:ext cx="8280920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b="1" dirty="0">
                <a:solidFill>
                  <a:srgbClr val="CC0000"/>
                </a:solidFill>
                <a:latin typeface="+mn-ea"/>
                <a:ea typeface="+mn-ea"/>
              </a:rPr>
              <a:t>甄選總成績 </a:t>
            </a:r>
            <a:r>
              <a:rPr lang="en-US" altLang="zh-TW" b="1" dirty="0">
                <a:solidFill>
                  <a:srgbClr val="CC0000"/>
                </a:solidFill>
                <a:latin typeface="+mn-ea"/>
                <a:ea typeface="+mn-ea"/>
              </a:rPr>
              <a:t>= </a:t>
            </a:r>
            <a:r>
              <a:rPr lang="zh-TW" altLang="en-US" b="1" dirty="0">
                <a:solidFill>
                  <a:srgbClr val="CC0000"/>
                </a:solidFill>
                <a:latin typeface="+mn-ea"/>
                <a:ea typeface="+mn-ea"/>
              </a:rPr>
              <a:t>統測成績*</a:t>
            </a:r>
            <a:r>
              <a:rPr lang="en-US" altLang="zh-TW" b="1" dirty="0">
                <a:solidFill>
                  <a:srgbClr val="CC0000"/>
                </a:solidFill>
                <a:latin typeface="+mn-ea"/>
                <a:ea typeface="+mn-ea"/>
              </a:rPr>
              <a:t>%+</a:t>
            </a:r>
            <a:r>
              <a:rPr lang="zh-TW" altLang="en-US" b="1" dirty="0">
                <a:solidFill>
                  <a:srgbClr val="CC0000"/>
                </a:solidFill>
                <a:latin typeface="+mn-ea"/>
                <a:ea typeface="+mn-ea"/>
              </a:rPr>
              <a:t>第二階段指定項目成績*</a:t>
            </a:r>
            <a:r>
              <a:rPr lang="en-US" altLang="zh-TW" b="1" dirty="0">
                <a:solidFill>
                  <a:srgbClr val="CC0000"/>
                </a:solidFill>
                <a:latin typeface="+mn-ea"/>
                <a:ea typeface="+mn-ea"/>
              </a:rPr>
              <a:t>%</a:t>
            </a:r>
            <a:r>
              <a:rPr lang="zh-TW" altLang="en-US" b="1" dirty="0">
                <a:solidFill>
                  <a:srgbClr val="CC0000"/>
                </a:solidFill>
                <a:latin typeface="+mn-ea"/>
                <a:ea typeface="+mn-ea"/>
              </a:rPr>
              <a:t>  </a:t>
            </a:r>
            <a:r>
              <a:rPr lang="en-US" altLang="zh-TW" b="1" dirty="0">
                <a:solidFill>
                  <a:srgbClr val="CC0000"/>
                </a:solidFill>
                <a:latin typeface="+mn-ea"/>
                <a:ea typeface="+mn-ea"/>
              </a:rPr>
              <a:t>+(</a:t>
            </a:r>
            <a:r>
              <a:rPr lang="zh-TW" altLang="en-US" b="1" dirty="0">
                <a:solidFill>
                  <a:srgbClr val="CC0000"/>
                </a:solidFill>
                <a:latin typeface="+mn-ea"/>
                <a:ea typeface="+mn-ea"/>
              </a:rPr>
              <a:t>競賽或證照加分</a:t>
            </a:r>
            <a:r>
              <a:rPr lang="en-US" altLang="zh-TW" b="1" dirty="0">
                <a:solidFill>
                  <a:srgbClr val="CC0000"/>
                </a:solidFill>
                <a:latin typeface="+mn-ea"/>
                <a:ea typeface="+mn-ea"/>
              </a:rPr>
              <a:t>)</a:t>
            </a:r>
          </a:p>
          <a:p>
            <a:pPr>
              <a:spcBef>
                <a:spcPts val="363"/>
              </a:spcBef>
            </a:pPr>
            <a:endParaRPr lang="en-US" altLang="zh-TW" sz="200" b="1" dirty="0">
              <a:latin typeface="+mn-ea"/>
              <a:ea typeface="+mn-ea"/>
            </a:endParaRPr>
          </a:p>
          <a:p>
            <a:pPr marL="444500">
              <a:spcBef>
                <a:spcPts val="1200"/>
              </a:spcBef>
            </a:pPr>
            <a:r>
              <a:rPr lang="zh-TW" altLang="en-US" b="1" dirty="0">
                <a:latin typeface="+mn-ea"/>
                <a:ea typeface="+mn-ea"/>
              </a:rPr>
              <a:t>由招生學校公告備取名單，錄取生須至招生委員會系統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登記就讀志願序</a:t>
            </a:r>
            <a:r>
              <a:rPr lang="zh-TW" altLang="en-US" b="1" dirty="0">
                <a:latin typeface="+mn-ea"/>
                <a:ea typeface="+mn-ea"/>
              </a:rPr>
              <a:t>參加統一分發作業。</a:t>
            </a:r>
            <a:endParaRPr lang="en-US" altLang="zh-TW" b="1" dirty="0">
              <a:latin typeface="+mn-ea"/>
              <a:ea typeface="+mn-ea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3EA8A86-5329-4C76-8862-B9842DD830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63" y="2729262"/>
            <a:ext cx="8103986" cy="2931986"/>
          </a:xfrm>
          <a:prstGeom prst="rect">
            <a:avLst/>
          </a:prstGeom>
          <a:noFill/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DFFAC53-CE87-45AD-800D-71A54EC52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635940"/>
              </p:ext>
            </p:extLst>
          </p:nvPr>
        </p:nvGraphicFramePr>
        <p:xfrm>
          <a:off x="2235998" y="2784166"/>
          <a:ext cx="1454244" cy="2838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302">
                  <a:extLst>
                    <a:ext uri="{9D8B030D-6E8A-4147-A177-3AD203B41FA5}">
                      <a16:colId xmlns:a16="http://schemas.microsoft.com/office/drawing/2014/main" val="1830321621"/>
                    </a:ext>
                  </a:extLst>
                </a:gridCol>
                <a:gridCol w="605942">
                  <a:extLst>
                    <a:ext uri="{9D8B030D-6E8A-4147-A177-3AD203B41FA5}">
                      <a16:colId xmlns:a16="http://schemas.microsoft.com/office/drawing/2014/main" val="108911257"/>
                    </a:ext>
                  </a:extLst>
                </a:gridCol>
              </a:tblGrid>
              <a:tr h="48375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第一階段</a:t>
                      </a:r>
                      <a:endParaRPr lang="en-US" altLang="zh-TW" sz="1400" dirty="0"/>
                    </a:p>
                    <a:p>
                      <a:pPr algn="ctr"/>
                      <a:r>
                        <a:rPr lang="zh-TW" altLang="en-US" sz="1400" dirty="0"/>
                        <a:t>統測成績篩選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974528"/>
                  </a:ext>
                </a:extLst>
              </a:tr>
              <a:tr h="45803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zh-TW" altLang="en-US" sz="1400" dirty="0"/>
                        <a:t>科目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zh-TW" altLang="en-US" sz="1400" dirty="0"/>
                        <a:t>篩選倍率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882528"/>
                  </a:ext>
                </a:extLst>
              </a:tr>
              <a:tr h="310387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國文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--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361521"/>
                  </a:ext>
                </a:extLst>
              </a:tr>
              <a:tr h="310387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英文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3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217804"/>
                  </a:ext>
                </a:extLst>
              </a:tr>
              <a:tr h="310387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數學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3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488700"/>
                  </a:ext>
                </a:extLst>
              </a:tr>
              <a:tr h="310387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專業一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5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420918"/>
                  </a:ext>
                </a:extLst>
              </a:tr>
              <a:tr h="310387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專業二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4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212417"/>
                  </a:ext>
                </a:extLst>
              </a:tr>
              <a:tr h="310387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總級分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--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0800"/>
                  </a:ext>
                </a:extLst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3821622" y="3108278"/>
            <a:ext cx="2706426" cy="2479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B8CBC6E-6988-4601-8588-64768BE28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04" y="769618"/>
            <a:ext cx="1066063" cy="1052737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1060E90C-1146-4E7F-B855-288CF53BBA93}"/>
              </a:ext>
            </a:extLst>
          </p:cNvPr>
          <p:cNvSpPr txBox="1"/>
          <p:nvPr/>
        </p:nvSpPr>
        <p:spPr>
          <a:xfrm>
            <a:off x="111894" y="5150470"/>
            <a:ext cx="1697629" cy="1021556"/>
          </a:xfrm>
          <a:prstGeom prst="wedgeRoundRectCallout">
            <a:avLst>
              <a:gd name="adj1" fmla="val 57687"/>
              <a:gd name="adj2" fmla="val 74458"/>
              <a:gd name="adj3" fmla="val 16667"/>
            </a:avLst>
          </a:prstGeom>
          <a:solidFill>
            <a:srgbClr val="130C96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即使只有獲得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個正取，也要上網登記喔</a:t>
            </a:r>
          </a:p>
        </p:txBody>
      </p:sp>
    </p:spTree>
    <p:extLst>
      <p:ext uri="{BB962C8B-B14F-4D97-AF65-F5344CB8AC3E}">
        <p14:creationId xmlns:p14="http://schemas.microsoft.com/office/powerpoint/2010/main" val="148782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6EA5351-DFE0-41C3-A482-45D7CDE12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0" y="1061205"/>
            <a:ext cx="8735644" cy="534427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40043FE-3021-4BE7-8FBC-0B33C3D86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840" y="3034621"/>
            <a:ext cx="4529042" cy="3429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77032F4-B37A-4A00-807E-DA2C66754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990" y="3039144"/>
            <a:ext cx="1960958" cy="3461803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D89A81C-B7C8-4281-877D-FE731780C699}"/>
              </a:ext>
            </a:extLst>
          </p:cNvPr>
          <p:cNvSpPr/>
          <p:nvPr/>
        </p:nvSpPr>
        <p:spPr>
          <a:xfrm>
            <a:off x="141947" y="5983294"/>
            <a:ext cx="1847528" cy="36612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E4AB937-3637-4699-984D-E18AFB683A06}"/>
              </a:ext>
            </a:extLst>
          </p:cNvPr>
          <p:cNvSpPr/>
          <p:nvPr/>
        </p:nvSpPr>
        <p:spPr>
          <a:xfrm>
            <a:off x="2489424" y="4410232"/>
            <a:ext cx="2104361" cy="209710"/>
          </a:xfrm>
          <a:prstGeom prst="rect">
            <a:avLst/>
          </a:prstGeom>
          <a:noFill/>
          <a:ln w="38100" cmpd="sng">
            <a:solidFill>
              <a:srgbClr val="D41CB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D41CB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D0421BA-13DF-4DA2-BA0A-295D3578030A}"/>
              </a:ext>
            </a:extLst>
          </p:cNvPr>
          <p:cNvSpPr/>
          <p:nvPr/>
        </p:nvSpPr>
        <p:spPr>
          <a:xfrm>
            <a:off x="8848895" y="3046166"/>
            <a:ext cx="3043929" cy="398854"/>
          </a:xfrm>
          <a:prstGeom prst="rect">
            <a:avLst/>
          </a:prstGeom>
          <a:noFill/>
          <a:ln w="38100" cmpd="sng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下箭號 21">
            <a:extLst>
              <a:ext uri="{FF2B5EF4-FFF2-40B4-BE49-F238E27FC236}">
                <a16:creationId xmlns:a16="http://schemas.microsoft.com/office/drawing/2014/main" id="{3C7BEF5D-138C-4783-B735-B5F509C057BF}"/>
              </a:ext>
            </a:extLst>
          </p:cNvPr>
          <p:cNvSpPr/>
          <p:nvPr/>
        </p:nvSpPr>
        <p:spPr>
          <a:xfrm>
            <a:off x="11479419" y="3445021"/>
            <a:ext cx="570634" cy="965212"/>
          </a:xfrm>
          <a:prstGeom prst="downArrow">
            <a:avLst/>
          </a:prstGeom>
          <a:solidFill>
            <a:srgbClr val="D41CB1"/>
          </a:solidFill>
          <a:ln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9FDDC8A-B065-48A2-8643-8D39AE57B3DA}"/>
              </a:ext>
            </a:extLst>
          </p:cNvPr>
          <p:cNvSpPr/>
          <p:nvPr/>
        </p:nvSpPr>
        <p:spPr>
          <a:xfrm>
            <a:off x="4670515" y="1912241"/>
            <a:ext cx="1004475" cy="24115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D674076-D35C-4EC5-B6D2-B5C2569B3E69}"/>
              </a:ext>
            </a:extLst>
          </p:cNvPr>
          <p:cNvSpPr/>
          <p:nvPr/>
        </p:nvSpPr>
        <p:spPr>
          <a:xfrm>
            <a:off x="2472163" y="4744910"/>
            <a:ext cx="3209452" cy="2097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CAF4DFC-A04C-4539-957F-9008A6AE4FC9}"/>
              </a:ext>
            </a:extLst>
          </p:cNvPr>
          <p:cNvSpPr/>
          <p:nvPr/>
        </p:nvSpPr>
        <p:spPr>
          <a:xfrm>
            <a:off x="5681614" y="4035451"/>
            <a:ext cx="1916602" cy="2455820"/>
          </a:xfrm>
          <a:prstGeom prst="rect">
            <a:avLst/>
          </a:prstGeom>
          <a:noFill/>
          <a:ln w="38100" cmpd="sng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接點: 肘形 6">
            <a:extLst>
              <a:ext uri="{FF2B5EF4-FFF2-40B4-BE49-F238E27FC236}">
                <a16:creationId xmlns:a16="http://schemas.microsoft.com/office/drawing/2014/main" id="{E7F700E3-0EE8-4878-9C0C-F9FD2E6124EA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4593785" y="3062643"/>
            <a:ext cx="4215665" cy="1452444"/>
          </a:xfrm>
          <a:prstGeom prst="bentConnector3">
            <a:avLst>
              <a:gd name="adj1" fmla="val 19420"/>
            </a:avLst>
          </a:prstGeom>
          <a:ln w="28575">
            <a:solidFill>
              <a:srgbClr val="FF3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標題 1">
            <a:extLst>
              <a:ext uri="{FF2B5EF4-FFF2-40B4-BE49-F238E27FC236}">
                <a16:creationId xmlns:a16="http://schemas.microsoft.com/office/drawing/2014/main" id="{0C38AB96-2F45-4096-A646-280B2ED82AFB}"/>
              </a:ext>
            </a:extLst>
          </p:cNvPr>
          <p:cNvSpPr txBox="1">
            <a:spLocks/>
          </p:cNvSpPr>
          <p:nvPr/>
        </p:nvSpPr>
        <p:spPr>
          <a:xfrm>
            <a:off x="-36513" y="-17093"/>
            <a:ext cx="5328593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41" name="標題 1">
            <a:extLst>
              <a:ext uri="{FF2B5EF4-FFF2-40B4-BE49-F238E27FC236}">
                <a16:creationId xmlns:a16="http://schemas.microsoft.com/office/drawing/2014/main" id="{2DC8F79F-F009-43D3-AE1F-76F6903C285E}"/>
              </a:ext>
            </a:extLst>
          </p:cNvPr>
          <p:cNvSpPr txBox="1">
            <a:spLocks/>
          </p:cNvSpPr>
          <p:nvPr/>
        </p:nvSpPr>
        <p:spPr>
          <a:xfrm>
            <a:off x="107504" y="115866"/>
            <a:ext cx="4921570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甄選入學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簡章查詢</a:t>
            </a: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(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示例</a:t>
            </a: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)</a:t>
            </a:r>
            <a:endParaRPr kumimoji="0" lang="zh-TW" altLang="en-US" sz="2400" dirty="0">
              <a:solidFill>
                <a:srgbClr val="FF000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B65E79C-39E0-45C6-9FF3-83ABA308E750}"/>
              </a:ext>
            </a:extLst>
          </p:cNvPr>
          <p:cNvSpPr/>
          <p:nvPr/>
        </p:nvSpPr>
        <p:spPr>
          <a:xfrm>
            <a:off x="5428717" y="311408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學年度正式簡章 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12/8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2B36CF8-6956-4858-AB8A-276B70F00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913" y="2061880"/>
            <a:ext cx="6260602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38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21F63DA4-246E-431A-B28D-6CB0FD487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60" y="943225"/>
            <a:ext cx="10667571" cy="56033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2222" y="2187029"/>
            <a:ext cx="2666220" cy="31034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47728" y="1463106"/>
            <a:ext cx="1025324" cy="16058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647728" y="3100757"/>
            <a:ext cx="7580804" cy="1336355"/>
          </a:xfrm>
          <a:prstGeom prst="rect">
            <a:avLst/>
          </a:prstGeom>
          <a:noFill/>
          <a:ln w="38100" cmpd="sng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701221" y="1339836"/>
            <a:ext cx="4563131" cy="172641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343622" y="1465369"/>
            <a:ext cx="568802" cy="1459574"/>
          </a:xfrm>
          <a:prstGeom prst="rect">
            <a:avLst/>
          </a:prstGeom>
          <a:noFill/>
          <a:ln w="38100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55453" y="4631835"/>
            <a:ext cx="2690498" cy="146947"/>
          </a:xfrm>
          <a:prstGeom prst="rect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49460" y="3812892"/>
            <a:ext cx="2666220" cy="452076"/>
          </a:xfrm>
          <a:prstGeom prst="rect">
            <a:avLst/>
          </a:prstGeom>
          <a:noFill/>
          <a:ln w="38100" cmpd="sng">
            <a:solidFill>
              <a:srgbClr val="66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432105" y="4822382"/>
            <a:ext cx="2597369" cy="1478756"/>
          </a:xfrm>
          <a:prstGeom prst="roundRect">
            <a:avLst>
              <a:gd name="adj" fmla="val 10943"/>
            </a:avLst>
          </a:prstGeom>
          <a:solidFill>
            <a:srgbClr val="CCFFFF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篩選倍率、預計甄試人數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上傳截止日</a:t>
            </a:r>
            <a:endParaRPr lang="en-US" altLang="zh-TW" sz="1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備審資料項目與件數</a:t>
            </a: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不額外加分，仍在備審資料評分</a:t>
            </a:r>
            <a:b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甄試日期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到校面試、實作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二階成績計算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網站公告與查詢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取消寄發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1" name="矩形 20"/>
          <p:cNvSpPr/>
          <p:nvPr/>
        </p:nvSpPr>
        <p:spPr>
          <a:xfrm>
            <a:off x="2927647" y="2329354"/>
            <a:ext cx="501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kern="0" spc="-3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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77079" y="3446025"/>
            <a:ext cx="501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kern="0" spc="-3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</a:t>
            </a:r>
            <a:endParaRPr lang="zh-TW" altLang="en-US" sz="2800" dirty="0">
              <a:solidFill>
                <a:srgbClr val="7030A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84596" y="3069382"/>
            <a:ext cx="501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kern="0" spc="-30" dirty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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85011" y="4269982"/>
            <a:ext cx="501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kern="0" spc="-30" dirty="0">
                <a:solidFill>
                  <a:srgbClr val="E46C0A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</a:t>
            </a:r>
            <a:endParaRPr lang="zh-TW" altLang="en-US" sz="2800" dirty="0">
              <a:solidFill>
                <a:srgbClr val="E46C0A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44585" y="1316623"/>
            <a:ext cx="536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30"/>
              </a:spcBef>
              <a:spcAft>
                <a:spcPts val="0"/>
              </a:spcAft>
            </a:pPr>
            <a:r>
              <a:rPr lang="en-US" altLang="zh-TW" sz="2800" kern="0" spc="-3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</a:t>
            </a:r>
            <a:endParaRPr lang="zh-TW" altLang="zh-TW" sz="2800" kern="1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348704" y="1617227"/>
            <a:ext cx="501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kern="0" spc="-30" dirty="0">
                <a:solidFill>
                  <a:srgbClr val="00B0F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</a:t>
            </a:r>
            <a:endParaRPr lang="zh-TW" altLang="en-US" sz="2800" dirty="0">
              <a:solidFill>
                <a:srgbClr val="00B0F0"/>
              </a:solidFill>
            </a:endParaRPr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810998F0-C890-4EBB-93D6-99594CD027C0}"/>
              </a:ext>
            </a:extLst>
          </p:cNvPr>
          <p:cNvSpPr txBox="1">
            <a:spLocks/>
          </p:cNvSpPr>
          <p:nvPr/>
        </p:nvSpPr>
        <p:spPr>
          <a:xfrm>
            <a:off x="-36513" y="-17093"/>
            <a:ext cx="5328593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4" name="標題 1">
            <a:extLst>
              <a:ext uri="{FF2B5EF4-FFF2-40B4-BE49-F238E27FC236}">
                <a16:creationId xmlns:a16="http://schemas.microsoft.com/office/drawing/2014/main" id="{E65C8E5C-0F2F-4BD7-A17C-324F043D337A}"/>
              </a:ext>
            </a:extLst>
          </p:cNvPr>
          <p:cNvSpPr txBox="1">
            <a:spLocks/>
          </p:cNvSpPr>
          <p:nvPr/>
        </p:nvSpPr>
        <p:spPr>
          <a:xfrm>
            <a:off x="107504" y="115866"/>
            <a:ext cx="4921570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甄選入學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簡章</a:t>
            </a:r>
            <a:r>
              <a:rPr kumimoji="0" lang="zh-TW" altLang="en-US" sz="2400" dirty="0">
                <a:solidFill>
                  <a:srgbClr val="FFFF00"/>
                </a:solidFill>
                <a:latin typeface="+mn-ea"/>
                <a:ea typeface="+mn-ea"/>
                <a:cs typeface="Oswald"/>
              </a:rPr>
              <a:t>分則</a:t>
            </a: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(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示例</a:t>
            </a: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)</a:t>
            </a:r>
            <a:endParaRPr kumimoji="0" lang="zh-TW" altLang="en-US" sz="2400" dirty="0">
              <a:solidFill>
                <a:srgbClr val="FF000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DFD7935-EC0C-406B-89E1-1BDCC25525EA}"/>
              </a:ext>
            </a:extLst>
          </p:cNvPr>
          <p:cNvSpPr/>
          <p:nvPr/>
        </p:nvSpPr>
        <p:spPr>
          <a:xfrm>
            <a:off x="5428717" y="311408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學年度正式簡章 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12/8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A164756-31CF-490E-BEC9-513DAA671C45}"/>
              </a:ext>
            </a:extLst>
          </p:cNvPr>
          <p:cNvSpPr/>
          <p:nvPr/>
        </p:nvSpPr>
        <p:spPr>
          <a:xfrm>
            <a:off x="9264353" y="422173"/>
            <a:ext cx="1368151" cy="302321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1000"/>
              </a:lnSpc>
            </a:pPr>
            <a:r>
              <a:rPr lang="zh-TW" altLang="en-US" sz="800" b="1" dirty="0">
                <a:solidFill>
                  <a:srgbClr val="FFFF00"/>
                </a:solidFill>
                <a:latin typeface="+mn-ea"/>
                <a:ea typeface="+mn-ea"/>
              </a:rPr>
              <a:t>限制選填</a:t>
            </a:r>
            <a:endParaRPr lang="en-US" altLang="zh-TW" sz="800" b="1" dirty="0">
              <a:solidFill>
                <a:srgbClr val="FFFF00"/>
              </a:solidFill>
              <a:latin typeface="+mn-ea"/>
              <a:ea typeface="+mn-ea"/>
            </a:endParaRPr>
          </a:p>
          <a:p>
            <a:pPr algn="ctr">
              <a:lnSpc>
                <a:spcPts val="1000"/>
              </a:lnSpc>
            </a:pPr>
            <a:r>
              <a:rPr lang="zh-TW" altLang="en-US" sz="800" b="1" dirty="0">
                <a:solidFill>
                  <a:srgbClr val="FFFF00"/>
                </a:solidFill>
                <a:latin typeface="+mn-ea"/>
                <a:ea typeface="+mn-ea"/>
              </a:rPr>
              <a:t>系科</a:t>
            </a:r>
            <a:r>
              <a:rPr lang="en-US" altLang="zh-TW" sz="800" b="1" dirty="0">
                <a:solidFill>
                  <a:srgbClr val="FFFF00"/>
                </a:solidFill>
                <a:latin typeface="+mn-ea"/>
                <a:ea typeface="+mn-ea"/>
              </a:rPr>
              <a:t>(</a:t>
            </a:r>
            <a:r>
              <a:rPr lang="zh-TW" altLang="en-US" sz="800" b="1" dirty="0">
                <a:solidFill>
                  <a:srgbClr val="FFFF00"/>
                </a:solidFill>
                <a:latin typeface="+mn-ea"/>
                <a:ea typeface="+mn-ea"/>
              </a:rPr>
              <a:t>組</a:t>
            </a:r>
            <a:r>
              <a:rPr lang="en-US" altLang="zh-TW" sz="800" b="1" dirty="0">
                <a:solidFill>
                  <a:srgbClr val="FFFF00"/>
                </a:solidFill>
                <a:latin typeface="+mn-ea"/>
                <a:ea typeface="+mn-ea"/>
              </a:rPr>
              <a:t>)</a:t>
            </a:r>
            <a:r>
              <a:rPr lang="zh-TW" altLang="en-US" sz="800" b="1" dirty="0">
                <a:solidFill>
                  <a:srgbClr val="FFFF00"/>
                </a:solidFill>
                <a:latin typeface="+mn-ea"/>
                <a:ea typeface="+mn-ea"/>
              </a:rPr>
              <a:t>學程數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FDFEE4E-8FE8-4FC8-A7CB-F13038D23A1B}"/>
              </a:ext>
            </a:extLst>
          </p:cNvPr>
          <p:cNvSpPr/>
          <p:nvPr/>
        </p:nvSpPr>
        <p:spPr>
          <a:xfrm>
            <a:off x="10632504" y="422174"/>
            <a:ext cx="918518" cy="302321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US" altLang="zh-TW" sz="1400" b="1" dirty="0">
                <a:solidFill>
                  <a:srgbClr val="FFFF00"/>
                </a:solidFill>
                <a:latin typeface="+mn-ea"/>
                <a:ea typeface="+mn-ea"/>
              </a:rPr>
              <a:t>1~6</a:t>
            </a:r>
            <a:endParaRPr lang="zh-TW" altLang="en-US" sz="1400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7F8D4F0-77B2-42E3-936B-211DE2CB606D}"/>
              </a:ext>
            </a:extLst>
          </p:cNvPr>
          <p:cNvGrpSpPr/>
          <p:nvPr/>
        </p:nvGrpSpPr>
        <p:grpSpPr>
          <a:xfrm>
            <a:off x="5923106" y="3940249"/>
            <a:ext cx="5975326" cy="2863423"/>
            <a:chOff x="5923106" y="3940249"/>
            <a:chExt cx="5975326" cy="286342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3106" y="3940249"/>
              <a:ext cx="5832739" cy="2863423"/>
            </a:xfrm>
            <a:prstGeom prst="rect">
              <a:avLst/>
            </a:prstGeom>
            <a:ln w="25400">
              <a:solidFill>
                <a:srgbClr val="FF66FF"/>
              </a:solidFill>
            </a:ln>
          </p:spPr>
        </p:pic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D0A80A0-1305-478C-A4B9-455A14D9A37E}"/>
                </a:ext>
              </a:extLst>
            </p:cNvPr>
            <p:cNvSpPr/>
            <p:nvPr/>
          </p:nvSpPr>
          <p:spPr>
            <a:xfrm>
              <a:off x="8381914" y="5040134"/>
              <a:ext cx="35165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b="1" dirty="0">
                  <a:highlight>
                    <a:srgbClr val="00FFFF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簡章所列的項次</a:t>
              </a:r>
              <a:r>
                <a:rPr lang="zh-TW" altLang="en-US" sz="1600" b="1" dirty="0">
                  <a:solidFill>
                    <a:srgbClr val="C00000"/>
                  </a:solidFill>
                  <a:highlight>
                    <a:srgbClr val="00FFFF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並沒有要求</a:t>
              </a:r>
              <a:r>
                <a:rPr lang="zh-TW" altLang="en-US" sz="1600" b="1" dirty="0">
                  <a:highlight>
                    <a:srgbClr val="00FFFF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學生必須全部都要提供，學生不需要樣樣具備</a:t>
              </a:r>
              <a:endParaRPr lang="en-US" altLang="zh-TW" sz="1600" b="1" dirty="0"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箭號: 向左 35">
            <a:extLst>
              <a:ext uri="{FF2B5EF4-FFF2-40B4-BE49-F238E27FC236}">
                <a16:creationId xmlns:a16="http://schemas.microsoft.com/office/drawing/2014/main" id="{ED5110A9-09D0-4A10-8DBC-65E3D729C49F}"/>
              </a:ext>
            </a:extLst>
          </p:cNvPr>
          <p:cNvSpPr/>
          <p:nvPr/>
        </p:nvSpPr>
        <p:spPr>
          <a:xfrm flipH="1">
            <a:off x="462380" y="4316753"/>
            <a:ext cx="262168" cy="240718"/>
          </a:xfrm>
          <a:prstGeom prst="leftArrow">
            <a:avLst>
              <a:gd name="adj1" fmla="val 34725"/>
              <a:gd name="adj2" fmla="val 72912"/>
            </a:avLst>
          </a:prstGeom>
          <a:solidFill>
            <a:srgbClr val="00B050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10D417-622C-4ADB-A3AC-5ABD26FD3E79}"/>
              </a:ext>
            </a:extLst>
          </p:cNvPr>
          <p:cNvSpPr/>
          <p:nvPr/>
        </p:nvSpPr>
        <p:spPr>
          <a:xfrm>
            <a:off x="1620003" y="5252620"/>
            <a:ext cx="4291602" cy="738664"/>
          </a:xfrm>
          <a:prstGeom prst="rect">
            <a:avLst/>
          </a:prstGeom>
          <a:solidFill>
            <a:srgbClr val="85EDB4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學年度起，各入學管道之「第二階段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甄試</a:t>
            </a:r>
            <a:r>
              <a:rPr lang="en-US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審</a:t>
            </a:r>
            <a:r>
              <a:rPr lang="en-US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通知、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總成績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公告、錄取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報到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」等作業將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取消紙本寄發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，改於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各校網站</a:t>
            </a:r>
            <a:r>
              <a:rPr lang="zh-TW" altLang="zh-TW" sz="1400" b="1" kern="100" spc="-3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公告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為主</a:t>
            </a:r>
            <a:r>
              <a:rPr lang="zh-TW" altLang="en-US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6246A34-9852-43C7-AC02-31AA9B5141E7}"/>
              </a:ext>
            </a:extLst>
          </p:cNvPr>
          <p:cNvSpPr/>
          <p:nvPr/>
        </p:nvSpPr>
        <p:spPr>
          <a:xfrm>
            <a:off x="1310761" y="5049515"/>
            <a:ext cx="536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3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00B050"/>
                </a:solidFill>
                <a:sym typeface="Wingdings 2" panose="05020102010507070707" pitchFamily="18" charset="2"/>
              </a:rPr>
              <a:t></a:t>
            </a:r>
            <a:endParaRPr lang="zh-TW" altLang="zh-TW" sz="4000" kern="1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85B5547-6B85-44F4-A6C4-971236BDE29B}"/>
              </a:ext>
            </a:extLst>
          </p:cNvPr>
          <p:cNvSpPr/>
          <p:nvPr/>
        </p:nvSpPr>
        <p:spPr>
          <a:xfrm>
            <a:off x="8839475" y="5592560"/>
            <a:ext cx="289693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algn="just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校系分則訂有「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C-3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擔任幹部經驗」及「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C-7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檢定證照」， </a:t>
            </a:r>
            <a:r>
              <a:rPr lang="zh-TW" altLang="en-US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學生如果沒有檢定證照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可以提供其他的多元表現項目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，或自己覺得有利的資料，讓教授審查。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81C7277-B283-4522-A8AA-A1C50EC25CDD}"/>
              </a:ext>
            </a:extLst>
          </p:cNvPr>
          <p:cNvSpPr/>
          <p:nvPr/>
        </p:nvSpPr>
        <p:spPr>
          <a:xfrm>
            <a:off x="110690" y="4190311"/>
            <a:ext cx="536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3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00B050"/>
                </a:solidFill>
                <a:sym typeface="Wingdings 2" panose="05020102010507070707" pitchFamily="18" charset="2"/>
              </a:rPr>
              <a:t></a:t>
            </a:r>
            <a:endParaRPr lang="zh-TW" altLang="zh-TW" sz="4000" kern="1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箭號: 向左 39">
            <a:extLst>
              <a:ext uri="{FF2B5EF4-FFF2-40B4-BE49-F238E27FC236}">
                <a16:creationId xmlns:a16="http://schemas.microsoft.com/office/drawing/2014/main" id="{B7650767-634F-43CC-91E3-77EC5D29BC4E}"/>
              </a:ext>
            </a:extLst>
          </p:cNvPr>
          <p:cNvSpPr/>
          <p:nvPr/>
        </p:nvSpPr>
        <p:spPr>
          <a:xfrm flipH="1">
            <a:off x="520929" y="4808797"/>
            <a:ext cx="262168" cy="240718"/>
          </a:xfrm>
          <a:prstGeom prst="leftArrow">
            <a:avLst>
              <a:gd name="adj1" fmla="val 34725"/>
              <a:gd name="adj2" fmla="val 72912"/>
            </a:avLst>
          </a:prstGeom>
          <a:solidFill>
            <a:srgbClr val="00B050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箭號: 向左 40">
            <a:extLst>
              <a:ext uri="{FF2B5EF4-FFF2-40B4-BE49-F238E27FC236}">
                <a16:creationId xmlns:a16="http://schemas.microsoft.com/office/drawing/2014/main" id="{754CE4B4-0243-475F-9FDA-D8108BCEF6C3}"/>
              </a:ext>
            </a:extLst>
          </p:cNvPr>
          <p:cNvSpPr/>
          <p:nvPr/>
        </p:nvSpPr>
        <p:spPr>
          <a:xfrm flipH="1">
            <a:off x="513322" y="5274621"/>
            <a:ext cx="262168" cy="240718"/>
          </a:xfrm>
          <a:prstGeom prst="leftArrow">
            <a:avLst>
              <a:gd name="adj1" fmla="val 34725"/>
              <a:gd name="adj2" fmla="val 72912"/>
            </a:avLst>
          </a:prstGeom>
          <a:solidFill>
            <a:srgbClr val="00B050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8688288" cy="584775"/>
          </a:xfrm>
          <a:prstGeom prst="rect">
            <a:avLst/>
          </a:prstGeom>
          <a:solidFill>
            <a:srgbClr val="EADF4C"/>
          </a:solidFill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+mn-ea"/>
                <a:ea typeface="+mn-ea"/>
              </a:rPr>
              <a:t>校系科</a:t>
            </a:r>
            <a:r>
              <a:rPr lang="en-US" altLang="zh-TW" sz="3200" b="1" dirty="0">
                <a:latin typeface="+mn-ea"/>
                <a:ea typeface="+mn-ea"/>
              </a:rPr>
              <a:t>(</a:t>
            </a:r>
            <a:r>
              <a:rPr lang="zh-TW" altLang="en-US" sz="3200" b="1" dirty="0">
                <a:latin typeface="+mn-ea"/>
                <a:ea typeface="+mn-ea"/>
              </a:rPr>
              <a:t>組</a:t>
            </a:r>
            <a:r>
              <a:rPr lang="en-US" altLang="zh-TW" sz="3200" b="1" dirty="0">
                <a:latin typeface="+mn-ea"/>
                <a:ea typeface="+mn-ea"/>
              </a:rPr>
              <a:t>)</a:t>
            </a:r>
            <a:r>
              <a:rPr lang="zh-TW" altLang="en-US" sz="3200" b="1" dirty="0">
                <a:latin typeface="+mn-ea"/>
                <a:ea typeface="+mn-ea"/>
              </a:rPr>
              <a:t>、學程資料檔</a:t>
            </a:r>
            <a:r>
              <a:rPr lang="en-US" altLang="zh-TW" sz="3200" b="1" dirty="0">
                <a:latin typeface="+mn-ea"/>
                <a:ea typeface="+mn-ea"/>
              </a:rPr>
              <a:t>_</a:t>
            </a:r>
            <a:r>
              <a:rPr lang="zh-TW" altLang="en-US" sz="3200" b="1" dirty="0">
                <a:latin typeface="+mn-ea"/>
                <a:ea typeface="+mn-ea"/>
              </a:rPr>
              <a:t>輔導考生用</a:t>
            </a:r>
            <a:r>
              <a:rPr lang="en-US" altLang="zh-TW" sz="3200" b="1" dirty="0">
                <a:latin typeface="+mn-ea"/>
                <a:ea typeface="+mn-ea"/>
              </a:rPr>
              <a:t>(Excel</a:t>
            </a:r>
            <a:r>
              <a:rPr lang="zh-TW" altLang="en-US" sz="3200" b="1" dirty="0">
                <a:latin typeface="+mn-ea"/>
                <a:ea typeface="+mn-ea"/>
              </a:rPr>
              <a:t>檔</a:t>
            </a:r>
            <a:r>
              <a:rPr lang="en-US" altLang="zh-TW" sz="3200" b="1" dirty="0">
                <a:latin typeface="+mn-ea"/>
                <a:ea typeface="+mn-ea"/>
              </a:rPr>
              <a:t>)</a:t>
            </a:r>
            <a:r>
              <a:rPr lang="zh-TW" altLang="en-US" sz="3200" b="1" dirty="0">
                <a:latin typeface="+mn-ea"/>
                <a:ea typeface="+mn-ea"/>
              </a:rPr>
              <a:t> </a:t>
            </a:r>
          </a:p>
        </p:txBody>
      </p:sp>
      <p:sp>
        <p:nvSpPr>
          <p:cNvPr id="2" name="矩形 1"/>
          <p:cNvSpPr/>
          <p:nvPr/>
        </p:nvSpPr>
        <p:spPr>
          <a:xfrm>
            <a:off x="407368" y="485887"/>
            <a:ext cx="51125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（示例）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學年度四技二專甄選入學簡章分則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CAC8DAB-7DE3-4284-9639-3700F16FA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855219"/>
            <a:ext cx="11377263" cy="299130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D2A6BE9-35FE-499F-BD67-55D3C2067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9" y="3831904"/>
            <a:ext cx="11377263" cy="262708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DFFCA25-9C45-4690-875F-7C727166EB14}"/>
              </a:ext>
            </a:extLst>
          </p:cNvPr>
          <p:cNvSpPr/>
          <p:nvPr/>
        </p:nvSpPr>
        <p:spPr>
          <a:xfrm>
            <a:off x="5497322" y="548810"/>
            <a:ext cx="2242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請自行查詢</a:t>
            </a:r>
            <a:endParaRPr lang="zh-TW" alt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91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線接點 52"/>
          <p:cNvCxnSpPr>
            <a:cxnSpLocks/>
            <a:endCxn id="65" idx="1"/>
          </p:cNvCxnSpPr>
          <p:nvPr/>
        </p:nvCxnSpPr>
        <p:spPr>
          <a:xfrm flipV="1">
            <a:off x="793663" y="3822224"/>
            <a:ext cx="8343304" cy="3114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55" name="群組 54"/>
          <p:cNvGrpSpPr/>
          <p:nvPr/>
        </p:nvGrpSpPr>
        <p:grpSpPr>
          <a:xfrm>
            <a:off x="4080872" y="2732175"/>
            <a:ext cx="998079" cy="2056724"/>
            <a:chOff x="3805213" y="2814934"/>
            <a:chExt cx="998079" cy="2056724"/>
          </a:xfrm>
        </p:grpSpPr>
        <p:sp>
          <p:nvSpPr>
            <p:cNvPr id="56" name="圓角化對角線角落矩形 55"/>
            <p:cNvSpPr/>
            <p:nvPr/>
          </p:nvSpPr>
          <p:spPr>
            <a:xfrm>
              <a:off x="3805213" y="2814934"/>
              <a:ext cx="998079" cy="2056724"/>
            </a:xfrm>
            <a:prstGeom prst="round2DiagRect">
              <a:avLst/>
            </a:prstGeom>
            <a:solidFill>
              <a:srgbClr val="FFD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7" name="Picture 2" descr="https://caac.jctv.ntut.edu.tw/105generalquery/image/applyLogo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6252" y="3064182"/>
              <a:ext cx="756000" cy="76846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8" name="矩形 57"/>
            <p:cNvSpPr/>
            <p:nvPr/>
          </p:nvSpPr>
          <p:spPr>
            <a:xfrm>
              <a:off x="3865670" y="4213883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聯合會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9" name="向左箭號 58"/>
          <p:cNvSpPr/>
          <p:nvPr/>
        </p:nvSpPr>
        <p:spPr>
          <a:xfrm>
            <a:off x="5190824" y="4258894"/>
            <a:ext cx="2019115" cy="646331"/>
          </a:xfrm>
          <a:prstGeom prst="leftArrow">
            <a:avLst>
              <a:gd name="adj1" fmla="val 100000"/>
              <a:gd name="adj2" fmla="val 21972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36000" rIns="3600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同等學力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技優生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學期修課紀錄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自行上傳</a:t>
            </a:r>
            <a:endParaRPr lang="zh-TW" altLang="en-US" sz="900" b="1" dirty="0">
              <a:solidFill>
                <a:srgbClr val="FCFE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552685" y="5319990"/>
            <a:ext cx="3786222" cy="1156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●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</a:t>
            </a:r>
            <a:endParaRPr lang="en-US" altLang="zh-TW" sz="1500" b="1" i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●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</a:t>
            </a:r>
            <a:endParaRPr lang="en-US" altLang="zh-TW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D1.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多元表現綜整心得</a:t>
            </a:r>
            <a:endParaRPr lang="en-US" altLang="zh-TW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71575" indent="-1171575"/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●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D2.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學習歷程自述</a:t>
            </a:r>
            <a:r>
              <a:rPr lang="en-US" alt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學習歷程反思、就讀動機、未來學習計畫與生涯規劃</a:t>
            </a:r>
            <a:r>
              <a:rPr lang="en-US" alt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●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D3.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有利審查文件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向右箭號 63"/>
          <p:cNvSpPr/>
          <p:nvPr/>
        </p:nvSpPr>
        <p:spPr>
          <a:xfrm>
            <a:off x="6413995" y="3388548"/>
            <a:ext cx="2184647" cy="870346"/>
          </a:xfrm>
          <a:prstGeom prst="rightArrow">
            <a:avLst>
              <a:gd name="adj1" fmla="val 66842"/>
              <a:gd name="adj2" fmla="val 41357"/>
            </a:avLst>
          </a:prstGeom>
          <a:gradFill>
            <a:gsLst>
              <a:gs pos="100000">
                <a:srgbClr val="FFECDD"/>
              </a:gs>
              <a:gs pos="0">
                <a:srgbClr val="FFE3A2"/>
              </a:gs>
            </a:gsLst>
            <a:lin ang="5400000" scaled="0"/>
          </a:gra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傳送考生資料</a:t>
            </a:r>
          </a:p>
        </p:txBody>
      </p:sp>
      <p:sp>
        <p:nvSpPr>
          <p:cNvPr id="65" name="矩形 64"/>
          <p:cNvSpPr/>
          <p:nvPr/>
        </p:nvSpPr>
        <p:spPr>
          <a:xfrm>
            <a:off x="9136967" y="363755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招生校系</a:t>
            </a:r>
          </a:p>
        </p:txBody>
      </p:sp>
      <p:sp>
        <p:nvSpPr>
          <p:cNvPr id="67" name="向右箭號 66"/>
          <p:cNvSpPr/>
          <p:nvPr/>
        </p:nvSpPr>
        <p:spPr>
          <a:xfrm>
            <a:off x="1505729" y="2590143"/>
            <a:ext cx="2263791" cy="1153109"/>
          </a:xfrm>
          <a:prstGeom prst="rightArrow">
            <a:avLst>
              <a:gd name="adj1" fmla="val 100000"/>
              <a:gd name="adj2" fmla="val 37063"/>
            </a:avLst>
          </a:prstGeom>
          <a:gradFill>
            <a:gsLst>
              <a:gs pos="100000">
                <a:srgbClr val="FFECDD"/>
              </a:gs>
              <a:gs pos="0">
                <a:srgbClr val="FFE3A2"/>
              </a:gs>
            </a:gsLst>
            <a:lin ang="5400000" scaled="0"/>
          </a:gra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1487488" y="867885"/>
            <a:ext cx="1236961" cy="1512042"/>
          </a:xfrm>
          <a:prstGeom prst="roundRect">
            <a:avLst>
              <a:gd name="adj" fmla="val 9068"/>
            </a:avLst>
          </a:prstGeom>
          <a:solidFill>
            <a:srgbClr val="FF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22"/>
          <p:cNvSpPr/>
          <p:nvPr/>
        </p:nvSpPr>
        <p:spPr>
          <a:xfrm>
            <a:off x="3469230" y="764704"/>
            <a:ext cx="3869677" cy="1668542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●</a:t>
            </a:r>
            <a:r>
              <a:rPr lang="en-US" altLang="zh-TW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</a:t>
            </a:r>
            <a:endParaRPr lang="en-US" altLang="zh-TW" sz="15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●</a:t>
            </a:r>
            <a:r>
              <a:rPr lang="en-US" altLang="zh-TW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</a:t>
            </a:r>
            <a:endParaRPr lang="en-US" altLang="zh-TW" sz="15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●</a:t>
            </a: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D1.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多元表現綜整心得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6325" indent="-1076325"/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●</a:t>
            </a: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D2.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學習歷程自述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學習歷程反思、就讀動機、未來學習計畫與生涯規劃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●</a:t>
            </a: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D3.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有利審查文件</a:t>
            </a: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488584" y="2543659"/>
            <a:ext cx="231812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修課紀錄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應屆生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1~5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(110</a:t>
            </a:r>
            <a:r>
              <a: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1~6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向左箭號 72"/>
          <p:cNvSpPr/>
          <p:nvPr/>
        </p:nvSpPr>
        <p:spPr>
          <a:xfrm>
            <a:off x="5196713" y="2652308"/>
            <a:ext cx="2011921" cy="784830"/>
          </a:xfrm>
          <a:prstGeom prst="leftArrow">
            <a:avLst>
              <a:gd name="adj1" fmla="val 100000"/>
              <a:gd name="adj2" fmla="val 30174"/>
            </a:avLst>
          </a:prstGeom>
          <a:solidFill>
            <a:srgbClr val="FF0066"/>
          </a:solidFill>
        </p:spPr>
        <p:txBody>
          <a:bodyPr wrap="square" lIns="36000" rIns="3600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應屆生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學期修課紀錄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由技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綜高學校上傳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900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四申</a:t>
            </a:r>
            <a:r>
              <a:rPr lang="en-US" altLang="zh-TW" sz="900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5/11-12</a:t>
            </a:r>
            <a:r>
              <a:rPr lang="zh-TW" altLang="en-US" sz="900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、甄選</a:t>
            </a:r>
            <a:r>
              <a:rPr lang="en-US" altLang="zh-TW" sz="900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5/11-17</a:t>
            </a:r>
            <a:endParaRPr lang="zh-TW" altLang="en-US" sz="900" b="1" dirty="0">
              <a:solidFill>
                <a:srgbClr val="FCFE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487488" y="1122615"/>
            <a:ext cx="1220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學習歷程檔案學生</a:t>
            </a:r>
          </a:p>
        </p:txBody>
      </p:sp>
      <p:sp>
        <p:nvSpPr>
          <p:cNvPr id="77" name="左大括弧 76"/>
          <p:cNvSpPr/>
          <p:nvPr/>
        </p:nvSpPr>
        <p:spPr>
          <a:xfrm>
            <a:off x="4095053" y="5295667"/>
            <a:ext cx="141412" cy="1180358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</a:t>
            </a:r>
            <a:endParaRPr lang="zh-TW" altLang="en-US" dirty="0"/>
          </a:p>
        </p:txBody>
      </p:sp>
      <p:grpSp>
        <p:nvGrpSpPr>
          <p:cNvPr id="78" name="群組 77"/>
          <p:cNvGrpSpPr/>
          <p:nvPr/>
        </p:nvGrpSpPr>
        <p:grpSpPr>
          <a:xfrm>
            <a:off x="3483293" y="868672"/>
            <a:ext cx="693177" cy="1283504"/>
            <a:chOff x="2889150" y="1319324"/>
            <a:chExt cx="693177" cy="1283504"/>
          </a:xfrm>
        </p:grpSpPr>
        <p:sp>
          <p:nvSpPr>
            <p:cNvPr id="79" name="左大括弧 78"/>
            <p:cNvSpPr/>
            <p:nvPr/>
          </p:nvSpPr>
          <p:spPr>
            <a:xfrm>
              <a:off x="3536608" y="1319324"/>
              <a:ext cx="45719" cy="432000"/>
            </a:xfrm>
            <a:prstGeom prst="lef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2889150" y="1396829"/>
              <a:ext cx="56938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勾選</a:t>
              </a:r>
              <a:endParaRPr lang="zh-TW" altLang="en-US" sz="1500" dirty="0">
                <a:solidFill>
                  <a:srgbClr val="C00000"/>
                </a:solidFill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2931523" y="2048830"/>
              <a:ext cx="56938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上傳</a:t>
              </a:r>
              <a:endPara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PDF</a:t>
              </a:r>
              <a:endParaRPr lang="en-US" altLang="zh-TW" sz="1500" b="1" i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2" name="左大括弧 81"/>
            <p:cNvSpPr/>
            <p:nvPr/>
          </p:nvSpPr>
          <p:spPr>
            <a:xfrm>
              <a:off x="3527755" y="1928656"/>
              <a:ext cx="45719" cy="652767"/>
            </a:xfrm>
            <a:prstGeom prst="lef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3" name="矩形 82"/>
          <p:cNvSpPr/>
          <p:nvPr/>
        </p:nvSpPr>
        <p:spPr>
          <a:xfrm>
            <a:off x="3538371" y="5643517"/>
            <a:ext cx="569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endParaRPr lang="en-US" altLang="zh-TW" sz="15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圓角矩形 84"/>
          <p:cNvSpPr/>
          <p:nvPr/>
        </p:nvSpPr>
        <p:spPr>
          <a:xfrm>
            <a:off x="3417425" y="807935"/>
            <a:ext cx="3869676" cy="1578981"/>
          </a:xfrm>
          <a:prstGeom prst="roundRect">
            <a:avLst>
              <a:gd name="adj" fmla="val 9068"/>
            </a:avLst>
          </a:prstGeom>
          <a:noFill/>
          <a:ln w="28575" cmpd="sng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6" name="群組 85"/>
          <p:cNvGrpSpPr/>
          <p:nvPr/>
        </p:nvGrpSpPr>
        <p:grpSpPr>
          <a:xfrm>
            <a:off x="2824714" y="1452720"/>
            <a:ext cx="445730" cy="258454"/>
            <a:chOff x="8228419" y="777526"/>
            <a:chExt cx="820946" cy="476021"/>
          </a:xfrm>
        </p:grpSpPr>
        <p:sp>
          <p:nvSpPr>
            <p:cNvPr id="87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662598" y="866780"/>
              <a:ext cx="476021" cy="297513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88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435097" y="915610"/>
              <a:ext cx="319764" cy="199854"/>
            </a:xfrm>
            <a:prstGeom prst="triangle">
              <a:avLst/>
            </a:prstGeom>
            <a:solidFill>
              <a:srgbClr val="FF6969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89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162114" y="949232"/>
              <a:ext cx="265219" cy="132610"/>
            </a:xfrm>
            <a:prstGeom prst="triangle">
              <a:avLst/>
            </a:prstGeom>
            <a:solidFill>
              <a:srgbClr val="FFC5C5">
                <a:alpha val="4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91" name="圓角矩形 90"/>
          <p:cNvSpPr/>
          <p:nvPr/>
        </p:nvSpPr>
        <p:spPr>
          <a:xfrm>
            <a:off x="1492005" y="5133617"/>
            <a:ext cx="1236961" cy="1512042"/>
          </a:xfrm>
          <a:prstGeom prst="roundRect">
            <a:avLst>
              <a:gd name="adj" fmla="val 906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492005" y="5388347"/>
            <a:ext cx="1220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不使用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學習歷程檔案學生</a:t>
            </a:r>
          </a:p>
        </p:txBody>
      </p:sp>
      <p:grpSp>
        <p:nvGrpSpPr>
          <p:cNvPr id="93" name="群組 92"/>
          <p:cNvGrpSpPr/>
          <p:nvPr/>
        </p:nvGrpSpPr>
        <p:grpSpPr>
          <a:xfrm>
            <a:off x="2829231" y="5718452"/>
            <a:ext cx="445730" cy="258454"/>
            <a:chOff x="8228419" y="777526"/>
            <a:chExt cx="820946" cy="476021"/>
          </a:xfrm>
        </p:grpSpPr>
        <p:sp>
          <p:nvSpPr>
            <p:cNvPr id="95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662598" y="866780"/>
              <a:ext cx="476021" cy="29751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96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435097" y="915610"/>
              <a:ext cx="319764" cy="199854"/>
            </a:xfrm>
            <a:prstGeom prst="triangle">
              <a:avLst/>
            </a:prstGeom>
            <a:solidFill>
              <a:schemeClr val="tx1">
                <a:lumMod val="50000"/>
                <a:lumOff val="50000"/>
                <a:alpha val="69804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97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162114" y="949232"/>
              <a:ext cx="265219" cy="132610"/>
            </a:xfrm>
            <a:prstGeom prst="triangle">
              <a:avLst/>
            </a:prstGeom>
            <a:solidFill>
              <a:schemeClr val="bg1">
                <a:lumMod val="50000"/>
                <a:alpha val="49804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98" name="圓角矩形 97"/>
          <p:cNvSpPr/>
          <p:nvPr/>
        </p:nvSpPr>
        <p:spPr>
          <a:xfrm>
            <a:off x="3417425" y="5173985"/>
            <a:ext cx="3921483" cy="1496503"/>
          </a:xfrm>
          <a:prstGeom prst="roundRect">
            <a:avLst>
              <a:gd name="adj" fmla="val 9068"/>
            </a:avLst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9" name="群組 98"/>
          <p:cNvGrpSpPr/>
          <p:nvPr/>
        </p:nvGrpSpPr>
        <p:grpSpPr>
          <a:xfrm rot="5400000">
            <a:off x="4366819" y="2572534"/>
            <a:ext cx="445730" cy="258454"/>
            <a:chOff x="8228419" y="777526"/>
            <a:chExt cx="820946" cy="476021"/>
          </a:xfrm>
        </p:grpSpPr>
        <p:sp>
          <p:nvSpPr>
            <p:cNvPr id="100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662598" y="866780"/>
              <a:ext cx="476021" cy="297513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02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435097" y="915610"/>
              <a:ext cx="319764" cy="199854"/>
            </a:xfrm>
            <a:prstGeom prst="triangle">
              <a:avLst/>
            </a:prstGeom>
            <a:solidFill>
              <a:srgbClr val="FF6969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04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162114" y="949232"/>
              <a:ext cx="265219" cy="132610"/>
            </a:xfrm>
            <a:prstGeom prst="triangle">
              <a:avLst/>
            </a:prstGeom>
            <a:solidFill>
              <a:srgbClr val="FFC5C5">
                <a:alpha val="4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grpSp>
        <p:nvGrpSpPr>
          <p:cNvPr id="105" name="群組 104"/>
          <p:cNvGrpSpPr/>
          <p:nvPr/>
        </p:nvGrpSpPr>
        <p:grpSpPr>
          <a:xfrm rot="16200000">
            <a:off x="4366819" y="4678442"/>
            <a:ext cx="445730" cy="258454"/>
            <a:chOff x="8228419" y="777526"/>
            <a:chExt cx="820946" cy="476021"/>
          </a:xfrm>
        </p:grpSpPr>
        <p:sp>
          <p:nvSpPr>
            <p:cNvPr id="106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662598" y="866780"/>
              <a:ext cx="476021" cy="29751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07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435097" y="915610"/>
              <a:ext cx="319764" cy="199854"/>
            </a:xfrm>
            <a:prstGeom prst="triangle">
              <a:avLst/>
            </a:prstGeom>
            <a:solidFill>
              <a:schemeClr val="tx1">
                <a:lumMod val="50000"/>
                <a:lumOff val="50000"/>
                <a:alpha val="69804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08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162114" y="949232"/>
              <a:ext cx="265219" cy="132610"/>
            </a:xfrm>
            <a:prstGeom prst="triangle">
              <a:avLst/>
            </a:prstGeom>
            <a:solidFill>
              <a:schemeClr val="bg1">
                <a:lumMod val="50000"/>
                <a:alpha val="49804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91344" y="2775897"/>
            <a:ext cx="1220118" cy="2220385"/>
            <a:chOff x="825912" y="1484122"/>
            <a:chExt cx="1220118" cy="2220385"/>
          </a:xfrm>
        </p:grpSpPr>
        <p:sp>
          <p:nvSpPr>
            <p:cNvPr id="115" name="手繪多邊形 114"/>
            <p:cNvSpPr/>
            <p:nvPr/>
          </p:nvSpPr>
          <p:spPr>
            <a:xfrm rot="16200000" flipH="1" flipV="1">
              <a:off x="335613" y="2064613"/>
              <a:ext cx="2220385" cy="1059404"/>
            </a:xfrm>
            <a:custGeom>
              <a:avLst/>
              <a:gdLst>
                <a:gd name="connsiteX0" fmla="*/ 0 w 2220385"/>
                <a:gd name="connsiteY0" fmla="*/ 1064404 h 1064405"/>
                <a:gd name="connsiteX1" fmla="*/ 0 w 2220385"/>
                <a:gd name="connsiteY1" fmla="*/ 532202 h 1064405"/>
                <a:gd name="connsiteX2" fmla="*/ 532202 w 2220385"/>
                <a:gd name="connsiteY2" fmla="*/ 0 h 1064405"/>
                <a:gd name="connsiteX3" fmla="*/ 1753929 w 2220385"/>
                <a:gd name="connsiteY3" fmla="*/ 0 h 1064405"/>
                <a:gd name="connsiteX4" fmla="*/ 1753929 w 2220385"/>
                <a:gd name="connsiteY4" fmla="*/ 10833 h 1064405"/>
                <a:gd name="connsiteX5" fmla="*/ 1825872 w 2220385"/>
                <a:gd name="connsiteY5" fmla="*/ 18588 h 1064405"/>
                <a:gd name="connsiteX6" fmla="*/ 2220385 w 2220385"/>
                <a:gd name="connsiteY6" fmla="*/ 536130 h 1064405"/>
                <a:gd name="connsiteX7" fmla="*/ 1726295 w 2220385"/>
                <a:gd name="connsiteY7" fmla="*/ 1064405 h 1064405"/>
                <a:gd name="connsiteX8" fmla="*/ 1232205 w 2220385"/>
                <a:gd name="connsiteY8" fmla="*/ 1064404 h 1064405"/>
                <a:gd name="connsiteX9" fmla="*/ 1232205 w 2220385"/>
                <a:gd name="connsiteY9" fmla="*/ 1063348 h 1064405"/>
                <a:gd name="connsiteX10" fmla="*/ 1221727 w 2220385"/>
                <a:gd name="connsiteY10" fmla="*/ 1064404 h 106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0385" h="1064405">
                  <a:moveTo>
                    <a:pt x="0" y="1064404"/>
                  </a:moveTo>
                  <a:lnTo>
                    <a:pt x="0" y="532202"/>
                  </a:lnTo>
                  <a:cubicBezTo>
                    <a:pt x="0" y="238275"/>
                    <a:pt x="238275" y="0"/>
                    <a:pt x="532202" y="0"/>
                  </a:cubicBezTo>
                  <a:lnTo>
                    <a:pt x="1753929" y="0"/>
                  </a:lnTo>
                  <a:lnTo>
                    <a:pt x="1753929" y="10833"/>
                  </a:lnTo>
                  <a:lnTo>
                    <a:pt x="1825872" y="18588"/>
                  </a:lnTo>
                  <a:cubicBezTo>
                    <a:pt x="2051020" y="67847"/>
                    <a:pt x="2220385" y="280842"/>
                    <a:pt x="2220385" y="536130"/>
                  </a:cubicBezTo>
                  <a:cubicBezTo>
                    <a:pt x="2220385" y="827888"/>
                    <a:pt x="1999173" y="1064405"/>
                    <a:pt x="1726295" y="1064405"/>
                  </a:cubicBezTo>
                  <a:lnTo>
                    <a:pt x="1232205" y="1064404"/>
                  </a:lnTo>
                  <a:lnTo>
                    <a:pt x="1232205" y="1063348"/>
                  </a:lnTo>
                  <a:lnTo>
                    <a:pt x="1221727" y="1064404"/>
                  </a:lnTo>
                  <a:close/>
                </a:path>
              </a:pathLst>
            </a:custGeom>
            <a:solidFill>
              <a:srgbClr val="F36D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847" y="1854556"/>
              <a:ext cx="840157" cy="848939"/>
            </a:xfrm>
            <a:prstGeom prst="rect">
              <a:avLst/>
            </a:prstGeom>
          </p:spPr>
        </p:pic>
        <p:sp>
          <p:nvSpPr>
            <p:cNvPr id="110" name="矩形 109"/>
            <p:cNvSpPr/>
            <p:nvPr/>
          </p:nvSpPr>
          <p:spPr>
            <a:xfrm>
              <a:off x="825912" y="2754265"/>
              <a:ext cx="122011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學習歷程</a:t>
              </a:r>
              <a:endParaRPr lang="en-US" altLang="zh-TW" sz="15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中央資料庫</a:t>
              </a: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198" y="4064268"/>
            <a:ext cx="2448214" cy="140511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65FA437-87E0-473D-4E94-EFC43E33545E}"/>
              </a:ext>
            </a:extLst>
          </p:cNvPr>
          <p:cNvSpPr txBox="1"/>
          <p:nvPr/>
        </p:nvSpPr>
        <p:spPr>
          <a:xfrm>
            <a:off x="7827022" y="5597250"/>
            <a:ext cx="4364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16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不論是用何種形式</a:t>
            </a:r>
            <a:r>
              <a:rPr lang="en-US" altLang="zh-TW" sz="16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學習歷程檔案或自行上傳</a:t>
            </a:r>
            <a:r>
              <a:rPr lang="en-US" altLang="zh-TW" sz="16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6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en-US" altLang="zh-TW" sz="16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上傳檔案，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招生校系依內容進行審查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68" name="標題 1">
            <a:extLst>
              <a:ext uri="{FF2B5EF4-FFF2-40B4-BE49-F238E27FC236}">
                <a16:creationId xmlns:a16="http://schemas.microsoft.com/office/drawing/2014/main" id="{F18C067A-E2D1-4FB5-8D60-40BDFBD6B45D}"/>
              </a:ext>
            </a:extLst>
          </p:cNvPr>
          <p:cNvSpPr txBox="1">
            <a:spLocks/>
          </p:cNvSpPr>
          <p:nvPr/>
        </p:nvSpPr>
        <p:spPr>
          <a:xfrm>
            <a:off x="0" y="-3788"/>
            <a:ext cx="12192000" cy="592662"/>
          </a:xfrm>
          <a:prstGeom prst="homePlate">
            <a:avLst>
              <a:gd name="adj" fmla="val 0"/>
            </a:avLst>
          </a:prstGeom>
          <a:solidFill>
            <a:srgbClr val="A64C68"/>
          </a:solidFill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備審資料參採學生學習歷程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graphicFrame>
        <p:nvGraphicFramePr>
          <p:cNvPr id="75" name="表格 74">
            <a:extLst>
              <a:ext uri="{FF2B5EF4-FFF2-40B4-BE49-F238E27FC236}">
                <a16:creationId xmlns:a16="http://schemas.microsoft.com/office/drawing/2014/main" id="{7DE17E63-7C3D-4200-9429-679072254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60033"/>
              </p:ext>
            </p:extLst>
          </p:nvPr>
        </p:nvGraphicFramePr>
        <p:xfrm>
          <a:off x="7620178" y="619791"/>
          <a:ext cx="446978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110">
                  <a:extLst>
                    <a:ext uri="{9D8B030D-6E8A-4147-A177-3AD203B41FA5}">
                      <a16:colId xmlns:a16="http://schemas.microsoft.com/office/drawing/2014/main" val="325978216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783316243"/>
                    </a:ext>
                  </a:extLst>
                </a:gridCol>
                <a:gridCol w="1313444">
                  <a:extLst>
                    <a:ext uri="{9D8B030D-6E8A-4147-A177-3AD203B41FA5}">
                      <a16:colId xmlns:a16="http://schemas.microsoft.com/office/drawing/2014/main" val="1273845360"/>
                    </a:ext>
                  </a:extLst>
                </a:gridCol>
              </a:tblGrid>
              <a:tr h="6649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i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升學管道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5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學生查看及疑義處理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應屆生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1-4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indent="0"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(110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學年度畢業生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1~6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正式勾選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學習歷程檔案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(1~6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921950"/>
                  </a:ext>
                </a:extLst>
              </a:tr>
              <a:tr h="3911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申請入學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4/13-19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5/4-10</a:t>
                      </a:r>
                    </a:p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各校自訂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907135"/>
                  </a:ext>
                </a:extLst>
              </a:tr>
              <a:tr h="3911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技優甄審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4/13-19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6/7-12</a:t>
                      </a:r>
                    </a:p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各校自訂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882065"/>
                  </a:ext>
                </a:extLst>
              </a:tr>
              <a:tr h="3911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甄選入學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4/13-19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6/8-15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各校自訂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55029"/>
                  </a:ext>
                </a:extLst>
              </a:tr>
            </a:tbl>
          </a:graphicData>
        </a:graphic>
      </p:graphicFrame>
      <p:sp>
        <p:nvSpPr>
          <p:cNvPr id="76" name="向右箭號 66">
            <a:extLst>
              <a:ext uri="{FF2B5EF4-FFF2-40B4-BE49-F238E27FC236}">
                <a16:creationId xmlns:a16="http://schemas.microsoft.com/office/drawing/2014/main" id="{C4E73337-612A-419C-915C-476051F6AE40}"/>
              </a:ext>
            </a:extLst>
          </p:cNvPr>
          <p:cNvSpPr/>
          <p:nvPr/>
        </p:nvSpPr>
        <p:spPr>
          <a:xfrm>
            <a:off x="1515111" y="3953469"/>
            <a:ext cx="2244816" cy="915692"/>
          </a:xfrm>
          <a:prstGeom prst="rightArrow">
            <a:avLst>
              <a:gd name="adj1" fmla="val 100000"/>
              <a:gd name="adj2" fmla="val 51929"/>
            </a:avLst>
          </a:prstGeom>
          <a:gradFill>
            <a:gsLst>
              <a:gs pos="100000">
                <a:srgbClr val="FFECDD"/>
              </a:gs>
              <a:gs pos="0">
                <a:srgbClr val="FFE3A2"/>
              </a:gs>
            </a:gsLst>
            <a:lin ang="5400000" scaled="0"/>
          </a:gra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7ACD6C53-7AA1-4896-894B-96697C29207C}"/>
              </a:ext>
            </a:extLst>
          </p:cNvPr>
          <p:cNvSpPr/>
          <p:nvPr/>
        </p:nvSpPr>
        <p:spPr>
          <a:xfrm>
            <a:off x="1488583" y="3975358"/>
            <a:ext cx="22927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修課紀錄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應屆生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1~5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(110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1~6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353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標題 1">
            <a:extLst>
              <a:ext uri="{FF2B5EF4-FFF2-40B4-BE49-F238E27FC236}">
                <a16:creationId xmlns:a16="http://schemas.microsoft.com/office/drawing/2014/main" id="{F18C067A-E2D1-4FB5-8D60-40BDFBD6B45D}"/>
              </a:ext>
            </a:extLst>
          </p:cNvPr>
          <p:cNvSpPr txBox="1">
            <a:spLocks/>
          </p:cNvSpPr>
          <p:nvPr/>
        </p:nvSpPr>
        <p:spPr>
          <a:xfrm>
            <a:off x="0" y="-3788"/>
            <a:ext cx="12192000" cy="592662"/>
          </a:xfrm>
          <a:prstGeom prst="homePlate">
            <a:avLst>
              <a:gd name="adj" fmla="val 0"/>
            </a:avLst>
          </a:prstGeom>
          <a:solidFill>
            <a:srgbClr val="A64C68"/>
          </a:solidFill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備審資料參採學生學習歷程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graphicFrame>
        <p:nvGraphicFramePr>
          <p:cNvPr id="54" name="表格 53">
            <a:extLst>
              <a:ext uri="{FF2B5EF4-FFF2-40B4-BE49-F238E27FC236}">
                <a16:creationId xmlns:a16="http://schemas.microsoft.com/office/drawing/2014/main" id="{188D9746-BD2C-4995-AB66-5FBF92C2C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667912"/>
              </p:ext>
            </p:extLst>
          </p:nvPr>
        </p:nvGraphicFramePr>
        <p:xfrm>
          <a:off x="1308628" y="3204420"/>
          <a:ext cx="9333637" cy="281686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628781">
                  <a:extLst>
                    <a:ext uri="{9D8B030D-6E8A-4147-A177-3AD203B41FA5}">
                      <a16:colId xmlns:a16="http://schemas.microsoft.com/office/drawing/2014/main" val="4152853445"/>
                    </a:ext>
                  </a:extLst>
                </a:gridCol>
                <a:gridCol w="3937818">
                  <a:extLst>
                    <a:ext uri="{9D8B030D-6E8A-4147-A177-3AD203B41FA5}">
                      <a16:colId xmlns:a16="http://schemas.microsoft.com/office/drawing/2014/main" val="2380974226"/>
                    </a:ext>
                  </a:extLst>
                </a:gridCol>
                <a:gridCol w="1554178">
                  <a:extLst>
                    <a:ext uri="{9D8B030D-6E8A-4147-A177-3AD203B41FA5}">
                      <a16:colId xmlns:a16="http://schemas.microsoft.com/office/drawing/2014/main" val="3921892354"/>
                    </a:ext>
                  </a:extLst>
                </a:gridCol>
                <a:gridCol w="1106430">
                  <a:extLst>
                    <a:ext uri="{9D8B030D-6E8A-4147-A177-3AD203B41FA5}">
                      <a16:colId xmlns:a16="http://schemas.microsoft.com/office/drawing/2014/main" val="2571672522"/>
                    </a:ext>
                  </a:extLst>
                </a:gridCol>
                <a:gridCol w="1106430">
                  <a:extLst>
                    <a:ext uri="{9D8B030D-6E8A-4147-A177-3AD203B41FA5}">
                      <a16:colId xmlns:a16="http://schemas.microsoft.com/office/drawing/2014/main" val="243146980"/>
                    </a:ext>
                  </a:extLst>
                </a:gridCol>
              </a:tblGrid>
              <a:tr h="384296">
                <a:tc rowSpan="2" gridSpan="2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altLang="en-US" sz="2000" kern="100" spc="100" baseline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學習歷程備審資料項目</a:t>
                      </a:r>
                      <a:endParaRPr lang="zh-TW" sz="2000" b="1" kern="100" spc="100" baseline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學校均值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採計件數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公私立別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8430"/>
                  </a:ext>
                </a:extLst>
              </a:tr>
              <a:tr h="246709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</a:t>
                      </a:r>
                      <a:r>
                        <a:rPr lang="zh-TW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立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</a:t>
                      </a:r>
                      <a:r>
                        <a:rPr lang="zh-TW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立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4944"/>
                  </a:ext>
                </a:extLst>
              </a:tr>
              <a:tr h="539563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spc="-100" baseline="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課程學習</a:t>
                      </a:r>
                      <a:endParaRPr lang="en-US" altLang="zh-TW" sz="2400" kern="100" spc="-100" baseline="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spc="-100" baseline="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</a:t>
                      </a:r>
                      <a:endParaRPr lang="zh-TW" sz="2400" b="0" kern="100" spc="-100" baseline="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spc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專題實作及實習科目學習成果</a:t>
                      </a:r>
                      <a:endParaRPr lang="en-US" altLang="zh-TW" sz="1800" b="1" kern="100" spc="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u="sng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1.8</a:t>
                      </a:r>
                      <a:endParaRPr lang="zh-TW" sz="2000" b="1" u="sng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2.8</a:t>
                      </a:r>
                      <a:endParaRPr lang="zh-TW" sz="2000" b="1" kern="10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1.5</a:t>
                      </a:r>
                      <a:endParaRPr lang="zh-TW" sz="2000" b="1" kern="10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6977"/>
                  </a:ext>
                </a:extLst>
              </a:tr>
              <a:tr h="539563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3200" b="1" kern="100" spc="-100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spc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其他課程學習</a:t>
                      </a:r>
                      <a:r>
                        <a:rPr lang="en-US" altLang="zh-TW" sz="1800" b="1" kern="100" spc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1800" b="1" kern="100" spc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</a:t>
                      </a:r>
                      <a:r>
                        <a:rPr lang="en-US" altLang="zh-TW" sz="1800" b="1" kern="100" spc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zh-TW" sz="1800" b="1" kern="100" spc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</a:t>
                      </a:r>
                      <a:endParaRPr lang="zh-TW" altLang="zh-TW" sz="1800" b="1" kern="100" spc="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u="sng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0.9</a:t>
                      </a:r>
                      <a:endParaRPr lang="zh-TW" sz="2000" b="1" u="sng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lang="en-US" altLang="zh-TW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zh-TW" sz="2000" b="1" kern="10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0.8</a:t>
                      </a:r>
                      <a:endParaRPr lang="zh-TW" sz="2000" b="1" kern="10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30179"/>
                  </a:ext>
                </a:extLst>
              </a:tr>
              <a:tr h="539563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3200" b="1" kern="100" spc="-100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spc="-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zh-TW" sz="1800" kern="100" spc="-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zh-TW" altLang="en-US" sz="1800" kern="100" spc="-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altLang="zh-TW" sz="1800" kern="100" spc="-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r>
                        <a:rPr lang="en-US" altLang="zh-TW" sz="1800" kern="100" spc="-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endParaRPr lang="zh-TW" sz="1800" b="1" kern="100" spc="-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u="sng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2.7</a:t>
                      </a:r>
                      <a:endParaRPr lang="zh-TW" sz="2000" b="1" u="sng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4.0</a:t>
                      </a:r>
                      <a:endParaRPr lang="zh-TW" sz="2000" b="1" kern="10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2.3</a:t>
                      </a:r>
                      <a:endParaRPr lang="zh-TW" sz="2000" b="1" kern="10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126094"/>
                  </a:ext>
                </a:extLst>
              </a:tr>
              <a:tr h="539563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2400" kern="10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多元表現</a:t>
                      </a:r>
                      <a:endParaRPr lang="zh-TW" sz="2400" b="0" kern="100" dirty="0">
                        <a:solidFill>
                          <a:srgbClr val="0033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u="sng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3.2</a:t>
                      </a:r>
                      <a:endParaRPr lang="zh-TW" sz="2000" b="1" u="sng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solidFill>
                            <a:srgbClr val="0033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4.9</a:t>
                      </a:r>
                      <a:endParaRPr lang="zh-TW" sz="2000" b="1" kern="100" dirty="0">
                        <a:solidFill>
                          <a:srgbClr val="0033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3300"/>
                          </a:solidFill>
                          <a:effectLst/>
                          <a:latin typeface="+mn-ea"/>
                          <a:ea typeface="+mn-ea"/>
                        </a:rPr>
                        <a:t>2.7</a:t>
                      </a:r>
                      <a:endParaRPr lang="zh-TW" sz="2000" b="1" kern="100" dirty="0">
                        <a:solidFill>
                          <a:srgbClr val="0033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361263"/>
                  </a:ext>
                </a:extLst>
              </a:tr>
            </a:tbl>
          </a:graphicData>
        </a:graphic>
      </p:graphicFrame>
      <p:sp>
        <p:nvSpPr>
          <p:cNvPr id="60" name="圓角矩形 12">
            <a:extLst>
              <a:ext uri="{FF2B5EF4-FFF2-40B4-BE49-F238E27FC236}">
                <a16:creationId xmlns:a16="http://schemas.microsoft.com/office/drawing/2014/main" id="{F9211D6A-CBC4-4ADD-904B-C8C7B7412555}"/>
              </a:ext>
            </a:extLst>
          </p:cNvPr>
          <p:cNvSpPr/>
          <p:nvPr/>
        </p:nvSpPr>
        <p:spPr>
          <a:xfrm>
            <a:off x="6105761" y="3977453"/>
            <a:ext cx="717794" cy="288032"/>
          </a:xfrm>
          <a:prstGeom prst="roundRect">
            <a:avLst/>
          </a:prstGeom>
          <a:solidFill>
            <a:srgbClr val="2F2FFF">
              <a:alpha val="74902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600" b="1" spc="100" dirty="0">
                <a:latin typeface="+mn-ea"/>
              </a:rPr>
              <a:t>1~6</a:t>
            </a:r>
            <a:r>
              <a:rPr lang="zh-TW" altLang="en-US" sz="900" dirty="0">
                <a:latin typeface="+mn-ea"/>
              </a:rPr>
              <a:t>件</a:t>
            </a:r>
          </a:p>
        </p:txBody>
      </p:sp>
      <p:sp>
        <p:nvSpPr>
          <p:cNvPr id="61" name="圓角矩形 13">
            <a:extLst>
              <a:ext uri="{FF2B5EF4-FFF2-40B4-BE49-F238E27FC236}">
                <a16:creationId xmlns:a16="http://schemas.microsoft.com/office/drawing/2014/main" id="{94989C7B-6C94-4370-9772-8FF24B81AC33}"/>
              </a:ext>
            </a:extLst>
          </p:cNvPr>
          <p:cNvSpPr/>
          <p:nvPr/>
        </p:nvSpPr>
        <p:spPr>
          <a:xfrm>
            <a:off x="6105761" y="4553517"/>
            <a:ext cx="717794" cy="288032"/>
          </a:xfrm>
          <a:prstGeom prst="roundRect">
            <a:avLst/>
          </a:prstGeom>
          <a:solidFill>
            <a:srgbClr val="2F2FFF">
              <a:alpha val="74902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600" b="1" spc="100" dirty="0">
                <a:latin typeface="+mn-ea"/>
              </a:rPr>
              <a:t>0~3</a:t>
            </a:r>
            <a:r>
              <a:rPr lang="zh-TW" altLang="en-US" sz="900" dirty="0">
                <a:latin typeface="+mn-ea"/>
              </a:rPr>
              <a:t>件</a:t>
            </a:r>
          </a:p>
        </p:txBody>
      </p:sp>
      <p:sp>
        <p:nvSpPr>
          <p:cNvPr id="66" name="圓角矩形 15">
            <a:extLst>
              <a:ext uri="{FF2B5EF4-FFF2-40B4-BE49-F238E27FC236}">
                <a16:creationId xmlns:a16="http://schemas.microsoft.com/office/drawing/2014/main" id="{B1C50140-753A-4E62-A232-C34B4EF1F0A4}"/>
              </a:ext>
            </a:extLst>
          </p:cNvPr>
          <p:cNvSpPr/>
          <p:nvPr/>
        </p:nvSpPr>
        <p:spPr>
          <a:xfrm>
            <a:off x="6106650" y="5633637"/>
            <a:ext cx="715958" cy="288032"/>
          </a:xfrm>
          <a:prstGeom prst="roundRect">
            <a:avLst/>
          </a:prstGeom>
          <a:solidFill>
            <a:srgbClr val="006600">
              <a:alpha val="74902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600" b="1" spc="100" dirty="0">
                <a:latin typeface="+mn-ea"/>
              </a:rPr>
              <a:t>0~10</a:t>
            </a:r>
            <a:r>
              <a:rPr lang="zh-TW" altLang="en-US" sz="900" dirty="0">
                <a:latin typeface="+mn-ea"/>
              </a:rPr>
              <a:t>件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D9732363-AF9D-4488-B8CD-F88677F10D40}"/>
              </a:ext>
            </a:extLst>
          </p:cNvPr>
          <p:cNvGrpSpPr/>
          <p:nvPr/>
        </p:nvGrpSpPr>
        <p:grpSpPr>
          <a:xfrm>
            <a:off x="6822608" y="2752919"/>
            <a:ext cx="3819657" cy="451101"/>
            <a:chOff x="1308628" y="1850735"/>
            <a:chExt cx="3356973" cy="451101"/>
          </a:xfrm>
        </p:grpSpPr>
        <p:sp>
          <p:nvSpPr>
            <p:cNvPr id="72" name="圓角化同側角落矩形 19">
              <a:extLst>
                <a:ext uri="{FF2B5EF4-FFF2-40B4-BE49-F238E27FC236}">
                  <a16:creationId xmlns:a16="http://schemas.microsoft.com/office/drawing/2014/main" id="{B7D33D90-35FC-484D-8C76-64C195DC131C}"/>
                </a:ext>
              </a:extLst>
            </p:cNvPr>
            <p:cNvSpPr/>
            <p:nvPr/>
          </p:nvSpPr>
          <p:spPr>
            <a:xfrm>
              <a:off x="1308628" y="1850735"/>
              <a:ext cx="3356973" cy="451101"/>
            </a:xfrm>
            <a:prstGeom prst="round2SameRect">
              <a:avLst>
                <a:gd name="adj1" fmla="val 34849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圓角化同側角落矩形 20">
              <a:extLst>
                <a:ext uri="{FF2B5EF4-FFF2-40B4-BE49-F238E27FC236}">
                  <a16:creationId xmlns:a16="http://schemas.microsoft.com/office/drawing/2014/main" id="{BDC8C78E-985C-461F-8B04-E6DF050C1274}"/>
                </a:ext>
              </a:extLst>
            </p:cNvPr>
            <p:cNvSpPr/>
            <p:nvPr/>
          </p:nvSpPr>
          <p:spPr>
            <a:xfrm>
              <a:off x="1389104" y="1901111"/>
              <a:ext cx="3132481" cy="358285"/>
            </a:xfrm>
            <a:prstGeom prst="round2SameRect">
              <a:avLst>
                <a:gd name="adj1" fmla="val 34849"/>
                <a:gd name="adj2" fmla="val 0"/>
              </a:avLst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482AC51A-47E4-4CB5-B908-3577AB39BBF0}"/>
                </a:ext>
              </a:extLst>
            </p:cNvPr>
            <p:cNvSpPr/>
            <p:nvPr/>
          </p:nvSpPr>
          <p:spPr>
            <a:xfrm>
              <a:off x="1415480" y="1914283"/>
              <a:ext cx="31061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600" b="1" kern="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以</a:t>
              </a:r>
              <a:r>
                <a:rPr lang="en-US" altLang="zh-TW" sz="1600" b="1" kern="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112</a:t>
              </a:r>
              <a:r>
                <a:rPr lang="zh-TW" altLang="en-US" sz="1600" b="1" kern="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學年度</a:t>
              </a:r>
              <a:r>
                <a:rPr lang="zh-TW" altLang="en-US" sz="16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甄選入學</a:t>
              </a:r>
              <a:r>
                <a:rPr lang="zh-TW" altLang="en-US" sz="1600" b="1" kern="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簡章示例</a:t>
              </a:r>
              <a:endParaRPr lang="zh-TW" altLang="en-US" sz="1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01" name="矩形 100">
            <a:extLst>
              <a:ext uri="{FF2B5EF4-FFF2-40B4-BE49-F238E27FC236}">
                <a16:creationId xmlns:a16="http://schemas.microsoft.com/office/drawing/2014/main" id="{FA89FA56-EB59-4E28-ADEA-853308304932}"/>
              </a:ext>
            </a:extLst>
          </p:cNvPr>
          <p:cNvSpPr/>
          <p:nvPr/>
        </p:nvSpPr>
        <p:spPr>
          <a:xfrm>
            <a:off x="335360" y="736131"/>
            <a:ext cx="116652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申請入學、甄選入學、技優甄審入學，由各招生校系科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學程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自訂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「課程學習成果及多元表現」件數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上限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學生可上傳不同內容給不同報考校系，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每系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均可選擇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使用或不使用學習歷程檔案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件資料</a:t>
            </a:r>
            <a:r>
              <a:rPr lang="zh-TW" altLang="en-US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得同時上傳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文件檔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MB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(PDF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JPG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PNG) 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、影音檔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MB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(MP3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MP4) 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、簡述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，惟未使用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考生無法上傳影音檔案。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F90DA4E-0AE9-4C10-BCAF-BF3F7240EC46}"/>
              </a:ext>
            </a:extLst>
          </p:cNvPr>
          <p:cNvSpPr/>
          <p:nvPr/>
        </p:nvSpPr>
        <p:spPr>
          <a:xfrm>
            <a:off x="1167476" y="6137267"/>
            <a:ext cx="11024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*例：某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科大電機工程系於簡章公告「專題實作及實習科目學習成果」採計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件、「其他課程學習成果」採計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件；多元表現採計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件。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7107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51584" y="2258462"/>
            <a:ext cx="7342188" cy="1656185"/>
          </a:xfrm>
        </p:spPr>
        <p:txBody>
          <a:bodyPr/>
          <a:lstStyle/>
          <a:p>
            <a:pPr algn="ctr">
              <a:buClr>
                <a:srgbClr val="3796BF"/>
              </a:buClr>
              <a:defRPr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四技二專</a:t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日間部</a:t>
            </a:r>
            <a:r>
              <a:rPr lang="zh-TW" altLang="en-US" sz="48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聯合登記分發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2209800" y="4599538"/>
            <a:ext cx="7126560" cy="1781790"/>
          </a:xfrm>
        </p:spPr>
        <p:txBody>
          <a:bodyPr/>
          <a:lstStyle/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215</a:t>
            </a:r>
            <a:r>
              <a:rPr lang="en-US" altLang="zh-TW" sz="2800" b="1" dirty="0">
                <a:solidFill>
                  <a:schemeClr val="tx1"/>
                </a:solidFill>
              </a:rPr>
              <a:t> 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kumimoji="1"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https://www.jctv.ntut.edu.tw/union42/</a:t>
            </a:r>
            <a:endParaRPr kumimoji="1" lang="en-US" altLang="zh-TW" sz="2800" b="1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zh-TW" alt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9142" r="9140" b="9141"/>
          <a:stretch/>
        </p:blipFill>
        <p:spPr>
          <a:xfrm>
            <a:off x="8541644" y="4338305"/>
            <a:ext cx="1152128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圓角矩形 95"/>
          <p:cNvSpPr/>
          <p:nvPr/>
        </p:nvSpPr>
        <p:spPr>
          <a:xfrm>
            <a:off x="6492823" y="4735869"/>
            <a:ext cx="5173197" cy="1057768"/>
          </a:xfrm>
          <a:prstGeom prst="roundRect">
            <a:avLst/>
          </a:prstGeom>
          <a:solidFill>
            <a:srgbClr val="A20DBB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3" name="圓角矩形 92"/>
          <p:cNvSpPr/>
          <p:nvPr/>
        </p:nvSpPr>
        <p:spPr>
          <a:xfrm>
            <a:off x="305157" y="1814767"/>
            <a:ext cx="4561085" cy="720477"/>
          </a:xfrm>
          <a:prstGeom prst="roundRect">
            <a:avLst/>
          </a:prstGeom>
          <a:solidFill>
            <a:srgbClr val="F579AE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3087416" y="566431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Line 4"/>
          <p:cNvSpPr>
            <a:spLocks noChangeShapeType="1"/>
          </p:cNvSpPr>
          <p:nvPr/>
        </p:nvSpPr>
        <p:spPr bwMode="auto">
          <a:xfrm>
            <a:off x="5112811" y="566431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Line 4"/>
          <p:cNvSpPr>
            <a:spLocks noChangeShapeType="1"/>
          </p:cNvSpPr>
          <p:nvPr/>
        </p:nvSpPr>
        <p:spPr bwMode="auto">
          <a:xfrm>
            <a:off x="6080304" y="5663032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Line 4"/>
          <p:cNvSpPr>
            <a:spLocks noChangeShapeType="1"/>
          </p:cNvSpPr>
          <p:nvPr/>
        </p:nvSpPr>
        <p:spPr bwMode="auto">
          <a:xfrm>
            <a:off x="7032104" y="5670349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Line 4"/>
          <p:cNvSpPr>
            <a:spLocks noChangeShapeType="1"/>
          </p:cNvSpPr>
          <p:nvPr/>
        </p:nvSpPr>
        <p:spPr bwMode="auto">
          <a:xfrm>
            <a:off x="8040216" y="566565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Line 4"/>
          <p:cNvSpPr>
            <a:spLocks noChangeShapeType="1"/>
          </p:cNvSpPr>
          <p:nvPr/>
        </p:nvSpPr>
        <p:spPr bwMode="auto">
          <a:xfrm>
            <a:off x="9006849" y="566645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Line 4"/>
          <p:cNvSpPr>
            <a:spLocks noChangeShapeType="1"/>
          </p:cNvSpPr>
          <p:nvPr/>
        </p:nvSpPr>
        <p:spPr bwMode="auto">
          <a:xfrm>
            <a:off x="9865705" y="566565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Line 4"/>
          <p:cNvSpPr>
            <a:spLocks noChangeShapeType="1"/>
          </p:cNvSpPr>
          <p:nvPr/>
        </p:nvSpPr>
        <p:spPr bwMode="auto">
          <a:xfrm>
            <a:off x="10902423" y="566565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4189491" y="566431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7" name="Line 4"/>
          <p:cNvSpPr>
            <a:spLocks noChangeShapeType="1"/>
          </p:cNvSpPr>
          <p:nvPr/>
        </p:nvSpPr>
        <p:spPr bwMode="auto">
          <a:xfrm flipH="1">
            <a:off x="3096668" y="2447506"/>
            <a:ext cx="1" cy="4243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0" name="Line 4"/>
          <p:cNvSpPr>
            <a:spLocks noChangeShapeType="1"/>
          </p:cNvSpPr>
          <p:nvPr/>
        </p:nvSpPr>
        <p:spPr bwMode="auto">
          <a:xfrm>
            <a:off x="3758445" y="1458490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2" name="Line 6"/>
          <p:cNvSpPr>
            <a:spLocks noChangeShapeType="1"/>
          </p:cNvSpPr>
          <p:nvPr/>
        </p:nvSpPr>
        <p:spPr bwMode="auto">
          <a:xfrm>
            <a:off x="8527380" y="1451826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6617916" y="1885213"/>
            <a:ext cx="3661138" cy="5746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學測成績</a:t>
            </a:r>
          </a:p>
        </p:txBody>
      </p:sp>
      <p:sp>
        <p:nvSpPr>
          <p:cNvPr id="95" name="圓角矩形 94"/>
          <p:cNvSpPr/>
          <p:nvPr/>
        </p:nvSpPr>
        <p:spPr>
          <a:xfrm>
            <a:off x="305157" y="4757185"/>
            <a:ext cx="4444723" cy="1057768"/>
          </a:xfrm>
          <a:prstGeom prst="roundRect">
            <a:avLst/>
          </a:prstGeom>
          <a:solidFill>
            <a:srgbClr val="A20DBB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515" name="Rectangle 9"/>
          <p:cNvSpPr>
            <a:spLocks noChangeArrowheads="1"/>
          </p:cNvSpPr>
          <p:nvPr/>
        </p:nvSpPr>
        <p:spPr bwMode="auto">
          <a:xfrm>
            <a:off x="8528575" y="2872638"/>
            <a:ext cx="867289" cy="15909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國際或全國</a:t>
            </a:r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技藝技能競賽</a:t>
            </a:r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1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名獲獎</a:t>
            </a:r>
            <a:endParaRPr lang="en-US" altLang="zh-TW" sz="13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正備取國手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6" name="Rectangle 15"/>
          <p:cNvSpPr>
            <a:spLocks noChangeArrowheads="1"/>
          </p:cNvSpPr>
          <p:nvPr/>
        </p:nvSpPr>
        <p:spPr bwMode="auto">
          <a:xfrm>
            <a:off x="3686931" y="4835202"/>
            <a:ext cx="1050693" cy="936719"/>
          </a:xfrm>
          <a:prstGeom prst="round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</a:p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</a:t>
            </a:r>
          </a:p>
          <a:p>
            <a:pPr algn="ctr" eaLnBrk="1" hangingPunct="1"/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聯合登記分發</a:t>
            </a:r>
            <a:b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應屆普通科除外</a:t>
            </a:r>
            <a:r>
              <a:rPr lang="en-US" altLang="zh-TW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1517" name="Rectangle 16"/>
          <p:cNvSpPr>
            <a:spLocks noChangeArrowheads="1"/>
          </p:cNvSpPr>
          <p:nvPr/>
        </p:nvSpPr>
        <p:spPr bwMode="auto">
          <a:xfrm>
            <a:off x="5667785" y="4847488"/>
            <a:ext cx="825038" cy="892730"/>
          </a:xfrm>
          <a:prstGeom prst="round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br>
              <a:rPr lang="en-US" altLang="zh-TW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進修部</a:t>
            </a:r>
          </a:p>
          <a:p>
            <a:pPr algn="ctr" eaLnBrk="1" hangingPunct="1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單獨招生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8" name="Line 17"/>
          <p:cNvSpPr>
            <a:spLocks noChangeShapeType="1"/>
          </p:cNvSpPr>
          <p:nvPr/>
        </p:nvSpPr>
        <p:spPr bwMode="auto">
          <a:xfrm>
            <a:off x="3096667" y="4463337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0" name="Line 19"/>
          <p:cNvSpPr>
            <a:spLocks noChangeShapeType="1"/>
          </p:cNvSpPr>
          <p:nvPr/>
        </p:nvSpPr>
        <p:spPr bwMode="auto">
          <a:xfrm flipH="1">
            <a:off x="5617625" y="1472462"/>
            <a:ext cx="1" cy="13993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1" name="Line 20"/>
          <p:cNvSpPr>
            <a:spLocks noChangeShapeType="1"/>
          </p:cNvSpPr>
          <p:nvPr/>
        </p:nvSpPr>
        <p:spPr bwMode="auto">
          <a:xfrm>
            <a:off x="8976320" y="2458301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4" name="Rectangle 9"/>
          <p:cNvSpPr>
            <a:spLocks noChangeArrowheads="1"/>
          </p:cNvSpPr>
          <p:nvPr/>
        </p:nvSpPr>
        <p:spPr bwMode="auto">
          <a:xfrm>
            <a:off x="9452740" y="2872637"/>
            <a:ext cx="891733" cy="1590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技藝技能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競賽得獎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乙級</a:t>
            </a:r>
            <a:r>
              <a:rPr lang="zh-TW" altLang="en-US" sz="9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endParaRPr lang="en-US" altLang="zh-TW" sz="9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技術士證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sz="1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專技人員</a:t>
            </a:r>
            <a:endParaRPr lang="en-US" altLang="zh-TW" sz="1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8" name="Rectangle 8"/>
          <p:cNvSpPr>
            <a:spLocks noChangeArrowheads="1"/>
          </p:cNvSpPr>
          <p:nvPr/>
        </p:nvSpPr>
        <p:spPr bwMode="auto">
          <a:xfrm>
            <a:off x="8561177" y="4836375"/>
            <a:ext cx="879914" cy="936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技優保送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9" name="Line 17"/>
          <p:cNvSpPr>
            <a:spLocks noChangeShapeType="1"/>
          </p:cNvSpPr>
          <p:nvPr/>
        </p:nvSpPr>
        <p:spPr bwMode="auto">
          <a:xfrm>
            <a:off x="9006849" y="4466487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0" name="Rectangle 16"/>
          <p:cNvSpPr>
            <a:spLocks noChangeArrowheads="1"/>
          </p:cNvSpPr>
          <p:nvPr/>
        </p:nvSpPr>
        <p:spPr bwMode="auto">
          <a:xfrm>
            <a:off x="9459363" y="4836081"/>
            <a:ext cx="851868" cy="936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技優甄審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1" name="Line 19"/>
          <p:cNvSpPr>
            <a:spLocks noChangeShapeType="1"/>
          </p:cNvSpPr>
          <p:nvPr/>
        </p:nvSpPr>
        <p:spPr bwMode="auto">
          <a:xfrm>
            <a:off x="9862711" y="4475718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5" name="Rectangle 9"/>
          <p:cNvSpPr>
            <a:spLocks noChangeArrowheads="1"/>
          </p:cNvSpPr>
          <p:nvPr/>
        </p:nvSpPr>
        <p:spPr bwMode="auto">
          <a:xfrm>
            <a:off x="6528048" y="2872638"/>
            <a:ext cx="1008542" cy="15703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綜高專門學程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應屆生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校內推薦</a:t>
            </a:r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在校前</a:t>
            </a:r>
            <a:r>
              <a:rPr lang="en-US" alt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</a:p>
          <a:p>
            <a:pPr algn="ctr" eaLnBrk="1" hangingPunct="1"/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6" name="Rectangle 9"/>
          <p:cNvSpPr>
            <a:spLocks noChangeArrowheads="1"/>
          </p:cNvSpPr>
          <p:nvPr/>
        </p:nvSpPr>
        <p:spPr bwMode="auto">
          <a:xfrm>
            <a:off x="7612680" y="2871853"/>
            <a:ext cx="859585" cy="15703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t"/>
          <a:lstStyle/>
          <a:p>
            <a:pPr algn="ctr" eaLnBrk="1" hangingPunct="1"/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特殊經歷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才藝專長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優良表現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青年儲蓄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7" name="Line 20"/>
          <p:cNvSpPr>
            <a:spLocks noChangeShapeType="1"/>
          </p:cNvSpPr>
          <p:nvPr/>
        </p:nvSpPr>
        <p:spPr bwMode="auto">
          <a:xfrm>
            <a:off x="8040216" y="2479168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8" name="Rectangle 8"/>
          <p:cNvSpPr>
            <a:spLocks noChangeArrowheads="1"/>
          </p:cNvSpPr>
          <p:nvPr/>
        </p:nvSpPr>
        <p:spPr bwMode="auto">
          <a:xfrm>
            <a:off x="6528048" y="4839550"/>
            <a:ext cx="1035062" cy="936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校院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推薦甄選入學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9" name="Line 17"/>
          <p:cNvSpPr>
            <a:spLocks noChangeShapeType="1"/>
          </p:cNvSpPr>
          <p:nvPr/>
        </p:nvSpPr>
        <p:spPr bwMode="auto">
          <a:xfrm>
            <a:off x="7032104" y="4463337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40" name="Rectangle 16"/>
          <p:cNvSpPr>
            <a:spLocks noChangeArrowheads="1"/>
          </p:cNvSpPr>
          <p:nvPr/>
        </p:nvSpPr>
        <p:spPr bwMode="auto">
          <a:xfrm>
            <a:off x="7612098" y="4835296"/>
            <a:ext cx="839778" cy="936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41" name="Line 19"/>
          <p:cNvSpPr>
            <a:spLocks noChangeShapeType="1"/>
          </p:cNvSpPr>
          <p:nvPr/>
        </p:nvSpPr>
        <p:spPr bwMode="auto">
          <a:xfrm>
            <a:off x="8040216" y="4451974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>
            <a:off x="9858438" y="2468619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4994638" y="2848064"/>
            <a:ext cx="1317386" cy="1615567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獨招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簡章要求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10383933" y="1872831"/>
            <a:ext cx="1080119" cy="574675"/>
          </a:xfrm>
          <a:prstGeom prst="round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參加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學測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取得成績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10887987" y="1472463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10400879" y="2891686"/>
            <a:ext cx="1016810" cy="155131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普通科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綜合高中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藝術群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實驗教育生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簡章資格者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10902423" y="2458299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10403371" y="4803593"/>
            <a:ext cx="1060681" cy="936625"/>
          </a:xfrm>
          <a:prstGeom prst="round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高中生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申請入學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Line 19"/>
          <p:cNvSpPr>
            <a:spLocks noChangeShapeType="1"/>
          </p:cNvSpPr>
          <p:nvPr/>
        </p:nvSpPr>
        <p:spPr bwMode="auto">
          <a:xfrm>
            <a:off x="10902423" y="4445852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772228" y="4835201"/>
            <a:ext cx="860333" cy="905017"/>
          </a:xfrm>
          <a:prstGeom prst="round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endParaRPr lang="en-US" altLang="zh-TW" sz="1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</a:t>
            </a:r>
          </a:p>
          <a:p>
            <a:pPr algn="ctr" eaLnBrk="1" hangingPunct="1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單獨招生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en-US" altLang="zh-TW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應屆普通科除外</a:t>
            </a:r>
            <a:r>
              <a:rPr lang="en-US" altLang="zh-TW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 flipH="1">
            <a:off x="4214276" y="4451973"/>
            <a:ext cx="0" cy="3955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3" name="Line 6"/>
          <p:cNvSpPr>
            <a:spLocks noChangeShapeType="1"/>
          </p:cNvSpPr>
          <p:nvPr/>
        </p:nvSpPr>
        <p:spPr bwMode="auto">
          <a:xfrm>
            <a:off x="6997102" y="2479953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2605916" y="2871853"/>
            <a:ext cx="1064303" cy="1567697"/>
          </a:xfrm>
          <a:prstGeom prst="roundRect">
            <a:avLst/>
          </a:prstGeom>
          <a:solidFill>
            <a:srgbClr val="F4E784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專業群科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綜高專門學程</a:t>
            </a:r>
            <a:br>
              <a:rPr lang="en-US" altLang="zh-TW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非應屆普通科</a:t>
            </a:r>
            <a:endParaRPr lang="en-US" altLang="zh-TW" sz="10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或青年儲蓄方案</a:t>
            </a:r>
            <a:endParaRPr lang="en-US" altLang="zh-TW" sz="11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602732" y="6096420"/>
            <a:ext cx="8896443" cy="42892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適性的科大生</a:t>
            </a:r>
          </a:p>
        </p:txBody>
      </p:sp>
      <p:sp>
        <p:nvSpPr>
          <p:cNvPr id="69" name="標題 1"/>
          <p:cNvSpPr txBox="1">
            <a:spLocks/>
          </p:cNvSpPr>
          <p:nvPr/>
        </p:nvSpPr>
        <p:spPr>
          <a:xfrm>
            <a:off x="4236486" y="255276"/>
            <a:ext cx="6321000" cy="6276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fontAlgn="auto">
              <a:spcBef>
                <a:spcPct val="0"/>
              </a:spcBef>
            </a:pPr>
            <a:r>
              <a:rPr kumimoji="0" lang="zh-TW" altLang="en-US" sz="40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4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升學管道流程圖</a:t>
            </a: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3698576" y="2871853"/>
            <a:ext cx="1064303" cy="1603865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專業群科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綜高專門學程</a:t>
            </a:r>
            <a:br>
              <a:rPr lang="en-US" altLang="zh-TW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綜高學術學程</a:t>
            </a:r>
            <a:endParaRPr lang="en-US" altLang="zh-TW" sz="1050" b="1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非</a:t>
            </a: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應屆普通科</a:t>
            </a:r>
            <a:endParaRPr lang="en-US" altLang="zh-TW" sz="10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Line 4"/>
          <p:cNvSpPr>
            <a:spLocks noChangeShapeType="1"/>
          </p:cNvSpPr>
          <p:nvPr/>
        </p:nvSpPr>
        <p:spPr bwMode="auto">
          <a:xfrm>
            <a:off x="4196025" y="2479168"/>
            <a:ext cx="0" cy="4125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2573771" y="1893944"/>
            <a:ext cx="2198457" cy="574675"/>
          </a:xfrm>
          <a:prstGeom prst="roundRect">
            <a:avLst/>
          </a:prstGeom>
          <a:solidFill>
            <a:srgbClr val="F4E784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取得成績</a:t>
            </a:r>
          </a:p>
        </p:txBody>
      </p: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2567609" y="984533"/>
            <a:ext cx="8896443" cy="500383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技高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普高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endParaRPr lang="zh-TW" altLang="en-US" b="1" dirty="0">
              <a:solidFill>
                <a:srgbClr val="CC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" name="肘形接點 2"/>
          <p:cNvCxnSpPr>
            <a:stCxn id="41" idx="2"/>
            <a:endCxn id="54" idx="0"/>
          </p:cNvCxnSpPr>
          <p:nvPr/>
        </p:nvCxnSpPr>
        <p:spPr>
          <a:xfrm rot="5400000">
            <a:off x="5242078" y="4423948"/>
            <a:ext cx="371570" cy="45093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肘形接點 56"/>
          <p:cNvCxnSpPr>
            <a:stCxn id="41" idx="2"/>
            <a:endCxn id="21517" idx="0"/>
          </p:cNvCxnSpPr>
          <p:nvPr/>
        </p:nvCxnSpPr>
        <p:spPr>
          <a:xfrm rot="16200000" flipH="1">
            <a:off x="5674888" y="4442073"/>
            <a:ext cx="383858" cy="426973"/>
          </a:xfrm>
          <a:prstGeom prst="bentConnector3">
            <a:avLst>
              <a:gd name="adj1" fmla="val 4777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741864" y="1108865"/>
            <a:ext cx="26019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含應屆、非應屆畢業生及同等學力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" name="圖片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84" y="836712"/>
            <a:ext cx="964127" cy="964127"/>
          </a:xfrm>
          <a:prstGeom prst="rect">
            <a:avLst/>
          </a:prstGeom>
        </p:spPr>
      </p:pic>
      <p:pic>
        <p:nvPicPr>
          <p:cNvPr id="73" name="image105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041" y="1854932"/>
            <a:ext cx="1467614" cy="62423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74" name="矩形 73"/>
          <p:cNvSpPr/>
          <p:nvPr/>
        </p:nvSpPr>
        <p:spPr>
          <a:xfrm>
            <a:off x="476513" y="2504137"/>
            <a:ext cx="19277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363"/>
              </a:spcBef>
            </a:pPr>
            <a:r>
              <a:rPr lang="en-US" altLang="zh-TW" sz="105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http://www.tcte.edu.tw/</a:t>
            </a:r>
          </a:p>
        </p:txBody>
      </p:sp>
      <p:pic>
        <p:nvPicPr>
          <p:cNvPr id="87" name="圖片 86"/>
          <p:cNvPicPr/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40" y="3871886"/>
            <a:ext cx="902513" cy="878872"/>
          </a:xfrm>
          <a:prstGeom prst="rect">
            <a:avLst/>
          </a:prstGeom>
          <a:noFill/>
        </p:spPr>
      </p:pic>
      <p:sp>
        <p:nvSpPr>
          <p:cNvPr id="92" name="矩形 91"/>
          <p:cNvSpPr/>
          <p:nvPr/>
        </p:nvSpPr>
        <p:spPr>
          <a:xfrm>
            <a:off x="462545" y="5823415"/>
            <a:ext cx="210506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https://www.jctv.ntut.edu.tw/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508343" y="4989277"/>
            <a:ext cx="1695243" cy="673755"/>
            <a:chOff x="2986278" y="7681175"/>
            <a:chExt cx="1695243" cy="673755"/>
          </a:xfrm>
        </p:grpSpPr>
        <p:sp>
          <p:nvSpPr>
            <p:cNvPr id="97" name="圓角矩形 96"/>
            <p:cNvSpPr/>
            <p:nvPr/>
          </p:nvSpPr>
          <p:spPr>
            <a:xfrm>
              <a:off x="2986278" y="7681175"/>
              <a:ext cx="1695243" cy="67375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 cmpd="sng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3046882" y="7752706"/>
              <a:ext cx="1444877" cy="602224"/>
              <a:chOff x="2151311" y="6899348"/>
              <a:chExt cx="6242294" cy="2018031"/>
            </a:xfrm>
            <a:solidFill>
              <a:schemeClr val="bg1"/>
            </a:solidFill>
          </p:grpSpPr>
          <p:pic>
            <p:nvPicPr>
              <p:cNvPr id="88" name="圖片 1" descr="聯合會logo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r="86443"/>
              <a:stretch/>
            </p:blipFill>
            <p:spPr bwMode="auto">
              <a:xfrm>
                <a:off x="2151311" y="6937408"/>
                <a:ext cx="1437213" cy="19038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圖片 1" descr="聯合會logo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3744" t="38292" r="21237" b="17187"/>
              <a:stretch/>
            </p:blipFill>
            <p:spPr bwMode="auto">
              <a:xfrm>
                <a:off x="3569069" y="6899348"/>
                <a:ext cx="4824536" cy="10519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圖片 1" descr="聯合會logo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78763" t="38019" b="17187"/>
              <a:stretch/>
            </p:blipFill>
            <p:spPr bwMode="auto">
              <a:xfrm>
                <a:off x="5070037" y="7858931"/>
                <a:ext cx="1575806" cy="10584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1514" name="Rectangle 8"/>
          <p:cNvSpPr>
            <a:spLocks noChangeArrowheads="1"/>
          </p:cNvSpPr>
          <p:nvPr/>
        </p:nvSpPr>
        <p:spPr bwMode="auto">
          <a:xfrm>
            <a:off x="2567608" y="4847487"/>
            <a:ext cx="1070466" cy="946150"/>
          </a:xfrm>
          <a:prstGeom prst="roundRect">
            <a:avLst/>
          </a:prstGeom>
          <a:solidFill>
            <a:srgbClr val="F4E784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應屆普通科除外</a:t>
            </a:r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64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3" grpId="0" animBg="1"/>
      <p:bldP spid="95" grpId="0" animBg="1"/>
      <p:bldP spid="74" grpId="0"/>
      <p:bldP spid="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內容版面配置區 2"/>
          <p:cNvSpPr txBox="1">
            <a:spLocks noGrp="1"/>
          </p:cNvSpPr>
          <p:nvPr>
            <p:ph idx="1"/>
          </p:nvPr>
        </p:nvSpPr>
        <p:spPr>
          <a:xfrm>
            <a:off x="3168268" y="1052736"/>
            <a:ext cx="9023732" cy="5616624"/>
          </a:xfrm>
        </p:spPr>
        <p:txBody>
          <a:bodyPr anchor="t"/>
          <a:lstStyle/>
          <a:p>
            <a:pPr marL="174625" indent="-1746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專業群科、綜高學程</a:t>
            </a:r>
            <a:r>
              <a:rPr lang="en-US" altLang="zh-TW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學術及專門學程</a:t>
            </a:r>
            <a:r>
              <a:rPr lang="en-US" altLang="zh-TW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、非應屆普通科及</a:t>
            </a: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ea"/>
              </a:rPr>
              <a:t>同等學力</a:t>
            </a: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考生。</a:t>
            </a:r>
            <a:br>
              <a:rPr lang="en-US" altLang="zh-TW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zh-TW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(</a:t>
            </a:r>
            <a:r>
              <a:rPr lang="zh-TW" altLang="en-US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應屆高中普通科不可報名</a:t>
            </a:r>
            <a:r>
              <a:rPr lang="en-US" altLang="zh-TW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)</a:t>
            </a:r>
          </a:p>
          <a:p>
            <a:pPr marL="174625" indent="-1746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TW" sz="1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1200" b="1" dirty="0">
              <a:solidFill>
                <a:srgbClr val="C00000"/>
              </a:solidFill>
              <a:latin typeface="+mn-ea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集體報名、個別報名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17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據點發售紙本招生簡章，亦可網頁下載。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受其他管道增額或缺額影響，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n-ea"/>
              </a:rPr>
              <a:t>填志願前，記得查詢最新名額、考科成績權重組合人數累計表。</a:t>
            </a:r>
            <a:endParaRPr lang="en-US" altLang="zh-TW" sz="1800" b="1" dirty="0">
              <a:solidFill>
                <a:schemeClr val="tx1"/>
              </a:solidFill>
              <a:highlight>
                <a:srgbClr val="FCFEB0"/>
              </a:highlight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「統測原始成績有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科目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含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以上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0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分，不得登記參加一般生名額分發。」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可選填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199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個志願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，只能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選填與統測類別相同的志願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  <a:cs typeface="Arial" panose="020B0604020202020204" pitchFamily="34" charset="0"/>
              </a:rPr>
              <a:t>填志願的原則：</a:t>
            </a:r>
            <a:endParaRPr lang="en-US" altLang="zh-TW" sz="1800" b="1" dirty="0">
              <a:solidFill>
                <a:srgbClr val="C00000"/>
              </a:solidFill>
              <a:latin typeface="+mn-ea"/>
              <a:cs typeface="Arial" panose="020B0604020202020204" pitchFamily="34" charset="0"/>
            </a:endParaRPr>
          </a:p>
          <a:p>
            <a:pPr marL="628650" indent="-254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夢幻的想唸的填前面、應該會上的填中間、保險的填後面。</a:t>
            </a:r>
            <a:endParaRPr lang="en-US" altLang="zh-TW" sz="1800" b="1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  <a:p>
            <a:pPr marL="628650" indent="-254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「依照自己的就讀意願順序填寫」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  <a:cs typeface="Arial" panose="020B0604020202020204" pitchFamily="34" charset="0"/>
              </a:rPr>
              <a:t>第一志願一定是自己最想讀的志願。</a:t>
            </a:r>
            <a:endParaRPr lang="en-US" altLang="zh-TW" sz="1800" b="1" dirty="0">
              <a:solidFill>
                <a:srgbClr val="0070C0"/>
              </a:solidFill>
              <a:latin typeface="+mn-ea"/>
              <a:cs typeface="Arial" panose="020B0604020202020204" pitchFamily="34" charset="0"/>
            </a:endParaRPr>
          </a:p>
          <a:p>
            <a:pPr marL="628650" indent="-254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「儘量選填志願」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志願填好填滿、越多越好。</a:t>
            </a:r>
            <a:endParaRPr lang="en-US" altLang="zh-TW" sz="1800" b="1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altLang="zh-TW" sz="11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各校系採計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彈性權重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，共同科目加權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1~2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倍、專業科目加權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2~3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倍，總分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700~1,100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分。</a:t>
            </a:r>
            <a:endParaRPr lang="en-US" altLang="zh-TW" sz="18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2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完全採計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統測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國文、英文、 數學、專業科目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一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、專業科目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二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) 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5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科成績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，依考生成績高低及志願序依序分發。</a:t>
            </a:r>
            <a:endParaRPr lang="en-US" altLang="zh-TW" sz="18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zh-TW" altLang="en-US" sz="24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zh-TW" altLang="en-US" sz="2400" b="1" dirty="0">
              <a:solidFill>
                <a:srgbClr val="607896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-10131"/>
            <a:ext cx="5256584" cy="1052737"/>
          </a:xfrm>
          <a:prstGeom prst="homePlate">
            <a:avLst/>
          </a:prstGeom>
          <a:solidFill>
            <a:srgbClr val="ECF8C0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4016" y="105736"/>
            <a:ext cx="4855061" cy="792854"/>
          </a:xfrm>
          <a:prstGeom prst="homePlate">
            <a:avLst/>
          </a:prstGeom>
          <a:solidFill>
            <a:srgbClr val="DCF28A"/>
          </a:solidFill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聯合登記分發</a:t>
            </a:r>
            <a:r>
              <a:rPr kumimoji="0"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簡介</a:t>
            </a:r>
            <a:endParaRPr kumimoji="0" lang="zh-TW" altLang="en-US" sz="2400" dirty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99233" y="5589240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成績計算  </a:t>
            </a:r>
          </a:p>
        </p:txBody>
      </p:sp>
      <p:sp>
        <p:nvSpPr>
          <p:cNvPr id="11" name="矩形 10"/>
          <p:cNvSpPr/>
          <p:nvPr/>
        </p:nvSpPr>
        <p:spPr>
          <a:xfrm>
            <a:off x="1686452" y="6093296"/>
            <a:ext cx="1481816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分發方式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28108" y="1844824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報名繳費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28108" y="1158473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06485" y="4365104"/>
            <a:ext cx="2129339" cy="1021556"/>
          </a:xfrm>
          <a:prstGeom prst="wedgeRoundRectCallout">
            <a:avLst>
              <a:gd name="adj1" fmla="val 41060"/>
              <a:gd name="adj2" fmla="val 65497"/>
              <a:gd name="adj3" fmla="val 16667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受權重影響，各系最低錄取分數無法均一比較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76C1D8-FD81-4123-9E6A-D7C94FE93624}"/>
              </a:ext>
            </a:extLst>
          </p:cNvPr>
          <p:cNvSpPr/>
          <p:nvPr/>
        </p:nvSpPr>
        <p:spPr>
          <a:xfrm>
            <a:off x="1713317" y="3275692"/>
            <a:ext cx="144016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313832DC-D6A7-4AF4-8075-6863A01CE720}"/>
              </a:ext>
            </a:extLst>
          </p:cNvPr>
          <p:cNvSpPr txBox="1">
            <a:spLocks/>
          </p:cNvSpPr>
          <p:nvPr/>
        </p:nvSpPr>
        <p:spPr>
          <a:xfrm>
            <a:off x="1839258" y="2515593"/>
            <a:ext cx="10161398" cy="55751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7313" algn="just" fontAlgn="auto">
              <a:spcBef>
                <a:spcPts val="120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非應屆考生、特種身分生</a:t>
            </a:r>
            <a:r>
              <a:rPr kumimoji="0"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及系統查詢不具登記資格者，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須提前於</a:t>
            </a:r>
            <a:r>
              <a:rPr kumimoji="0"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5-6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月參加</a:t>
            </a: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，未通過者，</a:t>
            </a:r>
            <a:r>
              <a:rPr kumimoji="0"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月不得繳費及參加網路選填登記志願。</a:t>
            </a:r>
            <a:endParaRPr kumimoji="0"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4EC6830-98A8-4CED-B35B-F73DEAFE882F}"/>
              </a:ext>
            </a:extLst>
          </p:cNvPr>
          <p:cNvSpPr/>
          <p:nvPr/>
        </p:nvSpPr>
        <p:spPr>
          <a:xfrm>
            <a:off x="1700905" y="2539617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 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542DF1F-5086-4A4C-9DD0-786FA1E4D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0"/>
            <a:ext cx="9141310" cy="6858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03C320F-6DE7-4486-A22B-45E6CBA8E2D1}"/>
              </a:ext>
            </a:extLst>
          </p:cNvPr>
          <p:cNvSpPr/>
          <p:nvPr/>
        </p:nvSpPr>
        <p:spPr>
          <a:xfrm>
            <a:off x="-24680" y="6381328"/>
            <a:ext cx="2139959" cy="39094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C9D70AB-6C3C-4545-898A-0190736A20AE}"/>
              </a:ext>
            </a:extLst>
          </p:cNvPr>
          <p:cNvSpPr/>
          <p:nvPr/>
        </p:nvSpPr>
        <p:spPr>
          <a:xfrm>
            <a:off x="2433732" y="4653136"/>
            <a:ext cx="4022308" cy="31893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4E4153D-3982-4CCC-9F69-165B202476A7}"/>
              </a:ext>
            </a:extLst>
          </p:cNvPr>
          <p:cNvSpPr/>
          <p:nvPr/>
        </p:nvSpPr>
        <p:spPr>
          <a:xfrm>
            <a:off x="6168008" y="4221088"/>
            <a:ext cx="2078092" cy="21602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D0D72FE-C4CC-4A73-BCE4-72A4B2C734C4}"/>
              </a:ext>
            </a:extLst>
          </p:cNvPr>
          <p:cNvSpPr/>
          <p:nvPr/>
        </p:nvSpPr>
        <p:spPr>
          <a:xfrm>
            <a:off x="2423592" y="5328616"/>
            <a:ext cx="5822508" cy="152938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747" name="內容版面配置區 2"/>
          <p:cNvSpPr txBox="1">
            <a:spLocks noGrp="1"/>
          </p:cNvSpPr>
          <p:nvPr>
            <p:ph idx="1"/>
          </p:nvPr>
        </p:nvSpPr>
        <p:spPr>
          <a:xfrm>
            <a:off x="8303815" y="4221684"/>
            <a:ext cx="3804222" cy="701279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zh-TW" altLang="en-US" b="1" dirty="0">
                <a:solidFill>
                  <a:schemeClr val="tx1"/>
                </a:solidFill>
                <a:highlight>
                  <a:srgbClr val="FCFEB0"/>
                </a:highlight>
                <a:latin typeface="+mn-ea"/>
              </a:rPr>
              <a:t>填志願前，記得查詢最新名額、考科成績權重組合人數累計表。</a:t>
            </a:r>
            <a:endParaRPr lang="zh-TW" altLang="en-US" sz="2800" b="1" dirty="0">
              <a:solidFill>
                <a:srgbClr val="607896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2918A086-8149-44B3-8289-28048D47AF97}"/>
              </a:ext>
            </a:extLst>
          </p:cNvPr>
          <p:cNvSpPr txBox="1">
            <a:spLocks/>
          </p:cNvSpPr>
          <p:nvPr/>
        </p:nvSpPr>
        <p:spPr>
          <a:xfrm>
            <a:off x="8244285" y="915492"/>
            <a:ext cx="1635352" cy="35326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考生作業系統</a:t>
            </a:r>
            <a:endParaRPr kumimoji="0" lang="zh-TW" altLang="en-US" sz="2400" b="1" dirty="0">
              <a:solidFill>
                <a:srgbClr val="607896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id="{9F0400C2-AB50-4B77-9765-7399441906BD}"/>
              </a:ext>
            </a:extLst>
          </p:cNvPr>
          <p:cNvSpPr txBox="1">
            <a:spLocks/>
          </p:cNvSpPr>
          <p:nvPr/>
        </p:nvSpPr>
        <p:spPr>
          <a:xfrm>
            <a:off x="8244285" y="1327569"/>
            <a:ext cx="3863752" cy="22454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b="1" dirty="0"/>
              <a:t>資格審查</a:t>
            </a:r>
            <a:r>
              <a:rPr lang="en-US" altLang="zh-TW" b="1" dirty="0"/>
              <a:t>/</a:t>
            </a:r>
            <a:r>
              <a:rPr lang="zh-TW" altLang="en-US" b="1" dirty="0"/>
              <a:t>結果查詢</a:t>
            </a:r>
            <a:endParaRPr lang="en-US" altLang="zh-TW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dirty="0"/>
              <a:t>繳款單列印</a:t>
            </a:r>
            <a:r>
              <a:rPr lang="en-US" altLang="zh-TW" dirty="0"/>
              <a:t>/</a:t>
            </a:r>
            <a:r>
              <a:rPr lang="zh-TW" altLang="en-US" dirty="0"/>
              <a:t>繳費狀態查詢</a:t>
            </a:r>
            <a:endParaRPr lang="en-US" altLang="zh-TW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b="1" dirty="0"/>
              <a:t>個人總成績查詢</a:t>
            </a:r>
            <a:endParaRPr lang="en-US" altLang="zh-TW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dirty="0"/>
              <a:t>網路選填登記志願系統</a:t>
            </a:r>
            <a:endParaRPr lang="en-US" altLang="zh-TW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b="1" dirty="0"/>
              <a:t>分發結果考生個人查詢</a:t>
            </a:r>
            <a:endParaRPr lang="en-US" altLang="zh-TW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dirty="0"/>
              <a:t>各校系科</a:t>
            </a:r>
            <a:r>
              <a:rPr lang="en-US" altLang="zh-TW" dirty="0"/>
              <a:t>(</a:t>
            </a:r>
            <a:r>
              <a:rPr lang="zh-TW" altLang="en-US" dirty="0"/>
              <a:t>組</a:t>
            </a:r>
            <a:r>
              <a:rPr lang="en-US" altLang="zh-TW" dirty="0"/>
              <a:t>)</a:t>
            </a:r>
            <a:r>
              <a:rPr lang="zh-TW" altLang="en-US" dirty="0"/>
              <a:t>、學程錄取總成績統計表</a:t>
            </a:r>
            <a:endParaRPr lang="en-US" altLang="zh-TW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2400" b="1" dirty="0">
              <a:solidFill>
                <a:srgbClr val="607896"/>
              </a:solidFill>
              <a:latin typeface="+mn-ea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38326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08684" y="2348880"/>
            <a:ext cx="7774632" cy="1546400"/>
          </a:xfrm>
        </p:spPr>
        <p:txBody>
          <a:bodyPr/>
          <a:lstStyle/>
          <a:p>
            <a:pPr algn="ctr">
              <a:buClr>
                <a:srgbClr val="3796BF"/>
              </a:buClr>
              <a:defRPr/>
            </a:pPr>
            <a:r>
              <a:rPr lang="zh-TW" altLang="en-US" sz="48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科技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校院</a:t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zh-TW" altLang="en-US" sz="48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繁星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計畫聯合</a:t>
            </a:r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推薦甄選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40732" y="4509120"/>
            <a:ext cx="6910536" cy="1046400"/>
          </a:xfrm>
        </p:spPr>
        <p:txBody>
          <a:bodyPr/>
          <a:lstStyle/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226</a:t>
            </a:r>
            <a:r>
              <a:rPr lang="en-US" altLang="zh-TW" sz="2800" b="1" dirty="0">
                <a:solidFill>
                  <a:schemeClr val="tx1"/>
                </a:solidFill>
              </a:rPr>
              <a:t> 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kumimoji="1"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http://www.jctv.ntut.edu.tw/star/</a:t>
            </a:r>
            <a:endParaRPr kumimoji="1" lang="en-US" altLang="zh-TW" sz="2800" b="1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9142" r="9141" b="9141"/>
          <a:stretch/>
        </p:blipFill>
        <p:spPr>
          <a:xfrm>
            <a:off x="8975204" y="4274685"/>
            <a:ext cx="1152128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內容版面配置區 2"/>
          <p:cNvSpPr txBox="1">
            <a:spLocks noGrp="1"/>
          </p:cNvSpPr>
          <p:nvPr>
            <p:ph idx="1"/>
          </p:nvPr>
        </p:nvSpPr>
        <p:spPr>
          <a:xfrm>
            <a:off x="2038010" y="1052736"/>
            <a:ext cx="9901884" cy="5640034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限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專業群科或修畢專門學程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25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學分以上之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應屆畢業生</a:t>
            </a:r>
            <a:endParaRPr lang="en-US" altLang="zh-TW" sz="18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  <a:sym typeface="Roboto Condensed"/>
              </a:rPr>
              <a:t>全程就讀同一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所學校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在校學業成績</a:t>
            </a:r>
            <a:r>
              <a:rPr lang="en-US" altLang="zh-TW" sz="14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400" b="1" dirty="0">
                <a:solidFill>
                  <a:schemeClr val="tx1"/>
                </a:solidFill>
                <a:latin typeface="+mn-ea"/>
              </a:rPr>
              <a:t>截至高三上學期</a:t>
            </a:r>
            <a:r>
              <a:rPr lang="en-US" altLang="zh-TW" sz="14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排名在全科組或學程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前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30%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以內者。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1000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各校明訂遴選辦法及程序，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sym typeface="Roboto Condensed"/>
              </a:rPr>
              <a:t>至多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sym typeface="Roboto Condensed"/>
              </a:rPr>
              <a:t>推薦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  <a:sym typeface="Roboto Condensed"/>
              </a:rPr>
              <a:t>15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名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11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  <a:sym typeface="Roboto Condensed"/>
              </a:rPr>
              <a:t>考生依所就讀系科歸屬群別及不分群之志願，至多填寫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  <a:sym typeface="Roboto Condensed"/>
              </a:rPr>
              <a:t>25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sym typeface="Roboto Condensed"/>
              </a:rPr>
              <a:t>個志願。</a:t>
            </a:r>
            <a:endParaRPr lang="en-US" altLang="zh-TW" sz="1800" b="1" dirty="0">
              <a:solidFill>
                <a:srgbClr val="C00000"/>
              </a:solidFill>
              <a:latin typeface="+mn-ea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繁星錄取生無論放棄與否，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一律不得報名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四技二專甄選入學招生</a:t>
            </a:r>
            <a:r>
              <a:rPr lang="zh-TW" altLang="en-US" sz="1800" dirty="0">
                <a:solidFill>
                  <a:schemeClr val="tx1"/>
                </a:solidFill>
                <a:latin typeface="+mn-ea"/>
              </a:rPr>
              <a:t>，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考生在選填志願時可謹慎考量，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n-ea"/>
              </a:rPr>
              <a:t>無意願就讀之招生校系請勿選填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。</a:t>
            </a:r>
            <a:endParaRPr lang="zh-TW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6350" y="1967626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校內推薦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6350" y="2472779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308" y="1052736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7328" y="-1"/>
            <a:ext cx="4608512" cy="105273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91344" y="115866"/>
            <a:ext cx="4256492" cy="79285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Oswald"/>
              </a:rPr>
              <a:t>科技繁星</a:t>
            </a:r>
            <a:r>
              <a:rPr kumimoji="0"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9357773" y="689952"/>
            <a:ext cx="2642883" cy="1736646"/>
          </a:xfrm>
          <a:prstGeom prst="wedgeRoundRectCallout">
            <a:avLst>
              <a:gd name="adj1" fmla="val -59163"/>
              <a:gd name="adj2" fmla="val 6240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技高學校通常會鼓勵學生「試試看」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繁星可以申請到哪個校系，但分發後學生卻不想就讀而放棄。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這樣一來，也損失報名甄選的機會了！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07BB8F56-797E-4050-93BA-07733B2CF004}"/>
              </a:ext>
            </a:extLst>
          </p:cNvPr>
          <p:cNvSpPr txBox="1">
            <a:spLocks/>
          </p:cNvSpPr>
          <p:nvPr/>
        </p:nvSpPr>
        <p:spPr>
          <a:xfrm>
            <a:off x="2056510" y="3407786"/>
            <a:ext cx="10135490" cy="217736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schemeClr val="tx1"/>
                </a:solidFill>
                <a:latin typeface="+mn-ea"/>
              </a:rPr>
              <a:t>依</a:t>
            </a:r>
            <a:r>
              <a:rPr kumimoji="0" lang="en-US" altLang="zh-TW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8</a:t>
            </a:r>
            <a:r>
              <a:rPr kumimoji="0" lang="zh-TW" altLang="en-US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項比序</a:t>
            </a:r>
            <a:r>
              <a:rPr kumimoji="0" lang="zh-TW" altLang="en-US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排名順序進行分發作業</a:t>
            </a:r>
            <a:endParaRPr kumimoji="0" lang="en-US" altLang="zh-TW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58775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1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比序：</a:t>
            </a:r>
            <a:r>
              <a:rPr kumimoji="0" lang="zh-TW" altLang="en-US" sz="1600" b="1" dirty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學業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平均成績</a:t>
            </a:r>
            <a:r>
              <a:rPr kumimoji="0" lang="zh-TW" altLang="en-US" sz="16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群名次百分比</a:t>
            </a:r>
            <a:endParaRPr kumimoji="0" lang="en-US" altLang="zh-TW" sz="16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 marL="358775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2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比序：</a:t>
            </a:r>
            <a:r>
              <a:rPr kumimoji="0" lang="zh-TW" altLang="en-US" sz="1600" b="1" dirty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專業及實習科目</a:t>
            </a:r>
            <a:r>
              <a:rPr kumimoji="0"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綜高為專精科目</a:t>
            </a:r>
            <a:r>
              <a:rPr kumimoji="0"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平均成績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群名次百分比</a:t>
            </a:r>
            <a:endParaRPr kumimoji="0"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58775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3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比序：</a:t>
            </a:r>
            <a:r>
              <a:rPr kumimoji="0" lang="zh-TW" altLang="en-US" sz="18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技能領域科目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平均成績群名次百分比</a:t>
            </a:r>
            <a:r>
              <a:rPr kumimoji="0"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0"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綜高為核心科目；實用技能學程、建教合作班為實習科目</a:t>
            </a:r>
            <a:r>
              <a:rPr kumimoji="0"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58775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4-6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比序：</a:t>
            </a:r>
            <a:r>
              <a:rPr kumimoji="0" lang="zh-TW" altLang="en-US" sz="1600" b="1" dirty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英語文、國語文、數學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平均成績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群名次百分比</a:t>
            </a:r>
            <a:endParaRPr kumimoji="0"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58775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7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比序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：「競賽、證照及語文能力檢定」之總合成績</a:t>
            </a:r>
            <a:endParaRPr kumimoji="0"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58775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  <a:sym typeface="Roboto Condensed"/>
              </a:rPr>
              <a:t>8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序：</a:t>
            </a:r>
            <a:r>
              <a:rPr kumimoji="0" lang="zh-TW" altLang="en-US" sz="1600" b="1" spc="-150" dirty="0">
                <a:solidFill>
                  <a:schemeClr val="tx1"/>
                </a:solidFill>
                <a:latin typeface="+mn-ea"/>
              </a:rPr>
              <a:t>「學校幹部、志工、社會服務及社團參與」之總合成績</a:t>
            </a:r>
            <a:endParaRPr kumimoji="0" lang="zh-TW" altLang="en-US" sz="1600" b="1" spc="-150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5CED4AB-484D-4D02-A9FC-75D125958AEE}"/>
              </a:ext>
            </a:extLst>
          </p:cNvPr>
          <p:cNvSpPr/>
          <p:nvPr/>
        </p:nvSpPr>
        <p:spPr>
          <a:xfrm>
            <a:off x="624936" y="3407045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8534660-B75A-41CC-9421-834D88351B44}"/>
              </a:ext>
            </a:extLst>
          </p:cNvPr>
          <p:cNvSpPr/>
          <p:nvPr/>
        </p:nvSpPr>
        <p:spPr>
          <a:xfrm>
            <a:off x="616350" y="5389962"/>
            <a:ext cx="144016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四輪分發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993756DE-8E1A-4502-BF66-77B850BA2A32}"/>
              </a:ext>
            </a:extLst>
          </p:cNvPr>
          <p:cNvSpPr txBox="1">
            <a:spLocks/>
          </p:cNvSpPr>
          <p:nvPr/>
        </p:nvSpPr>
        <p:spPr>
          <a:xfrm>
            <a:off x="2089464" y="5349145"/>
            <a:ext cx="9486185" cy="134362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chemeClr val="tx1"/>
                </a:solidFill>
                <a:latin typeface="+mn-ea"/>
              </a:rPr>
              <a:t>依考生各項成績比序</a:t>
            </a:r>
            <a:r>
              <a:rPr kumimoji="0" lang="zh-TW" altLang="en-US" sz="1800" b="1" u="sng" dirty="0">
                <a:solidFill>
                  <a:schemeClr val="tx1"/>
                </a:solidFill>
                <a:latin typeface="+mn-ea"/>
              </a:rPr>
              <a:t>排名</a:t>
            </a:r>
            <a:r>
              <a:rPr kumimoji="0" lang="zh-TW" altLang="en-US" sz="1800" b="1" dirty="0">
                <a:solidFill>
                  <a:schemeClr val="tx1"/>
                </a:solidFill>
                <a:latin typeface="+mn-ea"/>
              </a:rPr>
              <a:t>、選填</a:t>
            </a:r>
            <a:r>
              <a:rPr kumimoji="0" lang="zh-TW" altLang="en-US" sz="1800" b="1" u="sng" dirty="0">
                <a:solidFill>
                  <a:schemeClr val="tx1"/>
                </a:solidFill>
                <a:latin typeface="+mn-ea"/>
              </a:rPr>
              <a:t>志願</a:t>
            </a:r>
            <a:r>
              <a:rPr kumimoji="0" lang="zh-TW" altLang="en-US" sz="1800" b="1" dirty="0">
                <a:solidFill>
                  <a:schemeClr val="tx1"/>
                </a:solidFill>
                <a:latin typeface="+mn-ea"/>
              </a:rPr>
              <a:t>及各技高</a:t>
            </a:r>
            <a:r>
              <a:rPr kumimoji="0" lang="zh-TW" altLang="en-US" sz="1800" b="1" u="sng" dirty="0">
                <a:solidFill>
                  <a:schemeClr val="tx1"/>
                </a:solidFill>
                <a:latin typeface="+mn-ea"/>
              </a:rPr>
              <a:t>推薦順序</a:t>
            </a:r>
            <a:r>
              <a:rPr kumimoji="0" lang="zh-TW" altLang="en-US" sz="1800" b="1" dirty="0">
                <a:solidFill>
                  <a:schemeClr val="tx1"/>
                </a:solidFill>
                <a:latin typeface="+mn-ea"/>
              </a:rPr>
              <a:t>，進行</a:t>
            </a:r>
            <a:r>
              <a:rPr kumimoji="0" lang="zh-TW" altLang="en-US" sz="1800" b="1" dirty="0">
                <a:solidFill>
                  <a:srgbClr val="C00000"/>
                </a:solidFill>
                <a:latin typeface="+mn-ea"/>
              </a:rPr>
              <a:t>四輪分發</a:t>
            </a:r>
            <a:r>
              <a:rPr kumimoji="0" lang="zh-TW" altLang="en-US" sz="1800" b="1" dirty="0">
                <a:solidFill>
                  <a:schemeClr val="tx1"/>
                </a:solidFill>
                <a:latin typeface="+mn-ea"/>
              </a:rPr>
              <a:t>錄取作業</a:t>
            </a:r>
            <a:endParaRPr kumimoji="0" lang="en-US" altLang="zh-TW" sz="18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1600" b="1" dirty="0">
                <a:solidFill>
                  <a:srgbClr val="0070C0"/>
                </a:solidFill>
                <a:latin typeface="+mn-ea"/>
              </a:rPr>
              <a:t>第一、二、三輪分發：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取各推薦學校之考生比序名次第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1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2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3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位（即各校第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1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2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3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名）進行分發，且各科技校院錄取單一技高考生至多各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1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名。</a:t>
            </a:r>
            <a:endParaRPr kumimoji="0"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1600" b="1" dirty="0">
                <a:solidFill>
                  <a:srgbClr val="0070C0"/>
                </a:solidFill>
                <a:latin typeface="+mn-ea"/>
              </a:rPr>
              <a:t>第四輪分發：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未參與前三輪分發之推薦考生，依照比序名次進行第四輪分發，且</a:t>
            </a:r>
            <a:r>
              <a:rPr kumimoji="0" lang="zh-TW" altLang="en-US" sz="1600" b="1" dirty="0">
                <a:solidFill>
                  <a:srgbClr val="C00000"/>
                </a:solidFill>
                <a:latin typeface="+mn-ea"/>
              </a:rPr>
              <a:t>各科技校院錄取單一技高考生至多再</a:t>
            </a:r>
            <a:r>
              <a:rPr kumimoji="0" lang="en-US" altLang="zh-TW" sz="1600" b="1" dirty="0">
                <a:solidFill>
                  <a:srgbClr val="C00000"/>
                </a:solidFill>
                <a:latin typeface="+mn-ea"/>
              </a:rPr>
              <a:t>2</a:t>
            </a:r>
            <a:r>
              <a:rPr kumimoji="0" lang="zh-TW" altLang="en-US" sz="1600" b="1" dirty="0">
                <a:solidFill>
                  <a:srgbClr val="C00000"/>
                </a:solidFill>
                <a:latin typeface="+mn-ea"/>
              </a:rPr>
              <a:t>名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。</a:t>
            </a:r>
            <a:endParaRPr kumimoji="0" lang="en-US" altLang="zh-TW" sz="1600" b="1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96371" y="1844824"/>
            <a:ext cx="7990656" cy="2357376"/>
          </a:xfrm>
        </p:spPr>
        <p:txBody>
          <a:bodyPr/>
          <a:lstStyle/>
          <a:p>
            <a:pPr algn="ctr">
              <a:buClr>
                <a:srgbClr val="3796BF"/>
              </a:buClr>
              <a:defRPr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四技二專</a:t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技優</a:t>
            </a:r>
            <a:r>
              <a:rPr lang="zh-TW" altLang="en-US" sz="4800" dirty="0">
                <a:solidFill>
                  <a:srgbClr val="009242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保送</a:t>
            </a: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入學</a:t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技優</a:t>
            </a:r>
            <a:r>
              <a:rPr lang="zh-TW" altLang="en-US" sz="4800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甄審</a:t>
            </a: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入學</a:t>
            </a:r>
          </a:p>
        </p:txBody>
      </p:sp>
      <p:sp>
        <p:nvSpPr>
          <p:cNvPr id="3" name="矩形 2"/>
          <p:cNvSpPr/>
          <p:nvPr/>
        </p:nvSpPr>
        <p:spPr>
          <a:xfrm>
            <a:off x="2096371" y="4479227"/>
            <a:ext cx="799065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3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215</a:t>
            </a:r>
          </a:p>
          <a:p>
            <a:pPr marL="342900" indent="-342900" eaLnBrk="1" latinLnBrk="1" hangingPunct="1">
              <a:spcBef>
                <a:spcPts val="363"/>
              </a:spcBef>
              <a:buClr>
                <a:srgbClr val="FFFFFF"/>
              </a:buClr>
            </a:pPr>
            <a:r>
              <a:rPr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http://www.jctv.ntut.edu.tw/enter42/skill/</a:t>
            </a:r>
            <a:endParaRPr lang="en-US" altLang="zh-TW" sz="2800" b="1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5107" r="8068" b="8068"/>
          <a:stretch/>
        </p:blipFill>
        <p:spPr>
          <a:xfrm>
            <a:off x="8832304" y="4221088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4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內容版面配置區 2"/>
          <p:cNvSpPr txBox="1">
            <a:spLocks noGrp="1"/>
          </p:cNvSpPr>
          <p:nvPr>
            <p:ph idx="1"/>
          </p:nvPr>
        </p:nvSpPr>
        <p:spPr>
          <a:xfrm>
            <a:off x="3488460" y="1139428"/>
            <a:ext cx="8152155" cy="3510976"/>
          </a:xfrm>
        </p:spPr>
        <p:txBody>
          <a:bodyPr anchor="t"/>
          <a:lstStyle/>
          <a:p>
            <a:pPr marL="342900" lvl="4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國際</a:t>
            </a:r>
            <a:r>
              <a:rPr lang="zh-TW" altLang="en-US" sz="1800" b="1" dirty="0">
                <a:latin typeface="+mn-ea"/>
                <a:sym typeface="Roboto Condensed"/>
              </a:rPr>
              <a:t>技能競賽、科技展覽、展能節職業技能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競賽</a:t>
            </a:r>
            <a:r>
              <a:rPr lang="zh-TW" altLang="en-US" sz="1800" b="1" dirty="0">
                <a:latin typeface="+mn-ea"/>
                <a:sym typeface="Roboto Condensed"/>
              </a:rPr>
              <a:t>獲得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前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  <a:sym typeface="Roboto Condensed"/>
              </a:rPr>
              <a:t>3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名或優勝、獲國手資格</a:t>
            </a:r>
            <a:r>
              <a:rPr lang="en-US" altLang="zh-TW" sz="1800" b="1" dirty="0">
                <a:latin typeface="+mn-ea"/>
                <a:sym typeface="Roboto Condensed"/>
              </a:rPr>
              <a:t>(</a:t>
            </a:r>
            <a:r>
              <a:rPr lang="zh-TW" altLang="en-US" sz="1800" b="1" dirty="0">
                <a:latin typeface="+mn-ea"/>
                <a:sym typeface="Roboto Condensed"/>
              </a:rPr>
              <a:t>正取或備取</a:t>
            </a:r>
            <a:r>
              <a:rPr lang="en-US" altLang="zh-TW" sz="1800" b="1" dirty="0">
                <a:latin typeface="+mn-ea"/>
                <a:sym typeface="Roboto Condensed"/>
              </a:rPr>
              <a:t>)</a:t>
            </a:r>
          </a:p>
          <a:p>
            <a:pPr marL="342900" lvl="4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全國</a:t>
            </a:r>
            <a:r>
              <a:rPr lang="zh-TW" altLang="en-US" sz="1800" b="1" dirty="0">
                <a:latin typeface="+mn-ea"/>
                <a:sym typeface="Roboto Condensed"/>
              </a:rPr>
              <a:t>技能競賽、身心障礙者技能競賽、高級中等學校技藝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競賽</a:t>
            </a:r>
            <a:r>
              <a:rPr lang="zh-TW" altLang="en-US" sz="1800" b="1" dirty="0">
                <a:latin typeface="+mn-ea"/>
                <a:sym typeface="Roboto Condensed"/>
              </a:rPr>
              <a:t>獲得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前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  <a:sym typeface="Roboto Condensed"/>
              </a:rPr>
              <a:t>3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名者</a:t>
            </a:r>
            <a:endParaRPr lang="en-US" altLang="zh-TW" sz="1800" b="1" dirty="0">
              <a:solidFill>
                <a:srgbClr val="0070C0"/>
              </a:solidFill>
              <a:latin typeface="+mn-ea"/>
            </a:endParaRPr>
          </a:p>
          <a:p>
            <a:pPr marL="342900" lvl="4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latin typeface="+mn-ea"/>
              </a:rPr>
              <a:t>高級中等學校畢</a:t>
            </a:r>
            <a:r>
              <a:rPr lang="en-US" altLang="zh-TW" sz="1800" b="1" dirty="0">
                <a:latin typeface="+mn-ea"/>
              </a:rPr>
              <a:t>(</a:t>
            </a:r>
            <a:r>
              <a:rPr lang="zh-TW" altLang="en-US" sz="1800" b="1" dirty="0">
                <a:latin typeface="+mn-ea"/>
              </a:rPr>
              <a:t>結</a:t>
            </a:r>
            <a:r>
              <a:rPr lang="en-US" altLang="zh-TW" sz="1800" b="1" dirty="0">
                <a:latin typeface="+mn-ea"/>
              </a:rPr>
              <a:t>)</a:t>
            </a:r>
            <a:r>
              <a:rPr lang="zh-TW" altLang="en-US" sz="1800" b="1" dirty="0">
                <a:latin typeface="+mn-ea"/>
              </a:rPr>
              <a:t>業或具</a:t>
            </a:r>
            <a:r>
              <a:rPr lang="zh-TW" altLang="en-US" sz="1800" b="1" dirty="0">
                <a:effectLst/>
                <a:latin typeface="+mn-ea"/>
              </a:rPr>
              <a:t>同等學力學生</a:t>
            </a:r>
            <a:endParaRPr lang="en-US" altLang="zh-TW" sz="1800" b="1" dirty="0">
              <a:effectLst/>
              <a:latin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63538" fontAlgn="t"/>
            <a:endParaRPr lang="en-US" altLang="zh-TW" sz="1400" dirty="0"/>
          </a:p>
          <a:p>
            <a:pPr marL="363538" fontAlgn="t"/>
            <a:endParaRPr lang="en-US" altLang="zh-TW" sz="14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個別報名繳費</a:t>
            </a:r>
            <a:endParaRPr lang="en-US" altLang="zh-TW" sz="1800" b="1" dirty="0">
              <a:solidFill>
                <a:srgbClr val="C00000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招生簡章可網頁下載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未發售紙本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)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-345062" y="1700808"/>
            <a:ext cx="1945839" cy="1298377"/>
          </a:xfrm>
          <a:prstGeom prst="wedgeEllipseCallout">
            <a:avLst>
              <a:gd name="adj1" fmla="val 64928"/>
              <a:gd name="adj2" fmla="val 3745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技高、普高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綜高生</a:t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皆可報名</a:t>
            </a:r>
          </a:p>
        </p:txBody>
      </p:sp>
      <p:sp>
        <p:nvSpPr>
          <p:cNvPr id="7" name="矩形 6"/>
          <p:cNvSpPr/>
          <p:nvPr/>
        </p:nvSpPr>
        <p:spPr>
          <a:xfrm>
            <a:off x="1991543" y="4425847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05626" y="2801057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19317" y="1139428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13388" y="5291916"/>
            <a:ext cx="147507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錄取方式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內容版面配置區 2"/>
          <p:cNvSpPr txBox="1">
            <a:spLocks noGrp="1"/>
          </p:cNvSpPr>
          <p:nvPr>
            <p:ph idx="1"/>
          </p:nvPr>
        </p:nvSpPr>
        <p:spPr>
          <a:xfrm>
            <a:off x="3488460" y="4392232"/>
            <a:ext cx="8187757" cy="2349609"/>
          </a:xfrm>
        </p:spPr>
        <p:txBody>
          <a:bodyPr anchor="t"/>
          <a:lstStyle/>
          <a:p>
            <a:pPr marL="360363" indent="-360363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不採計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統一入學測驗成績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60363" indent="-360363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以獲獎名次轉換為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10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等第比序分發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60363" indent="-360363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60363" indent="-360363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上網選填所參加競賽職種類之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n-ea"/>
              </a:rPr>
              <a:t>「招生類別」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至多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50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個志願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60363" indent="-360363" algn="just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招生委員會依競賽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獲獎名次及等第對照表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，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排序每位考生之等第排名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若等第相同時，以該競賽職種類參加人數較多者排名在前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，再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依考生排名順序及所填志願分發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。 </a:t>
            </a:r>
          </a:p>
          <a:p>
            <a:pPr marL="342900" indent="-342900">
              <a:spcBef>
                <a:spcPts val="0"/>
              </a:spcBef>
              <a:buClr>
                <a:srgbClr val="4BB5D9"/>
              </a:buClr>
              <a:buFont typeface="Wingdings" panose="05000000000000000000" pitchFamily="2" charset="2"/>
              <a:buChar char="p"/>
            </a:pPr>
            <a:endParaRPr lang="zh-TW" altLang="en-US" sz="1800" b="1" dirty="0">
              <a:solidFill>
                <a:srgbClr val="607896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0" y="-24972"/>
            <a:ext cx="4608512" cy="1052737"/>
          </a:xfrm>
          <a:prstGeom prst="homePlate">
            <a:avLst/>
          </a:prstGeom>
          <a:solidFill>
            <a:srgbClr val="92D050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44016" y="90895"/>
            <a:ext cx="4256492" cy="79285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技優保送</a:t>
            </a:r>
            <a:r>
              <a:rPr kumimoji="0" lang="zh-TW" altLang="en-US" sz="2400" dirty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accent3">
                  <a:lumMod val="50000"/>
                </a:schemeClr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FFB390F-700C-4611-91CB-D01D0B96AE83}"/>
              </a:ext>
            </a:extLst>
          </p:cNvPr>
          <p:cNvSpPr txBox="1"/>
          <p:nvPr/>
        </p:nvSpPr>
        <p:spPr>
          <a:xfrm rot="21055385">
            <a:off x="502717" y="3322505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4BD4067-DC36-48D9-927E-6FFCA84B2BFD}"/>
              </a:ext>
            </a:extLst>
          </p:cNvPr>
          <p:cNvSpPr/>
          <p:nvPr/>
        </p:nvSpPr>
        <p:spPr>
          <a:xfrm>
            <a:off x="2005626" y="3508017"/>
            <a:ext cx="9853816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新增「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資安」招生類別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，招收對資安議題有興趣且具特殊專長之學生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。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0206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內容版面配置區 2"/>
          <p:cNvSpPr txBox="1">
            <a:spLocks noGrp="1"/>
          </p:cNvSpPr>
          <p:nvPr>
            <p:ph idx="1"/>
          </p:nvPr>
        </p:nvSpPr>
        <p:spPr>
          <a:xfrm>
            <a:off x="3538624" y="1088473"/>
            <a:ext cx="8462031" cy="5670540"/>
          </a:xfrm>
        </p:spPr>
        <p:txBody>
          <a:bodyPr anchor="t"/>
          <a:lstStyle/>
          <a:p>
            <a:pPr marL="342900" lvl="4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  <a:sym typeface="Roboto Condensed"/>
              </a:rPr>
              <a:t>國際或全國</a:t>
            </a:r>
            <a:r>
              <a:rPr lang="zh-TW" altLang="en-US" sz="1800" b="1" dirty="0">
                <a:latin typeface="+mn-ea"/>
                <a:sym typeface="Roboto Condensed"/>
              </a:rPr>
              <a:t>技能競賽、科技展覽、展能節職業技能競賽、身心障礙者技能競賽、高級中等學校技藝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sym typeface="Roboto Condensed"/>
              </a:rPr>
              <a:t>競賽獲獎、獲國手資格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  <a:sym typeface="Roboto Condensed"/>
              </a:rPr>
              <a:t>(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sym typeface="Roboto Condensed"/>
              </a:rPr>
              <a:t>正取或備取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  <a:sym typeface="Roboto Condensed"/>
              </a:rPr>
              <a:t>)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sym typeface="Roboto Condensed"/>
              </a:rPr>
              <a:t>者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>
              <a:latin typeface="+mn-ea"/>
              <a:sym typeface="Roboto Condensed"/>
            </a:endParaRPr>
          </a:p>
          <a:p>
            <a:pPr marL="342900" lvl="4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latin typeface="+mn-ea"/>
                <a:cs typeface="Roboto Condensed"/>
                <a:sym typeface="Roboto Condensed"/>
              </a:rPr>
              <a:t>取得乙級以上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技術士證、專技普考證書</a:t>
            </a:r>
            <a:r>
              <a:rPr lang="zh-TW" altLang="en-US" sz="1800" b="1" dirty="0">
                <a:latin typeface="+mn-ea"/>
                <a:cs typeface="Roboto Condensed"/>
                <a:sym typeface="Roboto Condensed"/>
              </a:rPr>
              <a:t>者。</a:t>
            </a:r>
            <a:endParaRPr lang="en-US" altLang="zh-TW" sz="1800" b="1" dirty="0">
              <a:latin typeface="+mn-ea"/>
              <a:cs typeface="Roboto Condensed"/>
              <a:sym typeface="Roboto Condensed"/>
            </a:endParaRPr>
          </a:p>
          <a:p>
            <a:pPr marL="342900" lvl="4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latin typeface="+mn-ea"/>
              </a:rPr>
              <a:t>高級中等學校畢</a:t>
            </a:r>
            <a:r>
              <a:rPr lang="en-US" altLang="zh-TW" sz="1800" b="1" dirty="0">
                <a:latin typeface="+mn-ea"/>
              </a:rPr>
              <a:t>(</a:t>
            </a:r>
            <a:r>
              <a:rPr lang="zh-TW" altLang="en-US" sz="1800" b="1" dirty="0">
                <a:latin typeface="+mn-ea"/>
              </a:rPr>
              <a:t>結</a:t>
            </a:r>
            <a:r>
              <a:rPr lang="en-US" altLang="zh-TW" sz="1800" b="1" dirty="0">
                <a:latin typeface="+mn-ea"/>
              </a:rPr>
              <a:t>)</a:t>
            </a:r>
            <a:r>
              <a:rPr lang="zh-TW" altLang="en-US" sz="1800" b="1" dirty="0">
                <a:latin typeface="+mn-ea"/>
              </a:rPr>
              <a:t>業或具</a:t>
            </a:r>
            <a:r>
              <a:rPr lang="zh-TW" altLang="en-US" sz="1800" b="1" dirty="0">
                <a:effectLst/>
                <a:latin typeface="+mn-ea"/>
              </a:rPr>
              <a:t>同等學力學生</a:t>
            </a:r>
            <a:endParaRPr lang="en-US" altLang="zh-TW" sz="1800" b="1" dirty="0">
              <a:effectLst/>
              <a:latin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1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個別報名，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可報名</a:t>
            </a:r>
            <a:r>
              <a:rPr lang="en-US" altLang="zh-TW" sz="2800" b="1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  <a:cs typeface="Roboto Condensed"/>
                <a:sym typeface="Roboto Condensed"/>
              </a:rPr>
              <a:t>5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個志願系科</a:t>
            </a:r>
            <a:endParaRPr lang="en-US" altLang="zh-TW" sz="18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招生簡章可網頁下載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未發售紙本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)</a:t>
            </a:r>
          </a:p>
          <a:p>
            <a:pPr>
              <a:spcBef>
                <a:spcPts val="0"/>
              </a:spcBef>
            </a:pPr>
            <a:endParaRPr lang="en-US" altLang="zh-TW" sz="11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1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1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1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不採計統一入學測驗成績，不考筆試</a:t>
            </a:r>
            <a:endParaRPr lang="en-US" altLang="zh-TW" sz="18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可從招生委員會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系統勾選學習歷程中央資料庫檔案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，或上傳自行準備的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檔案。</a:t>
            </a:r>
            <a:endParaRPr lang="zh-TW" altLang="en-US" sz="18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須擇一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最有利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之技優資格證明</a:t>
            </a:r>
            <a:r>
              <a:rPr lang="en-US" altLang="zh-TW" sz="14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  <a:latin typeface="+mn-ea"/>
              </a:rPr>
              <a:t>多項證明無法累積優待加分比率，可於備審資料供教授審查</a:t>
            </a:r>
            <a:r>
              <a:rPr lang="en-US" altLang="zh-TW" sz="1400" b="1" dirty="0">
                <a:solidFill>
                  <a:srgbClr val="0070C0"/>
                </a:solidFill>
                <a:latin typeface="+mn-ea"/>
              </a:rPr>
              <a:t>)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甄審總成績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=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指定項目甄審成績 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含</a:t>
            </a:r>
            <a:r>
              <a:rPr lang="zh-TW" altLang="en-US" sz="1800" b="1" dirty="0">
                <a:solidFill>
                  <a:schemeClr val="tx1"/>
                </a:solidFill>
                <a:effectLst/>
                <a:latin typeface="+mn-ea"/>
                <a:sym typeface="Roboto Condensed"/>
              </a:rPr>
              <a:t>備審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、面試等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                                   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 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+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優待加分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競賽優勝名次或證照等級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)</a:t>
            </a:r>
            <a:endParaRPr lang="en-US" altLang="zh-TW" sz="24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100" b="1" dirty="0">
              <a:solidFill>
                <a:srgbClr val="CC0000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100" b="1" dirty="0">
              <a:solidFill>
                <a:srgbClr val="CC0000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不論正取或備取，都要登記就讀志願序</a:t>
            </a:r>
            <a:endParaRPr lang="en-US" altLang="zh-TW" sz="18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若同時獲四技二專甄選入學與技優甄審入學分發錄取，請擇一報到。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 </a:t>
            </a:r>
            <a:endParaRPr lang="en-US" altLang="zh-TW" sz="18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-17294"/>
            <a:ext cx="4608512" cy="1052737"/>
          </a:xfrm>
          <a:prstGeom prst="homePlate">
            <a:avLst/>
          </a:prstGeom>
          <a:solidFill>
            <a:srgbClr val="F3DC89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44016" y="98573"/>
            <a:ext cx="4256492" cy="792854"/>
          </a:xfrm>
          <a:prstGeom prst="homePlate">
            <a:avLst/>
          </a:prstGeom>
          <a:solidFill>
            <a:srgbClr val="FFC000"/>
          </a:solidFill>
          <a:ln w="28575">
            <a:solidFill>
              <a:srgbClr val="C0000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技優甄審</a:t>
            </a:r>
            <a:r>
              <a:rPr kumimoji="0" lang="zh-TW" altLang="en-US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tx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946" y="1213098"/>
            <a:ext cx="1945839" cy="1298377"/>
          </a:xfrm>
          <a:prstGeom prst="wedgeEllipseCallout">
            <a:avLst>
              <a:gd name="adj1" fmla="val 64928"/>
              <a:gd name="adj2" fmla="val 3932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技高、普高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綜高生</a:t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皆可報名</a:t>
            </a:r>
          </a:p>
        </p:txBody>
      </p:sp>
      <p:sp>
        <p:nvSpPr>
          <p:cNvPr id="10" name="矩形 9"/>
          <p:cNvSpPr/>
          <p:nvPr/>
        </p:nvSpPr>
        <p:spPr>
          <a:xfrm>
            <a:off x="2049468" y="3837112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7347" y="2511475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63552" y="1168603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32994" y="5857152"/>
            <a:ext cx="147507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錄取方式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0A7FF46-3483-4441-B6B3-FF45D855DAE9}"/>
              </a:ext>
            </a:extLst>
          </p:cNvPr>
          <p:cNvSpPr txBox="1"/>
          <p:nvPr/>
        </p:nvSpPr>
        <p:spPr>
          <a:xfrm rot="21055385">
            <a:off x="513609" y="3136630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695155D-5A9E-4FE5-ADB6-D5DBC182BF37}"/>
              </a:ext>
            </a:extLst>
          </p:cNvPr>
          <p:cNvSpPr/>
          <p:nvPr/>
        </p:nvSpPr>
        <p:spPr>
          <a:xfrm>
            <a:off x="2037347" y="3259723"/>
            <a:ext cx="993710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新增「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資安」招生類別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招收對資安議題有興趣且具特殊專長之學生。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00E8D38-AA09-4F59-A8F6-A76E730AEB0E}"/>
              </a:ext>
            </a:extLst>
          </p:cNvPr>
          <p:cNvSpPr txBox="1"/>
          <p:nvPr/>
        </p:nvSpPr>
        <p:spPr>
          <a:xfrm>
            <a:off x="144016" y="4637192"/>
            <a:ext cx="2182221" cy="1021556"/>
          </a:xfrm>
          <a:prstGeom prst="wedgeRoundRectCallout">
            <a:avLst>
              <a:gd name="adj1" fmla="val 33908"/>
              <a:gd name="adj2" fmla="val 67895"/>
              <a:gd name="adj3" fmla="val 16667"/>
            </a:avLst>
          </a:prstGeom>
          <a:solidFill>
            <a:srgbClr val="130C96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即使只有獲得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個正取，也要上網登記喔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E006E5-4D07-4754-B5EA-4F15190EC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8" y="620688"/>
            <a:ext cx="6019615" cy="566875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B1EDB00-ABF6-417E-A939-2FC14C824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627" y="3356992"/>
            <a:ext cx="6096884" cy="297153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D665AC5-B781-40CA-8323-32D92B731341}"/>
              </a:ext>
            </a:extLst>
          </p:cNvPr>
          <p:cNvSpPr/>
          <p:nvPr/>
        </p:nvSpPr>
        <p:spPr>
          <a:xfrm>
            <a:off x="767408" y="1268761"/>
            <a:ext cx="5305219" cy="57606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17653BD-A5A0-43EB-88DA-11934CD58AB1}"/>
              </a:ext>
            </a:extLst>
          </p:cNvPr>
          <p:cNvSpPr/>
          <p:nvPr/>
        </p:nvSpPr>
        <p:spPr>
          <a:xfrm>
            <a:off x="6787023" y="3354424"/>
            <a:ext cx="5305219" cy="266686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639DE9-5E7D-49C6-863A-98A8D00F2BDC}"/>
              </a:ext>
            </a:extLst>
          </p:cNvPr>
          <p:cNvSpPr/>
          <p:nvPr/>
        </p:nvSpPr>
        <p:spPr>
          <a:xfrm>
            <a:off x="6240016" y="1256273"/>
            <a:ext cx="3281668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資安」招生類別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A.E.F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2538CA-8ADF-4830-ABCB-51E1A7CFFC27}"/>
              </a:ext>
            </a:extLst>
          </p:cNvPr>
          <p:cNvSpPr/>
          <p:nvPr/>
        </p:nvSpPr>
        <p:spPr>
          <a:xfrm>
            <a:off x="6240016" y="1640061"/>
            <a:ext cx="5400600" cy="646331"/>
          </a:xfrm>
          <a:prstGeom prst="rect">
            <a:avLst/>
          </a:prstGeom>
          <a:solidFill>
            <a:srgbClr val="E6E0EC"/>
          </a:solidFill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其餘資安相關之競賽及證照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可在二階審查時，作為備審資料有利參採資料。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3192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 txBox="1">
            <a:spLocks noGrp="1"/>
          </p:cNvSpPr>
          <p:nvPr>
            <p:ph type="title"/>
          </p:nvPr>
        </p:nvSpPr>
        <p:spPr>
          <a:xfrm>
            <a:off x="608022" y="251369"/>
            <a:ext cx="4635988" cy="404664"/>
          </a:xfrm>
          <a:prstGeom prst="rect">
            <a:avLst/>
          </a:prstGeom>
        </p:spPr>
        <p:txBody>
          <a:bodyPr/>
          <a:lstStyle/>
          <a:p>
            <a:r>
              <a:rPr lang="zh-TW" altLang="en-US" sz="3200" kern="0" dirty="0">
                <a:solidFill>
                  <a:srgbClr val="0070C0"/>
                </a:solidFill>
                <a:latin typeface="+mn-ea"/>
                <a:ea typeface="+mn-ea"/>
              </a:rPr>
              <a:t>優待加分標準表</a:t>
            </a:r>
            <a:r>
              <a:rPr lang="en-US" altLang="zh-TW" sz="3200" kern="0" dirty="0">
                <a:solidFill>
                  <a:srgbClr val="0070C0"/>
                </a:solidFill>
                <a:latin typeface="+mn-ea"/>
                <a:ea typeface="+mn-ea"/>
              </a:rPr>
              <a:t>-1</a:t>
            </a:r>
            <a:endParaRPr lang="zh-TW" altLang="en-US" sz="3000" dirty="0">
              <a:solidFill>
                <a:srgbClr val="0070C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graphicFrame>
        <p:nvGraphicFramePr>
          <p:cNvPr id="10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388479"/>
              </p:ext>
            </p:extLst>
          </p:nvPr>
        </p:nvGraphicFramePr>
        <p:xfrm>
          <a:off x="407368" y="656033"/>
          <a:ext cx="11377265" cy="5545355"/>
        </p:xfrm>
        <a:graphic>
          <a:graphicData uri="http://schemas.openxmlformats.org/drawingml/2006/table">
            <a:tbl>
              <a:tblPr/>
              <a:tblGrid>
                <a:gridCol w="6263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928">
                  <a:extLst>
                    <a:ext uri="{9D8B030D-6E8A-4147-A177-3AD203B41FA5}">
                      <a16:colId xmlns:a16="http://schemas.microsoft.com/office/drawing/2014/main" val="669241790"/>
                    </a:ext>
                  </a:extLst>
                </a:gridCol>
                <a:gridCol w="1582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競賽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證照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競賽名次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保送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等第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甄審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  <a:sym typeface="Arial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優待加分比率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3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國際技能競賽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國際技能競賽組織主辦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國際科技展覽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國立臺灣科學教育館推薦參加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國際展能節職業技能競賽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 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國際奧林匹克身心殘障聯合會主辦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1~3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第一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~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三等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55%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1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優勝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50%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國際技能競賽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勞動部主辦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國際展能節職業技能競賽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勞動部主辦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正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備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取國手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第四等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45%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506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全國技能競賽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勞動部主辦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全國身心障礙者技能競賽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勞動部主辦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金牌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Arial Unicode MS" pitchFamily="34" charset="-120"/>
                        </a:rPr>
                        <a:t>第五等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40%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5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銀牌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Arial Unicode MS" pitchFamily="34" charset="-120"/>
                        </a:rPr>
                        <a:t>第六等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35%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5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3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銅牌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Arial Unicode MS" pitchFamily="34" charset="-120"/>
                        </a:rPr>
                        <a:t>第七等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30%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4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5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313911"/>
                  </a:ext>
                </a:extLst>
              </a:tr>
              <a:tr h="272077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全國高級中等學校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技藝競賽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教育部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  <a:sym typeface="Arial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1~3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第八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~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十等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30%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4~15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16~30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20%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50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  <a:sym typeface="Arial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31~50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12793"/>
                  </a:ext>
                </a:extLst>
              </a:tr>
              <a:tr h="2720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  <a:sym typeface="Arial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51~76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10%</a:t>
                      </a:r>
                      <a:endParaRPr kumimoji="1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269000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127448" y="6258652"/>
            <a:ext cx="5737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p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國際技能競賽</a:t>
            </a:r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青少年組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非常態性舉辦，獲獎者不得參加技優入學。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468682"/>
              </p:ext>
            </p:extLst>
          </p:nvPr>
        </p:nvGraphicFramePr>
        <p:xfrm>
          <a:off x="623392" y="675322"/>
          <a:ext cx="11233248" cy="5458272"/>
        </p:xfrm>
        <a:graphic>
          <a:graphicData uri="http://schemas.openxmlformats.org/drawingml/2006/table">
            <a:tbl>
              <a:tblPr/>
              <a:tblGrid>
                <a:gridCol w="6696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5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競賽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證照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競賽名次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證照等級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甄審 優待加分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8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國立臺灣科學教育館</a:t>
                      </a: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主辦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全國中小學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科學展覽會、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臺灣國際科學展覽會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05405"/>
                  </a:ext>
                </a:extLst>
              </a:tr>
              <a:tr h="302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2~3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20%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168711"/>
                  </a:ext>
                </a:extLst>
              </a:tr>
              <a:tr h="302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佳作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67243"/>
                  </a:ext>
                </a:extLst>
              </a:tr>
              <a:tr h="101301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中央各級機關或直轄市政府主辦</a:t>
                      </a:r>
                      <a:r>
                        <a:rPr kumimoji="1" lang="en-US" altLang="zh-TW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全國高職學生技術創造力培訓與競賽活動</a:t>
                      </a:r>
                      <a:endParaRPr kumimoji="1" lang="en-US" altLang="zh-TW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全國高中職智慧鐵人創意競賽決賽暨國際邀請賽</a:t>
                      </a:r>
                      <a:endParaRPr kumimoji="1" lang="en-US" altLang="zh-TW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人工智慧單晶片電腦鼠暨機器人國內及國際邀請賽</a:t>
                      </a:r>
                      <a:endParaRPr kumimoji="1" lang="en-US" altLang="zh-TW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全國學生美術比賽</a:t>
                      </a:r>
                      <a:endParaRPr kumimoji="1" lang="en-US" altLang="zh-TW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全國學生音樂</a:t>
                      </a:r>
                      <a:r>
                        <a:rPr kumimoji="1" lang="en-US" altLang="zh-TW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舞蹈比賽個人賽決賽</a:t>
                      </a:r>
                      <a:endParaRPr kumimoji="1" lang="en-US" altLang="zh-TW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全國技能競賽分區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北中南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技能競賽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全國高級中等學校專業群科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專題實作及創意製作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競賽決賽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1~3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20%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36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其餘得獎者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*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15%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勞動部</a:t>
                      </a: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主辦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技能檢定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技術士證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甲級技術士證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25%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乙級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技術士證</a:t>
                      </a: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15%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8%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4%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考選部</a:t>
                      </a: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主辦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專門職業及技術人員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普通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考試及格證書</a:t>
                      </a: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普考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證書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15%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8%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91533"/>
                  </a:ext>
                </a:extLst>
              </a:tr>
              <a:tr h="346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其他參加國際性特殊技藝技能競賽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獲優勝名次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*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15~50%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536382"/>
                  </a:ext>
                </a:extLst>
              </a:tr>
            </a:tbl>
          </a:graphicData>
        </a:graphic>
      </p:graphicFrame>
      <p:sp>
        <p:nvSpPr>
          <p:cNvPr id="10" name="標題 1"/>
          <p:cNvSpPr txBox="1">
            <a:spLocks noGrp="1"/>
          </p:cNvSpPr>
          <p:nvPr>
            <p:ph type="title"/>
          </p:nvPr>
        </p:nvSpPr>
        <p:spPr>
          <a:xfrm>
            <a:off x="618802" y="154488"/>
            <a:ext cx="5513202" cy="520834"/>
          </a:xfrm>
          <a:prstGeom prst="rect">
            <a:avLst/>
          </a:prstGeom>
        </p:spPr>
        <p:txBody>
          <a:bodyPr/>
          <a:lstStyle/>
          <a:p>
            <a:r>
              <a:rPr lang="zh-TW" altLang="en-US" sz="3200" kern="0" dirty="0">
                <a:solidFill>
                  <a:srgbClr val="0070C0"/>
                </a:solidFill>
                <a:latin typeface="+mn-ea"/>
                <a:ea typeface="+mn-ea"/>
              </a:rPr>
              <a:t>優待加分標準表</a:t>
            </a:r>
            <a:r>
              <a:rPr lang="en-US" altLang="zh-TW" sz="3200" kern="0" dirty="0">
                <a:solidFill>
                  <a:srgbClr val="0070C0"/>
                </a:solidFill>
                <a:latin typeface="+mn-ea"/>
                <a:ea typeface="+mn-ea"/>
              </a:rPr>
              <a:t>-2</a:t>
            </a:r>
            <a:endParaRPr lang="zh-TW" altLang="en-US" sz="3000" dirty="0">
              <a:solidFill>
                <a:srgbClr val="0070C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64152" y="6144072"/>
            <a:ext cx="2376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*經招生委員會審議給分。</a:t>
            </a:r>
            <a:endParaRPr lang="en-US" altLang="zh-TW" sz="14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文字版面配置區 1"/>
          <p:cNvSpPr txBox="1">
            <a:spLocks/>
          </p:cNvSpPr>
          <p:nvPr/>
        </p:nvSpPr>
        <p:spPr>
          <a:xfrm>
            <a:off x="0" y="-5318"/>
            <a:ext cx="12192000" cy="871204"/>
          </a:xfrm>
          <a:prstGeom prst="rect">
            <a:avLst/>
          </a:prstGeom>
          <a:solidFill>
            <a:srgbClr val="DCF28A"/>
          </a:solidFill>
          <a:ln/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3">
                <a:satMod val="3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/>
            <a:r>
              <a:rPr kumimoji="0" lang="en-US" altLang="zh-TW" sz="4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kumimoji="0"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kumimoji="0" lang="zh-TW" altLang="en-US" sz="4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4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</a:t>
            </a:r>
            <a:endParaRPr kumimoji="0" lang="en-US" altLang="zh-TW" sz="40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向下箭號 78"/>
          <p:cNvSpPr/>
          <p:nvPr/>
        </p:nvSpPr>
        <p:spPr>
          <a:xfrm flipV="1">
            <a:off x="7057602" y="3905056"/>
            <a:ext cx="317035" cy="4451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0" name="直線接點 79"/>
          <p:cNvCxnSpPr/>
          <p:nvPr/>
        </p:nvCxnSpPr>
        <p:spPr>
          <a:xfrm>
            <a:off x="1929765" y="1414149"/>
            <a:ext cx="3092" cy="2244288"/>
          </a:xfrm>
          <a:prstGeom prst="line">
            <a:avLst/>
          </a:prstGeom>
          <a:ln w="38100">
            <a:solidFill>
              <a:srgbClr val="FF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1" name="文字版面配置區 1"/>
          <p:cNvSpPr txBox="1">
            <a:spLocks/>
          </p:cNvSpPr>
          <p:nvPr/>
        </p:nvSpPr>
        <p:spPr>
          <a:xfrm>
            <a:off x="2554046" y="1265135"/>
            <a:ext cx="2003660" cy="781228"/>
          </a:xfrm>
          <a:prstGeom prst="rect">
            <a:avLst/>
          </a:prstGeom>
          <a:solidFill>
            <a:srgbClr val="FFCCCC"/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12/19-23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指定項目甄審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2/2-12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登記就讀志願序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2/15-17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2/21</a:t>
            </a: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、報到截止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2/24</a:t>
            </a:r>
            <a:endParaRPr kumimoji="0" lang="zh-TW" altLang="en-US" sz="12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文字版面配置區 1"/>
          <p:cNvSpPr txBox="1">
            <a:spLocks/>
          </p:cNvSpPr>
          <p:nvPr/>
        </p:nvSpPr>
        <p:spPr>
          <a:xfrm>
            <a:off x="8544544" y="1842272"/>
            <a:ext cx="2159968" cy="1179624"/>
          </a:xfrm>
          <a:prstGeom prst="rect">
            <a:avLst/>
          </a:prstGeom>
          <a:solidFill>
            <a:srgbClr val="FAE2F5"/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5/2-9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5/22-26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上傳勾選</a:t>
            </a:r>
            <a:r>
              <a:rPr kumimoji="0" lang="en-US" altLang="zh-TW" sz="1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6/7-12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甄審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6/16-25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登記就讀志願序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7/3-5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7/11</a:t>
            </a: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、報到截止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7/19</a:t>
            </a:r>
            <a:endParaRPr kumimoji="0" lang="zh-TW" altLang="en-US" sz="14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" name="文字版面配置區 1"/>
          <p:cNvSpPr txBox="1">
            <a:spLocks/>
          </p:cNvSpPr>
          <p:nvPr/>
        </p:nvSpPr>
        <p:spPr>
          <a:xfrm>
            <a:off x="1931374" y="1270635"/>
            <a:ext cx="653482" cy="775730"/>
          </a:xfrm>
          <a:prstGeom prst="rect">
            <a:avLst/>
          </a:prstGeom>
          <a:solidFill>
            <a:srgbClr val="FF9999"/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endParaRPr kumimoji="0" lang="en-US" altLang="zh-TW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文字版面配置區 1"/>
          <p:cNvSpPr txBox="1">
            <a:spLocks/>
          </p:cNvSpPr>
          <p:nvPr/>
        </p:nvSpPr>
        <p:spPr>
          <a:xfrm>
            <a:off x="7896473" y="1842272"/>
            <a:ext cx="653482" cy="1173169"/>
          </a:xfrm>
          <a:prstGeom prst="rect">
            <a:avLst/>
          </a:prstGeom>
          <a:solidFill>
            <a:srgbClr val="FF99FF"/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技優甄審</a:t>
            </a:r>
            <a:endParaRPr kumimoji="0" lang="en-US" altLang="zh-TW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文字版面配置區 1"/>
          <p:cNvSpPr txBox="1">
            <a:spLocks/>
          </p:cNvSpPr>
          <p:nvPr/>
        </p:nvSpPr>
        <p:spPr>
          <a:xfrm>
            <a:off x="4455542" y="2159296"/>
            <a:ext cx="1928490" cy="624568"/>
          </a:xfrm>
          <a:prstGeom prst="rect">
            <a:avLst/>
          </a:prstGeom>
          <a:solidFill>
            <a:srgbClr val="FAE2F5"/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2/13-16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3/6-8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3/14</a:t>
            </a: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、報到截止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3/22</a:t>
            </a:r>
            <a:endParaRPr kumimoji="0" lang="zh-TW" altLang="en-US" sz="14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文字版面配置區 1"/>
          <p:cNvSpPr txBox="1">
            <a:spLocks/>
          </p:cNvSpPr>
          <p:nvPr/>
        </p:nvSpPr>
        <p:spPr>
          <a:xfrm>
            <a:off x="3807403" y="2156083"/>
            <a:ext cx="653482" cy="633281"/>
          </a:xfrm>
          <a:prstGeom prst="rect">
            <a:avLst/>
          </a:prstGeom>
          <a:solidFill>
            <a:srgbClr val="FF99FF"/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技優保送</a:t>
            </a:r>
            <a:endParaRPr kumimoji="0" lang="en-US" altLang="zh-TW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文字版面配置區 1"/>
          <p:cNvSpPr txBox="1">
            <a:spLocks/>
          </p:cNvSpPr>
          <p:nvPr/>
        </p:nvSpPr>
        <p:spPr>
          <a:xfrm>
            <a:off x="5342621" y="2855973"/>
            <a:ext cx="1977515" cy="621370"/>
          </a:xfrm>
          <a:prstGeom prst="rect">
            <a:avLst/>
          </a:prstGeom>
          <a:solidFill>
            <a:srgbClr val="D0FCD7"/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3/15-22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4/27-5/3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5/9</a:t>
            </a: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、放棄截止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5/16</a:t>
            </a:r>
            <a:endParaRPr kumimoji="0" lang="zh-TW" altLang="en-US" sz="14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文字版面配置區 1"/>
          <p:cNvSpPr txBox="1">
            <a:spLocks/>
          </p:cNvSpPr>
          <p:nvPr/>
        </p:nvSpPr>
        <p:spPr>
          <a:xfrm>
            <a:off x="4703537" y="2852936"/>
            <a:ext cx="653482" cy="621369"/>
          </a:xfrm>
          <a:prstGeom prst="rect">
            <a:avLst/>
          </a:prstGeom>
          <a:solidFill>
            <a:srgbClr val="92D050"/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/>
            <a:r>
              <a:rPr kumimoji="0" lang="zh-TW" alt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</a:t>
            </a:r>
            <a:endParaRPr kumimoji="0" lang="en-US" altLang="zh-TW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9" name="直線接點 88"/>
          <p:cNvCxnSpPr/>
          <p:nvPr/>
        </p:nvCxnSpPr>
        <p:spPr>
          <a:xfrm>
            <a:off x="5327257" y="2905508"/>
            <a:ext cx="5683" cy="86230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 flipH="1">
            <a:off x="3825069" y="2172408"/>
            <a:ext cx="1" cy="1575582"/>
          </a:xfrm>
          <a:prstGeom prst="line">
            <a:avLst/>
          </a:prstGeom>
          <a:ln w="38100">
            <a:solidFill>
              <a:srgbClr val="FF99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直線接點 91"/>
          <p:cNvCxnSpPr/>
          <p:nvPr/>
        </p:nvCxnSpPr>
        <p:spPr>
          <a:xfrm flipH="1">
            <a:off x="7921994" y="2197552"/>
            <a:ext cx="767" cy="1505113"/>
          </a:xfrm>
          <a:prstGeom prst="line">
            <a:avLst/>
          </a:prstGeom>
          <a:ln w="38100">
            <a:solidFill>
              <a:srgbClr val="FF99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文字版面配置區 1"/>
          <p:cNvSpPr txBox="1">
            <a:spLocks/>
          </p:cNvSpPr>
          <p:nvPr/>
        </p:nvSpPr>
        <p:spPr>
          <a:xfrm>
            <a:off x="2722444" y="4664447"/>
            <a:ext cx="2082305" cy="920898"/>
          </a:xfrm>
          <a:prstGeom prst="rect">
            <a:avLst/>
          </a:prstGeom>
          <a:solidFill>
            <a:srgbClr val="996633"/>
          </a:solidFill>
          <a:ln w="38100">
            <a:noFill/>
            <a:prstDash val="dash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3/20-24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二階報名</a:t>
            </a:r>
            <a:r>
              <a:rPr kumimoji="0" lang="zh-TW" altLang="en-US" sz="12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上傳勾選</a:t>
            </a:r>
            <a:r>
              <a:rPr kumimoji="0" lang="en-US" altLang="zh-TW" sz="12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5/4-10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二階複試</a:t>
            </a:r>
            <a:r>
              <a:rPr kumimoji="0" lang="en-US" altLang="zh-TW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5/18-30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</a:t>
            </a: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前、報到截止</a:t>
            </a:r>
            <a:r>
              <a:rPr kumimoji="0" lang="en-US" altLang="zh-TW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6/17</a:t>
            </a:r>
          </a:p>
        </p:txBody>
      </p:sp>
      <p:sp>
        <p:nvSpPr>
          <p:cNvPr id="94" name="文字版面配置區 1"/>
          <p:cNvSpPr txBox="1">
            <a:spLocks/>
          </p:cNvSpPr>
          <p:nvPr/>
        </p:nvSpPr>
        <p:spPr>
          <a:xfrm>
            <a:off x="4804749" y="4664445"/>
            <a:ext cx="707048" cy="92089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高中生</a:t>
            </a:r>
            <a:endParaRPr kumimoji="0" lang="en-US" altLang="zh-TW" sz="12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申請入學</a:t>
            </a:r>
            <a:endParaRPr kumimoji="0" lang="en-US" altLang="zh-TW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文字版面配置區 1"/>
          <p:cNvSpPr txBox="1">
            <a:spLocks/>
          </p:cNvSpPr>
          <p:nvPr/>
        </p:nvSpPr>
        <p:spPr>
          <a:xfrm>
            <a:off x="6897636" y="5461015"/>
            <a:ext cx="2141570" cy="11893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資格審查登錄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4/20-5/3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5/19-26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二階報名</a:t>
            </a:r>
            <a:r>
              <a:rPr kumimoji="0" lang="zh-TW" altLang="en-US" sz="1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上傳勾選</a:t>
            </a:r>
            <a:r>
              <a:rPr kumimoji="0" lang="en-US" altLang="zh-TW" sz="1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6/8-15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二階甄試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6/21-7/9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登記就讀志願序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7/12-14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7/18</a:t>
            </a: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、報到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7/20-24</a:t>
            </a:r>
            <a:endParaRPr kumimoji="0" lang="zh-TW" altLang="en-US" sz="12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文字版面配置區 1"/>
          <p:cNvSpPr txBox="1">
            <a:spLocks/>
          </p:cNvSpPr>
          <p:nvPr/>
        </p:nvSpPr>
        <p:spPr>
          <a:xfrm>
            <a:off x="6240016" y="5466757"/>
            <a:ext cx="663856" cy="1183639"/>
          </a:xfrm>
          <a:prstGeom prst="rect">
            <a:avLst/>
          </a:prstGeom>
          <a:solidFill>
            <a:srgbClr val="FF6600"/>
          </a:solidFill>
          <a:ln w="38100">
            <a:noFill/>
            <a:prstDash val="solid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</a:t>
            </a:r>
            <a:endParaRPr kumimoji="0" lang="en-US" altLang="zh-TW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kumimoji="0" lang="en-US" altLang="zh-TW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文字版面配置區 1"/>
          <p:cNvSpPr txBox="1">
            <a:spLocks/>
          </p:cNvSpPr>
          <p:nvPr/>
        </p:nvSpPr>
        <p:spPr>
          <a:xfrm>
            <a:off x="8832941" y="4500214"/>
            <a:ext cx="1935711" cy="924032"/>
          </a:xfrm>
          <a:prstGeom prst="rect">
            <a:avLst/>
          </a:prstGeom>
          <a:solidFill>
            <a:srgbClr val="FFFFCC"/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資格審查登錄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5/18-6/7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7/18-26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8/1-4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8/10</a:t>
            </a:r>
            <a:endParaRPr kumimoji="0" lang="zh-TW" altLang="en-US" sz="14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8" name="文字版面配置區 1"/>
          <p:cNvSpPr txBox="1">
            <a:spLocks/>
          </p:cNvSpPr>
          <p:nvPr/>
        </p:nvSpPr>
        <p:spPr>
          <a:xfrm>
            <a:off x="8184232" y="4490898"/>
            <a:ext cx="655929" cy="933349"/>
          </a:xfrm>
          <a:prstGeom prst="rect">
            <a:avLst/>
          </a:prstGeom>
          <a:solidFill>
            <a:srgbClr val="FFC000"/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聯合登記分發</a:t>
            </a:r>
            <a:endParaRPr kumimoji="0" lang="en-US" altLang="zh-TW" b="1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9" name="直線接點 98"/>
          <p:cNvCxnSpPr/>
          <p:nvPr/>
        </p:nvCxnSpPr>
        <p:spPr>
          <a:xfrm>
            <a:off x="5481953" y="3889207"/>
            <a:ext cx="5410" cy="159375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直線接點 99"/>
          <p:cNvCxnSpPr/>
          <p:nvPr/>
        </p:nvCxnSpPr>
        <p:spPr>
          <a:xfrm flipH="1">
            <a:off x="8202666" y="3923113"/>
            <a:ext cx="13030" cy="148266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直線接點 101"/>
          <p:cNvCxnSpPr/>
          <p:nvPr/>
        </p:nvCxnSpPr>
        <p:spPr>
          <a:xfrm>
            <a:off x="6851182" y="3903105"/>
            <a:ext cx="17418" cy="1735202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" name="Rectangle 7"/>
          <p:cNvSpPr>
            <a:spLocks noChangeArrowheads="1"/>
          </p:cNvSpPr>
          <p:nvPr/>
        </p:nvSpPr>
        <p:spPr bwMode="auto">
          <a:xfrm>
            <a:off x="791306" y="4137720"/>
            <a:ext cx="961090" cy="2114130"/>
          </a:xfrm>
          <a:prstGeom prst="roundRect">
            <a:avLst>
              <a:gd name="adj" fmla="val 11300"/>
            </a:avLst>
          </a:prstGeom>
          <a:noFill/>
          <a:ln w="57150">
            <a:solidFill>
              <a:srgbClr val="FFC000"/>
            </a:solidFill>
            <a:prstDash val="sysDash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採計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auto">
          <a:xfrm>
            <a:off x="767408" y="1052737"/>
            <a:ext cx="1007662" cy="2508739"/>
          </a:xfrm>
          <a:prstGeom prst="roundRect">
            <a:avLst/>
          </a:prstGeom>
          <a:noFill/>
          <a:ln w="57150">
            <a:solidFill>
              <a:srgbClr val="FF33CC"/>
            </a:solidFill>
            <a:prstDash val="sysDash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44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endParaRPr lang="en-US" altLang="zh-TW" sz="4400" b="1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000" b="1" dirty="0">
                <a:solidFill>
                  <a:schemeClr val="tx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endParaRPr lang="en-US" altLang="zh-TW" sz="2000" b="1" dirty="0">
              <a:solidFill>
                <a:schemeClr val="tx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000" b="1" dirty="0">
                <a:solidFill>
                  <a:schemeClr val="tx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</a:p>
        </p:txBody>
      </p:sp>
      <p:sp>
        <p:nvSpPr>
          <p:cNvPr id="105" name="向右箭號 104"/>
          <p:cNvSpPr/>
          <p:nvPr/>
        </p:nvSpPr>
        <p:spPr>
          <a:xfrm>
            <a:off x="1703512" y="3587079"/>
            <a:ext cx="10225136" cy="44473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流程圖: 接點 107"/>
          <p:cNvSpPr/>
          <p:nvPr/>
        </p:nvSpPr>
        <p:spPr>
          <a:xfrm>
            <a:off x="1879351" y="3591523"/>
            <a:ext cx="504056" cy="50405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文字方塊 109"/>
          <p:cNvSpPr txBox="1"/>
          <p:nvPr/>
        </p:nvSpPr>
        <p:spPr>
          <a:xfrm>
            <a:off x="1962359" y="3657560"/>
            <a:ext cx="32504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1" name="文字版面配置區 1"/>
          <p:cNvSpPr txBox="1">
            <a:spLocks/>
          </p:cNvSpPr>
          <p:nvPr/>
        </p:nvSpPr>
        <p:spPr>
          <a:xfrm rot="10800000">
            <a:off x="2333426" y="3923113"/>
            <a:ext cx="1377434" cy="662328"/>
          </a:xfrm>
          <a:prstGeom prst="downArrowCallout">
            <a:avLst>
              <a:gd name="adj1" fmla="val 15499"/>
              <a:gd name="adj2" fmla="val 21365"/>
              <a:gd name="adj3" fmla="val 15923"/>
              <a:gd name="adj4" fmla="val 59039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>
              <a:spcBef>
                <a:spcPts val="0"/>
              </a:spcBef>
            </a:pPr>
            <a:endParaRPr kumimoji="0" lang="en-US" altLang="zh-TW" sz="16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142829" y="3566509"/>
            <a:ext cx="510658" cy="504056"/>
            <a:chOff x="2881622" y="3596791"/>
            <a:chExt cx="510658" cy="504056"/>
          </a:xfrm>
        </p:grpSpPr>
        <p:sp>
          <p:nvSpPr>
            <p:cNvPr id="113" name="流程圖: 接點 112"/>
            <p:cNvSpPr/>
            <p:nvPr/>
          </p:nvSpPr>
          <p:spPr>
            <a:xfrm>
              <a:off x="2881622" y="3596791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2985110" y="3658885"/>
              <a:ext cx="4071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2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807968" y="3572494"/>
            <a:ext cx="504056" cy="504056"/>
            <a:chOff x="4968181" y="3573016"/>
            <a:chExt cx="504056" cy="504056"/>
          </a:xfrm>
        </p:grpSpPr>
        <p:sp>
          <p:nvSpPr>
            <p:cNvPr id="118" name="流程圖: 接點 117"/>
            <p:cNvSpPr/>
            <p:nvPr/>
          </p:nvSpPr>
          <p:spPr>
            <a:xfrm>
              <a:off x="4968181" y="3573016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5" name="文字方塊 134"/>
            <p:cNvSpPr txBox="1"/>
            <p:nvPr/>
          </p:nvSpPr>
          <p:spPr>
            <a:xfrm>
              <a:off x="5056447" y="3641261"/>
              <a:ext cx="4071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4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8760296" y="3585095"/>
            <a:ext cx="504056" cy="504056"/>
            <a:chOff x="9206951" y="3583638"/>
            <a:chExt cx="504056" cy="504056"/>
          </a:xfrm>
        </p:grpSpPr>
        <p:sp>
          <p:nvSpPr>
            <p:cNvPr id="136" name="流程圖: 接點 135"/>
            <p:cNvSpPr/>
            <p:nvPr/>
          </p:nvSpPr>
          <p:spPr>
            <a:xfrm>
              <a:off x="9206951" y="3583638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7" name="文字方塊 136"/>
            <p:cNvSpPr txBox="1"/>
            <p:nvPr/>
          </p:nvSpPr>
          <p:spPr>
            <a:xfrm>
              <a:off x="9296972" y="3645412"/>
              <a:ext cx="40018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6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8" name="矩形 137"/>
          <p:cNvSpPr/>
          <p:nvPr/>
        </p:nvSpPr>
        <p:spPr>
          <a:xfrm>
            <a:off x="2252541" y="4187182"/>
            <a:ext cx="153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</a:t>
            </a:r>
            <a:r>
              <a:rPr kumimoji="0" lang="en-US" altLang="zh-TW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1/13-15</a:t>
            </a:r>
          </a:p>
        </p:txBody>
      </p:sp>
      <p:sp>
        <p:nvSpPr>
          <p:cNvPr id="139" name="圓角矩形 138"/>
          <p:cNvSpPr/>
          <p:nvPr/>
        </p:nvSpPr>
        <p:spPr>
          <a:xfrm>
            <a:off x="6919686" y="4175898"/>
            <a:ext cx="1192716" cy="633413"/>
          </a:xfrm>
          <a:prstGeom prst="roundRect">
            <a:avLst>
              <a:gd name="adj" fmla="val 5767"/>
            </a:avLst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+mn-ea"/>
                <a:ea typeface="+mn-ea"/>
              </a:rPr>
              <a:t>統測</a:t>
            </a:r>
            <a:endParaRPr lang="en-US" altLang="zh-TW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+mn-ea"/>
                <a:ea typeface="+mn-ea"/>
              </a:rPr>
              <a:t>4/29-30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4433214" y="3572494"/>
            <a:ext cx="510658" cy="504056"/>
            <a:chOff x="3914869" y="3588004"/>
            <a:chExt cx="510658" cy="504056"/>
          </a:xfrm>
        </p:grpSpPr>
        <p:sp>
          <p:nvSpPr>
            <p:cNvPr id="109" name="流程圖: 接點 108"/>
            <p:cNvSpPr/>
            <p:nvPr/>
          </p:nvSpPr>
          <p:spPr>
            <a:xfrm>
              <a:off x="4104085" y="3762112"/>
              <a:ext cx="144016" cy="14401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1" name="流程圖: 接點 140"/>
            <p:cNvSpPr/>
            <p:nvPr/>
          </p:nvSpPr>
          <p:spPr>
            <a:xfrm>
              <a:off x="3914869" y="3588004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2" name="文字方塊 141"/>
            <p:cNvSpPr txBox="1"/>
            <p:nvPr/>
          </p:nvSpPr>
          <p:spPr>
            <a:xfrm>
              <a:off x="4018357" y="3650098"/>
              <a:ext cx="4071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3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7313534" y="3573016"/>
            <a:ext cx="510658" cy="504056"/>
            <a:chOff x="6077779" y="3573016"/>
            <a:chExt cx="510658" cy="504056"/>
          </a:xfrm>
        </p:grpSpPr>
        <p:sp>
          <p:nvSpPr>
            <p:cNvPr id="112" name="流程圖: 接點 111"/>
            <p:cNvSpPr/>
            <p:nvPr/>
          </p:nvSpPr>
          <p:spPr>
            <a:xfrm>
              <a:off x="6264325" y="3753036"/>
              <a:ext cx="144016" cy="14401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3" name="流程圖: 接點 142"/>
            <p:cNvSpPr/>
            <p:nvPr/>
          </p:nvSpPr>
          <p:spPr>
            <a:xfrm>
              <a:off x="6077779" y="3573016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4" name="文字方塊 143"/>
            <p:cNvSpPr txBox="1"/>
            <p:nvPr/>
          </p:nvSpPr>
          <p:spPr>
            <a:xfrm>
              <a:off x="6181267" y="3635110"/>
              <a:ext cx="4071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5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9846558" y="3591523"/>
            <a:ext cx="510658" cy="504056"/>
            <a:chOff x="10256159" y="3591523"/>
            <a:chExt cx="510658" cy="504056"/>
          </a:xfrm>
        </p:grpSpPr>
        <p:sp>
          <p:nvSpPr>
            <p:cNvPr id="140" name="流程圖: 接點 139"/>
            <p:cNvSpPr/>
            <p:nvPr/>
          </p:nvSpPr>
          <p:spPr>
            <a:xfrm>
              <a:off x="10421643" y="3745191"/>
              <a:ext cx="144016" cy="14401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5" name="流程圖: 接點 144"/>
            <p:cNvSpPr/>
            <p:nvPr/>
          </p:nvSpPr>
          <p:spPr>
            <a:xfrm>
              <a:off x="10256159" y="3591523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6" name="文字方塊 145"/>
            <p:cNvSpPr txBox="1"/>
            <p:nvPr/>
          </p:nvSpPr>
          <p:spPr>
            <a:xfrm>
              <a:off x="10359647" y="3653617"/>
              <a:ext cx="4071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7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7" name="矩形 146"/>
          <p:cNvSpPr/>
          <p:nvPr/>
        </p:nvSpPr>
        <p:spPr>
          <a:xfrm>
            <a:off x="3277632" y="932080"/>
            <a:ext cx="8238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學年度招生日程請以正式簡章為準 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特才、繁星簡章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11/24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公告，其餘簡章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12/8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9" name="向下箭號 148"/>
          <p:cNvSpPr/>
          <p:nvPr/>
        </p:nvSpPr>
        <p:spPr>
          <a:xfrm flipV="1">
            <a:off x="11179565" y="3801005"/>
            <a:ext cx="317035" cy="445132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" name="矩形 149"/>
          <p:cNvSpPr/>
          <p:nvPr/>
        </p:nvSpPr>
        <p:spPr>
          <a:xfrm>
            <a:off x="10861916" y="4124189"/>
            <a:ext cx="1115616" cy="461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各校單獨招生</a:t>
            </a:r>
            <a:endParaRPr lang="en-US" altLang="zh-TW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r>
              <a:rPr lang="en-US" altLang="zh-TW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8/10</a:t>
            </a:r>
            <a:r>
              <a:rPr lang="zh-TW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起</a:t>
            </a:r>
            <a:endParaRPr lang="en-US" altLang="zh-TW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grpSp>
        <p:nvGrpSpPr>
          <p:cNvPr id="58" name="群組 57"/>
          <p:cNvGrpSpPr/>
          <p:nvPr/>
        </p:nvGrpSpPr>
        <p:grpSpPr>
          <a:xfrm>
            <a:off x="10624424" y="3569014"/>
            <a:ext cx="510658" cy="504056"/>
            <a:chOff x="10256159" y="3591523"/>
            <a:chExt cx="510658" cy="504056"/>
          </a:xfrm>
        </p:grpSpPr>
        <p:sp>
          <p:nvSpPr>
            <p:cNvPr id="59" name="流程圖: 接點 58"/>
            <p:cNvSpPr/>
            <p:nvPr/>
          </p:nvSpPr>
          <p:spPr>
            <a:xfrm>
              <a:off x="10421643" y="3745191"/>
              <a:ext cx="144016" cy="14401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流程圖: 接點 59"/>
            <p:cNvSpPr/>
            <p:nvPr/>
          </p:nvSpPr>
          <p:spPr>
            <a:xfrm>
              <a:off x="10256159" y="3591523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10359647" y="3653617"/>
              <a:ext cx="4071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8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003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68724" y="2639198"/>
            <a:ext cx="7054552" cy="1546400"/>
          </a:xfrm>
        </p:spPr>
        <p:txBody>
          <a:bodyPr/>
          <a:lstStyle/>
          <a:p>
            <a:pPr algn="ctr">
              <a:buClr>
                <a:srgbClr val="3796BF"/>
              </a:buClr>
              <a:defRPr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四技二專</a:t>
            </a: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特殊選才</a:t>
            </a:r>
            <a:br>
              <a:rPr lang="en-US" altLang="zh-TW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</a:b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聯合招生</a:t>
            </a:r>
          </a:p>
        </p:txBody>
      </p:sp>
      <p:sp>
        <p:nvSpPr>
          <p:cNvPr id="4" name="矩形 3"/>
          <p:cNvSpPr/>
          <p:nvPr/>
        </p:nvSpPr>
        <p:spPr>
          <a:xfrm>
            <a:off x="2211558" y="4661054"/>
            <a:ext cx="791864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3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213</a:t>
            </a:r>
            <a:r>
              <a:rPr lang="en-US" altLang="zh-TW" sz="2800" b="1" dirty="0"/>
              <a:t> 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en-US" altLang="zh-TW" sz="2800" b="1" spc="50" dirty="0">
                <a:ln w="317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https://www.jctv.ntut.edu.tw/enter42/s42/</a:t>
            </a:r>
            <a:endParaRPr lang="en-US" altLang="zh-TW" sz="2800" dirty="0">
              <a:ln w="3175" cmpd="sng">
                <a:noFill/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5107" r="8068" b="8068"/>
          <a:stretch/>
        </p:blipFill>
        <p:spPr>
          <a:xfrm>
            <a:off x="8832304" y="4221088"/>
            <a:ext cx="1224136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內容版面配置區 2"/>
          <p:cNvSpPr txBox="1">
            <a:spLocks noGrp="1"/>
          </p:cNvSpPr>
          <p:nvPr>
            <p:ph idx="1"/>
          </p:nvPr>
        </p:nvSpPr>
        <p:spPr>
          <a:xfrm>
            <a:off x="3489875" y="1124744"/>
            <a:ext cx="8702125" cy="2137584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專業領域具有特殊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技能、經歷、背景、成就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之學生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含實驗教育生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) 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，或是參與青年教育與就業儲蓄帳戶方案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完成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2~3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年期的青年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，符合招生學校所訂定條件。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800" b="1" dirty="0">
              <a:solidFill>
                <a:srgbClr val="C00000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800" b="1" dirty="0">
              <a:solidFill>
                <a:srgbClr val="C00000"/>
              </a:solidFill>
              <a:latin typeface="+mn-ea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endParaRPr lang="en-US" altLang="zh-TW" sz="1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0" y="0"/>
            <a:ext cx="4608512" cy="1052737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88261" y="115867"/>
            <a:ext cx="4256492" cy="792854"/>
          </a:xfrm>
          <a:prstGeom prst="homePlate">
            <a:avLst/>
          </a:prstGeom>
          <a:solidFill>
            <a:srgbClr val="79E2E7"/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特殊選才</a:t>
            </a:r>
            <a:r>
              <a:rPr kumimoji="0" lang="zh-TW" altLang="en-US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tx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5631" y="4045124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42673" y="3068960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14802" y="1187460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內容版面配置區 2"/>
          <p:cNvSpPr txBox="1">
            <a:spLocks noGrp="1"/>
          </p:cNvSpPr>
          <p:nvPr>
            <p:ph idx="1"/>
          </p:nvPr>
        </p:nvSpPr>
        <p:spPr>
          <a:xfrm>
            <a:off x="3524788" y="4045125"/>
            <a:ext cx="8403860" cy="2768251"/>
          </a:xfrm>
        </p:spPr>
        <p:txBody>
          <a:bodyPr anchor="t"/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CC0000"/>
                </a:solidFill>
                <a:latin typeface="+mn-ea"/>
              </a:rPr>
              <a:t>總成績 </a:t>
            </a:r>
            <a:r>
              <a:rPr lang="en-US" altLang="zh-TW" b="1" dirty="0">
                <a:solidFill>
                  <a:srgbClr val="CC0000"/>
                </a:solidFill>
                <a:latin typeface="+mn-ea"/>
              </a:rPr>
              <a:t>= </a:t>
            </a:r>
            <a:r>
              <a:rPr lang="zh-TW" altLang="en-US" b="1" dirty="0">
                <a:solidFill>
                  <a:srgbClr val="CC0000"/>
                </a:solidFill>
                <a:latin typeface="+mn-ea"/>
              </a:rPr>
              <a:t>指定項目甄審成績</a:t>
            </a:r>
            <a:r>
              <a:rPr lang="en-US" altLang="zh-TW" b="1" dirty="0">
                <a:solidFill>
                  <a:srgbClr val="CC0000"/>
                </a:solidFill>
                <a:latin typeface="+mn-ea"/>
              </a:rPr>
              <a:t>+(</a:t>
            </a:r>
            <a:r>
              <a:rPr lang="zh-TW" altLang="en-US" b="1" dirty="0">
                <a:solidFill>
                  <a:srgbClr val="CC0000"/>
                </a:solidFill>
                <a:latin typeface="+mn-ea"/>
              </a:rPr>
              <a:t>優待加分</a:t>
            </a:r>
            <a:r>
              <a:rPr lang="en-US" altLang="zh-TW" b="1" dirty="0">
                <a:solidFill>
                  <a:srgbClr val="CC0000"/>
                </a:solidFill>
                <a:latin typeface="+mn-ea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不採計統一入學測驗成績</a:t>
            </a:r>
            <a:endParaRPr lang="en-US" altLang="zh-TW" sz="1800" b="1" dirty="0">
              <a:solidFill>
                <a:srgbClr val="C00000"/>
              </a:solidFill>
              <a:latin typeface="+mn-ea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由各招生學校辦理指定項目甄審，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可採書面資料審查、經歷審查、面試、術科實作等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。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青年儲蓄帳戶組繳交「體驗學習報告書」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)</a:t>
            </a:r>
            <a:endParaRPr lang="zh-TW" altLang="en-US" sz="1800" b="1" dirty="0">
              <a:solidFill>
                <a:srgbClr val="0070C0"/>
              </a:solidFill>
              <a:latin typeface="+mn-ea"/>
              <a:sym typeface="Roboto Condensed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各系科得訂定「優待加分條件」，可針對不同的教育體系、成長環境、特殊經歷、經濟弱勢以及特定身分、地區之學生給予特別加分。</a:t>
            </a:r>
            <a:endParaRPr lang="en-US" altLang="zh-TW" sz="1800" b="1" dirty="0">
              <a:solidFill>
                <a:srgbClr val="CC0000"/>
              </a:solidFill>
              <a:latin typeface="+mn-ea"/>
            </a:endParaRPr>
          </a:p>
          <a:p>
            <a:pPr marL="442913">
              <a:spcBef>
                <a:spcPts val="1200"/>
              </a:spcBef>
            </a:pP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由招生學校公告備取名單，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無論正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備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)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取生，需登記就讀志願序參加統一分發作業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363"/>
              </a:spcBef>
              <a:buClr>
                <a:srgbClr val="4BB5D9"/>
              </a:buClr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tx1"/>
              </a:solidFill>
              <a:latin typeface="+mn-ea"/>
              <a:sym typeface="Roboto Condensed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rgbClr val="607896"/>
              </a:solidFill>
              <a:latin typeface="+mn-ea"/>
              <a:sym typeface="Roboto Condensed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endParaRPr lang="zh-TW" altLang="en-US" b="1" dirty="0">
              <a:solidFill>
                <a:srgbClr val="607896"/>
              </a:solidFill>
              <a:latin typeface="+mn-ea"/>
              <a:sym typeface="Roboto Condensed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35631" y="6133356"/>
            <a:ext cx="1915909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統一志願序分發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78605DB-4126-4F01-9976-3335DF51F407}"/>
              </a:ext>
            </a:extLst>
          </p:cNvPr>
          <p:cNvSpPr/>
          <p:nvPr/>
        </p:nvSpPr>
        <p:spPr>
          <a:xfrm>
            <a:off x="2014802" y="2033322"/>
            <a:ext cx="10057862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配合教育部推動「資安學研人才培育計畫」，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學年度「技職特才及實驗教育組」系名加註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資安人才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招收對資安議題有興趣且具特殊專長之學生。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134151F-E9FD-46B6-B465-1C2D85C59947}"/>
              </a:ext>
            </a:extLst>
          </p:cNvPr>
          <p:cNvSpPr txBox="1"/>
          <p:nvPr/>
        </p:nvSpPr>
        <p:spPr>
          <a:xfrm rot="21055385">
            <a:off x="406036" y="1872588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EC97561-3477-4874-B392-7E3046D78155}"/>
              </a:ext>
            </a:extLst>
          </p:cNvPr>
          <p:cNvSpPr/>
          <p:nvPr/>
        </p:nvSpPr>
        <p:spPr>
          <a:xfrm>
            <a:off x="3524932" y="2879063"/>
            <a:ext cx="84038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個別報名：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每位考生可報名</a:t>
            </a:r>
            <a:r>
              <a:rPr lang="en-US" altLang="zh-TW" sz="2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5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個志願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分「技職特才及實驗教育組、青年儲蓄帳戶組」招生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招生簡章可網頁下載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未發售紙本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D177ABF-86E6-42DB-918C-8489272080F4}"/>
              </a:ext>
            </a:extLst>
          </p:cNvPr>
          <p:cNvSpPr txBox="1"/>
          <p:nvPr/>
        </p:nvSpPr>
        <p:spPr>
          <a:xfrm>
            <a:off x="134286" y="4856728"/>
            <a:ext cx="2182221" cy="1021556"/>
          </a:xfrm>
          <a:prstGeom prst="wedgeRoundRectCallout">
            <a:avLst>
              <a:gd name="adj1" fmla="val 33908"/>
              <a:gd name="adj2" fmla="val 67895"/>
              <a:gd name="adj3" fmla="val 16667"/>
            </a:avLst>
          </a:prstGeom>
          <a:solidFill>
            <a:srgbClr val="130C96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即使只有獲得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個正取，也要上網登記喔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6DEFD08-974F-40AA-A9AD-FB743527F63B}"/>
              </a:ext>
            </a:extLst>
          </p:cNvPr>
          <p:cNvSpPr txBox="1"/>
          <p:nvPr/>
        </p:nvSpPr>
        <p:spPr>
          <a:xfrm>
            <a:off x="9696400" y="2904477"/>
            <a:ext cx="1945839" cy="1298377"/>
          </a:xfrm>
          <a:prstGeom prst="wedgeEllipseCallout">
            <a:avLst>
              <a:gd name="adj1" fmla="val -82658"/>
              <a:gd name="adj2" fmla="val -245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技高、普高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綜高生</a:t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皆可報名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31" y="1124744"/>
            <a:ext cx="5396280" cy="4717503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372836" y="187640"/>
            <a:ext cx="2426148" cy="6493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fontAlgn="auto"/>
            <a:r>
              <a:rPr kumimoji="0" lang="en-US" altLang="zh-TW" kern="0" dirty="0">
                <a:latin typeface="+mn-ea"/>
                <a:ea typeface="+mn-ea"/>
              </a:rPr>
              <a:t>(</a:t>
            </a:r>
            <a:r>
              <a:rPr kumimoji="0" lang="zh-TW" altLang="en-US" kern="0" dirty="0">
                <a:latin typeface="+mn-ea"/>
                <a:ea typeface="+mn-ea"/>
              </a:rPr>
              <a:t>技職特才組</a:t>
            </a:r>
            <a:r>
              <a:rPr kumimoji="0" lang="en-US" altLang="zh-TW" kern="0" dirty="0">
                <a:latin typeface="+mn-ea"/>
                <a:ea typeface="+mn-ea"/>
              </a:rPr>
              <a:t>)</a:t>
            </a:r>
            <a:endParaRPr kumimoji="0" lang="zh-TW" altLang="en-US" kern="0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0778" y="3193206"/>
            <a:ext cx="1724394" cy="131023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04328" y="3697262"/>
            <a:ext cx="1242652" cy="3119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0" y="0"/>
            <a:ext cx="5372837" cy="1052737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188261" y="115867"/>
            <a:ext cx="4962434" cy="792854"/>
          </a:xfrm>
          <a:prstGeom prst="homePlate">
            <a:avLst/>
          </a:prstGeom>
          <a:solidFill>
            <a:srgbClr val="79E2E7"/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特殊選才</a:t>
            </a:r>
            <a:r>
              <a:rPr kumimoji="0" lang="zh-TW" altLang="en-US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簡章查詢</a:t>
            </a:r>
            <a:r>
              <a:rPr kumimoji="0" lang="en-US" altLang="zh-TW" sz="2400" dirty="0">
                <a:solidFill>
                  <a:schemeClr val="tx1"/>
                </a:solidFill>
                <a:latin typeface="+mn-ea"/>
                <a:cs typeface="Oswald"/>
              </a:rPr>
              <a:t>(</a:t>
            </a:r>
            <a:r>
              <a:rPr kumimoji="0" lang="zh-TW" altLang="en-US" sz="2400" dirty="0">
                <a:solidFill>
                  <a:schemeClr val="tx1"/>
                </a:solidFill>
                <a:latin typeface="+mn-ea"/>
                <a:cs typeface="Oswald"/>
              </a:rPr>
              <a:t>示例</a:t>
            </a:r>
            <a:r>
              <a:rPr kumimoji="0" lang="en-US" altLang="zh-TW" sz="2400" dirty="0">
                <a:solidFill>
                  <a:schemeClr val="tx1"/>
                </a:solidFill>
                <a:latin typeface="+mn-ea"/>
                <a:cs typeface="Oswald"/>
              </a:rPr>
              <a:t>)</a:t>
            </a:r>
            <a:endParaRPr kumimoji="0" lang="zh-TW" altLang="en-US" sz="2400" dirty="0">
              <a:solidFill>
                <a:schemeClr val="tx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00108" y="1533766"/>
            <a:ext cx="5057020" cy="63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3"/>
              </a:spcBef>
            </a:pPr>
            <a:r>
              <a:rPr lang="en-US" altLang="zh-TW" sz="1600" b="1" spc="50" dirty="0">
                <a:ln w="3175" cmpd="sng">
                  <a:noFill/>
                  <a:prstDash val="solid"/>
                </a:ln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https://www.jctv.ntut.edu.tw/enter42/s42/</a:t>
            </a:r>
            <a:endParaRPr lang="en-US" altLang="zh-TW" sz="1600" dirty="0">
              <a:ln w="3175" cmpd="sng">
                <a:noFill/>
                <a:prstDash val="solid"/>
              </a:ln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1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en-US" altLang="zh-TW" sz="1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5107" r="8068" b="8068"/>
          <a:stretch/>
        </p:blipFill>
        <p:spPr>
          <a:xfrm>
            <a:off x="10567524" y="780444"/>
            <a:ext cx="1224136" cy="122413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1D63B19-AB00-408C-A8B5-DA421D759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172" y="1976727"/>
            <a:ext cx="8688012" cy="456233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77025" y="6274059"/>
            <a:ext cx="1670703" cy="38253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123258" y="4446018"/>
            <a:ext cx="4839666" cy="31299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123258" y="4796350"/>
            <a:ext cx="3258798" cy="335759"/>
          </a:xfrm>
          <a:prstGeom prst="rect">
            <a:avLst/>
          </a:prstGeom>
          <a:noFill/>
          <a:ln w="38100" cmpd="sng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3087453" y="3818524"/>
            <a:ext cx="11705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8700" indent="-800100" algn="just">
              <a:spcBef>
                <a:spcPts val="200"/>
              </a:spcBef>
              <a:spcAft>
                <a:spcPts val="200"/>
              </a:spcAft>
            </a:pPr>
            <a:r>
              <a:rPr lang="x-none" altLang="zh-TW" sz="66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</a:t>
            </a:r>
            <a:endParaRPr lang="en-US" altLang="zh-TW" sz="66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sym typeface="Wingdings 2" panose="05020102010507070707" pitchFamily="18" charset="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21917" y="4537046"/>
            <a:ext cx="11015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8700" indent="-800100" algn="just">
              <a:spcBef>
                <a:spcPts val="200"/>
              </a:spcBef>
              <a:spcAft>
                <a:spcPts val="200"/>
              </a:spcAft>
            </a:pPr>
            <a:r>
              <a:rPr lang="x-none" altLang="zh-TW" sz="6000" kern="100" dirty="0">
                <a:solidFill>
                  <a:srgbClr val="FFC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</a:t>
            </a:r>
            <a:endParaRPr lang="zh-TW" altLang="zh-TW" sz="5400" kern="100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23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673C103-5F8E-4151-B1BA-3F640CE83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1018693"/>
            <a:ext cx="11593288" cy="56390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7328" y="2171506"/>
            <a:ext cx="1398411" cy="39740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3640" y="3157062"/>
            <a:ext cx="1398411" cy="27043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820012" y="2082162"/>
            <a:ext cx="5265900" cy="24860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112224" y="1412776"/>
            <a:ext cx="1872208" cy="174428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841488" y="2330765"/>
            <a:ext cx="5244424" cy="153028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092584" y="3150085"/>
            <a:ext cx="6085372" cy="118757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36001" y="-42863"/>
            <a:ext cx="5372837" cy="1052737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188261" y="115867"/>
            <a:ext cx="4962434" cy="792854"/>
          </a:xfrm>
          <a:prstGeom prst="homePlate">
            <a:avLst/>
          </a:prstGeom>
          <a:solidFill>
            <a:srgbClr val="79E2E7"/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特殊選才</a:t>
            </a:r>
            <a:r>
              <a:rPr kumimoji="0" lang="zh-TW" altLang="en-US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簡章分則</a:t>
            </a:r>
            <a:r>
              <a:rPr kumimoji="0" lang="en-US" altLang="zh-TW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(</a:t>
            </a:r>
            <a:r>
              <a:rPr kumimoji="0" lang="zh-TW" altLang="en-US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示例</a:t>
            </a:r>
            <a:r>
              <a:rPr kumimoji="0" lang="en-US" altLang="zh-TW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)</a:t>
            </a:r>
            <a:endParaRPr kumimoji="0" lang="zh-TW" altLang="en-US" sz="2400" dirty="0">
              <a:solidFill>
                <a:schemeClr val="tx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11824" y="5264203"/>
            <a:ext cx="7128792" cy="89857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5DD6ADCB-79F2-4764-BEF2-20329147A454}"/>
              </a:ext>
            </a:extLst>
          </p:cNvPr>
          <p:cNvGrpSpPr/>
          <p:nvPr/>
        </p:nvGrpSpPr>
        <p:grpSpPr>
          <a:xfrm>
            <a:off x="6263304" y="3260917"/>
            <a:ext cx="5885461" cy="984885"/>
            <a:chOff x="6263304" y="3260917"/>
            <a:chExt cx="5885461" cy="984885"/>
          </a:xfrm>
        </p:grpSpPr>
        <p:sp>
          <p:nvSpPr>
            <p:cNvPr id="20" name="標題 1">
              <a:extLst>
                <a:ext uri="{FF2B5EF4-FFF2-40B4-BE49-F238E27FC236}">
                  <a16:creationId xmlns:a16="http://schemas.microsoft.com/office/drawing/2014/main" id="{980C7ACD-CD9B-47B0-AAC6-209628ED5C9B}"/>
                </a:ext>
              </a:extLst>
            </p:cNvPr>
            <p:cNvSpPr txBox="1">
              <a:spLocks/>
            </p:cNvSpPr>
            <p:nvPr/>
          </p:nvSpPr>
          <p:spPr>
            <a:xfrm>
              <a:off x="6263304" y="3299424"/>
              <a:ext cx="746827" cy="453819"/>
            </a:xfrm>
            <a:prstGeom prst="rect">
              <a:avLst/>
            </a:prstGeom>
            <a:solidFill>
              <a:srgbClr val="F5BAF6"/>
            </a:solidFill>
            <a:ln>
              <a:noFill/>
            </a:ln>
          </p:spPr>
          <p:txBody>
            <a:bodyPr wrap="square" lIns="0" tIns="0" rIns="0" bIns="0" anchor="b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96BF"/>
                </a:buClr>
                <a:buSzPct val="100000"/>
                <a:buFont typeface="Oswald"/>
                <a:buNone/>
                <a:defRPr sz="3000" b="1" i="0" u="none" strike="noStrike" cap="none">
                  <a:solidFill>
                    <a:srgbClr val="3796BF"/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  <a:lvl2pPr lvl="1">
                <a:spcBef>
                  <a:spcPts val="0"/>
                </a:spcBef>
                <a:buClr>
                  <a:srgbClr val="3796BF"/>
                </a:buClr>
                <a:buSzPct val="100000"/>
                <a:buFont typeface="Oswald"/>
                <a:buNone/>
                <a:defRPr sz="3000" b="1">
                  <a:solidFill>
                    <a:srgbClr val="3796BF"/>
                  </a:solidFill>
                  <a:latin typeface="Oswald"/>
                  <a:ea typeface="Oswald"/>
                  <a:cs typeface="Oswald"/>
                  <a:sym typeface="Oswald"/>
                </a:defRPr>
              </a:lvl2pPr>
              <a:lvl3pPr lvl="2">
                <a:spcBef>
                  <a:spcPts val="0"/>
                </a:spcBef>
                <a:buClr>
                  <a:srgbClr val="3796BF"/>
                </a:buClr>
                <a:buSzPct val="100000"/>
                <a:buFont typeface="Oswald"/>
                <a:buNone/>
                <a:defRPr sz="3000" b="1">
                  <a:solidFill>
                    <a:srgbClr val="3796BF"/>
                  </a:solidFill>
                  <a:latin typeface="Oswald"/>
                  <a:ea typeface="Oswald"/>
                  <a:cs typeface="Oswald"/>
                  <a:sym typeface="Oswald"/>
                </a:defRPr>
              </a:lvl3pPr>
              <a:lvl4pPr lvl="3">
                <a:spcBef>
                  <a:spcPts val="0"/>
                </a:spcBef>
                <a:buClr>
                  <a:srgbClr val="3796BF"/>
                </a:buClr>
                <a:buSzPct val="100000"/>
                <a:buFont typeface="Oswald"/>
                <a:buNone/>
                <a:defRPr sz="3000" b="1">
                  <a:solidFill>
                    <a:srgbClr val="3796BF"/>
                  </a:solidFill>
                  <a:latin typeface="Oswald"/>
                  <a:ea typeface="Oswald"/>
                  <a:cs typeface="Oswald"/>
                  <a:sym typeface="Oswald"/>
                </a:defRPr>
              </a:lvl4pPr>
              <a:lvl5pPr lvl="4">
                <a:spcBef>
                  <a:spcPts val="0"/>
                </a:spcBef>
                <a:buClr>
                  <a:srgbClr val="3796BF"/>
                </a:buClr>
                <a:buSzPct val="100000"/>
                <a:buFont typeface="Oswald"/>
                <a:buNone/>
                <a:defRPr sz="3000" b="1">
                  <a:solidFill>
                    <a:srgbClr val="3796BF"/>
                  </a:solidFill>
                  <a:latin typeface="Oswald"/>
                  <a:ea typeface="Oswald"/>
                  <a:cs typeface="Oswald"/>
                  <a:sym typeface="Oswald"/>
                </a:defRPr>
              </a:lvl5pPr>
              <a:lvl6pPr lvl="5">
                <a:spcBef>
                  <a:spcPts val="0"/>
                </a:spcBef>
                <a:buClr>
                  <a:srgbClr val="3796BF"/>
                </a:buClr>
                <a:buSzPct val="100000"/>
                <a:buFont typeface="Oswald"/>
                <a:buNone/>
                <a:defRPr sz="3000" b="1">
                  <a:solidFill>
                    <a:srgbClr val="3796BF"/>
                  </a:solidFill>
                  <a:latin typeface="Oswald"/>
                  <a:ea typeface="Oswald"/>
                  <a:cs typeface="Oswald"/>
                  <a:sym typeface="Oswald"/>
                </a:defRPr>
              </a:lvl6pPr>
              <a:lvl7pPr lvl="6">
                <a:spcBef>
                  <a:spcPts val="0"/>
                </a:spcBef>
                <a:buClr>
                  <a:srgbClr val="3796BF"/>
                </a:buClr>
                <a:buSzPct val="100000"/>
                <a:buFont typeface="Oswald"/>
                <a:buNone/>
                <a:defRPr sz="3000" b="1">
                  <a:solidFill>
                    <a:srgbClr val="3796BF"/>
                  </a:solidFill>
                  <a:latin typeface="Oswald"/>
                  <a:ea typeface="Oswald"/>
                  <a:cs typeface="Oswald"/>
                  <a:sym typeface="Oswald"/>
                </a:defRPr>
              </a:lvl7pPr>
              <a:lvl8pPr lvl="7">
                <a:spcBef>
                  <a:spcPts val="0"/>
                </a:spcBef>
                <a:buClr>
                  <a:srgbClr val="3796BF"/>
                </a:buClr>
                <a:buSzPct val="100000"/>
                <a:buFont typeface="Oswald"/>
                <a:buNone/>
                <a:defRPr sz="3000" b="1">
                  <a:solidFill>
                    <a:srgbClr val="3796BF"/>
                  </a:solidFill>
                  <a:latin typeface="Oswald"/>
                  <a:ea typeface="Oswald"/>
                  <a:cs typeface="Oswald"/>
                  <a:sym typeface="Oswald"/>
                </a:defRPr>
              </a:lvl8pPr>
              <a:lvl9pPr lvl="8">
                <a:spcBef>
                  <a:spcPts val="0"/>
                </a:spcBef>
                <a:buClr>
                  <a:srgbClr val="3796BF"/>
                </a:buClr>
                <a:buSzPct val="100000"/>
                <a:buFont typeface="Oswald"/>
                <a:buNone/>
                <a:defRPr sz="3000" b="1">
                  <a:solidFill>
                    <a:srgbClr val="3796BF"/>
                  </a:solidFill>
                  <a:latin typeface="Oswald"/>
                  <a:ea typeface="Oswald"/>
                  <a:cs typeface="Oswald"/>
                  <a:sym typeface="Oswald"/>
                </a:defRPr>
              </a:lvl9pPr>
            </a:lstStyle>
            <a:p>
              <a:pPr algn="ctr" fontAlgn="auto"/>
              <a:r>
                <a:rPr kumimoji="0" lang="zh-TW" altLang="en-US" sz="1400" kern="0" dirty="0">
                  <a:solidFill>
                    <a:schemeClr val="tx1"/>
                  </a:solidFill>
                  <a:latin typeface="+mn-ea"/>
                  <a:ea typeface="+mn-ea"/>
                </a:rPr>
                <a:t>優待加分條件</a:t>
              </a: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51602E5-ABB6-4567-8003-103FA9501D59}"/>
                </a:ext>
              </a:extLst>
            </p:cNvPr>
            <p:cNvSpPr/>
            <p:nvPr/>
          </p:nvSpPr>
          <p:spPr>
            <a:xfrm>
              <a:off x="7085414" y="3260917"/>
              <a:ext cx="5063351" cy="9848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1.具低收或中低收入戶身分10% </a:t>
              </a:r>
            </a:p>
            <a:p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2.屬新住民或其子女5% </a:t>
              </a:r>
            </a:p>
            <a:p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3.屬原住民學生5% </a:t>
              </a:r>
            </a:p>
            <a:p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4.屬不同教育資歷學生(含境外臺生或</a:t>
              </a:r>
              <a:r>
                <a:rPr lang="zh-TW" altLang="en-US" sz="1600" dirty="0">
                  <a:highlight>
                    <a:srgbClr val="FFFF00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實驗教育學生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)10%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3850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向下箭號圖說文字 45">
            <a:extLst>
              <a:ext uri="{FF2B5EF4-FFF2-40B4-BE49-F238E27FC236}">
                <a16:creationId xmlns:a16="http://schemas.microsoft.com/office/drawing/2014/main" id="{21D2DE32-B170-4E0C-9923-6E05B197027A}"/>
              </a:ext>
            </a:extLst>
          </p:cNvPr>
          <p:cNvSpPr/>
          <p:nvPr/>
        </p:nvSpPr>
        <p:spPr>
          <a:xfrm>
            <a:off x="5795642" y="3092901"/>
            <a:ext cx="5729931" cy="2072236"/>
          </a:xfrm>
          <a:prstGeom prst="downArrowCallout">
            <a:avLst>
              <a:gd name="adj1" fmla="val 20683"/>
              <a:gd name="adj2" fmla="val 22118"/>
              <a:gd name="adj3" fmla="val 11396"/>
              <a:gd name="adj4" fmla="val 82299"/>
            </a:avLst>
          </a:prstGeom>
          <a:solidFill>
            <a:schemeClr val="bg1"/>
          </a:solidFill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化同側角落矩形 33">
            <a:extLst>
              <a:ext uri="{FF2B5EF4-FFF2-40B4-BE49-F238E27FC236}">
                <a16:creationId xmlns:a16="http://schemas.microsoft.com/office/drawing/2014/main" id="{42005AE7-1350-41EF-9B85-E50E65A5CCBB}"/>
              </a:ext>
            </a:extLst>
          </p:cNvPr>
          <p:cNvSpPr/>
          <p:nvPr/>
        </p:nvSpPr>
        <p:spPr>
          <a:xfrm>
            <a:off x="873695" y="1881659"/>
            <a:ext cx="4874454" cy="1109888"/>
          </a:xfrm>
          <a:prstGeom prst="round2SameRect">
            <a:avLst/>
          </a:prstGeom>
          <a:noFill/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857A42D-D303-40B8-A579-02BC807BFD64}"/>
              </a:ext>
            </a:extLst>
          </p:cNvPr>
          <p:cNvSpPr/>
          <p:nvPr/>
        </p:nvSpPr>
        <p:spPr>
          <a:xfrm>
            <a:off x="5796012" y="5160109"/>
            <a:ext cx="5729929" cy="1287548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19B5FD1-2CC4-4F17-A6CB-C83D0D86B572}"/>
              </a:ext>
            </a:extLst>
          </p:cNvPr>
          <p:cNvSpPr/>
          <p:nvPr/>
        </p:nvSpPr>
        <p:spPr>
          <a:xfrm>
            <a:off x="1643477" y="2308959"/>
            <a:ext cx="3486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技職特才及實驗教育組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</a:p>
        </p:txBody>
      </p:sp>
      <p:sp>
        <p:nvSpPr>
          <p:cNvPr id="9" name="圓角化同側角落矩形 38">
            <a:extLst>
              <a:ext uri="{FF2B5EF4-FFF2-40B4-BE49-F238E27FC236}">
                <a16:creationId xmlns:a16="http://schemas.microsoft.com/office/drawing/2014/main" id="{8B868047-F672-4CF4-867F-37FEAA429C7D}"/>
              </a:ext>
            </a:extLst>
          </p:cNvPr>
          <p:cNvSpPr/>
          <p:nvPr/>
        </p:nvSpPr>
        <p:spPr>
          <a:xfrm>
            <a:off x="873694" y="1729867"/>
            <a:ext cx="4874458" cy="580103"/>
          </a:xfrm>
          <a:prstGeom prst="round2SameRect">
            <a:avLst>
              <a:gd name="adj1" fmla="val 49673"/>
              <a:gd name="adj2" fmla="val 0"/>
            </a:avLst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350F8C6-A6A9-4937-B810-54C5CAD3EFE8}"/>
              </a:ext>
            </a:extLst>
          </p:cNvPr>
          <p:cNvSpPr/>
          <p:nvPr/>
        </p:nvSpPr>
        <p:spPr>
          <a:xfrm>
            <a:off x="1862907" y="1717417"/>
            <a:ext cx="3155824" cy="618898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OO</a:t>
            </a:r>
            <a:r>
              <a:rPr lang="zh-TW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科技大學</a:t>
            </a:r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資訊工程系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圓角化同側角落矩形 40">
            <a:extLst>
              <a:ext uri="{FF2B5EF4-FFF2-40B4-BE49-F238E27FC236}">
                <a16:creationId xmlns:a16="http://schemas.microsoft.com/office/drawing/2014/main" id="{34FA6738-741C-45A3-A0A8-32E6561EEABB}"/>
              </a:ext>
            </a:extLst>
          </p:cNvPr>
          <p:cNvSpPr/>
          <p:nvPr/>
        </p:nvSpPr>
        <p:spPr>
          <a:xfrm>
            <a:off x="5796013" y="1887064"/>
            <a:ext cx="5729932" cy="1109888"/>
          </a:xfrm>
          <a:prstGeom prst="round2SameRect">
            <a:avLst/>
          </a:prstGeom>
          <a:solidFill>
            <a:schemeClr val="bg1"/>
          </a:solidFill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化同側角落矩形 42">
            <a:extLst>
              <a:ext uri="{FF2B5EF4-FFF2-40B4-BE49-F238E27FC236}">
                <a16:creationId xmlns:a16="http://schemas.microsoft.com/office/drawing/2014/main" id="{DF6F4ED4-273C-4FD2-B52E-2E91DC632BA9}"/>
              </a:ext>
            </a:extLst>
          </p:cNvPr>
          <p:cNvSpPr/>
          <p:nvPr/>
        </p:nvSpPr>
        <p:spPr>
          <a:xfrm>
            <a:off x="5795641" y="1697891"/>
            <a:ext cx="5729932" cy="528342"/>
          </a:xfrm>
          <a:prstGeom prst="round2SameRect">
            <a:avLst>
              <a:gd name="adj1" fmla="val 49673"/>
              <a:gd name="adj2" fmla="val 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55ADABA-07B9-46D1-863A-186C491C074C}"/>
              </a:ext>
            </a:extLst>
          </p:cNvPr>
          <p:cNvSpPr/>
          <p:nvPr/>
        </p:nvSpPr>
        <p:spPr>
          <a:xfrm>
            <a:off x="6142967" y="1745424"/>
            <a:ext cx="524038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OO</a:t>
            </a:r>
            <a:r>
              <a:rPr lang="zh-TW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科技大學</a:t>
            </a:r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資訊工程系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資安人才</a:t>
            </a:r>
            <a:endParaRPr lang="en-US" altLang="zh-TW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DB495B0-D727-47C6-859F-33771DD15C02}"/>
              </a:ext>
            </a:extLst>
          </p:cNvPr>
          <p:cNvSpPr/>
          <p:nvPr/>
        </p:nvSpPr>
        <p:spPr>
          <a:xfrm>
            <a:off x="5939952" y="3134179"/>
            <a:ext cx="54236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報名資格</a:t>
            </a:r>
            <a:r>
              <a:rPr lang="zh-TW" altLang="en-US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符合以下任一項</a:t>
            </a:r>
            <a:r>
              <a:rPr lang="zh-TW" altLang="en-US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dirty="0">
              <a:highlight>
                <a:srgbClr val="FCFEB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資訊安全工程師證照（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iPAS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）中級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（含）以上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「資安技能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金盾獎」前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 indent="-180975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NCC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規範「測試工程師」資格條件之</a:t>
            </a:r>
            <a:r>
              <a:rPr lang="en-US" altLang="zh-TW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張證照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之一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實作題</a:t>
            </a:r>
            <a:r>
              <a:rPr lang="zh-TW" altLang="en-US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達</a:t>
            </a:r>
            <a:r>
              <a:rPr lang="en-US" altLang="zh-TW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級分</a:t>
            </a:r>
            <a:r>
              <a:rPr lang="zh-TW" altLang="en-US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（含）以上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6D40EC7-6A75-4730-A82B-F08EB1341004}"/>
              </a:ext>
            </a:extLst>
          </p:cNvPr>
          <p:cNvSpPr/>
          <p:nvPr/>
        </p:nvSpPr>
        <p:spPr>
          <a:xfrm>
            <a:off x="874178" y="5165137"/>
            <a:ext cx="4871289" cy="1299431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F925262-C6C0-4670-870B-AF308D3BBBEC}"/>
              </a:ext>
            </a:extLst>
          </p:cNvPr>
          <p:cNvSpPr/>
          <p:nvPr/>
        </p:nvSpPr>
        <p:spPr>
          <a:xfrm>
            <a:off x="2145215" y="5644564"/>
            <a:ext cx="3068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備審資料審查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71E8091-30CC-4F6A-BF73-849714025CB0}"/>
              </a:ext>
            </a:extLst>
          </p:cNvPr>
          <p:cNvSpPr/>
          <p:nvPr/>
        </p:nvSpPr>
        <p:spPr>
          <a:xfrm>
            <a:off x="6886551" y="2278613"/>
            <a:ext cx="3733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技職特才及實驗教育組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912A10D-2B94-4CE3-9BDC-4A5FF0D3113F}"/>
              </a:ext>
            </a:extLst>
          </p:cNvPr>
          <p:cNvSpPr/>
          <p:nvPr/>
        </p:nvSpPr>
        <p:spPr>
          <a:xfrm>
            <a:off x="5663952" y="5644564"/>
            <a:ext cx="59940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 defTabSz="685800"/>
            <a:r>
              <a:rPr lang="zh-TW" altLang="en-US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備審資料審查</a:t>
            </a:r>
            <a:r>
              <a:rPr lang="zh-TW" altLang="en-US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學生取得之</a:t>
            </a: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資安競賽成績或檢定結果</a:t>
            </a:r>
            <a:endParaRPr lang="en-US" altLang="zh-TW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）校系自辦資安考試或資安相關檢測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向下箭號圖說文字 45">
            <a:extLst>
              <a:ext uri="{FF2B5EF4-FFF2-40B4-BE49-F238E27FC236}">
                <a16:creationId xmlns:a16="http://schemas.microsoft.com/office/drawing/2014/main" id="{BD69777D-9C16-49E7-A60D-9EAB33462485}"/>
              </a:ext>
            </a:extLst>
          </p:cNvPr>
          <p:cNvSpPr/>
          <p:nvPr/>
        </p:nvSpPr>
        <p:spPr>
          <a:xfrm>
            <a:off x="874178" y="3091697"/>
            <a:ext cx="4871289" cy="2073439"/>
          </a:xfrm>
          <a:prstGeom prst="downArrowCallout">
            <a:avLst>
              <a:gd name="adj1" fmla="val 20683"/>
              <a:gd name="adj2" fmla="val 22118"/>
              <a:gd name="adj3" fmla="val 11396"/>
              <a:gd name="adj4" fmla="val 82299"/>
            </a:avLst>
          </a:prstGeom>
          <a:solidFill>
            <a:schemeClr val="bg1"/>
          </a:solidFill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6353953-1C11-4807-854C-E416BF5BEE4A}"/>
              </a:ext>
            </a:extLst>
          </p:cNvPr>
          <p:cNvSpPr/>
          <p:nvPr/>
        </p:nvSpPr>
        <p:spPr>
          <a:xfrm>
            <a:off x="854055" y="3080577"/>
            <a:ext cx="5035576" cy="1785104"/>
          </a:xfrm>
          <a:prstGeom prst="rect">
            <a:avLst/>
          </a:prstGeom>
          <a:noFill/>
          <a:ln w="28575" cmpd="sng">
            <a:noFill/>
          </a:ln>
        </p:spPr>
        <p:txBody>
          <a:bodyPr wrap="square">
            <a:spAutoFit/>
          </a:bodyPr>
          <a:lstStyle/>
          <a:p>
            <a:pPr algn="ctr" defTabSz="685800"/>
            <a:r>
              <a:rPr lang="zh-TW" altLang="en-US" sz="2000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報名資格</a:t>
            </a:r>
            <a:r>
              <a:rPr lang="zh-TW" altLang="en-US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符合以下任一項）</a:t>
            </a:r>
            <a:endParaRPr lang="en-US" altLang="zh-TW" b="1" dirty="0">
              <a:highlight>
                <a:srgbClr val="FCFEB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76213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獨自開發行動裝置應用程式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）並已上架商業平臺且下載使用人次達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人以上</a:t>
            </a:r>
          </a:p>
          <a:p>
            <a:pPr marL="182563" indent="-182563" defTabSz="685800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達以下檢定標準：</a:t>
            </a:r>
          </a:p>
          <a:p>
            <a:pPr marL="182563" indent="-182563" defTabSz="685800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程式設計觀念題：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級分。</a:t>
            </a:r>
          </a:p>
          <a:p>
            <a:pPr marL="182563" indent="-182563" defTabSz="685800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程式設計實作題：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級分。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605EBA2-E4F4-45AC-B3F7-38B5E5D9924E}"/>
              </a:ext>
            </a:extLst>
          </p:cNvPr>
          <p:cNvSpPr/>
          <p:nvPr/>
        </p:nvSpPr>
        <p:spPr>
          <a:xfrm>
            <a:off x="5517417" y="1282532"/>
            <a:ext cx="6140583" cy="381914"/>
          </a:xfrm>
          <a:prstGeom prst="rect">
            <a:avLst/>
          </a:prstGeom>
          <a:solidFill>
            <a:srgbClr val="FCFEB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如學校未限制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校選填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系，符合資格的考生可同時選填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個志願。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B2521BE-33EF-4765-A80F-6C6CAD9BDFBE}"/>
              </a:ext>
            </a:extLst>
          </p:cNvPr>
          <p:cNvSpPr/>
          <p:nvPr/>
        </p:nvSpPr>
        <p:spPr>
          <a:xfrm>
            <a:off x="2061215" y="1243840"/>
            <a:ext cx="2378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Oswald"/>
              </a:rPr>
              <a:t>特殊選才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A62CED1-CF68-4532-87B8-59EB99D5D473}"/>
              </a:ext>
            </a:extLst>
          </p:cNvPr>
          <p:cNvSpPr txBox="1"/>
          <p:nvPr/>
        </p:nvSpPr>
        <p:spPr>
          <a:xfrm rot="21055385">
            <a:off x="452821" y="301226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85F80D5-DFDF-4081-96DD-7BE2EA18CEA6}"/>
              </a:ext>
            </a:extLst>
          </p:cNvPr>
          <p:cNvSpPr/>
          <p:nvPr/>
        </p:nvSpPr>
        <p:spPr>
          <a:xfrm>
            <a:off x="6715230" y="5244454"/>
            <a:ext cx="4076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備審資料審查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、上機實測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D24A1F6-51C9-4E95-A6D2-77A05C3F5561}"/>
              </a:ext>
            </a:extLst>
          </p:cNvPr>
          <p:cNvSpPr/>
          <p:nvPr/>
        </p:nvSpPr>
        <p:spPr>
          <a:xfrm>
            <a:off x="2061586" y="190044"/>
            <a:ext cx="959641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配合教育部推動「資安學研人才培育計畫」，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學年度「技職特才及實驗教育組」系名加註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資安人才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招收對資安議題有興趣且具特殊專長之學生。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CE03C2A-8178-4391-9E0F-071E1094BCE9}"/>
              </a:ext>
            </a:extLst>
          </p:cNvPr>
          <p:cNvSpPr txBox="1"/>
          <p:nvPr/>
        </p:nvSpPr>
        <p:spPr>
          <a:xfrm rot="21055385">
            <a:off x="10351561" y="2287781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4B13853-D0D1-4266-9D76-75B7DD967D6C}"/>
              </a:ext>
            </a:extLst>
          </p:cNvPr>
          <p:cNvSpPr/>
          <p:nvPr/>
        </p:nvSpPr>
        <p:spPr>
          <a:xfrm>
            <a:off x="5816550" y="6453336"/>
            <a:ext cx="5729929" cy="338554"/>
          </a:xfrm>
          <a:prstGeom prst="rect">
            <a:avLst/>
          </a:prstGeom>
          <a:solidFill>
            <a:srgbClr val="E6E0EC"/>
          </a:solidFill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其餘資安相關之競賽及證照可作為備審有利參採資料。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55776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E006E5-4D07-4754-B5EA-4F15190EC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9" y="963626"/>
            <a:ext cx="6019615" cy="566875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B1EDB00-ABF6-417E-A939-2FC14C824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984" y="1935259"/>
            <a:ext cx="6096884" cy="297153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17653BD-A5A0-43EB-88DA-11934CD58AB1}"/>
              </a:ext>
            </a:extLst>
          </p:cNvPr>
          <p:cNvSpPr/>
          <p:nvPr/>
        </p:nvSpPr>
        <p:spPr>
          <a:xfrm>
            <a:off x="6839453" y="4616298"/>
            <a:ext cx="5305219" cy="28898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EA2D0EB-BFB9-48D0-B5E1-0E120AC5E94C}"/>
              </a:ext>
            </a:extLst>
          </p:cNvPr>
          <p:cNvSpPr/>
          <p:nvPr/>
        </p:nvSpPr>
        <p:spPr>
          <a:xfrm>
            <a:off x="797527" y="2176347"/>
            <a:ext cx="5305219" cy="445349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63C44BF-7F73-469C-913B-DE1AC7EC6743}"/>
              </a:ext>
            </a:extLst>
          </p:cNvPr>
          <p:cNvSpPr/>
          <p:nvPr/>
        </p:nvSpPr>
        <p:spPr>
          <a:xfrm>
            <a:off x="6501773" y="1124744"/>
            <a:ext cx="5400600" cy="646331"/>
          </a:xfrm>
          <a:prstGeom prst="rect">
            <a:avLst/>
          </a:prstGeom>
          <a:solidFill>
            <a:srgbClr val="E6E0EC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其餘資安相關之競賽及證照（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A.E.F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）可在二階審查時，作為備審資料有利參採資料。</a:t>
            </a:r>
            <a:endParaRPr lang="zh-TW" altLang="en-US" dirty="0"/>
          </a:p>
        </p:txBody>
      </p:sp>
      <p:sp>
        <p:nvSpPr>
          <p:cNvPr id="9" name="箭號: 左-上雙向 8">
            <a:extLst>
              <a:ext uri="{FF2B5EF4-FFF2-40B4-BE49-F238E27FC236}">
                <a16:creationId xmlns:a16="http://schemas.microsoft.com/office/drawing/2014/main" id="{286BBA24-F78D-4CC2-9A7D-CCEED779096A}"/>
              </a:ext>
            </a:extLst>
          </p:cNvPr>
          <p:cNvSpPr/>
          <p:nvPr/>
        </p:nvSpPr>
        <p:spPr>
          <a:xfrm>
            <a:off x="6125984" y="4939229"/>
            <a:ext cx="3714432" cy="1370866"/>
          </a:xfrm>
          <a:prstGeom prst="leftUpArrow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 defTabSz="685800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7836E91-D05C-49FE-B475-67422D60B93C}"/>
              </a:ext>
            </a:extLst>
          </p:cNvPr>
          <p:cNvSpPr/>
          <p:nvPr/>
        </p:nvSpPr>
        <p:spPr>
          <a:xfrm>
            <a:off x="10363381" y="4635884"/>
            <a:ext cx="1413156" cy="252862"/>
          </a:xfrm>
          <a:prstGeom prst="rect">
            <a:avLst/>
          </a:prstGeom>
          <a:solidFill>
            <a:srgbClr val="FFFF00"/>
          </a:solidFill>
        </p:spPr>
        <p:txBody>
          <a:bodyPr wrap="none">
            <a:noAutofit/>
          </a:bodyPr>
          <a:lstStyle/>
          <a:p>
            <a:pPr algn="ctr" defTabSz="685800">
              <a:lnSpc>
                <a:spcPts val="1400"/>
              </a:lnSpc>
            </a:pPr>
            <a:r>
              <a:rPr lang="en-US" altLang="zh-TW" sz="1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級分</a:t>
            </a:r>
            <a:r>
              <a:rPr lang="en-US" altLang="zh-TW" sz="1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1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endParaRPr lang="en-US" altLang="zh-TW" sz="1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30024E4-7B23-4CF1-AB86-C3859EBB567F}"/>
              </a:ext>
            </a:extLst>
          </p:cNvPr>
          <p:cNvSpPr/>
          <p:nvPr/>
        </p:nvSpPr>
        <p:spPr>
          <a:xfrm>
            <a:off x="6672064" y="5301208"/>
            <a:ext cx="248536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zh-TW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特才報名資格</a:t>
            </a:r>
            <a:endParaRPr lang="en-US" altLang="zh-TW" sz="28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8580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B.C.D.G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9884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79576" y="2276872"/>
            <a:ext cx="7560840" cy="2232248"/>
          </a:xfrm>
        </p:spPr>
        <p:txBody>
          <a:bodyPr>
            <a:noAutofit/>
          </a:bodyPr>
          <a:lstStyle/>
          <a:p>
            <a:pPr algn="ctr">
              <a:buClr>
                <a:srgbClr val="3796BF"/>
              </a:buClr>
              <a:defRPr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四技日間部</a:t>
            </a:r>
            <a:r>
              <a:rPr lang="zh-TW" altLang="en-US" sz="48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申請</a:t>
            </a: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入學</a:t>
            </a:r>
            <a:br>
              <a:rPr lang="en-US" altLang="zh-TW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聯合招生</a:t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(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招收高中生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)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  <a:sym typeface="Oswald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09800" y="4599539"/>
            <a:ext cx="7486600" cy="1046400"/>
          </a:xfrm>
        </p:spPr>
        <p:txBody>
          <a:bodyPr/>
          <a:lstStyle/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214</a:t>
            </a:r>
            <a:r>
              <a:rPr lang="en-US" altLang="zh-TW" sz="2800" b="1" dirty="0">
                <a:solidFill>
                  <a:schemeClr val="tx1"/>
                </a:solidFill>
              </a:rPr>
              <a:t> 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kumimoji="1"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https://www.jctv.ntut.edu.tw/caac/</a:t>
            </a:r>
            <a:endParaRPr kumimoji="1" lang="en-US" altLang="zh-TW" sz="2800" b="1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9142" r="9141" b="9141"/>
          <a:stretch/>
        </p:blipFill>
        <p:spPr>
          <a:xfrm>
            <a:off x="8472264" y="4365104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25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內容版面配置區 2"/>
          <p:cNvSpPr txBox="1">
            <a:spLocks noGrp="1"/>
          </p:cNvSpPr>
          <p:nvPr>
            <p:ph idx="1"/>
          </p:nvPr>
        </p:nvSpPr>
        <p:spPr>
          <a:xfrm>
            <a:off x="3512143" y="1149387"/>
            <a:ext cx="8600346" cy="3005809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zh-TW" altLang="en-US" sz="1800" b="1" dirty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限已參加當學年度大學學測之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普通科、綜高學術學程或專門學程、實驗教育生、藝術群學生，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其他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專業群科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學生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不可報名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四技日間部申請入學。</a:t>
            </a:r>
          </a:p>
          <a:p>
            <a:pPr marL="342900" indent="-2587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rgbClr val="0070C0"/>
                </a:solidFill>
                <a:latin typeface="+mn-ea"/>
              </a:rPr>
              <a:t>發售紙本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招生簡章，亦可網頁下載。</a:t>
            </a: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42900" indent="-2587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42900" indent="-2587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42900" indent="-2587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42900" indent="-2587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00" b="1" dirty="0">
              <a:solidFill>
                <a:srgbClr val="C00000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</a:rPr>
              <a:t>第一階段以「學測級分」進行人數倍率篩選</a:t>
            </a:r>
            <a:endParaRPr lang="en-US" altLang="zh-TW" sz="1800" b="1" dirty="0">
              <a:solidFill>
                <a:schemeClr val="tx1"/>
              </a:solidFill>
              <a:highlight>
                <a:srgbClr val="FCFEB0"/>
              </a:highlight>
              <a:latin typeface="+mj-ea"/>
            </a:endParaRPr>
          </a:p>
          <a:p>
            <a:pPr marL="363538" indent="-19208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</a:pPr>
            <a:r>
              <a:rPr lang="zh-TW" altLang="en-US" sz="1600" b="1" dirty="0">
                <a:latin typeface="+mn-ea"/>
              </a:rPr>
              <a:t>預計複試人數以招生名額至多</a:t>
            </a:r>
            <a:r>
              <a:rPr lang="en-US" altLang="zh-TW" sz="1600" b="1" dirty="0">
                <a:latin typeface="+mn-ea"/>
              </a:rPr>
              <a:t>5</a:t>
            </a:r>
            <a:r>
              <a:rPr lang="zh-TW" altLang="en-US" sz="1600" b="1" dirty="0">
                <a:latin typeface="+mn-ea"/>
              </a:rPr>
              <a:t>倍或至多</a:t>
            </a:r>
            <a:r>
              <a:rPr lang="en-US" altLang="zh-TW" sz="1600" b="1" dirty="0">
                <a:latin typeface="+mn-ea"/>
              </a:rPr>
              <a:t>50</a:t>
            </a:r>
            <a:r>
              <a:rPr lang="zh-TW" altLang="en-US" sz="1600" b="1" dirty="0">
                <a:latin typeface="+mn-ea"/>
              </a:rPr>
              <a:t>人為原則。</a:t>
            </a:r>
            <a:endParaRPr lang="en-US" altLang="zh-TW" sz="1600" b="1" dirty="0">
              <a:latin typeface="+mn-ea"/>
            </a:endParaRPr>
          </a:p>
          <a:p>
            <a:pPr marL="363538" indent="-19208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</a:pP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未通過第一階段篩選但符合系組訂定</a:t>
            </a:r>
            <a:r>
              <a:rPr lang="en-US" altLang="zh-TW" sz="1600" b="1" dirty="0">
                <a:solidFill>
                  <a:srgbClr val="C00000"/>
                </a:solidFill>
                <a:latin typeface="+mn-ea"/>
              </a:rPr>
              <a:t>APCS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成績超篩標準者</a:t>
            </a:r>
            <a:r>
              <a:rPr lang="zh-TW" altLang="en-US" sz="1600" b="1" dirty="0">
                <a:latin typeface="+mn-ea"/>
              </a:rPr>
              <a:t>，可進行「</a:t>
            </a:r>
            <a:r>
              <a:rPr lang="en-US" altLang="zh-TW" sz="1600" b="1" dirty="0">
                <a:latin typeface="+mn-ea"/>
              </a:rPr>
              <a:t>APCS</a:t>
            </a:r>
            <a:r>
              <a:rPr lang="zh-TW" altLang="en-US" sz="1600" b="1" dirty="0">
                <a:latin typeface="+mn-ea"/>
              </a:rPr>
              <a:t>成績超額篩選」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100" b="1" dirty="0">
              <a:solidFill>
                <a:schemeClr val="tx1"/>
              </a:solidFill>
              <a:highlight>
                <a:srgbClr val="FCFEB0"/>
              </a:highlight>
              <a:latin typeface="+mj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</a:rPr>
              <a:t>第二階段由各</a:t>
            </a:r>
            <a:r>
              <a:rPr lang="zh-TW" altLang="en-US" sz="1800" b="1" dirty="0">
                <a:highlight>
                  <a:srgbClr val="FCFEB0"/>
                </a:highlight>
                <a:latin typeface="+mn-ea"/>
              </a:rPr>
              <a:t>招生學校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</a:rPr>
              <a:t>辦理複試</a:t>
            </a:r>
            <a:r>
              <a:rPr lang="zh-TW" altLang="en-US" sz="1800" b="1" dirty="0">
                <a:solidFill>
                  <a:schemeClr val="tx1"/>
                </a:solidFill>
                <a:latin typeface="+mj-ea"/>
              </a:rPr>
              <a:t>，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可從招生委員會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系統勾選學習歷程中央資料庫檔案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，或上傳自行準備的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檔案。</a:t>
            </a:r>
            <a:endParaRPr lang="zh-TW" altLang="en-US" sz="18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800" b="1" dirty="0">
              <a:solidFill>
                <a:schemeClr val="tx1"/>
              </a:solidFill>
              <a:latin typeface="+mj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8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8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8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5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5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5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57899" y="2956620"/>
            <a:ext cx="145424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分階段辦理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57899" y="4509120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57899" y="5103956"/>
            <a:ext cx="1685077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報到注意事項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64941" y="1169098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0" y="-17093"/>
            <a:ext cx="5925204" cy="1052737"/>
          </a:xfrm>
          <a:prstGeom prst="homePlate">
            <a:avLst/>
          </a:prstGeom>
          <a:solidFill>
            <a:srgbClr val="F5ADC2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44016" y="115866"/>
            <a:ext cx="5472608" cy="792854"/>
          </a:xfrm>
          <a:prstGeom prst="homePlate">
            <a:avLst/>
          </a:prstGeom>
          <a:solidFill>
            <a:srgbClr val="A64C68"/>
          </a:solidFill>
          <a:ln w="28575">
            <a:solidFill>
              <a:schemeClr val="bg1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3200" dirty="0">
                <a:solidFill>
                  <a:srgbClr val="FFFFCC"/>
                </a:solidFill>
                <a:latin typeface="+mn-ea"/>
                <a:ea typeface="+mn-ea"/>
                <a:cs typeface="Oswald"/>
              </a:rPr>
              <a:t>高中生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申請入學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29085" y="5103956"/>
            <a:ext cx="78043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zh-TW" altLang="en-US" sz="1600" b="1" dirty="0">
                <a:latin typeface="+mn-ea"/>
                <a:ea typeface="+mn-ea"/>
              </a:rPr>
              <a:t>請密切注意第一、二階段報到期限。</a:t>
            </a:r>
            <a:endParaRPr lang="en-US" altLang="zh-TW" sz="1600" b="1" dirty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>
                <a:solidFill>
                  <a:srgbClr val="C00000"/>
                </a:solidFill>
                <a:latin typeface="+mn-ea"/>
                <a:ea typeface="+mn-ea"/>
                <a:sym typeface="Roboto Condensed"/>
              </a:rPr>
              <a:t>如有多校錄取</a:t>
            </a:r>
            <a:r>
              <a:rPr lang="zh-TW" altLang="en-US" sz="1600" b="1" dirty="0">
                <a:latin typeface="+mn-ea"/>
                <a:ea typeface="+mn-ea"/>
                <a:sym typeface="Roboto Condensed"/>
              </a:rPr>
              <a:t>，可先完成</a:t>
            </a:r>
            <a:r>
              <a:rPr lang="en-US" altLang="zh-TW" sz="1600" b="1" dirty="0">
                <a:latin typeface="+mn-ea"/>
                <a:ea typeface="+mn-ea"/>
                <a:sym typeface="Roboto Condensed"/>
              </a:rPr>
              <a:t>A</a:t>
            </a:r>
            <a:r>
              <a:rPr lang="zh-TW" altLang="en-US" sz="1600" b="1" dirty="0">
                <a:latin typeface="+mn-ea"/>
                <a:ea typeface="+mn-ea"/>
                <a:sym typeface="Roboto Condensed"/>
              </a:rPr>
              <a:t>校報到，等</a:t>
            </a:r>
            <a:r>
              <a:rPr lang="en-US" altLang="zh-TW" sz="1600" b="1" dirty="0">
                <a:latin typeface="+mn-ea"/>
                <a:ea typeface="+mn-ea"/>
                <a:sym typeface="Roboto Condensed"/>
              </a:rPr>
              <a:t>B</a:t>
            </a:r>
            <a:r>
              <a:rPr lang="zh-TW" altLang="en-US" sz="1600" b="1" dirty="0">
                <a:latin typeface="+mn-ea"/>
                <a:ea typeface="+mn-ea"/>
              </a:rPr>
              <a:t>校通知遞補報到時</a:t>
            </a:r>
            <a:r>
              <a:rPr lang="zh-TW" altLang="en-US" sz="1600" b="1" dirty="0">
                <a:latin typeface="+mn-ea"/>
                <a:ea typeface="+mn-ea"/>
                <a:sym typeface="Roboto Condensed"/>
              </a:rPr>
              <a:t>，再放棄前一校</a:t>
            </a:r>
            <a:r>
              <a:rPr lang="en-US" altLang="zh-TW" sz="1600" b="1" dirty="0">
                <a:latin typeface="+mn-ea"/>
                <a:ea typeface="+mn-ea"/>
              </a:rPr>
              <a:t>(A</a:t>
            </a:r>
            <a:r>
              <a:rPr lang="zh-TW" altLang="en-US" sz="1600" b="1" dirty="0">
                <a:latin typeface="+mn-ea"/>
                <a:ea typeface="+mn-ea"/>
              </a:rPr>
              <a:t>校</a:t>
            </a:r>
            <a:r>
              <a:rPr lang="en-US" altLang="zh-TW" sz="1600" b="1" dirty="0">
                <a:latin typeface="+mn-ea"/>
                <a:ea typeface="+mn-ea"/>
              </a:rPr>
              <a:t>)</a:t>
            </a:r>
            <a:r>
              <a:rPr lang="zh-TW" altLang="en-US" sz="1600" b="1" dirty="0">
                <a:latin typeface="+mn-ea"/>
                <a:ea typeface="+mn-ea"/>
              </a:rPr>
              <a:t>。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  <a:ea typeface="+mn-ea"/>
              </a:rPr>
              <a:t>務必完成</a:t>
            </a:r>
            <a:r>
              <a:rPr lang="en-US" altLang="zh-TW" sz="1600" b="1" dirty="0">
                <a:solidFill>
                  <a:srgbClr val="C00000"/>
                </a:solidFill>
                <a:latin typeface="+mn-ea"/>
                <a:ea typeface="+mn-ea"/>
              </a:rPr>
              <a:t>A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  <a:ea typeface="+mn-ea"/>
              </a:rPr>
              <a:t>校放棄程序</a:t>
            </a:r>
            <a:endParaRPr lang="en-US" altLang="zh-TW" sz="1600" b="1" dirty="0">
              <a:solidFill>
                <a:srgbClr val="C00000"/>
              </a:solidFill>
              <a:latin typeface="+mn-ea"/>
              <a:ea typeface="+mn-ea"/>
              <a:sym typeface="Roboto Condensed"/>
            </a:endParaRP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>
                <a:latin typeface="+mn-ea"/>
                <a:ea typeface="+mn-ea"/>
                <a:cs typeface="Roboto Condensed"/>
                <a:sym typeface="Roboto Condensed"/>
              </a:rPr>
              <a:t>若等待大學個人申請放榜，仍可先進行科大報到程序。</a:t>
            </a:r>
            <a:endParaRPr lang="en-US" altLang="zh-TW" sz="1600" b="1" dirty="0">
              <a:latin typeface="+mn-ea"/>
              <a:ea typeface="+mn-ea"/>
              <a:cs typeface="Roboto Condensed"/>
              <a:sym typeface="Roboto Condensed"/>
            </a:endParaRP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>
                <a:solidFill>
                  <a:srgbClr val="C00000"/>
                </a:solidFill>
                <a:latin typeface="+mn-ea"/>
                <a:ea typeface="+mn-ea"/>
                <a:cs typeface="Roboto Condensed"/>
                <a:sym typeface="Roboto Condensed"/>
              </a:rPr>
              <a:t>不論要讀科大或普大，都要去跟不想讀的學校辦理放棄</a:t>
            </a:r>
            <a:r>
              <a:rPr lang="zh-TW" altLang="en-US" sz="1600" b="1" dirty="0">
                <a:latin typeface="+mn-ea"/>
                <a:ea typeface="+mn-ea"/>
                <a:cs typeface="Roboto Condensed"/>
                <a:sym typeface="Roboto Condensed"/>
              </a:rPr>
              <a:t>。</a:t>
            </a:r>
            <a:endParaRPr lang="en-US" altLang="zh-TW" sz="1600" b="1" dirty="0">
              <a:latin typeface="+mn-ea"/>
              <a:ea typeface="+mn-ea"/>
              <a:cs typeface="Roboto Condensed"/>
              <a:sym typeface="Roboto Condensed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32425" y="2178686"/>
            <a:ext cx="10080064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4625" indent="-174625" algn="ju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至多可申請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個校系組志願。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 rot="21055385">
            <a:off x="576115" y="1806475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9409767" y="1879874"/>
            <a:ext cx="2351148" cy="1191816"/>
          </a:xfrm>
          <a:prstGeom prst="wedgeRoundRectCallout">
            <a:avLst>
              <a:gd name="adj1" fmla="val 3838"/>
              <a:gd name="adj2" fmla="val 8171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</a:p>
          <a:p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一階通過超篩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238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人次</a:t>
            </a:r>
            <a:endParaRPr lang="en-US" altLang="zh-TW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報名二階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168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人次、</a:t>
            </a:r>
            <a:endParaRPr lang="en-US" altLang="zh-TW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錄取報到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  <a:endParaRPr lang="en-US" altLang="zh-TW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12143" y="4545520"/>
            <a:ext cx="86798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按科目權重計算學測成績。</a:t>
            </a:r>
            <a:r>
              <a:rPr lang="zh-TW" altLang="en-US" sz="2200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總成績 </a:t>
            </a:r>
            <a:r>
              <a:rPr lang="en-US" altLang="zh-TW" sz="2200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=</a:t>
            </a:r>
            <a:r>
              <a:rPr lang="zh-TW" altLang="en-US" sz="2200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學測成績*</a:t>
            </a:r>
            <a:r>
              <a:rPr lang="en-US" altLang="zh-TW" sz="2200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%+</a:t>
            </a:r>
            <a:r>
              <a:rPr lang="zh-TW" altLang="en-US" sz="2200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科技校院複試成績*</a:t>
            </a:r>
            <a:r>
              <a:rPr lang="en-US" altLang="zh-TW" sz="2200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%</a:t>
            </a:r>
            <a:endParaRPr lang="en-US" altLang="zh-TW" sz="22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1353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B9C28947-41F5-48CA-BE0C-85BC37777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85" y="1067357"/>
            <a:ext cx="8402671" cy="4881923"/>
          </a:xfrm>
          <a:prstGeom prst="rect">
            <a:avLst/>
          </a:prstGeom>
        </p:spPr>
      </p:pic>
      <p:sp>
        <p:nvSpPr>
          <p:cNvPr id="28" name="標題 1"/>
          <p:cNvSpPr txBox="1">
            <a:spLocks/>
          </p:cNvSpPr>
          <p:nvPr/>
        </p:nvSpPr>
        <p:spPr>
          <a:xfrm>
            <a:off x="0" y="0"/>
            <a:ext cx="6336704" cy="1052737"/>
          </a:xfrm>
          <a:prstGeom prst="homePlate">
            <a:avLst/>
          </a:prstGeom>
          <a:solidFill>
            <a:srgbClr val="F5ADC2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9" name="標題 1"/>
          <p:cNvSpPr txBox="1">
            <a:spLocks/>
          </p:cNvSpPr>
          <p:nvPr/>
        </p:nvSpPr>
        <p:spPr>
          <a:xfrm>
            <a:off x="144016" y="132959"/>
            <a:ext cx="5852676" cy="792854"/>
          </a:xfrm>
          <a:prstGeom prst="homePlate">
            <a:avLst/>
          </a:prstGeom>
          <a:solidFill>
            <a:srgbClr val="A64C68"/>
          </a:solidFill>
          <a:ln w="28575">
            <a:solidFill>
              <a:schemeClr val="bg1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3200" dirty="0">
                <a:solidFill>
                  <a:srgbClr val="FFFFCC"/>
                </a:solidFill>
                <a:latin typeface="+mn-ea"/>
                <a:ea typeface="+mn-ea"/>
                <a:cs typeface="Oswald"/>
              </a:rPr>
              <a:t>高中生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申請入學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分則示例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0485" y="2166898"/>
            <a:ext cx="2377122" cy="3625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2135560" y="3125499"/>
            <a:ext cx="6457596" cy="215572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567607" y="4143955"/>
            <a:ext cx="6001697" cy="344844"/>
          </a:xfrm>
          <a:prstGeom prst="rect">
            <a:avLst/>
          </a:prstGeom>
          <a:noFill/>
          <a:ln w="38100" cmpd="sng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47C1620-EDFD-4E3C-BBA8-E29F3F6169FB}"/>
              </a:ext>
            </a:extLst>
          </p:cNvPr>
          <p:cNvSpPr/>
          <p:nvPr/>
        </p:nvSpPr>
        <p:spPr>
          <a:xfrm>
            <a:off x="8651379" y="3129738"/>
            <a:ext cx="28969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algn="just"/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系分則「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C-3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擔任幹部經驗」及「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C-7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檢定證照」，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學生如果沒有檢定證照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可以提供多元表現的其他項目，或自己覺得有利的審查資料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，讓教授審查。</a:t>
            </a:r>
          </a:p>
          <a:p>
            <a:pPr algn="just"/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237832F-EA47-44AF-BE64-EE4F77DBF59C}"/>
              </a:ext>
            </a:extLst>
          </p:cNvPr>
          <p:cNvSpPr/>
          <p:nvPr/>
        </p:nvSpPr>
        <p:spPr>
          <a:xfrm>
            <a:off x="6672064" y="5318775"/>
            <a:ext cx="5262708" cy="575493"/>
          </a:xfrm>
          <a:prstGeom prst="rect">
            <a:avLst/>
          </a:prstGeom>
          <a:solidFill>
            <a:srgbClr val="85EDB4"/>
          </a:solidFill>
        </p:spPr>
        <p:txBody>
          <a:bodyPr wrap="square" anchor="ctr">
            <a:noAutofit/>
          </a:bodyPr>
          <a:lstStyle/>
          <a:p>
            <a:pPr algn="just"/>
            <a:r>
              <a:rPr lang="en-US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學年度起，各入學管道之「第二階段</a:t>
            </a:r>
            <a:r>
              <a:rPr lang="zh-TW" altLang="en-US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複試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通知、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總成績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公告、錄取公告」等作業將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取消紙本寄發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，改於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各校網站公告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為主</a:t>
            </a:r>
            <a:r>
              <a:rPr lang="zh-TW" altLang="en-US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箭號: 向左 13">
            <a:extLst>
              <a:ext uri="{FF2B5EF4-FFF2-40B4-BE49-F238E27FC236}">
                <a16:creationId xmlns:a16="http://schemas.microsoft.com/office/drawing/2014/main" id="{CCA2E51D-93D6-48E6-B01D-ECF392EAE6EB}"/>
              </a:ext>
            </a:extLst>
          </p:cNvPr>
          <p:cNvSpPr/>
          <p:nvPr/>
        </p:nvSpPr>
        <p:spPr>
          <a:xfrm flipH="1">
            <a:off x="107686" y="2682938"/>
            <a:ext cx="262168" cy="221147"/>
          </a:xfrm>
          <a:prstGeom prst="leftArrow">
            <a:avLst>
              <a:gd name="adj1" fmla="val 34725"/>
              <a:gd name="adj2" fmla="val 72912"/>
            </a:avLst>
          </a:prstGeom>
          <a:solidFill>
            <a:srgbClr val="00B050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493B7450-A9FE-4D68-AD04-ECD76E42A96E}"/>
              </a:ext>
            </a:extLst>
          </p:cNvPr>
          <p:cNvGrpSpPr/>
          <p:nvPr/>
        </p:nvGrpSpPr>
        <p:grpSpPr>
          <a:xfrm>
            <a:off x="6075130" y="908328"/>
            <a:ext cx="5907853" cy="2122922"/>
            <a:chOff x="5359447" y="3706183"/>
            <a:chExt cx="6535482" cy="27371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59447" y="3706183"/>
              <a:ext cx="6535482" cy="2737154"/>
            </a:xfrm>
            <a:prstGeom prst="rect">
              <a:avLst/>
            </a:prstGeom>
            <a:ln w="76200">
              <a:solidFill>
                <a:srgbClr val="FFC000"/>
              </a:solidFill>
            </a:ln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AAEFFC2-BBA6-4D2B-A8F0-5014EC6EFDBB}"/>
                </a:ext>
              </a:extLst>
            </p:cNvPr>
            <p:cNvSpPr/>
            <p:nvPr/>
          </p:nvSpPr>
          <p:spPr>
            <a:xfrm>
              <a:off x="7791749" y="4904270"/>
              <a:ext cx="4097831" cy="753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dirty="0">
                  <a:highlight>
                    <a:srgbClr val="00FFFF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簡章所列的項次並沒有要求學生必須全部都要提供，學生不需要樣樣具備。</a:t>
              </a:r>
              <a:endParaRPr lang="en-US" altLang="zh-TW" sz="1600" dirty="0"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箭號: 向左 16">
            <a:extLst>
              <a:ext uri="{FF2B5EF4-FFF2-40B4-BE49-F238E27FC236}">
                <a16:creationId xmlns:a16="http://schemas.microsoft.com/office/drawing/2014/main" id="{2460B718-B769-4752-A4C9-C69731562A60}"/>
              </a:ext>
            </a:extLst>
          </p:cNvPr>
          <p:cNvSpPr/>
          <p:nvPr/>
        </p:nvSpPr>
        <p:spPr>
          <a:xfrm flipH="1">
            <a:off x="76874" y="4342248"/>
            <a:ext cx="262168" cy="221147"/>
          </a:xfrm>
          <a:prstGeom prst="leftArrow">
            <a:avLst>
              <a:gd name="adj1" fmla="val 34725"/>
              <a:gd name="adj2" fmla="val 72912"/>
            </a:avLst>
          </a:prstGeom>
          <a:solidFill>
            <a:srgbClr val="00B050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左 17">
            <a:extLst>
              <a:ext uri="{FF2B5EF4-FFF2-40B4-BE49-F238E27FC236}">
                <a16:creationId xmlns:a16="http://schemas.microsoft.com/office/drawing/2014/main" id="{0E1C8201-55D9-47B6-BAC8-32A1FFC07BF7}"/>
              </a:ext>
            </a:extLst>
          </p:cNvPr>
          <p:cNvSpPr/>
          <p:nvPr/>
        </p:nvSpPr>
        <p:spPr>
          <a:xfrm flipH="1">
            <a:off x="104144" y="4719295"/>
            <a:ext cx="262168" cy="221147"/>
          </a:xfrm>
          <a:prstGeom prst="leftArrow">
            <a:avLst>
              <a:gd name="adj1" fmla="val 34725"/>
              <a:gd name="adj2" fmla="val 72912"/>
            </a:avLst>
          </a:prstGeom>
          <a:solidFill>
            <a:srgbClr val="00B050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1467972-0566-4D19-9221-908CF8C97916}"/>
              </a:ext>
            </a:extLst>
          </p:cNvPr>
          <p:cNvSpPr/>
          <p:nvPr/>
        </p:nvSpPr>
        <p:spPr>
          <a:xfrm>
            <a:off x="3710851" y="1572949"/>
            <a:ext cx="1157804" cy="32815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B704C76-9ED2-4AF0-BE07-F507DEBBA7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315"/>
          <a:stretch/>
        </p:blipFill>
        <p:spPr>
          <a:xfrm>
            <a:off x="184098" y="5937515"/>
            <a:ext cx="8415444" cy="92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: 圓角 3">
            <a:extLst>
              <a:ext uri="{FF2B5EF4-FFF2-40B4-BE49-F238E27FC236}">
                <a16:creationId xmlns:a16="http://schemas.microsoft.com/office/drawing/2014/main" id="{165CCA3C-1294-4256-A5C0-59589F119FEF}"/>
              </a:ext>
            </a:extLst>
          </p:cNvPr>
          <p:cNvSpPr/>
          <p:nvPr/>
        </p:nvSpPr>
        <p:spPr>
          <a:xfrm>
            <a:off x="5784530" y="2872941"/>
            <a:ext cx="6156090" cy="3752223"/>
          </a:xfrm>
          <a:prstGeom prst="roundRect">
            <a:avLst>
              <a:gd name="adj" fmla="val 3644"/>
            </a:avLst>
          </a:prstGeom>
          <a:noFill/>
          <a:ln w="38100" cmpd="sng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00"/>
          </a:p>
        </p:txBody>
      </p:sp>
      <p:sp>
        <p:nvSpPr>
          <p:cNvPr id="28" name="矩形: 圓角 3">
            <a:extLst>
              <a:ext uri="{FF2B5EF4-FFF2-40B4-BE49-F238E27FC236}">
                <a16:creationId xmlns:a16="http://schemas.microsoft.com/office/drawing/2014/main" id="{1C6268C2-CC3C-4319-8BA4-5BD6DC0E0B92}"/>
              </a:ext>
            </a:extLst>
          </p:cNvPr>
          <p:cNvSpPr/>
          <p:nvPr/>
        </p:nvSpPr>
        <p:spPr>
          <a:xfrm>
            <a:off x="450372" y="2925589"/>
            <a:ext cx="4860605" cy="3170915"/>
          </a:xfrm>
          <a:prstGeom prst="roundRect">
            <a:avLst>
              <a:gd name="adj" fmla="val 3644"/>
            </a:avLst>
          </a:prstGeom>
          <a:noFill/>
          <a:ln w="38100" cmpd="sng">
            <a:solidFill>
              <a:srgbClr val="DCBAF8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0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4115A71-5366-4519-A607-94804C9B94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D4FCF7"/>
          </a:solidFill>
        </p:spPr>
        <p:txBody>
          <a:bodyPr wrap="square" lIns="91425" tIns="91425" rIns="91425" bIns="91425" anchor="ctr" anchorCtr="0"/>
          <a:lstStyle>
            <a:lvl1pPr lvl="0" algn="l" defTabSz="914400" rtl="0" eaLnBrk="1" latinLnBrk="1" hangingPunct="1">
              <a:spcBef>
                <a:spcPts val="0"/>
              </a:spcBef>
              <a:buClr>
                <a:srgbClr val="FFFFFF"/>
              </a:buClr>
              <a:buSzPct val="100000"/>
              <a:buNone/>
              <a:defRPr sz="3600" b="1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SzTx/>
            </a:pPr>
            <a:r>
              <a:rPr kumimoji="0" lang="zh-TW" altLang="en-US" sz="4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4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其他招生管道</a:t>
            </a:r>
            <a:r>
              <a:rPr kumimoji="0" lang="zh-TW" altLang="en-US" sz="4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F801C64-9D6D-4E41-9504-ED6003D94AB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41123" y="1171978"/>
            <a:ext cx="10525125" cy="487362"/>
          </a:xfrm>
          <a:prstGeom prst="rect">
            <a:avLst/>
          </a:prstGeom>
        </p:spPr>
        <p:txBody>
          <a:bodyPr anchor="t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產學攜手合作計畫資訊網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https://iacp.me.ntnu.edu.tw/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50878B-31BE-4AD2-9E88-21CD9B4CF6EF}"/>
              </a:ext>
            </a:extLst>
          </p:cNvPr>
          <p:cNvSpPr txBox="1"/>
          <p:nvPr/>
        </p:nvSpPr>
        <p:spPr>
          <a:xfrm>
            <a:off x="10013504" y="632218"/>
            <a:ext cx="1944216" cy="715089"/>
          </a:xfrm>
          <a:prstGeom prst="wedgeRoundRectCallout">
            <a:avLst>
              <a:gd name="adj1" fmla="val -56736"/>
              <a:gd name="adj2" fmla="val 84678"/>
              <a:gd name="adj3" fmla="val 16667"/>
            </a:avLst>
          </a:prstGeom>
          <a:solidFill>
            <a:schemeClr val="accent5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到各校網站或到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技訊網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3504FB8-6B8A-4809-8F65-CB424209E89B}"/>
              </a:ext>
            </a:extLst>
          </p:cNvPr>
          <p:cNvSpPr/>
          <p:nvPr/>
        </p:nvSpPr>
        <p:spPr>
          <a:xfrm>
            <a:off x="846196" y="1605467"/>
            <a:ext cx="111115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為結合技職教育升學及就業進路，教育部與經濟部、勞動部自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年起共同擴大辦理「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產學攜手合作計畫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整合「雙軌訓練旗艦計畫」、「產學訓合作訓練計畫」及「就業導向專班」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等相關產學計畫，透過獎勵合作企業資源，並提供經費支持及增補學生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獎助學金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等誘因，鼓勵學生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經由技高與技專校院縱向之進修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管道，與產業界攜手合作成為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正式員工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，型塑兼顧學生「就學」與「就業」為基礎之教育模式，實現企業、學校共同培育人才之目標。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C5D5AD5-CF93-46E9-980A-C25AAB3AABC0}"/>
              </a:ext>
            </a:extLst>
          </p:cNvPr>
          <p:cNvSpPr/>
          <p:nvPr/>
        </p:nvSpPr>
        <p:spPr>
          <a:xfrm>
            <a:off x="5993668" y="5432179"/>
            <a:ext cx="58940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18256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１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２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年日間或寒暑假安排學員至合作企業或勞動部勞動力發展署各分署（或承訓單位）等地接受最長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１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年專業技術養成訓練及輔導考取乙級（或單一級）技術士證照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18256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學員結訓後由學校媒合至合作企業正式僱用進行工作實務訓練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18256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年期間於夜間或休假日上課。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ECC0FB4-E784-4EC3-91E8-84AD11051E09}"/>
              </a:ext>
            </a:extLst>
          </p:cNvPr>
          <p:cNvSpPr/>
          <p:nvPr/>
        </p:nvSpPr>
        <p:spPr>
          <a:xfrm>
            <a:off x="584218" y="2686784"/>
            <a:ext cx="449353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zh-TW" sz="2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高級中等學校銜接技專校院方式</a:t>
            </a:r>
            <a:endParaRPr lang="en-US" altLang="zh-TW" sz="2400" b="1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D9C0FD1-4387-4F57-B996-BC0FF3E4C940}"/>
              </a:ext>
            </a:extLst>
          </p:cNvPr>
          <p:cNvSpPr/>
          <p:nvPr/>
        </p:nvSpPr>
        <p:spPr>
          <a:xfrm>
            <a:off x="270016" y="2727257"/>
            <a:ext cx="351378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altLang="zh-TW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3D2CED6-6212-4703-8FB1-C2D2FB3916CD}"/>
              </a:ext>
            </a:extLst>
          </p:cNvPr>
          <p:cNvSpPr/>
          <p:nvPr/>
        </p:nvSpPr>
        <p:spPr>
          <a:xfrm>
            <a:off x="433407" y="3247615"/>
            <a:ext cx="489453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技術型高級中等學校</a:t>
            </a:r>
            <a:r>
              <a:rPr lang="en-US" altLang="zh-TW" b="1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</a:t>
            </a:r>
            <a:r>
              <a:rPr lang="en-US" altLang="zh-TW" b="1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合作企業</a:t>
            </a:r>
            <a:endParaRPr lang="en-US" altLang="zh-TW" b="1" dirty="0">
              <a:highlight>
                <a:srgbClr val="F5BAF6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技高畢業成為合作企業正式員工，並得經推薦至技專校院在職進修。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12FFA21-942C-4CDE-B349-6F577BB2B900}"/>
              </a:ext>
            </a:extLst>
          </p:cNvPr>
          <p:cNvSpPr/>
          <p:nvPr/>
        </p:nvSpPr>
        <p:spPr>
          <a:xfrm>
            <a:off x="965659" y="4598970"/>
            <a:ext cx="3912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algn="just">
              <a:spcAft>
                <a:spcPts val="0"/>
              </a:spcAft>
            </a:pP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3+2</a:t>
            </a:r>
            <a:r>
              <a:rPr lang="zh-TW" altLang="en-US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 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（技高</a:t>
            </a: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二專）</a:t>
            </a:r>
            <a:endParaRPr lang="zh-TW" altLang="zh-TW" kern="100" dirty="0">
              <a:highlight>
                <a:srgbClr val="F5BAF6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 algn="just">
              <a:spcAft>
                <a:spcPts val="0"/>
              </a:spcAft>
            </a:pP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3+2+2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（技高</a:t>
            </a: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二專＋二技）</a:t>
            </a:r>
            <a:endParaRPr lang="zh-TW" altLang="zh-TW" kern="100" dirty="0">
              <a:highlight>
                <a:srgbClr val="F5BAF6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 algn="just">
              <a:spcAft>
                <a:spcPts val="0"/>
              </a:spcAft>
            </a:pP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3+4</a:t>
            </a:r>
            <a:r>
              <a:rPr lang="zh-TW" altLang="en-US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 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（技高</a:t>
            </a: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四技）</a:t>
            </a:r>
            <a:endParaRPr lang="zh-TW" altLang="zh-TW" kern="100" dirty="0">
              <a:highlight>
                <a:srgbClr val="F5BAF6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 algn="just">
              <a:spcAft>
                <a:spcPts val="0"/>
              </a:spcAft>
            </a:pP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1+3+4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（國三</a:t>
            </a: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技高</a:t>
            </a: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四技）</a:t>
            </a:r>
            <a:endParaRPr lang="zh-TW" altLang="zh-TW" kern="100" dirty="0">
              <a:highlight>
                <a:srgbClr val="F5BAF6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6154EA0-9A47-4EFD-9D10-3A9EEC7BF32F}"/>
              </a:ext>
            </a:extLst>
          </p:cNvPr>
          <p:cNvSpPr/>
          <p:nvPr/>
        </p:nvSpPr>
        <p:spPr>
          <a:xfrm>
            <a:off x="5996351" y="2685605"/>
            <a:ext cx="326243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400" b="1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技專校院在職進修方式</a:t>
            </a:r>
            <a:endParaRPr lang="en-US" altLang="zh-TW" sz="2400" b="1" kern="1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A938173-8BB3-4540-8C8B-6007E88F2191}"/>
              </a:ext>
            </a:extLst>
          </p:cNvPr>
          <p:cNvSpPr/>
          <p:nvPr/>
        </p:nvSpPr>
        <p:spPr>
          <a:xfrm>
            <a:off x="5578170" y="2746842"/>
            <a:ext cx="41549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1AA9374-98E3-49DD-A657-299507B80D08}"/>
              </a:ext>
            </a:extLst>
          </p:cNvPr>
          <p:cNvSpPr/>
          <p:nvPr/>
        </p:nvSpPr>
        <p:spPr>
          <a:xfrm>
            <a:off x="6096000" y="3147270"/>
            <a:ext cx="5791750" cy="369332"/>
          </a:xfrm>
          <a:prstGeom prst="rect">
            <a:avLst/>
          </a:prstGeom>
          <a:solidFill>
            <a:srgbClr val="FFF8DC"/>
          </a:solidFill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b="1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二合一）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合作企業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113C889-9A41-4A15-9A02-0B63B730C191}"/>
              </a:ext>
            </a:extLst>
          </p:cNvPr>
          <p:cNvSpPr/>
          <p:nvPr/>
        </p:nvSpPr>
        <p:spPr>
          <a:xfrm>
            <a:off x="6028914" y="3524614"/>
            <a:ext cx="58940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5+2</a:t>
            </a:r>
            <a:r>
              <a:rPr lang="zh-TW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（五專</a:t>
            </a:r>
            <a:r>
              <a:rPr lang="en-US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二技）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配合合作企業產業條件辦理。</a:t>
            </a:r>
          </a:p>
          <a:p>
            <a:pPr algn="just">
              <a:spcAft>
                <a:spcPts val="0"/>
              </a:spcAft>
            </a:pPr>
            <a:r>
              <a:rPr lang="en-US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2+2N</a:t>
            </a:r>
            <a:r>
              <a:rPr lang="zh-TW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（二專日間部</a:t>
            </a:r>
            <a:r>
              <a:rPr lang="en-US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二技進修部）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：二專日間部以階梯式為原則，於修業最後一學期辦理，二技進修部以白天上班晚上上課為原則。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6972F0-AD27-4A7A-ADAC-6CFBB232506A}"/>
              </a:ext>
            </a:extLst>
          </p:cNvPr>
          <p:cNvSpPr/>
          <p:nvPr/>
        </p:nvSpPr>
        <p:spPr>
          <a:xfrm>
            <a:off x="6028914" y="4607274"/>
            <a:ext cx="58940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zh-TW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（三合一</a:t>
            </a:r>
            <a:r>
              <a:rPr lang="zh-TW" altLang="en-US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zh-TW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技專校院</a:t>
            </a:r>
            <a:r>
              <a:rPr lang="en-US" altLang="zh-TW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合作企業</a:t>
            </a:r>
            <a:r>
              <a:rPr lang="en-US" altLang="zh-TW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勞動部各分署</a:t>
            </a:r>
            <a:endParaRPr lang="zh-TW" altLang="en-US" b="1" dirty="0">
              <a:solidFill>
                <a:srgbClr val="6F3505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54F339F-8CE0-4C85-AC6D-FB36B73808A8}"/>
              </a:ext>
            </a:extLst>
          </p:cNvPr>
          <p:cNvSpPr/>
          <p:nvPr/>
        </p:nvSpPr>
        <p:spPr>
          <a:xfrm>
            <a:off x="6029537" y="5003884"/>
            <a:ext cx="161967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indent="4763" algn="just">
              <a:spcAft>
                <a:spcPts val="0"/>
              </a:spcAft>
            </a:pPr>
            <a:r>
              <a:rPr lang="en-US" altLang="zh-TW" kern="1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r>
              <a:rPr lang="en-US" altLang="zh-TW" b="1" kern="1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0+4</a:t>
            </a:r>
            <a:r>
              <a:rPr lang="zh-TW" altLang="zh-TW" b="1" kern="1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（四技）</a:t>
            </a:r>
            <a:endParaRPr lang="en-US" altLang="zh-TW" b="1" kern="1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9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 txBox="1">
            <a:spLocks/>
          </p:cNvSpPr>
          <p:nvPr/>
        </p:nvSpPr>
        <p:spPr>
          <a:xfrm>
            <a:off x="0" y="-5318"/>
            <a:ext cx="12192000" cy="871204"/>
          </a:xfrm>
          <a:prstGeom prst="rect">
            <a:avLst/>
          </a:prstGeom>
          <a:solidFill>
            <a:srgbClr val="DCF28A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/>
            <a:r>
              <a:rPr kumimoji="0" lang="en-US" altLang="zh-TW" sz="3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kumimoji="0"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kumimoji="0" lang="zh-TW" altLang="en-US" sz="3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聯合招生管道招生名額</a:t>
            </a:r>
            <a:endParaRPr kumimoji="0" lang="en-US" altLang="zh-TW" sz="36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66183" y="6442698"/>
            <a:ext cx="21034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*本表人數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不包含外加名額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1222066" y="1146230"/>
            <a:ext cx="6909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特才、繁星簡章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111/11/24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公告，其餘管道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12/8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正式簡章 </a:t>
            </a:r>
            <a:endParaRPr lang="zh-TW" altLang="en-US" sz="16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1DAE19FE-5CAE-4E81-B4E6-AB68350E2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100483"/>
              </p:ext>
            </p:extLst>
          </p:nvPr>
        </p:nvGraphicFramePr>
        <p:xfrm>
          <a:off x="1199456" y="1484784"/>
          <a:ext cx="10087391" cy="4925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832">
                  <a:extLst>
                    <a:ext uri="{9D8B030D-6E8A-4147-A177-3AD203B41FA5}">
                      <a16:colId xmlns:a16="http://schemas.microsoft.com/office/drawing/2014/main" val="3766009804"/>
                    </a:ext>
                  </a:extLst>
                </a:gridCol>
                <a:gridCol w="1386175">
                  <a:extLst>
                    <a:ext uri="{9D8B030D-6E8A-4147-A177-3AD203B41FA5}">
                      <a16:colId xmlns:a16="http://schemas.microsoft.com/office/drawing/2014/main" val="3891385220"/>
                    </a:ext>
                  </a:extLst>
                </a:gridCol>
                <a:gridCol w="3615288">
                  <a:extLst>
                    <a:ext uri="{9D8B030D-6E8A-4147-A177-3AD203B41FA5}">
                      <a16:colId xmlns:a16="http://schemas.microsoft.com/office/drawing/2014/main" val="4214094318"/>
                    </a:ext>
                  </a:extLst>
                </a:gridCol>
                <a:gridCol w="1098071">
                  <a:extLst>
                    <a:ext uri="{9D8B030D-6E8A-4147-A177-3AD203B41FA5}">
                      <a16:colId xmlns:a16="http://schemas.microsoft.com/office/drawing/2014/main" val="1534368344"/>
                    </a:ext>
                  </a:extLst>
                </a:gridCol>
                <a:gridCol w="1458500">
                  <a:extLst>
                    <a:ext uri="{9D8B030D-6E8A-4147-A177-3AD203B41FA5}">
                      <a16:colId xmlns:a16="http://schemas.microsoft.com/office/drawing/2014/main" val="3194047042"/>
                    </a:ext>
                  </a:extLst>
                </a:gridCol>
                <a:gridCol w="1741525">
                  <a:extLst>
                    <a:ext uri="{9D8B030D-6E8A-4147-A177-3AD203B41FA5}">
                      <a16:colId xmlns:a16="http://schemas.microsoft.com/office/drawing/2014/main" val="1614833707"/>
                    </a:ext>
                  </a:extLst>
                </a:gridCol>
              </a:tblGrid>
              <a:tr h="6820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學制別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spc="-50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招生管道名稱</a:t>
                      </a:r>
                      <a:endParaRPr lang="zh-TW" sz="1400" b="1" kern="100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 數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 數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spc="-50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一般生</a:t>
                      </a:r>
                      <a:endParaRPr lang="en-US" altLang="zh-TW" sz="1800" b="1" kern="100" spc="-50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-50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招生名額</a:t>
                      </a:r>
                      <a:endParaRPr lang="zh-TW" sz="1400" b="1" kern="100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23430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</a:t>
                      </a:r>
                      <a:r>
                        <a:rPr 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繁星</a:t>
                      </a: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</a:t>
                      </a:r>
                      <a:r>
                        <a:rPr lang="zh-TW" alt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薦</a:t>
                      </a: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59162" marR="59162" marT="0" marB="0"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705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2,572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204460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高中生</a:t>
                      </a:r>
                      <a:r>
                        <a:rPr lang="en-US" alt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申請入學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587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7,960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149521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TW" sz="1800" b="1" kern="0" spc="-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</a:t>
                      </a:r>
                      <a:r>
                        <a:rPr 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殊選</a:t>
                      </a:r>
                      <a:r>
                        <a:rPr lang="zh-TW" sz="1800" b="1" kern="0" spc="-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才</a:t>
                      </a:r>
                      <a:r>
                        <a:rPr lang="en-US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特才實驗組</a:t>
                      </a:r>
                      <a:r>
                        <a:rPr lang="en-US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青儲組</a:t>
                      </a:r>
                      <a:r>
                        <a:rPr lang="en-US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/79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208/</a:t>
                      </a:r>
                      <a:r>
                        <a:rPr lang="en-US" alt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352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469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455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122335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</a:t>
                      </a:r>
                      <a:r>
                        <a:rPr 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保送</a:t>
                      </a:r>
                      <a:endParaRPr lang="zh-TW" sz="1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152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490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053226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</a:t>
                      </a:r>
                      <a:r>
                        <a:rPr 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甄審</a:t>
                      </a:r>
                      <a:endParaRPr lang="zh-TW" sz="1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1,222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,128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944429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一般組</a:t>
                      </a:r>
                      <a:r>
                        <a:rPr lang="en-US" alt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青儲組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en-US" alt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/26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en-US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</a:t>
                      </a:r>
                      <a:r>
                        <a:rPr lang="en-US" alt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839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/159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</a:t>
                      </a:r>
                      <a:r>
                        <a:rPr lang="en-US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,303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/192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003461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聯合登記分發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441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,850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31342"/>
                  </a:ext>
                </a:extLst>
              </a:tr>
            </a:tbl>
          </a:graphicData>
        </a:graphic>
      </p:graphicFrame>
      <p:sp>
        <p:nvSpPr>
          <p:cNvPr id="17" name="矩形 16">
            <a:extLst>
              <a:ext uri="{FF2B5EF4-FFF2-40B4-BE49-F238E27FC236}">
                <a16:creationId xmlns:a16="http://schemas.microsoft.com/office/drawing/2014/main" id="{6170B628-16A9-442F-B69A-10027047F711}"/>
              </a:ext>
            </a:extLst>
          </p:cNvPr>
          <p:cNvSpPr/>
          <p:nvPr/>
        </p:nvSpPr>
        <p:spPr>
          <a:xfrm>
            <a:off x="12432704" y="1772816"/>
            <a:ext cx="10454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zh-TW" altLang="en-US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較前</a:t>
            </a: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2BD6D87-FFB8-456C-B631-99D5FB5F51E2}"/>
              </a:ext>
            </a:extLst>
          </p:cNvPr>
          <p:cNvSpPr/>
          <p:nvPr/>
        </p:nvSpPr>
        <p:spPr>
          <a:xfrm>
            <a:off x="12444554" y="5879789"/>
            <a:ext cx="655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-3,349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5E20A96-97F7-4290-A62F-94CA490D689F}"/>
              </a:ext>
            </a:extLst>
          </p:cNvPr>
          <p:cNvSpPr/>
          <p:nvPr/>
        </p:nvSpPr>
        <p:spPr>
          <a:xfrm>
            <a:off x="12432704" y="5301208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-1,157/-90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EA49205-255A-4A72-AFA6-FEEC0F4566F8}"/>
              </a:ext>
            </a:extLst>
          </p:cNvPr>
          <p:cNvSpPr/>
          <p:nvPr/>
        </p:nvSpPr>
        <p:spPr>
          <a:xfrm>
            <a:off x="12461508" y="4682670"/>
            <a:ext cx="526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-868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836BFD0-3292-4EAA-9A04-CCFA4539B258}"/>
              </a:ext>
            </a:extLst>
          </p:cNvPr>
          <p:cNvSpPr/>
          <p:nvPr/>
        </p:nvSpPr>
        <p:spPr>
          <a:xfrm>
            <a:off x="12432704" y="4117279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+18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D8F5E1C-AC12-4782-8102-4E411A27AB86}"/>
              </a:ext>
            </a:extLst>
          </p:cNvPr>
          <p:cNvSpPr/>
          <p:nvPr/>
        </p:nvSpPr>
        <p:spPr>
          <a:xfrm>
            <a:off x="12461508" y="3535326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+72/-13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B56E5AE-FD9A-4835-B21C-7ED85D9FF2C9}"/>
              </a:ext>
            </a:extLst>
          </p:cNvPr>
          <p:cNvSpPr/>
          <p:nvPr/>
        </p:nvSpPr>
        <p:spPr>
          <a:xfrm>
            <a:off x="12461508" y="2925288"/>
            <a:ext cx="434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-71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2A69D90-D3A4-42C9-BDD2-FD10C7F30C1B}"/>
              </a:ext>
            </a:extLst>
          </p:cNvPr>
          <p:cNvSpPr/>
          <p:nvPr/>
        </p:nvSpPr>
        <p:spPr>
          <a:xfrm>
            <a:off x="12449268" y="2305200"/>
            <a:ext cx="434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-98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6869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34115A71-5366-4519-A607-94804C9B94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D4FCF7"/>
          </a:solidFill>
        </p:spPr>
        <p:txBody>
          <a:bodyPr wrap="square" lIns="91425" tIns="91425" rIns="91425" bIns="91425" anchor="ctr" anchorCtr="0"/>
          <a:lstStyle>
            <a:lvl1pPr lvl="0" algn="l" defTabSz="914400" rtl="0" eaLnBrk="1" latinLnBrk="1" hangingPunct="1">
              <a:spcBef>
                <a:spcPts val="0"/>
              </a:spcBef>
              <a:buClr>
                <a:srgbClr val="FFFFFF"/>
              </a:buClr>
              <a:buSzPct val="100000"/>
              <a:buNone/>
              <a:defRPr sz="3600" b="1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SzTx/>
            </a:pPr>
            <a:r>
              <a:rPr kumimoji="0" lang="zh-TW" altLang="en-US" sz="4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4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其他招生管道</a:t>
            </a:r>
            <a:r>
              <a:rPr kumimoji="0" lang="zh-TW" altLang="en-US" sz="4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9E4CFC18-06BA-4E73-9733-E8672E1414A8}"/>
              </a:ext>
            </a:extLst>
          </p:cNvPr>
          <p:cNvSpPr txBox="1">
            <a:spLocks/>
          </p:cNvSpPr>
          <p:nvPr/>
        </p:nvSpPr>
        <p:spPr>
          <a:xfrm>
            <a:off x="460612" y="1132021"/>
            <a:ext cx="10236968" cy="49678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日間部、進修部、藝術群單獨招生管道</a:t>
            </a:r>
            <a:endParaRPr kumimoji="0" lang="en-US" altLang="zh-TW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9776F05-D888-4B50-9BEB-950864F3E0EA}"/>
              </a:ext>
            </a:extLst>
          </p:cNvPr>
          <p:cNvSpPr txBox="1"/>
          <p:nvPr/>
        </p:nvSpPr>
        <p:spPr>
          <a:xfrm>
            <a:off x="10013504" y="632218"/>
            <a:ext cx="1944216" cy="715089"/>
          </a:xfrm>
          <a:prstGeom prst="wedgeRoundRectCallout">
            <a:avLst>
              <a:gd name="adj1" fmla="val -56736"/>
              <a:gd name="adj2" fmla="val 84678"/>
              <a:gd name="adj3" fmla="val 16667"/>
            </a:avLst>
          </a:prstGeom>
          <a:solidFill>
            <a:schemeClr val="accent5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到各校網站或到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技訊網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C1D065BD-C1B0-4B1B-B24E-35EF091E3C9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1424" y="1628365"/>
            <a:ext cx="10525000" cy="3384153"/>
          </a:xfrm>
        </p:spPr>
        <p:txBody>
          <a:bodyPr anchor="t"/>
          <a:lstStyle/>
          <a:p>
            <a:pPr marL="263525" indent="-263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由各招生學校自行辦理單獨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招生，其招生方式、招生日程、報名方式、是否採計統測、成績採計方式及相關規定均詳列於招生簡章。考生報名申請校數不限制，但若有錄取多所校系時，請務必審慎考量所欲就讀之學校系組，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擇一辦理報到。</a:t>
            </a:r>
          </a:p>
          <a:p>
            <a:pPr marL="263525" indent="-263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日間部單獨招生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於日間部聯合登記分發入學管道放榜後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(8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月上旬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)</a:t>
            </a: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開放報名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，招生期程最遲至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9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月開學日前辦理完畢。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pPr marL="263525" indent="-263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進修部單獨招生報名作業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到日間部聯合登記分發入學管道放榜後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(8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月上旬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)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截止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，招生期程最遲至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9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月開學日前辦理完畢。部分進修部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上課時間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並非全部於晚上排課，有些會在下午、週六、日或於週間安排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1~2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日上課之班別，請考生報名前注意上課時間是否符合本身理想。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pPr marL="263525" indent="-263525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應屆高中生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不能報名二專招生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，但可報名四技進修部</a:t>
            </a: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（國立科大有</a:t>
            </a:r>
            <a:r>
              <a:rPr lang="en-US" altLang="zh-TW" b="1" dirty="0">
                <a:solidFill>
                  <a:srgbClr val="0070C0"/>
                </a:solidFill>
                <a:latin typeface="+mn-ea"/>
              </a:rPr>
              <a:t>10%</a:t>
            </a: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名額限制、私立科大無名額限制）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A99AC839-33CF-4977-ADFF-946713F871C9}"/>
              </a:ext>
            </a:extLst>
          </p:cNvPr>
          <p:cNvSpPr txBox="1">
            <a:spLocks/>
          </p:cNvSpPr>
          <p:nvPr/>
        </p:nvSpPr>
        <p:spPr>
          <a:xfrm>
            <a:off x="460612" y="5129808"/>
            <a:ext cx="11731388" cy="17281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身心障礙學生</a:t>
            </a:r>
            <a:r>
              <a: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升學大專校院甄試</a:t>
            </a:r>
            <a:r>
              <a: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招生</a:t>
            </a:r>
            <a:r>
              <a:rPr kumimoji="0"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(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國立中央大學主辦</a:t>
            </a:r>
            <a:r>
              <a:rPr kumimoji="0"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)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 </a:t>
            </a:r>
            <a:r>
              <a:rPr kumimoji="0"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https://cis.ncu.edu.tw/EnableSys/</a:t>
            </a:r>
            <a:endParaRPr kumimoji="0"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運動績優學生招生</a:t>
            </a:r>
            <a:r>
              <a:rPr kumimoji="0" lang="en-US" altLang="zh-TW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(</a:t>
            </a:r>
            <a:r>
              <a:rPr kumimoji="0" lang="zh-TW" altLang="en-US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國立臺灣體育運動大學主辦</a:t>
            </a:r>
            <a:r>
              <a:rPr kumimoji="0" lang="en-US" altLang="zh-TW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)</a:t>
            </a:r>
            <a:r>
              <a:rPr kumimoji="0"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 </a:t>
            </a:r>
            <a:r>
              <a:rPr kumimoji="0"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https://lulu.ntus.edu.tw/</a:t>
            </a:r>
            <a:endParaRPr kumimoji="0"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6941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524000" y="4312873"/>
            <a:ext cx="9144000" cy="1120967"/>
          </a:xfrm>
          <a:prstGeom prst="roundRect">
            <a:avLst>
              <a:gd name="adj" fmla="val 0"/>
            </a:avLst>
          </a:prstGeom>
          <a:solidFill>
            <a:srgbClr val="FFFFEB"/>
          </a:solidFill>
          <a:ln w="57150">
            <a:noFill/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TW" altLang="en-US" sz="1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11624" y="16778"/>
            <a:ext cx="6840760" cy="106951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Clr>
                <a:srgbClr val="3796BF"/>
              </a:buClr>
              <a:buSzPct val="100000"/>
              <a:defRPr/>
            </a:pPr>
            <a:r>
              <a:rPr lang="zh-TW" altLang="en-US" sz="4800" dirty="0">
                <a:latin typeface="+mn-ea"/>
                <a:ea typeface="+mn-ea"/>
                <a:cs typeface="Arial Unicode MS" pitchFamily="34" charset="-120"/>
                <a:sym typeface="Oswald"/>
              </a:rPr>
              <a:t>查詢考試與招生資訊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idx="1"/>
          </p:nvPr>
        </p:nvSpPr>
        <p:spPr>
          <a:xfrm>
            <a:off x="1524000" y="1268760"/>
            <a:ext cx="7215484" cy="4919414"/>
          </a:xfrm>
        </p:spPr>
        <p:txBody>
          <a:bodyPr anchor="t">
            <a:noAutofit/>
          </a:bodyPr>
          <a:lstStyle/>
          <a:p>
            <a:pPr marL="1704975" algn="r">
              <a:spcBef>
                <a:spcPts val="0"/>
              </a:spcBef>
              <a:buClr>
                <a:schemeClr val="tx1"/>
              </a:buClr>
              <a:tabLst>
                <a:tab pos="1528763" algn="l"/>
              </a:tabLst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技專校院入學測驗中心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1885950" algn="r">
              <a:spcBef>
                <a:spcPts val="0"/>
              </a:spcBef>
              <a:buClr>
                <a:schemeClr val="tx1"/>
              </a:buClr>
              <a:tabLst>
                <a:tab pos="1971675" algn="l"/>
              </a:tabLst>
            </a:pP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https://www.tcte.edu.tw/</a:t>
            </a:r>
          </a:p>
          <a:p>
            <a:pPr algn="r">
              <a:spcBef>
                <a:spcPts val="600"/>
              </a:spcBef>
              <a:buClr>
                <a:schemeClr val="tx1"/>
              </a:buClr>
            </a:pP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spcBef>
                <a:spcPts val="600"/>
              </a:spcBef>
              <a:buClr>
                <a:schemeClr val="tx1"/>
              </a:buClr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技專校院招生策略委員會</a:t>
            </a:r>
            <a:b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</a:b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https://www.techadmi.edu.tw/</a:t>
            </a:r>
          </a:p>
          <a:p>
            <a:pPr algn="r">
              <a:buClr>
                <a:schemeClr val="tx1"/>
              </a:buClr>
            </a:pP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algn="r">
              <a:buClr>
                <a:schemeClr val="tx1"/>
              </a:buClr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-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查詢各入學管道招生資訊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algn="r">
              <a:buClr>
                <a:schemeClr val="tx1"/>
              </a:buClr>
            </a:pP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https://techexpo.moe.edu.tw/search/</a:t>
            </a:r>
          </a:p>
          <a:p>
            <a:pPr algn="r">
              <a:buClr>
                <a:schemeClr val="tx1"/>
              </a:buClr>
            </a:pPr>
            <a:r>
              <a:rPr lang="zh-TW" altLang="en-US" sz="36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技專校院考試及招生制度專屬網站</a:t>
            </a:r>
          </a:p>
          <a:p>
            <a:pPr algn="r">
              <a:buClr>
                <a:schemeClr val="tx1"/>
              </a:buClr>
            </a:pP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https://www.techadmi.edu.tw/111new/</a:t>
            </a:r>
          </a:p>
          <a:p>
            <a:pPr algn="r">
              <a:buClr>
                <a:schemeClr val="tx1"/>
              </a:buClr>
            </a:pP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algn="r">
              <a:buClr>
                <a:schemeClr val="tx1"/>
              </a:buClr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-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技專校院招生委員會聯合會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algn="r">
              <a:buClr>
                <a:schemeClr val="tx1"/>
              </a:buClr>
            </a:pP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https://www.jctv.ntut.edu.tw/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845" y="1080353"/>
            <a:ext cx="1138729" cy="11387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845" y="2119234"/>
            <a:ext cx="1150079" cy="115007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28" y="3152175"/>
            <a:ext cx="1150079" cy="115007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66" y="5517232"/>
            <a:ext cx="1136574" cy="1136574"/>
          </a:xfrm>
          <a:prstGeom prst="rect">
            <a:avLst/>
          </a:prstGeom>
        </p:spPr>
      </p:pic>
      <p:sp>
        <p:nvSpPr>
          <p:cNvPr id="10" name="內容版面配置區 2"/>
          <p:cNvSpPr txBox="1">
            <a:spLocks noGrp="1"/>
          </p:cNvSpPr>
          <p:nvPr>
            <p:ph idx="1"/>
          </p:nvPr>
        </p:nvSpPr>
        <p:spPr>
          <a:xfrm>
            <a:off x="2283640" y="5697252"/>
            <a:ext cx="2952328" cy="776534"/>
          </a:xfrm>
        </p:spPr>
        <p:txBody>
          <a:bodyPr anchor="t">
            <a:noAutofit/>
          </a:bodyPr>
          <a:lstStyle/>
          <a:p>
            <a:pPr>
              <a:buClr>
                <a:schemeClr val="tx1"/>
              </a:buClr>
            </a:pPr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報名聯合招生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9602" y="980728"/>
            <a:ext cx="792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Clr>
                <a:schemeClr val="tx1"/>
              </a:buClr>
              <a:tabLst>
                <a:tab pos="1528763" algn="l"/>
              </a:tabLst>
            </a:pPr>
            <a:r>
              <a:rPr lang="zh-TW" altLang="en-US" sz="5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</a:t>
            </a:r>
            <a:endParaRPr lang="en-US" altLang="zh-TW" sz="5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67808" y="2086526"/>
            <a:ext cx="792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Clr>
                <a:schemeClr val="tx1"/>
              </a:buClr>
              <a:tabLst>
                <a:tab pos="1528763" algn="l"/>
              </a:tabLst>
            </a:pPr>
            <a:r>
              <a:rPr lang="zh-TW" altLang="en-US" sz="5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99656" y="3207284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zh-TW" altLang="en-US" sz="5400" b="1" dirty="0">
                <a:solidFill>
                  <a:srgbClr val="130C9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技訊網</a:t>
            </a:r>
            <a:endParaRPr lang="en-US" altLang="zh-TW" sz="5400" b="1" dirty="0">
              <a:solidFill>
                <a:srgbClr val="130C96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8068" r="6592" b="5107"/>
          <a:stretch/>
        </p:blipFill>
        <p:spPr>
          <a:xfrm>
            <a:off x="8886486" y="4308194"/>
            <a:ext cx="1076088" cy="10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91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圓角 3">
            <a:extLst>
              <a:ext uri="{FF2B5EF4-FFF2-40B4-BE49-F238E27FC236}">
                <a16:creationId xmlns:a16="http://schemas.microsoft.com/office/drawing/2014/main" id="{8346CC0C-A0D3-47C4-847E-C06CD89934AF}"/>
              </a:ext>
            </a:extLst>
          </p:cNvPr>
          <p:cNvSpPr/>
          <p:nvPr/>
        </p:nvSpPr>
        <p:spPr>
          <a:xfrm>
            <a:off x="480263" y="1539797"/>
            <a:ext cx="3397324" cy="5177526"/>
          </a:xfrm>
          <a:prstGeom prst="roundRect">
            <a:avLst>
              <a:gd name="adj" fmla="val 3644"/>
            </a:avLst>
          </a:pr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0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1C5E32F1-D209-49B1-9CB0-189B59105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975" y="1371305"/>
            <a:ext cx="6172200" cy="4295517"/>
          </a:xfrm>
          <a:prstGeom prst="rect">
            <a:avLst/>
          </a:prstGeom>
        </p:spPr>
      </p:pic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F065A234-7BEE-42BE-A3C9-16B95DA356CD}"/>
              </a:ext>
            </a:extLst>
          </p:cNvPr>
          <p:cNvCxnSpPr/>
          <p:nvPr/>
        </p:nvCxnSpPr>
        <p:spPr>
          <a:xfrm>
            <a:off x="5089054" y="1274883"/>
            <a:ext cx="63360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BFB516AB-7AF6-4170-B56E-27357C9BD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067223"/>
              </p:ext>
            </p:extLst>
          </p:nvPr>
        </p:nvGraphicFramePr>
        <p:xfrm>
          <a:off x="595903" y="1604497"/>
          <a:ext cx="3169920" cy="5008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9920">
                  <a:extLst>
                    <a:ext uri="{9D8B030D-6E8A-4147-A177-3AD203B41FA5}">
                      <a16:colId xmlns:a16="http://schemas.microsoft.com/office/drawing/2014/main" val="1904818564"/>
                    </a:ext>
                  </a:extLst>
                </a:gridCol>
              </a:tblGrid>
              <a:tr h="267738">
                <a:tc>
                  <a:txBody>
                    <a:bodyPr/>
                    <a:lstStyle/>
                    <a:p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招生管道列表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702845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四技二專甄選入學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一般組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194777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四技二專甄選入學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青年儲蓄帳戶組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702216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四技二專日間部聯合登記分發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315349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四技日間部申請入學聯合招生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招收高中生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039674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四技二專技優保送入學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844333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四技二專技優甄審入學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475842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科技校院繁星計畫聯合推薦甄選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969764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四技二專特殊選才聯合招生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技職特才及實驗教育組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276715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四技二專特殊選才聯合招生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青年儲蓄帳戶組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339614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身心障礙學生升學大專校院甄試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四技二專組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95532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藝術群單獨招生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025717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四技二專日間部一般單獨招生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257659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四技二專進修部一般單獨招生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900917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四技二專在職專班招生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477646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運動績優學生單獨招生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209695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身心障礙學生單獨招生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884042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產學攜手合作計畫專班招生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258142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雙軌訓練旗艦計畫招生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88185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產學訓合作訓練四技專班招生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821901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科技校院辦理多元專長培力課程招生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192847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四技二專其他入學管道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426047"/>
                  </a:ext>
                </a:extLst>
              </a:tr>
            </a:tbl>
          </a:graphicData>
        </a:graphic>
      </p:graphicFrame>
      <p:sp>
        <p:nvSpPr>
          <p:cNvPr id="20" name="圓角矩形 32">
            <a:extLst>
              <a:ext uri="{FF2B5EF4-FFF2-40B4-BE49-F238E27FC236}">
                <a16:creationId xmlns:a16="http://schemas.microsoft.com/office/drawing/2014/main" id="{EAC54B2C-8CCF-4EFE-B0CF-E67DCA94EA49}"/>
              </a:ext>
            </a:extLst>
          </p:cNvPr>
          <p:cNvSpPr/>
          <p:nvPr/>
        </p:nvSpPr>
        <p:spPr>
          <a:xfrm>
            <a:off x="595903" y="1158760"/>
            <a:ext cx="1867525" cy="442674"/>
          </a:xfrm>
          <a:prstGeom prst="round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各招生管道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: 圓角 3">
            <a:extLst>
              <a:ext uri="{FF2B5EF4-FFF2-40B4-BE49-F238E27FC236}">
                <a16:creationId xmlns:a16="http://schemas.microsoft.com/office/drawing/2014/main" id="{648ECA37-11B1-418D-8FFA-21A0B33C0AF3}"/>
              </a:ext>
            </a:extLst>
          </p:cNvPr>
          <p:cNvSpPr/>
          <p:nvPr/>
        </p:nvSpPr>
        <p:spPr>
          <a:xfrm>
            <a:off x="5027700" y="2268416"/>
            <a:ext cx="1592769" cy="1433146"/>
          </a:xfrm>
          <a:prstGeom prst="roundRect">
            <a:avLst>
              <a:gd name="adj" fmla="val 3644"/>
            </a:avLst>
          </a:prstGeom>
          <a:noFill/>
          <a:ln w="5715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00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054814F1-4622-4D79-AABC-9DF513663889}"/>
              </a:ext>
            </a:extLst>
          </p:cNvPr>
          <p:cNvGrpSpPr/>
          <p:nvPr/>
        </p:nvGrpSpPr>
        <p:grpSpPr>
          <a:xfrm flipH="1">
            <a:off x="3986807" y="2901462"/>
            <a:ext cx="813074" cy="471457"/>
            <a:chOff x="8228419" y="777526"/>
            <a:chExt cx="820946" cy="476021"/>
          </a:xfrm>
        </p:grpSpPr>
        <p:sp>
          <p:nvSpPr>
            <p:cNvPr id="23" name="Chevron 2">
              <a:extLst>
                <a:ext uri="{FF2B5EF4-FFF2-40B4-BE49-F238E27FC236}">
                  <a16:creationId xmlns:a16="http://schemas.microsoft.com/office/drawing/2014/main" id="{400BB76D-A767-447C-A53A-85CF99BDB7FF}"/>
                </a:ext>
              </a:extLst>
            </p:cNvPr>
            <p:cNvSpPr/>
            <p:nvPr/>
          </p:nvSpPr>
          <p:spPr>
            <a:xfrm rot="5400000">
              <a:off x="8662598" y="866780"/>
              <a:ext cx="476021" cy="297513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24" name="Chevron 2">
              <a:extLst>
                <a:ext uri="{FF2B5EF4-FFF2-40B4-BE49-F238E27FC236}">
                  <a16:creationId xmlns:a16="http://schemas.microsoft.com/office/drawing/2014/main" id="{C0B434B3-23EB-4DD2-830D-79FCD357401A}"/>
                </a:ext>
              </a:extLst>
            </p:cNvPr>
            <p:cNvSpPr/>
            <p:nvPr/>
          </p:nvSpPr>
          <p:spPr>
            <a:xfrm rot="5400000">
              <a:off x="8400027" y="915610"/>
              <a:ext cx="319764" cy="199854"/>
            </a:xfrm>
            <a:prstGeom prst="triangle">
              <a:avLst/>
            </a:prstGeom>
            <a:solidFill>
              <a:srgbClr val="FF6969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25" name="Chevron 2">
              <a:extLst>
                <a:ext uri="{FF2B5EF4-FFF2-40B4-BE49-F238E27FC236}">
                  <a16:creationId xmlns:a16="http://schemas.microsoft.com/office/drawing/2014/main" id="{B476D5EE-1330-467F-9DAE-E29C15C8C9F8}"/>
                </a:ext>
              </a:extLst>
            </p:cNvPr>
            <p:cNvSpPr/>
            <p:nvPr/>
          </p:nvSpPr>
          <p:spPr>
            <a:xfrm rot="5400000">
              <a:off x="8162114" y="949232"/>
              <a:ext cx="265219" cy="132610"/>
            </a:xfrm>
            <a:prstGeom prst="triangle">
              <a:avLst/>
            </a:prstGeom>
            <a:solidFill>
              <a:srgbClr val="FFC5C5">
                <a:alpha val="4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26" name="矩形: 圓角 3">
            <a:extLst>
              <a:ext uri="{FF2B5EF4-FFF2-40B4-BE49-F238E27FC236}">
                <a16:creationId xmlns:a16="http://schemas.microsoft.com/office/drawing/2014/main" id="{C9CB0299-41BD-4279-9138-D13BE40640CA}"/>
              </a:ext>
            </a:extLst>
          </p:cNvPr>
          <p:cNvSpPr/>
          <p:nvPr/>
        </p:nvSpPr>
        <p:spPr>
          <a:xfrm>
            <a:off x="5027700" y="4099844"/>
            <a:ext cx="1592769" cy="1433146"/>
          </a:xfrm>
          <a:prstGeom prst="roundRect">
            <a:avLst>
              <a:gd name="adj" fmla="val 3644"/>
            </a:avLst>
          </a:prstGeom>
          <a:noFill/>
          <a:ln w="57150">
            <a:solidFill>
              <a:srgbClr val="00B0F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00"/>
          </a:p>
        </p:txBody>
      </p:sp>
      <p:sp>
        <p:nvSpPr>
          <p:cNvPr id="27" name="圓角矩形 41">
            <a:extLst>
              <a:ext uri="{FF2B5EF4-FFF2-40B4-BE49-F238E27FC236}">
                <a16:creationId xmlns:a16="http://schemas.microsoft.com/office/drawing/2014/main" id="{EB13B15E-C0DE-44D0-8F34-DC65202C6273}"/>
              </a:ext>
            </a:extLst>
          </p:cNvPr>
          <p:cNvSpPr/>
          <p:nvPr/>
        </p:nvSpPr>
        <p:spPr>
          <a:xfrm>
            <a:off x="4879559" y="6359379"/>
            <a:ext cx="6418556" cy="331589"/>
          </a:xfrm>
          <a:prstGeom prst="roundRect">
            <a:avLst>
              <a:gd name="adj" fmla="val 13629"/>
            </a:avLst>
          </a:prstGeom>
          <a:noFill/>
          <a:ln w="38100">
            <a:solidFill>
              <a:srgbClr val="00B0F0"/>
            </a:solidFill>
            <a:prstDash val="solid"/>
          </a:ln>
        </p:spPr>
        <p:txBody>
          <a:bodyPr wrap="square">
            <a:spAutoFit/>
          </a:bodyPr>
          <a:lstStyle/>
          <a:p>
            <a:pPr marL="0" lvl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查詢全國各地有哪幾所技專校院，招收學制、系科組學程以及有哪些入學管道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746A89F9-C3C5-45CE-BEA6-E52B1C3E4682}"/>
              </a:ext>
            </a:extLst>
          </p:cNvPr>
          <p:cNvGrpSpPr/>
          <p:nvPr/>
        </p:nvGrpSpPr>
        <p:grpSpPr>
          <a:xfrm rot="16200000" flipH="1">
            <a:off x="5519099" y="5798647"/>
            <a:ext cx="670963" cy="389055"/>
            <a:chOff x="8228419" y="777526"/>
            <a:chExt cx="820946" cy="476021"/>
          </a:xfrm>
        </p:grpSpPr>
        <p:sp>
          <p:nvSpPr>
            <p:cNvPr id="29" name="Chevron 2">
              <a:extLst>
                <a:ext uri="{FF2B5EF4-FFF2-40B4-BE49-F238E27FC236}">
                  <a16:creationId xmlns:a16="http://schemas.microsoft.com/office/drawing/2014/main" id="{B85D11CF-4E55-41EF-AB60-C4926E4C2738}"/>
                </a:ext>
              </a:extLst>
            </p:cNvPr>
            <p:cNvSpPr/>
            <p:nvPr/>
          </p:nvSpPr>
          <p:spPr>
            <a:xfrm rot="5400000">
              <a:off x="8662598" y="866780"/>
              <a:ext cx="476021" cy="297513"/>
            </a:xfrm>
            <a:prstGeom prst="triangle">
              <a:avLst/>
            </a:prstGeom>
            <a:solidFill>
              <a:srgbClr val="009E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30" name="Chevron 2">
              <a:extLst>
                <a:ext uri="{FF2B5EF4-FFF2-40B4-BE49-F238E27FC236}">
                  <a16:creationId xmlns:a16="http://schemas.microsoft.com/office/drawing/2014/main" id="{2FC41095-7FBD-4088-AD8A-BAE328E83380}"/>
                </a:ext>
              </a:extLst>
            </p:cNvPr>
            <p:cNvSpPr/>
            <p:nvPr/>
          </p:nvSpPr>
          <p:spPr>
            <a:xfrm rot="5400000">
              <a:off x="8400027" y="915610"/>
              <a:ext cx="319764" cy="199854"/>
            </a:xfrm>
            <a:prstGeom prst="triangle">
              <a:avLst/>
            </a:prstGeom>
            <a:solidFill>
              <a:srgbClr val="009ED6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31" name="Chevron 2">
              <a:extLst>
                <a:ext uri="{FF2B5EF4-FFF2-40B4-BE49-F238E27FC236}">
                  <a16:creationId xmlns:a16="http://schemas.microsoft.com/office/drawing/2014/main" id="{5728E218-1AE4-4F07-A979-48FF6E341BA8}"/>
                </a:ext>
              </a:extLst>
            </p:cNvPr>
            <p:cNvSpPr/>
            <p:nvPr/>
          </p:nvSpPr>
          <p:spPr>
            <a:xfrm rot="5400000">
              <a:off x="8162114" y="949232"/>
              <a:ext cx="265219" cy="132610"/>
            </a:xfrm>
            <a:prstGeom prst="triangle">
              <a:avLst/>
            </a:prstGeom>
            <a:solidFill>
              <a:srgbClr val="009ED6">
                <a:alpha val="4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9298111E-DA63-4BB2-B2E8-BA57811782C9}"/>
              </a:ext>
            </a:extLst>
          </p:cNvPr>
          <p:cNvGrpSpPr/>
          <p:nvPr/>
        </p:nvGrpSpPr>
        <p:grpSpPr>
          <a:xfrm>
            <a:off x="5065026" y="2303572"/>
            <a:ext cx="5858875" cy="3197449"/>
            <a:chOff x="5059680" y="2312030"/>
            <a:chExt cx="5858875" cy="3197449"/>
          </a:xfrm>
        </p:grpSpPr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3CB3C2F0-BBCD-485B-B26F-B4932E452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5009" y="2312030"/>
              <a:ext cx="630970" cy="825114"/>
            </a:xfrm>
            <a:prstGeom prst="rect">
              <a:avLst/>
            </a:prstGeom>
          </p:spPr>
        </p:pic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03E397DF-7921-4B73-9252-257BD15AD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9905" y="2363508"/>
              <a:ext cx="647149" cy="776579"/>
            </a:xfrm>
            <a:prstGeom prst="rect">
              <a:avLst/>
            </a:prstGeom>
          </p:spPr>
        </p:pic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555C061C-E67D-45D7-9E55-8BAAA58C9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6879" y="2318748"/>
              <a:ext cx="729660" cy="866100"/>
            </a:xfrm>
            <a:prstGeom prst="rect">
              <a:avLst/>
            </a:prstGeom>
          </p:spPr>
        </p:pic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11E539BD-8704-4C05-9219-FD0915E74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69857" y="4142405"/>
              <a:ext cx="652541" cy="792757"/>
            </a:xfrm>
            <a:prstGeom prst="rect">
              <a:avLst/>
            </a:prstGeom>
          </p:spPr>
        </p:pic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DD899BED-2C89-4FF4-8E58-205A5C4D5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8013" y="4199598"/>
              <a:ext cx="738828" cy="798150"/>
            </a:xfrm>
            <a:prstGeom prst="rect">
              <a:avLst/>
            </a:prstGeom>
          </p:spPr>
        </p:pic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id="{BDBEC75B-D535-42D1-B9E7-0AD15F40A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1018" b="11414"/>
            <a:stretch/>
          </p:blipFill>
          <p:spPr>
            <a:xfrm>
              <a:off x="5059680" y="3237664"/>
              <a:ext cx="1527851" cy="365859"/>
            </a:xfrm>
            <a:prstGeom prst="rect">
              <a:avLst/>
            </a:prstGeom>
          </p:spPr>
        </p:pic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7C7E40BA-B3B9-4BF2-BBF1-E1A704A54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60470" y="3226429"/>
              <a:ext cx="1746980" cy="497301"/>
            </a:xfrm>
            <a:prstGeom prst="rect">
              <a:avLst/>
            </a:prstGeom>
          </p:spPr>
        </p:pic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6DBBB914-6AF6-4D2E-972F-6311A9BED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93319" y="3238541"/>
              <a:ext cx="1722331" cy="497297"/>
            </a:xfrm>
            <a:prstGeom prst="rect">
              <a:avLst/>
            </a:prstGeom>
          </p:spPr>
        </p:pic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6B70D887-ABD1-40A5-826D-5E579B9A5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55027" y="5082206"/>
              <a:ext cx="1752423" cy="379089"/>
            </a:xfrm>
            <a:prstGeom prst="rect">
              <a:avLst/>
            </a:prstGeom>
          </p:spPr>
        </p:pic>
        <p:pic>
          <p:nvPicPr>
            <p:cNvPr id="47" name="圖片 46">
              <a:extLst>
                <a:ext uri="{FF2B5EF4-FFF2-40B4-BE49-F238E27FC236}">
                  <a16:creationId xmlns:a16="http://schemas.microsoft.com/office/drawing/2014/main" id="{B312DC80-FD1E-48D4-BCF1-77BABB8CC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166131" y="5082722"/>
              <a:ext cx="1752424" cy="426757"/>
            </a:xfrm>
            <a:prstGeom prst="rect">
              <a:avLst/>
            </a:prstGeom>
          </p:spPr>
        </p:pic>
      </p:grpSp>
      <p:pic>
        <p:nvPicPr>
          <p:cNvPr id="48" name="圖片 47">
            <a:extLst>
              <a:ext uri="{FF2B5EF4-FFF2-40B4-BE49-F238E27FC236}">
                <a16:creationId xmlns:a16="http://schemas.microsoft.com/office/drawing/2014/main" id="{D384ABAD-6BDF-452E-B788-CFD35453B9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0030" y="5043752"/>
            <a:ext cx="1525227" cy="424341"/>
          </a:xfrm>
          <a:prstGeom prst="rect">
            <a:avLst/>
          </a:prstGeom>
        </p:spPr>
      </p:pic>
      <p:sp>
        <p:nvSpPr>
          <p:cNvPr id="52" name="標題 1">
            <a:extLst>
              <a:ext uri="{FF2B5EF4-FFF2-40B4-BE49-F238E27FC236}">
                <a16:creationId xmlns:a16="http://schemas.microsoft.com/office/drawing/2014/main" id="{09D2B960-93D6-4A8F-9478-ABB8AB7354EB}"/>
              </a:ext>
            </a:extLst>
          </p:cNvPr>
          <p:cNvSpPr txBox="1">
            <a:spLocks/>
          </p:cNvSpPr>
          <p:nvPr/>
        </p:nvSpPr>
        <p:spPr>
          <a:xfrm>
            <a:off x="7104112" y="1003311"/>
            <a:ext cx="3929599" cy="182886"/>
          </a:xfrm>
          <a:prstGeom prst="homePlate">
            <a:avLst>
              <a:gd name="adj" fmla="val 0"/>
            </a:avLst>
          </a:prstGeom>
          <a:noFill/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altLang="zh-TW" sz="16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https://techexpo.moe.edu.tw/search/</a:t>
            </a:r>
            <a:endParaRPr kumimoji="0" lang="zh-TW" altLang="en-US" sz="1600" dirty="0">
              <a:solidFill>
                <a:schemeClr val="tx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pic>
        <p:nvPicPr>
          <p:cNvPr id="53" name="圖片 52">
            <a:extLst>
              <a:ext uri="{FF2B5EF4-FFF2-40B4-BE49-F238E27FC236}">
                <a16:creationId xmlns:a16="http://schemas.microsoft.com/office/drawing/2014/main" id="{B66B806B-1A49-4090-8AFC-211FC64997C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06" t="31239" r="63928" b="19490"/>
          <a:stretch/>
        </p:blipFill>
        <p:spPr>
          <a:xfrm>
            <a:off x="5985253" y="210657"/>
            <a:ext cx="1085393" cy="1055972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839E3428-0F47-4B66-9FF2-9E2210C0FE10}"/>
              </a:ext>
            </a:extLst>
          </p:cNvPr>
          <p:cNvSpPr/>
          <p:nvPr/>
        </p:nvSpPr>
        <p:spPr>
          <a:xfrm>
            <a:off x="3740519" y="437086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zh-TW" altLang="en-US" sz="5400" b="1" dirty="0">
                <a:solidFill>
                  <a:srgbClr val="130C9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技訊網</a:t>
            </a:r>
            <a:endParaRPr lang="en-US" altLang="zh-TW" sz="5400" b="1" dirty="0">
              <a:solidFill>
                <a:srgbClr val="130C96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87235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標題 1">
            <a:extLst>
              <a:ext uri="{FF2B5EF4-FFF2-40B4-BE49-F238E27FC236}">
                <a16:creationId xmlns:a16="http://schemas.microsoft.com/office/drawing/2014/main" id="{877051D8-7DF1-411F-B8EF-D5A35D7832C1}"/>
              </a:ext>
            </a:extLst>
          </p:cNvPr>
          <p:cNvSpPr txBox="1">
            <a:spLocks/>
          </p:cNvSpPr>
          <p:nvPr/>
        </p:nvSpPr>
        <p:spPr>
          <a:xfrm>
            <a:off x="7392145" y="-20306"/>
            <a:ext cx="4799854" cy="592662"/>
          </a:xfrm>
          <a:prstGeom prst="homePlate">
            <a:avLst>
              <a:gd name="adj" fmla="val 0"/>
            </a:avLst>
          </a:prstGeom>
          <a:solidFill>
            <a:srgbClr val="A64C68"/>
          </a:solidFill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altLang="zh-TW" sz="18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https://www.techadmi.edu.tw/111new/</a:t>
            </a:r>
            <a:endParaRPr kumimoji="0" lang="zh-TW" altLang="en-US" sz="1800" dirty="0">
              <a:solidFill>
                <a:srgbClr val="FFFF0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4BE29A9-3D53-44B1-ACBE-099C21D26D06}"/>
              </a:ext>
            </a:extLst>
          </p:cNvPr>
          <p:cNvSpPr/>
          <p:nvPr/>
        </p:nvSpPr>
        <p:spPr>
          <a:xfrm>
            <a:off x="295179" y="1383761"/>
            <a:ext cx="223651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關於技專考招方案</a:t>
            </a:r>
            <a:endParaRPr lang="en-US" altLang="zh-TW" sz="2000" b="1" dirty="0">
              <a:solidFill>
                <a:srgbClr val="A20DB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方案簡介</a:t>
            </a:r>
            <a:endParaRPr lang="zh-TW" altLang="en-US" b="0" i="0" dirty="0">
              <a:solidFill>
                <a:srgbClr val="21252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CA68459-CFBC-42E4-B95B-1C385C231048}"/>
              </a:ext>
            </a:extLst>
          </p:cNvPr>
          <p:cNvSpPr/>
          <p:nvPr/>
        </p:nvSpPr>
        <p:spPr>
          <a:xfrm>
            <a:off x="280371" y="2213621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統測考科調整</a:t>
            </a:r>
            <a:endParaRPr lang="en-US" altLang="zh-TW" sz="2000" b="1" dirty="0">
              <a:solidFill>
                <a:srgbClr val="A20DB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考科與命題範圍調整</a:t>
            </a:r>
            <a:endParaRPr lang="en-US" altLang="zh-TW" dirty="0">
              <a:solidFill>
                <a:srgbClr val="21252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統測素養導向題型</a:t>
            </a:r>
            <a:endParaRPr lang="en-US" altLang="zh-TW" dirty="0">
              <a:solidFill>
                <a:srgbClr val="21252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統測考科一覽表</a:t>
            </a:r>
            <a:endParaRPr lang="zh-TW" altLang="en-US" b="0" i="0" dirty="0">
              <a:solidFill>
                <a:srgbClr val="21252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13803D2-0596-4FB6-9AF0-16E9F4E7848D}"/>
              </a:ext>
            </a:extLst>
          </p:cNvPr>
          <p:cNvSpPr/>
          <p:nvPr/>
        </p:nvSpPr>
        <p:spPr>
          <a:xfrm>
            <a:off x="295179" y="3707475"/>
            <a:ext cx="3300904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關於學習歷程檔案</a:t>
            </a:r>
            <a:endParaRPr lang="en-US" altLang="zh-TW" sz="2000" b="1" dirty="0">
              <a:solidFill>
                <a:srgbClr val="A20DB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招生選才參採學習歷程檔案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學習準備建議方向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highlight>
                  <a:srgbClr val="66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科大教授怎麼看備審 </a:t>
            </a:r>
            <a:endParaRPr lang="en-US" altLang="zh-TW" dirty="0">
              <a:highlight>
                <a:srgbClr val="66FFFF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highlight>
                  <a:srgbClr val="66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技專校院備審資料準備指引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05187AB-B438-4BD3-A2D2-A4930D512BB3}"/>
              </a:ext>
            </a:extLst>
          </p:cNvPr>
          <p:cNvSpPr/>
          <p:nvPr/>
        </p:nvSpPr>
        <p:spPr>
          <a:xfrm>
            <a:off x="3596083" y="1380022"/>
            <a:ext cx="5222905" cy="233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招生管道變革</a:t>
            </a:r>
            <a:endParaRPr lang="en-US" altLang="zh-TW" sz="2000" b="1" dirty="0">
              <a:solidFill>
                <a:srgbClr val="A20DB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技優甄審入學乙級技術士證優待加分比率調整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專技普考納入技優甄審入學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科技校院繁星計畫採計技能領域科目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甄選入學四技申請入學報名志願數調整至</a:t>
            </a:r>
            <a:r>
              <a:rPr lang="en-US" altLang="zh-TW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納入四技申請入學超額篩選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培育資安人才之技專校院升學進路調整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相關配套措施</a:t>
            </a:r>
            <a:endParaRPr lang="zh-TW" altLang="en-US" b="0" i="0" dirty="0">
              <a:solidFill>
                <a:srgbClr val="21252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FFE11AA-A8BD-4F18-B24A-A58E517F9E82}"/>
              </a:ext>
            </a:extLst>
          </p:cNvPr>
          <p:cNvSpPr/>
          <p:nvPr/>
        </p:nvSpPr>
        <p:spPr>
          <a:xfrm>
            <a:off x="3596083" y="3710812"/>
            <a:ext cx="185820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資源分享</a:t>
            </a:r>
            <a:endParaRPr lang="en-US" altLang="zh-TW" sz="2000" b="1" dirty="0">
              <a:solidFill>
                <a:srgbClr val="A20DB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資料下載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highlight>
                  <a:srgbClr val="66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影音專區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全國技專校院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網站連結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171D8524-D0C0-4658-B417-4FE28B80E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01"/>
          <a:stretch/>
        </p:blipFill>
        <p:spPr>
          <a:xfrm>
            <a:off x="1" y="-27384"/>
            <a:ext cx="7392144" cy="1346131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98A1BF6A-65B9-4B25-9B45-518C90E556CC}"/>
              </a:ext>
            </a:extLst>
          </p:cNvPr>
          <p:cNvSpPr/>
          <p:nvPr/>
        </p:nvSpPr>
        <p:spPr>
          <a:xfrm>
            <a:off x="6207151" y="3737072"/>
            <a:ext cx="5096073" cy="1754326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技專校院考試及招生調整方案宣導資料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統一入學測驗考科與素養導向及實務導向命題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學習歷程檔案與</a:t>
            </a:r>
            <a:r>
              <a:rPr lang="zh-TW" altLang="en-US" dirty="0">
                <a:highlight>
                  <a:srgbClr val="85EDB4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備審資料準備</a:t>
            </a:r>
            <a:endParaRPr lang="en-US" altLang="zh-TW" dirty="0">
              <a:highlight>
                <a:srgbClr val="85EDB4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招生規劃說明與論述</a:t>
            </a:r>
            <a:endParaRPr lang="en-US" altLang="zh-TW" dirty="0">
              <a:highlight>
                <a:srgbClr val="F5BAF6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新聞稿發布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技專校院種子教師及審查制定參考資料專區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F99E1CF-F596-4AEE-81FD-E6095B8FC1CD}"/>
              </a:ext>
            </a:extLst>
          </p:cNvPr>
          <p:cNvSpPr/>
          <p:nvPr/>
        </p:nvSpPr>
        <p:spPr>
          <a:xfrm>
            <a:off x="8822483" y="1382624"/>
            <a:ext cx="31549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常見問答集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因應新課綱技專校院考試及招生調整方案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備審資料準備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統一入學測驗考科素養導向及實務導向命題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C423DAD-67B0-4AE8-B64A-E9999AD12F4A}"/>
              </a:ext>
            </a:extLst>
          </p:cNvPr>
          <p:cNvSpPr/>
          <p:nvPr/>
        </p:nvSpPr>
        <p:spPr>
          <a:xfrm>
            <a:off x="6207150" y="5638693"/>
            <a:ext cx="5096073" cy="369332"/>
          </a:xfrm>
          <a:prstGeom prst="rect">
            <a:avLst/>
          </a:prstGeom>
          <a:ln cmpd="sng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未來議起來：技高課程學習成果呈現建議手冊</a:t>
            </a:r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67986AD6-8358-4A4F-B4D3-52AEC019A9E9}"/>
              </a:ext>
            </a:extLst>
          </p:cNvPr>
          <p:cNvCxnSpPr>
            <a:cxnSpLocks/>
          </p:cNvCxnSpPr>
          <p:nvPr/>
        </p:nvCxnSpPr>
        <p:spPr>
          <a:xfrm>
            <a:off x="4966520" y="4185662"/>
            <a:ext cx="124063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接點: 肘形 56">
            <a:extLst>
              <a:ext uri="{FF2B5EF4-FFF2-40B4-BE49-F238E27FC236}">
                <a16:creationId xmlns:a16="http://schemas.microsoft.com/office/drawing/2014/main" id="{09A75201-9539-458B-AD8C-7A04A12A246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75660" y="3541303"/>
            <a:ext cx="1270737" cy="1113484"/>
          </a:xfrm>
          <a:prstGeom prst="bentConnector3">
            <a:avLst>
              <a:gd name="adj1" fmla="val 99545"/>
            </a:avLst>
          </a:prstGeom>
          <a:ln w="38100">
            <a:solidFill>
              <a:srgbClr val="F5BA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圖片 78">
            <a:extLst>
              <a:ext uri="{FF2B5EF4-FFF2-40B4-BE49-F238E27FC236}">
                <a16:creationId xmlns:a16="http://schemas.microsoft.com/office/drawing/2014/main" id="{8E093947-250C-42BB-A4BF-018F7A655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434" y="5318151"/>
            <a:ext cx="2006264" cy="1379747"/>
          </a:xfrm>
          <a:prstGeom prst="rect">
            <a:avLst/>
          </a:prstGeom>
        </p:spPr>
      </p:pic>
      <p:pic>
        <p:nvPicPr>
          <p:cNvPr id="86" name="圖片 85">
            <a:extLst>
              <a:ext uri="{FF2B5EF4-FFF2-40B4-BE49-F238E27FC236}">
                <a16:creationId xmlns:a16="http://schemas.microsoft.com/office/drawing/2014/main" id="{FFE760C8-B2FF-41B4-8AFA-4C0B24A12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073" y="5259967"/>
            <a:ext cx="1592771" cy="14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99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7CDCF5C-856A-4954-829A-A836523EF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764704"/>
            <a:ext cx="5315692" cy="5658640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37183006-10F0-49E9-8EA7-60B68068B195}"/>
              </a:ext>
            </a:extLst>
          </p:cNvPr>
          <p:cNvSpPr txBox="1">
            <a:spLocks/>
          </p:cNvSpPr>
          <p:nvPr/>
        </p:nvSpPr>
        <p:spPr>
          <a:xfrm>
            <a:off x="0" y="-1013"/>
            <a:ext cx="12192000" cy="592662"/>
          </a:xfrm>
          <a:prstGeom prst="homePlate">
            <a:avLst>
              <a:gd name="adj" fmla="val 0"/>
            </a:avLst>
          </a:prstGeom>
          <a:solidFill>
            <a:srgbClr val="A64C68"/>
          </a:solidFill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技專校院考試及招生制度專屬網站  </a:t>
            </a: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https://www.techadmi.edu.tw/111new/</a:t>
            </a:r>
            <a:endParaRPr kumimoji="0" lang="zh-TW" altLang="en-US" sz="2400" dirty="0">
              <a:solidFill>
                <a:srgbClr val="FFFF0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EC200E80-2076-4827-AAB1-7CEA09DD0108}"/>
              </a:ext>
            </a:extLst>
          </p:cNvPr>
          <p:cNvSpPr/>
          <p:nvPr/>
        </p:nvSpPr>
        <p:spPr>
          <a:xfrm>
            <a:off x="364209" y="3061649"/>
            <a:ext cx="2131500" cy="646986"/>
          </a:xfrm>
          <a:prstGeom prst="roundRect">
            <a:avLst/>
          </a:prstGeom>
          <a:solidFill>
            <a:srgbClr val="FCFEB0"/>
          </a:solidFill>
        </p:spPr>
        <p:txBody>
          <a:bodyPr wrap="square">
            <a:sp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審查重點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B052BC1-2449-4BB8-B8AA-7A22594FC8D2}"/>
              </a:ext>
            </a:extLst>
          </p:cNvPr>
          <p:cNvSpPr/>
          <p:nvPr/>
        </p:nvSpPr>
        <p:spPr>
          <a:xfrm>
            <a:off x="787744" y="3708635"/>
            <a:ext cx="4700646" cy="2118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重視學生務實致用的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專業知識及實作能力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學習相關活動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為主，質重於量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重視學生有意義且具關連學習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真實性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及學生自主準備</a:t>
            </a:r>
          </a:p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採多面向綜合評量，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並非所列項都要具備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9F71EE87-6DFC-4D2A-871A-9F6BA0243D68}"/>
              </a:ext>
            </a:extLst>
          </p:cNvPr>
          <p:cNvSpPr/>
          <p:nvPr/>
        </p:nvSpPr>
        <p:spPr>
          <a:xfrm>
            <a:off x="364209" y="867403"/>
            <a:ext cx="2269059" cy="1692236"/>
          </a:xfrm>
          <a:prstGeom prst="roundRect">
            <a:avLst/>
          </a:prstGeom>
          <a:solidFill>
            <a:srgbClr val="DBEEF4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課程學習成果準備原則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A4D145D-2CDF-4893-8D25-29E9C4CCB767}"/>
              </a:ext>
            </a:extLst>
          </p:cNvPr>
          <p:cNvSpPr/>
          <p:nvPr/>
        </p:nvSpPr>
        <p:spPr>
          <a:xfrm>
            <a:off x="2726511" y="867403"/>
            <a:ext cx="3993401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TW" altLang="en-US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展現溝通互動及表達能力</a:t>
            </a:r>
            <a:endParaRPr lang="en-US" altLang="zh-TW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oppins"/>
              <a:sym typeface="Poppins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TW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能展現</a:t>
            </a:r>
            <a:r>
              <a:rPr lang="zh-TW" altLang="en-US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個人特色</a:t>
            </a:r>
            <a:r>
              <a:rPr lang="zh-TW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或特質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TW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需包含</a:t>
            </a:r>
            <a:r>
              <a:rPr lang="zh-TW" altLang="en-US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心得</a:t>
            </a:r>
            <a:r>
              <a:rPr lang="zh-TW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或學習反思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TW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呈現課程學習或體驗的</a:t>
            </a:r>
            <a:r>
              <a:rPr lang="zh-TW" altLang="en-US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過程</a:t>
            </a:r>
            <a:endParaRPr lang="zh-TW" altLang="en-US" dirty="0">
              <a:solidFill>
                <a:srgbClr val="C00000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TW" altLang="en-US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延伸學習</a:t>
            </a:r>
            <a:r>
              <a:rPr lang="zh-TW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應用於生活幫助生涯定向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D0E9368B-B1F2-4D7A-95B2-ADD355A84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50" y="3963094"/>
            <a:ext cx="1433702" cy="1609994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CD44BB5D-E985-4DBC-BADF-7F2D690C011E}"/>
              </a:ext>
            </a:extLst>
          </p:cNvPr>
          <p:cNvSpPr/>
          <p:nvPr/>
        </p:nvSpPr>
        <p:spPr>
          <a:xfrm>
            <a:off x="7392144" y="1426539"/>
            <a:ext cx="3116471" cy="400110"/>
          </a:xfrm>
          <a:prstGeom prst="roundRect">
            <a:avLst>
              <a:gd name="adj" fmla="val 0"/>
            </a:avLst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科大教授怎麼看備審資料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40331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標題 1">
            <a:extLst>
              <a:ext uri="{FF2B5EF4-FFF2-40B4-BE49-F238E27FC236}">
                <a16:creationId xmlns:a16="http://schemas.microsoft.com/office/drawing/2014/main" id="{877051D8-7DF1-411F-B8EF-D5A35D7832C1}"/>
              </a:ext>
            </a:extLst>
          </p:cNvPr>
          <p:cNvSpPr txBox="1">
            <a:spLocks/>
          </p:cNvSpPr>
          <p:nvPr/>
        </p:nvSpPr>
        <p:spPr>
          <a:xfrm>
            <a:off x="0" y="-1013"/>
            <a:ext cx="12192000" cy="592662"/>
          </a:xfrm>
          <a:prstGeom prst="homePlate">
            <a:avLst>
              <a:gd name="adj" fmla="val 0"/>
            </a:avLst>
          </a:prstGeom>
          <a:solidFill>
            <a:srgbClr val="A64C68"/>
          </a:solidFill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技專校院考試及招生制度專屬網站  </a:t>
            </a: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https://www.techadmi.edu.tw/111new/</a:t>
            </a:r>
            <a:endParaRPr kumimoji="0" lang="zh-TW" altLang="en-US" sz="2400" dirty="0">
              <a:solidFill>
                <a:srgbClr val="FFFF0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104D54D-F30A-4CA5-ACDC-7446AC5F4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649"/>
            <a:ext cx="12144672" cy="595294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B35BADC9-ACDC-4496-9CCF-C0465DDE3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327"/>
            <a:ext cx="12192000" cy="597901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622D59E-761B-47CE-9F9D-062FBD803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1" y="610327"/>
            <a:ext cx="12192000" cy="600570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593D10E-2E90-4F3A-956B-607790B96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1" y="583643"/>
            <a:ext cx="12192000" cy="593789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807629B-5F51-4764-996B-558661BC1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81" y="565268"/>
            <a:ext cx="12192000" cy="600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639617" y="1806735"/>
            <a:ext cx="7380709" cy="332367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TW" altLang="en-US" sz="3200" dirty="0">
                <a:solidFill>
                  <a:srgbClr val="C00000"/>
                </a:solidFill>
                <a:latin typeface="+mn-ea"/>
                <a:ea typeface="+mn-ea"/>
                <a:cs typeface="Arial Unicode MS" pitchFamily="34" charset="-120"/>
              </a:rPr>
              <a:t>以上各項招生日程、招生方式如有異動，以簡章及各招生委員會公告為準</a:t>
            </a:r>
            <a:br>
              <a:rPr lang="en-US" altLang="zh-TW" sz="3200" dirty="0">
                <a:solidFill>
                  <a:srgbClr val="C00000"/>
                </a:solidFill>
                <a:latin typeface="+mn-ea"/>
                <a:ea typeface="+mn-ea"/>
                <a:cs typeface="Arial Unicode MS" pitchFamily="34" charset="-120"/>
              </a:rPr>
            </a:br>
            <a:br>
              <a:rPr lang="en-US" altLang="zh-TW" sz="3200" dirty="0">
                <a:solidFill>
                  <a:srgbClr val="C00000"/>
                </a:solidFill>
                <a:latin typeface="+mn-ea"/>
                <a:ea typeface="+mn-ea"/>
                <a:cs typeface="Arial Unicode MS" pitchFamily="34" charset="-120"/>
              </a:rPr>
            </a:br>
            <a:br>
              <a:rPr lang="en-US" altLang="zh-TW" sz="4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  <a:cs typeface="Arial Unicode MS" pitchFamily="34" charset="-120"/>
                <a:sym typeface="Oswald"/>
              </a:rPr>
            </a:br>
            <a:r>
              <a:rPr lang="zh-TW" altLang="en-US" sz="4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  <a:cs typeface="Arial Unicode MS" pitchFamily="34" charset="-120"/>
                <a:sym typeface="Oswald"/>
              </a:rPr>
              <a:t>                    感謝您的聆聽</a:t>
            </a: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6725084" y="5130406"/>
            <a:ext cx="3276364" cy="50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>
              <a:buFont typeface="Arial" charset="0"/>
              <a:buNone/>
              <a:defRPr/>
            </a:pPr>
            <a:r>
              <a:rPr kumimoji="0" lang="zh-TW" altLang="en-US" b="1" kern="0" dirty="0">
                <a:solidFill>
                  <a:sysClr val="windowText" lastClr="000000"/>
                </a:solidFill>
                <a:latin typeface="+mn-ea"/>
                <a:ea typeface="+mn-ea"/>
                <a:cs typeface="Arial Unicode MS" pitchFamily="34" charset="-120"/>
              </a:rPr>
              <a:t>技專校院招生策略委員會</a:t>
            </a:r>
            <a:endParaRPr kumimoji="0" lang="en-US" altLang="zh-TW" b="1" kern="0" dirty="0">
              <a:solidFill>
                <a:sysClr val="windowText" lastClr="000000"/>
              </a:solidFill>
              <a:latin typeface="+mn-ea"/>
              <a:ea typeface="+mn-ea"/>
              <a:cs typeface="Arial Unicode MS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44" y="5056985"/>
            <a:ext cx="480752" cy="4834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448" y="4222184"/>
            <a:ext cx="1409897" cy="14098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 txBox="1">
            <a:spLocks noGrp="1"/>
          </p:cNvSpPr>
          <p:nvPr>
            <p:ph idx="1"/>
          </p:nvPr>
        </p:nvSpPr>
        <p:spPr>
          <a:xfrm>
            <a:off x="3143672" y="1979548"/>
            <a:ext cx="7200800" cy="2889612"/>
          </a:xfrm>
        </p:spPr>
        <p:txBody>
          <a:bodyPr anchor="t"/>
          <a:lstStyle/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報名日期：學校集體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12/1-21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、個別 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111/12/9-21</a:t>
            </a: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報名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方式：應屆畢業生由學校集體報名、個人網路報名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報名結果查詢：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年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月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4-11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日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寄發准考證：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年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3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月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22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日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考試日期：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週六、日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)</a:t>
            </a: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考試科目：國文、英文、數學、專業科目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一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)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、專業科目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二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)</a:t>
            </a: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成績單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寄發、當日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15:00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起開放網路查詢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38481" y="2054992"/>
            <a:ext cx="122341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報        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8481" y="3491716"/>
            <a:ext cx="12065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考        試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21663" y="1165950"/>
            <a:ext cx="1223412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簡章發售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43672" y="1115452"/>
            <a:ext cx="8040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已於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11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月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14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日發售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，現場購買僅在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雲科大校門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或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統測中心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1F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服務台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可網站訂購或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免費下載</a:t>
            </a:r>
            <a:endParaRPr lang="zh-TW" altLang="en-US" sz="2000" dirty="0">
              <a:solidFill>
                <a:srgbClr val="FFFF00"/>
              </a:solidFill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263352" y="0"/>
            <a:ext cx="10404648" cy="827426"/>
          </a:xfrm>
          <a:prstGeom prst="homePlate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四技二專統一入學測驗</a:t>
            </a:r>
            <a:r>
              <a:rPr kumimoji="0" lang="zh-TW" altLang="en-US" sz="28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簡介</a:t>
            </a:r>
            <a:endParaRPr kumimoji="0" lang="zh-TW" altLang="en-US" sz="28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876289" y="505988"/>
            <a:ext cx="1737030" cy="408623"/>
          </a:xfrm>
          <a:prstGeom prst="wedgeRoundRectCallout">
            <a:avLst>
              <a:gd name="adj1" fmla="val -50327"/>
              <a:gd name="adj2" fmla="val 8711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超商不賣紙本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290" y="5299117"/>
            <a:ext cx="964127" cy="964127"/>
          </a:xfrm>
          <a:prstGeom prst="rect">
            <a:avLst/>
          </a:prstGeom>
        </p:spPr>
      </p:pic>
      <p:pic>
        <p:nvPicPr>
          <p:cNvPr id="24" name="image105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9182" y="5576894"/>
            <a:ext cx="2202452" cy="76321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5" name="矩形 24"/>
          <p:cNvSpPr/>
          <p:nvPr/>
        </p:nvSpPr>
        <p:spPr>
          <a:xfrm>
            <a:off x="4488745" y="5563536"/>
            <a:ext cx="4572000" cy="7591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8925" lvl="2">
              <a:spcBef>
                <a:spcPts val="363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https://www.tcte.edu.tw/</a:t>
            </a:r>
          </a:p>
          <a:p>
            <a:pPr marL="288925" lvl="2">
              <a:spcBef>
                <a:spcPts val="363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電話：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05-5379000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轉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300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、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600</a:t>
            </a:r>
          </a:p>
        </p:txBody>
      </p:sp>
      <p:cxnSp>
        <p:nvCxnSpPr>
          <p:cNvPr id="28" name="直線接點 27"/>
          <p:cNvCxnSpPr/>
          <p:nvPr/>
        </p:nvCxnSpPr>
        <p:spPr>
          <a:xfrm flipV="1">
            <a:off x="263352" y="868498"/>
            <a:ext cx="7632848" cy="46113"/>
          </a:xfrm>
          <a:prstGeom prst="line">
            <a:avLst/>
          </a:prstGeom>
          <a:ln w="38100">
            <a:solidFill>
              <a:srgbClr val="66FFFF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標題 1"/>
          <p:cNvSpPr txBox="1">
            <a:spLocks noGrp="1"/>
          </p:cNvSpPr>
          <p:nvPr>
            <p:ph type="title"/>
          </p:nvPr>
        </p:nvSpPr>
        <p:spPr>
          <a:xfrm>
            <a:off x="2544524" y="0"/>
            <a:ext cx="6830634" cy="1069514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3796BF"/>
              </a:buClr>
              <a:buFont typeface="Oswald"/>
              <a:buNone/>
            </a:pPr>
            <a:r>
              <a:rPr lang="zh-TW" altLang="en-US" sz="3000" dirty="0">
                <a:solidFill>
                  <a:srgbClr val="3796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四技二專統一入學測驗 考試群類別</a:t>
            </a:r>
            <a:r>
              <a:rPr lang="en-US" altLang="zh-TW" sz="3000" dirty="0">
                <a:solidFill>
                  <a:srgbClr val="3796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-1</a:t>
            </a:r>
            <a:endParaRPr lang="zh-TW" altLang="en-US" sz="3000" dirty="0">
              <a:solidFill>
                <a:srgbClr val="3796B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Oswald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14514"/>
            <a:ext cx="2178968" cy="846386"/>
          </a:xfrm>
          <a:custGeom>
            <a:avLst/>
            <a:gdLst>
              <a:gd name="connsiteX0" fmla="*/ 0 w 2483768"/>
              <a:gd name="connsiteY0" fmla="*/ 0 h 1190179"/>
              <a:gd name="connsiteX1" fmla="*/ 1241884 w 2483768"/>
              <a:gd name="connsiteY1" fmla="*/ 0 h 1190179"/>
              <a:gd name="connsiteX2" fmla="*/ 2483768 w 2483768"/>
              <a:gd name="connsiteY2" fmla="*/ 595090 h 1190179"/>
              <a:gd name="connsiteX3" fmla="*/ 1241884 w 2483768"/>
              <a:gd name="connsiteY3" fmla="*/ 1190180 h 1190179"/>
              <a:gd name="connsiteX4" fmla="*/ 0 w 2483768"/>
              <a:gd name="connsiteY4" fmla="*/ 1190179 h 1190179"/>
              <a:gd name="connsiteX5" fmla="*/ 0 w 2483768"/>
              <a:gd name="connsiteY5" fmla="*/ 0 h 1190179"/>
              <a:gd name="connsiteX0" fmla="*/ 0 w 2178968"/>
              <a:gd name="connsiteY0" fmla="*/ 0 h 1190180"/>
              <a:gd name="connsiteX1" fmla="*/ 1241884 w 2178968"/>
              <a:gd name="connsiteY1" fmla="*/ 0 h 1190180"/>
              <a:gd name="connsiteX2" fmla="*/ 2178968 w 2178968"/>
              <a:gd name="connsiteY2" fmla="*/ 595090 h 1190180"/>
              <a:gd name="connsiteX3" fmla="*/ 1241884 w 2178968"/>
              <a:gd name="connsiteY3" fmla="*/ 1190180 h 1190180"/>
              <a:gd name="connsiteX4" fmla="*/ 0 w 2178968"/>
              <a:gd name="connsiteY4" fmla="*/ 1190179 h 1190180"/>
              <a:gd name="connsiteX5" fmla="*/ 0 w 2178968"/>
              <a:gd name="connsiteY5" fmla="*/ 0 h 119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8968" h="1190180">
                <a:moveTo>
                  <a:pt x="0" y="0"/>
                </a:moveTo>
                <a:lnTo>
                  <a:pt x="1241884" y="0"/>
                </a:lnTo>
                <a:cubicBezTo>
                  <a:pt x="1927758" y="0"/>
                  <a:pt x="2178968" y="266431"/>
                  <a:pt x="2178968" y="595090"/>
                </a:cubicBezTo>
                <a:cubicBezTo>
                  <a:pt x="2178968" y="923749"/>
                  <a:pt x="1927758" y="1190180"/>
                  <a:pt x="1241884" y="1190180"/>
                </a:cubicBezTo>
                <a:lnTo>
                  <a:pt x="0" y="119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952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rtlCol="0" anchor="ctr">
            <a:spAutoFit/>
          </a:bodyPr>
          <a:lstStyle/>
          <a:p>
            <a:pPr algn="ctr"/>
            <a:endParaRPr lang="en-US" altLang="zh-TW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9163290" y="626563"/>
            <a:ext cx="26417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【20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434626"/>
              </p:ext>
            </p:extLst>
          </p:nvPr>
        </p:nvGraphicFramePr>
        <p:xfrm>
          <a:off x="479375" y="1124745"/>
          <a:ext cx="5480466" cy="499659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1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404">
                  <a:extLst>
                    <a:ext uri="{9D8B030D-6E8A-4147-A177-3AD203B41FA5}">
                      <a16:colId xmlns:a16="http://schemas.microsoft.com/office/drawing/2014/main" val="318224113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23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en-US" altLang="zh-TW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12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機械群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機件原理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機械力學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機械製造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機械基礎實習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機械製圖實習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53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02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動力機械群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應用力學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引擎原理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底盤原理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引擎實習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底盤實習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電工電子實習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89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    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電機類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基本電學實習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電子學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電子學實習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電工機械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電工機械實習</a:t>
                      </a:r>
                      <a:endParaRPr lang="en-US" altLang="zh-TW" sz="14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489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04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資電類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基本電學實習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電子學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電子學實習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微處理機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數位邏輯設計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程式設計實習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2934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化工群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基礎化工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化工裝置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普通化學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普通化學實習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分析化學</a:t>
                      </a:r>
                      <a:b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分析化學實習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836873"/>
              </p:ext>
            </p:extLst>
          </p:nvPr>
        </p:nvGraphicFramePr>
        <p:xfrm>
          <a:off x="6050818" y="1124744"/>
          <a:ext cx="6021846" cy="494823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29358">
                  <a:extLst>
                    <a:ext uri="{9D8B030D-6E8A-4147-A177-3AD203B41FA5}">
                      <a16:colId xmlns:a16="http://schemas.microsoft.com/office/drawing/2014/main" val="205515628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1567061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58029060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290827444"/>
                    </a:ext>
                  </a:extLst>
                </a:gridCol>
              </a:tblGrid>
              <a:tr h="50521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en-US" altLang="zh-TW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77254177"/>
                  </a:ext>
                </a:extLst>
              </a:tr>
              <a:tr h="75988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06</a:t>
                      </a:r>
                      <a:r>
                        <a:rPr lang="zh-TW" altLang="en-U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土木與建築群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基礎工程力學</a:t>
                      </a:r>
                      <a:endParaRPr lang="en-US" altLang="zh-TW" sz="1400" b="0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algn="l"/>
                      <a:r>
                        <a:rPr lang="zh-TW" alt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材料與試驗</a:t>
                      </a:r>
                      <a:endParaRPr lang="en-US" altLang="zh-TW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測量實習</a:t>
                      </a:r>
                      <a:endParaRPr lang="en-US" altLang="zh-TW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製圖實習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25093941"/>
                  </a:ext>
                </a:extLst>
              </a:tr>
              <a:tr h="84130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07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設計群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色彩原理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造形原理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設計概論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基本設計實習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繪畫基礎實習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基礎圖學實習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5683064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工程與管理類</a:t>
                      </a:r>
                      <a:endParaRPr lang="zh-TW" altLang="en-US" sz="14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(B)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資訊科技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53241672"/>
                  </a:ext>
                </a:extLst>
              </a:tr>
              <a:tr h="85915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商業與管理群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altLang="zh-TW" sz="14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商業概論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zh-TW" altLang="en-US" sz="1400" b="0" u="none" strike="noStrike" kern="1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  <a:endParaRPr kumimoji="0" lang="en-US" altLang="zh-TW" sz="1400" b="0" u="none" strike="noStrike" kern="100" cap="none" spc="0" normalizeH="0" baseline="0" dirty="0">
                        <a:ln>
                          <a:noFill/>
                        </a:ln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zh-TW" altLang="en-US" sz="1400" b="0" u="none" strike="noStrike" kern="1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數位科技應用</a:t>
                      </a:r>
                      <a:endParaRPr kumimoji="0" lang="en-US" altLang="zh-TW" sz="14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會計學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77959171"/>
                  </a:ext>
                </a:extLst>
              </a:tr>
              <a:tr h="5404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衛生與護理類</a:t>
                      </a:r>
                      <a:endParaRPr lang="zh-TW" altLang="en-US" sz="1400" b="1" kern="1200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</a:t>
                      </a:r>
                      <a:r>
                        <a:rPr lang="en-US" alt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1400" b="0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B)</a:t>
                      </a:r>
                      <a:endParaRPr lang="en-US" altLang="zh-TW" sz="12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健康與護理</a:t>
                      </a:r>
                      <a:endParaRPr lang="en-US" altLang="zh-TW" sz="1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07987219"/>
                  </a:ext>
                </a:extLst>
              </a:tr>
              <a:tr h="84130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食品群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食品加工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食品加工實習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食品化學與分析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食品化學與分析實習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30816995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891852" y="6245951"/>
            <a:ext cx="74805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66700" lvl="1" indent="-266700">
              <a:buFont typeface="Arial" panose="020B0604020202020204" pitchFamily="34" charset="0"/>
              <a:buChar char="•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國文、英文不分版本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、新課綱依群科課程屬性將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ABC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686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341569"/>
              </p:ext>
            </p:extLst>
          </p:nvPr>
        </p:nvGraphicFramePr>
        <p:xfrm>
          <a:off x="479376" y="1146253"/>
          <a:ext cx="5832649" cy="48787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58163">
                  <a:extLst>
                    <a:ext uri="{9D8B030D-6E8A-4147-A177-3AD203B41FA5}">
                      <a16:colId xmlns:a16="http://schemas.microsoft.com/office/drawing/2014/main" val="507824416"/>
                    </a:ext>
                  </a:extLst>
                </a:gridCol>
                <a:gridCol w="558061">
                  <a:extLst>
                    <a:ext uri="{9D8B030D-6E8A-4147-A177-3AD203B41FA5}">
                      <a16:colId xmlns:a16="http://schemas.microsoft.com/office/drawing/2014/main" val="306392689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26367061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3785619068"/>
                    </a:ext>
                  </a:extLst>
                </a:gridCol>
              </a:tblGrid>
              <a:tr h="4768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b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6926395"/>
                  </a:ext>
                </a:extLst>
              </a:tr>
              <a:tr h="760964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幼保類</a:t>
                      </a:r>
                      <a:endParaRPr lang="zh-TW" altLang="en-US" sz="14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家政概論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家庭教育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嬰幼兒發展照護實務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5654053"/>
                  </a:ext>
                </a:extLst>
              </a:tr>
              <a:tr h="80178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生活應用類</a:t>
                      </a:r>
                      <a:endParaRPr lang="zh-TW" altLang="en-US" sz="14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家政概論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庭教育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多媒材創作實務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7419729"/>
                  </a:ext>
                </a:extLst>
              </a:tr>
              <a:tr h="4782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農業群</a:t>
                      </a:r>
                      <a:endParaRPr lang="zh-TW" altLang="en-US" sz="1400" b="1" kern="1200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生物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(B)</a:t>
                      </a:r>
                      <a:endParaRPr lang="zh-TW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農業概論</a:t>
                      </a:r>
                      <a:endParaRPr lang="zh-TW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8296251"/>
                  </a:ext>
                </a:extLst>
              </a:tr>
              <a:tr h="125521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英語類</a:t>
                      </a:r>
                      <a:endParaRPr lang="zh-TW" altLang="en-US" sz="14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商業概論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數位科技應用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英文閱讀與寫作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初階英文閱讀與寫作練習、</a:t>
                      </a:r>
                      <a:br>
                        <a:rPr lang="en-US" altLang="zh-TW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中階英文閱讀與寫作練習、</a:t>
                      </a:r>
                      <a:br>
                        <a:rPr lang="en-US" altLang="zh-TW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高階英文閱讀與寫作練習</a:t>
                      </a:r>
                      <a:r>
                        <a:rPr lang="en-US" altLang="zh-TW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0838358"/>
                  </a:ext>
                </a:extLst>
              </a:tr>
              <a:tr h="1064371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日語類</a:t>
                      </a:r>
                      <a:endParaRPr lang="zh-TW" altLang="en-US" sz="14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商業概論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數位科技應用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日文閱讀與翻譯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日語文型練習、日語翻譯練習、日語讀解初階練習</a:t>
                      </a:r>
                      <a:r>
                        <a:rPr lang="en-US" altLang="zh-TW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92127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66909"/>
              </p:ext>
            </p:extLst>
          </p:nvPr>
        </p:nvGraphicFramePr>
        <p:xfrm>
          <a:off x="6406751" y="1145213"/>
          <a:ext cx="5305873" cy="359691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67720">
                  <a:extLst>
                    <a:ext uri="{9D8B030D-6E8A-4147-A177-3AD203B41FA5}">
                      <a16:colId xmlns:a16="http://schemas.microsoft.com/office/drawing/2014/main" val="507824416"/>
                    </a:ext>
                  </a:extLst>
                </a:gridCol>
                <a:gridCol w="581769">
                  <a:extLst>
                    <a:ext uri="{9D8B030D-6E8A-4147-A177-3AD203B41FA5}">
                      <a16:colId xmlns:a16="http://schemas.microsoft.com/office/drawing/2014/main" val="415365967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26367061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785619068"/>
                    </a:ext>
                  </a:extLst>
                </a:gridCol>
              </a:tblGrid>
              <a:tr h="3718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b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6926395"/>
                  </a:ext>
                </a:extLst>
              </a:tr>
              <a:tr h="8012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餐旅群</a:t>
                      </a:r>
                      <a:endParaRPr lang="zh-TW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sz="14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觀光餐旅業導論</a:t>
                      </a:r>
                      <a:endParaRPr lang="zh-TW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餐飲服務技術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飲料實務</a:t>
                      </a:r>
                      <a:endParaRPr lang="zh-TW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5654053"/>
                  </a:ext>
                </a:extLst>
              </a:tr>
              <a:tr h="8442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海事群</a:t>
                      </a:r>
                      <a:endParaRPr lang="zh-TW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sz="14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船藝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輪機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7419729"/>
                  </a:ext>
                </a:extLst>
              </a:tr>
              <a:tr h="5890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sz="14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水產群</a:t>
                      </a:r>
                      <a:endParaRPr lang="zh-TW" sz="14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sz="14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水產概要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水產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生物實務</a:t>
                      </a:r>
                      <a:endParaRPr lang="zh-TW" sz="1400" b="0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8296251"/>
                  </a:ext>
                </a:extLst>
              </a:tr>
              <a:tr h="8442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14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藝術群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sz="14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影視類</a:t>
                      </a:r>
                      <a:endParaRPr lang="zh-TW" sz="14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藝術概論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展演實務</a:t>
                      </a:r>
                      <a:endParaRPr lang="en-US" altLang="zh-TW" sz="1400" b="0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音像藝術展演實務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0838358"/>
                  </a:ext>
                </a:extLst>
              </a:tr>
            </a:tbl>
          </a:graphicData>
        </a:graphic>
      </p:graphicFrame>
      <p:sp>
        <p:nvSpPr>
          <p:cNvPr id="15" name="標題 1"/>
          <p:cNvSpPr txBox="1">
            <a:spLocks noGrp="1"/>
          </p:cNvSpPr>
          <p:nvPr>
            <p:ph type="title"/>
          </p:nvPr>
        </p:nvSpPr>
        <p:spPr>
          <a:xfrm>
            <a:off x="2544524" y="0"/>
            <a:ext cx="6830634" cy="1069514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3796BF"/>
              </a:buClr>
              <a:buFont typeface="Oswald"/>
              <a:buNone/>
            </a:pPr>
            <a:r>
              <a:rPr lang="zh-TW" altLang="en-US" sz="3000" dirty="0">
                <a:solidFill>
                  <a:srgbClr val="3796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四技二專統一入學測驗 考試群類別</a:t>
            </a:r>
            <a:r>
              <a:rPr lang="en-US" altLang="zh-TW" sz="3000" dirty="0">
                <a:solidFill>
                  <a:srgbClr val="3796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-2</a:t>
            </a:r>
            <a:endParaRPr lang="zh-TW" altLang="en-US" sz="3000" dirty="0">
              <a:solidFill>
                <a:srgbClr val="3796B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Oswald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0" y="14514"/>
            <a:ext cx="2178968" cy="846386"/>
          </a:xfrm>
          <a:custGeom>
            <a:avLst/>
            <a:gdLst>
              <a:gd name="connsiteX0" fmla="*/ 0 w 2483768"/>
              <a:gd name="connsiteY0" fmla="*/ 0 h 1190179"/>
              <a:gd name="connsiteX1" fmla="*/ 1241884 w 2483768"/>
              <a:gd name="connsiteY1" fmla="*/ 0 h 1190179"/>
              <a:gd name="connsiteX2" fmla="*/ 2483768 w 2483768"/>
              <a:gd name="connsiteY2" fmla="*/ 595090 h 1190179"/>
              <a:gd name="connsiteX3" fmla="*/ 1241884 w 2483768"/>
              <a:gd name="connsiteY3" fmla="*/ 1190180 h 1190179"/>
              <a:gd name="connsiteX4" fmla="*/ 0 w 2483768"/>
              <a:gd name="connsiteY4" fmla="*/ 1190179 h 1190179"/>
              <a:gd name="connsiteX5" fmla="*/ 0 w 2483768"/>
              <a:gd name="connsiteY5" fmla="*/ 0 h 1190179"/>
              <a:gd name="connsiteX0" fmla="*/ 0 w 2178968"/>
              <a:gd name="connsiteY0" fmla="*/ 0 h 1190180"/>
              <a:gd name="connsiteX1" fmla="*/ 1241884 w 2178968"/>
              <a:gd name="connsiteY1" fmla="*/ 0 h 1190180"/>
              <a:gd name="connsiteX2" fmla="*/ 2178968 w 2178968"/>
              <a:gd name="connsiteY2" fmla="*/ 595090 h 1190180"/>
              <a:gd name="connsiteX3" fmla="*/ 1241884 w 2178968"/>
              <a:gd name="connsiteY3" fmla="*/ 1190180 h 1190180"/>
              <a:gd name="connsiteX4" fmla="*/ 0 w 2178968"/>
              <a:gd name="connsiteY4" fmla="*/ 1190179 h 1190180"/>
              <a:gd name="connsiteX5" fmla="*/ 0 w 2178968"/>
              <a:gd name="connsiteY5" fmla="*/ 0 h 119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8968" h="1190180">
                <a:moveTo>
                  <a:pt x="0" y="0"/>
                </a:moveTo>
                <a:lnTo>
                  <a:pt x="1241884" y="0"/>
                </a:lnTo>
                <a:cubicBezTo>
                  <a:pt x="1927758" y="0"/>
                  <a:pt x="2178968" y="266431"/>
                  <a:pt x="2178968" y="595090"/>
                </a:cubicBezTo>
                <a:cubicBezTo>
                  <a:pt x="2178968" y="923749"/>
                  <a:pt x="1927758" y="1190180"/>
                  <a:pt x="1241884" y="1190180"/>
                </a:cubicBezTo>
                <a:lnTo>
                  <a:pt x="0" y="119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952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rtlCol="0" anchor="ctr">
            <a:spAutoFit/>
          </a:bodyPr>
          <a:lstStyle/>
          <a:p>
            <a:pPr algn="ctr"/>
            <a:endParaRPr lang="en-US" altLang="zh-TW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9163290" y="626563"/>
            <a:ext cx="26417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【20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DB2F162-A601-4200-992D-7F86DA80A62A}"/>
              </a:ext>
            </a:extLst>
          </p:cNvPr>
          <p:cNvSpPr/>
          <p:nvPr/>
        </p:nvSpPr>
        <p:spPr>
          <a:xfrm>
            <a:off x="6406750" y="4817828"/>
            <a:ext cx="43697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</a:t>
            </a:r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群類考試大綱：</a:t>
            </a:r>
            <a:r>
              <a:rPr lang="en-US" altLang="zh-TW" sz="1600" dirty="0"/>
              <a:t>https://www.tcte.edu.tw/download/112year/112Range_4y/</a:t>
            </a:r>
            <a:endParaRPr lang="zh-TW" altLang="en-US" sz="16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D2C20EA-81A8-4323-8A05-C08F437F4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519" y="4874978"/>
            <a:ext cx="1200318" cy="12003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772EA793-989D-4F71-830B-22EA0F4AB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03" y="38782"/>
            <a:ext cx="11479227" cy="335711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395681" y="2741135"/>
            <a:ext cx="2238957" cy="687865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9EC637EA-5174-471E-8E1E-AE6E91D6EC40}"/>
              </a:ext>
            </a:extLst>
          </p:cNvPr>
          <p:cNvGrpSpPr/>
          <p:nvPr/>
        </p:nvGrpSpPr>
        <p:grpSpPr>
          <a:xfrm>
            <a:off x="9087572" y="3216560"/>
            <a:ext cx="2987974" cy="3077766"/>
            <a:chOff x="9048328" y="2741135"/>
            <a:chExt cx="2987974" cy="3077766"/>
          </a:xfrm>
        </p:grpSpPr>
        <p:sp>
          <p:nvSpPr>
            <p:cNvPr id="20" name="文字方塊 19"/>
            <p:cNvSpPr txBox="1"/>
            <p:nvPr/>
          </p:nvSpPr>
          <p:spPr>
            <a:xfrm>
              <a:off x="9048328" y="2741135"/>
              <a:ext cx="2987974" cy="3077766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網站首頁右下方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5469876F-67A2-4129-863D-4ECEB68C2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5245" y="3083764"/>
              <a:ext cx="2915057" cy="2648320"/>
            </a:xfrm>
            <a:prstGeom prst="rect">
              <a:avLst/>
            </a:prstGeom>
          </p:spPr>
        </p:pic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B45CB23F-A8F4-4691-B60D-F7DD1C125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3" y="3068960"/>
            <a:ext cx="5353797" cy="365760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992E8E7-00BC-4D25-B0C0-40459336A256}"/>
              </a:ext>
            </a:extLst>
          </p:cNvPr>
          <p:cNvSpPr/>
          <p:nvPr/>
        </p:nvSpPr>
        <p:spPr>
          <a:xfrm>
            <a:off x="152454" y="5519644"/>
            <a:ext cx="5223466" cy="120692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F9CFE35-4B17-4EE1-8724-8EB37C0728A5}"/>
              </a:ext>
            </a:extLst>
          </p:cNvPr>
          <p:cNvSpPr/>
          <p:nvPr/>
        </p:nvSpPr>
        <p:spPr>
          <a:xfrm>
            <a:off x="71231" y="3348814"/>
            <a:ext cx="4008545" cy="29621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22B24D4-E2A8-487D-8A7F-BE9F9A1E1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8" y="3068960"/>
            <a:ext cx="12073441" cy="375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 txBox="1">
            <a:spLocks noGrp="1"/>
          </p:cNvSpPr>
          <p:nvPr>
            <p:ph type="ctrTitle"/>
          </p:nvPr>
        </p:nvSpPr>
        <p:spPr>
          <a:xfrm>
            <a:off x="2784475" y="2348881"/>
            <a:ext cx="6623050" cy="129614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SzTx/>
              <a:buFont typeface="Oswald"/>
              <a:buNone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四技二專</a:t>
            </a:r>
            <a:r>
              <a:rPr lang="zh-TW" altLang="en-US" sz="4800" dirty="0">
                <a:solidFill>
                  <a:srgbClr val="00B0F0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甄選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入學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5107" r="8068" b="8068"/>
          <a:stretch/>
        </p:blipFill>
        <p:spPr>
          <a:xfrm>
            <a:off x="9407525" y="4000780"/>
            <a:ext cx="1224136" cy="1224136"/>
          </a:xfrm>
          <a:prstGeom prst="rect">
            <a:avLst/>
          </a:prstGeom>
        </p:spPr>
      </p:pic>
      <p:sp>
        <p:nvSpPr>
          <p:cNvPr id="6" name="副標題 2"/>
          <p:cNvSpPr txBox="1">
            <a:spLocks/>
          </p:cNvSpPr>
          <p:nvPr/>
        </p:nvSpPr>
        <p:spPr>
          <a:xfrm>
            <a:off x="2207568" y="3978265"/>
            <a:ext cx="7560840" cy="17097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363"/>
              </a:spcBef>
              <a:buSzTx/>
            </a:pPr>
            <a:r>
              <a:rPr kumimoji="0" lang="zh-TW" altLang="en-US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kumimoji="0" lang="en-US" altLang="zh-TW" sz="2800" b="1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363"/>
              </a:spcBef>
              <a:buSzTx/>
            </a:pPr>
            <a:r>
              <a:rPr kumimoji="0" lang="zh-TW" altLang="en-US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kumimoji="0" lang="en-US" altLang="zh-TW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kumimoji="0" lang="zh-TW" altLang="en-US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kumimoji="0" lang="en-US" altLang="zh-TW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211</a:t>
            </a:r>
          </a:p>
          <a:p>
            <a:pPr eaLnBrk="0" hangingPunct="0">
              <a:spcBef>
                <a:spcPts val="363"/>
              </a:spcBef>
              <a:spcAft>
                <a:spcPct val="0"/>
              </a:spcAft>
              <a:buSzTx/>
            </a:pPr>
            <a:r>
              <a:rPr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3"/>
              </a:rPr>
              <a:t>https://www.jctv.ntut.edu.tw</a:t>
            </a:r>
            <a:r>
              <a:rPr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/enter42/</a:t>
            </a:r>
            <a:endParaRPr lang="en-US" altLang="zh-TW" sz="2800" b="1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4115A71-5366-4519-A607-94804C9B94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FFFFEB"/>
          </a:solidFill>
        </p:spPr>
        <p:txBody>
          <a:bodyPr wrap="square" lIns="91425" tIns="91425" rIns="91425" bIns="91425" anchor="ctr" anchorCtr="0"/>
          <a:lstStyle>
            <a:lvl1pPr lvl="0" algn="l" defTabSz="914400" rtl="0" eaLnBrk="1" latinLnBrk="1" hangingPunct="1">
              <a:spcBef>
                <a:spcPts val="0"/>
              </a:spcBef>
              <a:buClr>
                <a:srgbClr val="FFFFFF"/>
              </a:buClr>
              <a:buSzPct val="100000"/>
              <a:buNone/>
              <a:defRPr sz="3600" b="1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SzTx/>
            </a:pPr>
            <a:r>
              <a:rPr kumimoji="0" lang="zh-TW" altLang="en-US" sz="4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4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招生管道</a:t>
            </a:r>
            <a:r>
              <a:rPr kumimoji="0" lang="zh-TW" altLang="en-US" sz="4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8d9c0f4788a30b86eccc9af779e1251e0a0fa71"/>
</p:tagLst>
</file>

<file path=ppt/theme/theme1.xml><?xml version="1.0" encoding="utf-8"?>
<a:theme xmlns:a="http://schemas.openxmlformats.org/drawingml/2006/main" name="Abstract-colorful-background-PowerPoint-Templates-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2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光面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Abstract-colorful-background-PowerPoint-Templates-Standard</Template>
  <TotalTime>93408</TotalTime>
  <Words>7966</Words>
  <Application>Microsoft Office PowerPoint</Application>
  <PresentationFormat>寬螢幕</PresentationFormat>
  <Paragraphs>1063</Paragraphs>
  <Slides>46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46</vt:i4>
      </vt:variant>
    </vt:vector>
  </HeadingPairs>
  <TitlesOfParts>
    <vt:vector size="61" baseType="lpstr">
      <vt:lpstr>Arial Unicode MS</vt:lpstr>
      <vt:lpstr>맑은 고딕</vt:lpstr>
      <vt:lpstr>Oswald</vt:lpstr>
      <vt:lpstr>Poppins</vt:lpstr>
      <vt:lpstr>Roboto Condensed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Wingdings 2</vt:lpstr>
      <vt:lpstr>Abstract-colorful-background-PowerPoint-Templates-Standard</vt:lpstr>
      <vt:lpstr>Custom Design</vt:lpstr>
      <vt:lpstr>PowerPoint 簡報</vt:lpstr>
      <vt:lpstr>PowerPoint 簡報</vt:lpstr>
      <vt:lpstr>PowerPoint 簡報</vt:lpstr>
      <vt:lpstr>PowerPoint 簡報</vt:lpstr>
      <vt:lpstr>PowerPoint 簡報</vt:lpstr>
      <vt:lpstr>四技二專統一入學測驗 考試群類別-1</vt:lpstr>
      <vt:lpstr>四技二專統一入學測驗 考試群類別-2</vt:lpstr>
      <vt:lpstr>PowerPoint 簡報</vt:lpstr>
      <vt:lpstr>四技二專甄選入學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四技二專 日間部聯合登記分發</vt:lpstr>
      <vt:lpstr>PowerPoint 簡報</vt:lpstr>
      <vt:lpstr>PowerPoint 簡報</vt:lpstr>
      <vt:lpstr>科技校院 繁星計畫聯合推薦甄選</vt:lpstr>
      <vt:lpstr>PowerPoint 簡報</vt:lpstr>
      <vt:lpstr>四技二專 技優保送入學 技優甄審入學</vt:lpstr>
      <vt:lpstr>PowerPoint 簡報</vt:lpstr>
      <vt:lpstr>PowerPoint 簡報</vt:lpstr>
      <vt:lpstr>PowerPoint 簡報</vt:lpstr>
      <vt:lpstr>優待加分標準表-1</vt:lpstr>
      <vt:lpstr>優待加分標準表-2</vt:lpstr>
      <vt:lpstr>四技二專特殊選才 聯合招生</vt:lpstr>
      <vt:lpstr>PowerPoint 簡報</vt:lpstr>
      <vt:lpstr>PowerPoint 簡報</vt:lpstr>
      <vt:lpstr>PowerPoint 簡報</vt:lpstr>
      <vt:lpstr>PowerPoint 簡報</vt:lpstr>
      <vt:lpstr>PowerPoint 簡報</vt:lpstr>
      <vt:lpstr>四技日間部申請入學 聯合招生 (招收高中生)</vt:lpstr>
      <vt:lpstr>PowerPoint 簡報</vt:lpstr>
      <vt:lpstr>PowerPoint 簡報</vt:lpstr>
      <vt:lpstr>PowerPoint 簡報</vt:lpstr>
      <vt:lpstr>PowerPoint 簡報</vt:lpstr>
      <vt:lpstr>查詢考試與招生資訊</vt:lpstr>
      <vt:lpstr>PowerPoint 簡報</vt:lpstr>
      <vt:lpstr>PowerPoint 簡報</vt:lpstr>
      <vt:lpstr>PowerPoint 簡報</vt:lpstr>
      <vt:lpstr>PowerPoint 簡報</vt:lpstr>
      <vt:lpstr>以上各項招生日程、招生方式如有異動，以簡章及各招生委員會公告為準                       感謝您的聆聽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Yukan</dc:creator>
  <cp:lastModifiedBy>User-1154</cp:lastModifiedBy>
  <cp:revision>1005</cp:revision>
  <cp:lastPrinted>2020-12-31T01:44:26Z</cp:lastPrinted>
  <dcterms:created xsi:type="dcterms:W3CDTF">2012-11-12T01:20:18Z</dcterms:created>
  <dcterms:modified xsi:type="dcterms:W3CDTF">2023-01-31T10:20:02Z</dcterms:modified>
</cp:coreProperties>
</file>