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82" r:id="rId4"/>
    <p:sldId id="280" r:id="rId5"/>
    <p:sldId id="285" r:id="rId6"/>
    <p:sldId id="277" r:id="rId7"/>
    <p:sldId id="284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58" r:id="rId26"/>
    <p:sldId id="283" r:id="rId27"/>
    <p:sldId id="260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2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B18D872-ED8A-4096-AA81-AEB9DC0698F1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47ABB-40F0-434D-AA3C-05B6C59416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_rxGEwA3MnA&amp;t=1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16personalities.com/ch/%E4%BA%BA%E6%A0%BC%E6%B5%8B%E8%AF%9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1"/>
          <a:stretch/>
        </p:blipFill>
        <p:spPr>
          <a:xfrm rot="16200000">
            <a:off x="1199930" y="-1224230"/>
            <a:ext cx="6889050" cy="9275410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-2124744" y="4098979"/>
            <a:ext cx="9649072" cy="1752600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7030A0"/>
                </a:solidFill>
              </a:rPr>
              <a:t> 書香最前線 </a:t>
            </a:r>
            <a:br>
              <a:rPr lang="en-US" altLang="zh-TW" sz="4400" b="1" dirty="0">
                <a:solidFill>
                  <a:srgbClr val="7030A0"/>
                </a:solidFill>
              </a:rPr>
            </a:br>
            <a:r>
              <a:rPr lang="en-US" altLang="zh-TW" sz="4400" b="1" dirty="0">
                <a:solidFill>
                  <a:srgbClr val="7030A0"/>
                </a:solidFill>
              </a:rPr>
              <a:t>                                                  </a:t>
            </a: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58255" y="4077072"/>
            <a:ext cx="7772400" cy="17526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sz="5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你的MBTI類型是哪一種呢～">
            <a:extLst>
              <a:ext uri="{FF2B5EF4-FFF2-40B4-BE49-F238E27FC236}">
                <a16:creationId xmlns:a16="http://schemas.microsoft.com/office/drawing/2014/main" id="{65A9CD4E-1EDF-1177-B1CF-B5E0B4A7E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87255"/>
            <a:ext cx="2808312" cy="19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2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B9EF55-06C5-2279-0B44-6F35FEF5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ENTJ </a:t>
            </a:r>
            <a:r>
              <a:rPr lang="zh-TW" altLang="en-US" dirty="0"/>
              <a:t>指揮官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C11B9214-04F9-BCA6-1B6C-B17BC7DE4E9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-4413" b="4413"/>
          <a:stretch/>
        </p:blipFill>
        <p:spPr>
          <a:xfrm>
            <a:off x="1187624" y="1146115"/>
            <a:ext cx="6827291" cy="5590536"/>
          </a:xfrm>
        </p:spPr>
      </p:pic>
    </p:spTree>
    <p:extLst>
      <p:ext uri="{BB962C8B-B14F-4D97-AF65-F5344CB8AC3E}">
        <p14:creationId xmlns:p14="http://schemas.microsoft.com/office/powerpoint/2010/main" val="88981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5FB2A5-757A-C228-658E-FDBA125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ENTP </a:t>
            </a:r>
            <a:r>
              <a:rPr lang="zh-TW" altLang="en-US" dirty="0"/>
              <a:t>辯論家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43B311-3508-B744-4E06-678B82FF9C0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5598"/>
          <a:stretch/>
        </p:blipFill>
        <p:spPr>
          <a:xfrm>
            <a:off x="1019295" y="1372816"/>
            <a:ext cx="6872995" cy="5440560"/>
          </a:xfrm>
        </p:spPr>
      </p:pic>
    </p:spTree>
    <p:extLst>
      <p:ext uri="{BB962C8B-B14F-4D97-AF65-F5344CB8AC3E}">
        <p14:creationId xmlns:p14="http://schemas.microsoft.com/office/powerpoint/2010/main" val="284151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1454C-C7A1-7750-534E-825DCEA1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 INFJ </a:t>
            </a:r>
            <a:r>
              <a:rPr lang="zh-TW" altLang="en-US" dirty="0"/>
              <a:t>提倡者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C26C2D6-D710-515C-883F-69EA303D34E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6631"/>
          <a:stretch/>
        </p:blipFill>
        <p:spPr>
          <a:xfrm>
            <a:off x="1304894" y="1392020"/>
            <a:ext cx="6422833" cy="5349347"/>
          </a:xfrm>
        </p:spPr>
      </p:pic>
    </p:spTree>
    <p:extLst>
      <p:ext uri="{BB962C8B-B14F-4D97-AF65-F5344CB8AC3E}">
        <p14:creationId xmlns:p14="http://schemas.microsoft.com/office/powerpoint/2010/main" val="328319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C6BAB5-EB30-087A-20AC-0A5477C5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 INFP </a:t>
            </a:r>
            <a:r>
              <a:rPr lang="zh-TW" altLang="en-US" dirty="0"/>
              <a:t>調解員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274CB2E-8F1C-375A-7F0E-9481BD12EC6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5175"/>
          <a:stretch/>
        </p:blipFill>
        <p:spPr>
          <a:xfrm>
            <a:off x="1413028" y="1415207"/>
            <a:ext cx="6404488" cy="5326161"/>
          </a:xfrm>
        </p:spPr>
      </p:pic>
    </p:spTree>
    <p:extLst>
      <p:ext uri="{BB962C8B-B14F-4D97-AF65-F5344CB8AC3E}">
        <p14:creationId xmlns:p14="http://schemas.microsoft.com/office/powerpoint/2010/main" val="369696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A548DC-4F28-5ACB-292B-6BAF7B2A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 ENFJ </a:t>
            </a:r>
            <a:r>
              <a:rPr lang="zh-TW" altLang="en-US" dirty="0"/>
              <a:t>主人公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915C594-09DE-D7AA-9F5E-22F6F9A69B0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336" t="-4378" r="1336" b="4378"/>
          <a:stretch/>
        </p:blipFill>
        <p:spPr>
          <a:xfrm>
            <a:off x="1475655" y="1085341"/>
            <a:ext cx="6437833" cy="5656027"/>
          </a:xfrm>
        </p:spPr>
      </p:pic>
    </p:spTree>
    <p:extLst>
      <p:ext uri="{BB962C8B-B14F-4D97-AF65-F5344CB8AC3E}">
        <p14:creationId xmlns:p14="http://schemas.microsoft.com/office/powerpoint/2010/main" val="6575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36E8C4-2AC5-58CE-0B75-A5A21D29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 ENFP </a:t>
            </a:r>
            <a:r>
              <a:rPr lang="zh-TW" altLang="en-US" dirty="0"/>
              <a:t>競選者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8879093-19AA-A53B-B101-57639C030C1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542" t="-3840" r="-1542" b="3840"/>
          <a:stretch/>
        </p:blipFill>
        <p:spPr>
          <a:xfrm>
            <a:off x="1452158" y="1124744"/>
            <a:ext cx="6538325" cy="5616624"/>
          </a:xfrm>
        </p:spPr>
      </p:pic>
    </p:spTree>
    <p:extLst>
      <p:ext uri="{BB962C8B-B14F-4D97-AF65-F5344CB8AC3E}">
        <p14:creationId xmlns:p14="http://schemas.microsoft.com/office/powerpoint/2010/main" val="335613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F68011-9252-AA9A-6578-6F41460C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 ISTJ </a:t>
            </a:r>
            <a:r>
              <a:rPr lang="zh-TW" altLang="en-US" dirty="0"/>
              <a:t>後勤專家 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1037F09-D828-4E4C-62AD-83117E74E45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25" t="-4348" r="-125" b="4348"/>
          <a:stretch/>
        </p:blipFill>
        <p:spPr>
          <a:xfrm>
            <a:off x="1259632" y="1052736"/>
            <a:ext cx="6867909" cy="5661248"/>
          </a:xfrm>
        </p:spPr>
      </p:pic>
    </p:spTree>
    <p:extLst>
      <p:ext uri="{BB962C8B-B14F-4D97-AF65-F5344CB8AC3E}">
        <p14:creationId xmlns:p14="http://schemas.microsoft.com/office/powerpoint/2010/main" val="1214402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B4967A-BFC8-EAEB-3D41-2AC1F8CF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10. ISFJ </a:t>
            </a:r>
            <a:r>
              <a:rPr lang="zh-TW" altLang="en-US" dirty="0"/>
              <a:t>守衛者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72BE237-A3F1-9407-24EC-DF4E76E5C9F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266" t="-4388" r="-1266" b="4388"/>
          <a:stretch/>
        </p:blipFill>
        <p:spPr>
          <a:xfrm>
            <a:off x="1475656" y="1124744"/>
            <a:ext cx="6480720" cy="5608316"/>
          </a:xfrm>
        </p:spPr>
      </p:pic>
    </p:spTree>
    <p:extLst>
      <p:ext uri="{BB962C8B-B14F-4D97-AF65-F5344CB8AC3E}">
        <p14:creationId xmlns:p14="http://schemas.microsoft.com/office/powerpoint/2010/main" val="96811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7E6205-66FE-CE83-4DAE-A4CAEE9A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 ESTJ </a:t>
            </a:r>
            <a:r>
              <a:rPr lang="zh-TW" altLang="en-US" dirty="0"/>
              <a:t>總經理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5F40F6A-083B-71A4-1970-211A0F808CB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4607"/>
          <a:stretch/>
        </p:blipFill>
        <p:spPr>
          <a:xfrm>
            <a:off x="1331640" y="1412776"/>
            <a:ext cx="6701107" cy="5328591"/>
          </a:xfrm>
        </p:spPr>
      </p:pic>
    </p:spTree>
    <p:extLst>
      <p:ext uri="{BB962C8B-B14F-4D97-AF65-F5344CB8AC3E}">
        <p14:creationId xmlns:p14="http://schemas.microsoft.com/office/powerpoint/2010/main" val="250190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E16AA2-A781-2E2B-5806-4B9B7FAB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 ESDJ </a:t>
            </a:r>
            <a:r>
              <a:rPr lang="zh-TW" altLang="en-US" dirty="0"/>
              <a:t>執政官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3657D7D-6368-E5B7-5449-A91A5836A9E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53" t="1446" r="-53" b="4534"/>
          <a:stretch/>
        </p:blipFill>
        <p:spPr>
          <a:xfrm>
            <a:off x="1403648" y="1412776"/>
            <a:ext cx="6558267" cy="5328592"/>
          </a:xfrm>
        </p:spPr>
      </p:pic>
    </p:spTree>
    <p:extLst>
      <p:ext uri="{BB962C8B-B14F-4D97-AF65-F5344CB8AC3E}">
        <p14:creationId xmlns:p14="http://schemas.microsoft.com/office/powerpoint/2010/main" val="348094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849" y="210480"/>
            <a:ext cx="8541184" cy="75895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+mj-ea"/>
              </a:rPr>
              <a:t>     書名</a:t>
            </a:r>
            <a:r>
              <a:rPr lang="en-US" altLang="zh-TW" b="1" dirty="0">
                <a:solidFill>
                  <a:srgbClr val="7030A0"/>
                </a:solidFill>
                <a:latin typeface="+mj-ea"/>
              </a:rPr>
              <a:t>: </a:t>
            </a:r>
            <a:r>
              <a:rPr lang="zh-TW" altLang="en-US" b="1" dirty="0">
                <a:solidFill>
                  <a:srgbClr val="7030A0"/>
                </a:solidFill>
                <a:latin typeface="+mj-ea"/>
              </a:rPr>
              <a:t>看漫畫，秒懂</a:t>
            </a:r>
            <a:r>
              <a:rPr lang="en-US" altLang="zh-TW" b="1" dirty="0">
                <a:solidFill>
                  <a:srgbClr val="7030A0"/>
                </a:solidFill>
                <a:latin typeface="+mj-ea"/>
              </a:rPr>
              <a:t>MBTI 16</a:t>
            </a:r>
            <a:r>
              <a:rPr lang="zh-TW" altLang="en-US" b="1" dirty="0">
                <a:solidFill>
                  <a:srgbClr val="7030A0"/>
                </a:solidFill>
                <a:latin typeface="+mj-ea"/>
              </a:rPr>
              <a:t>型人格</a:t>
            </a:r>
          </a:p>
        </p:txBody>
      </p:sp>
      <p:pic>
        <p:nvPicPr>
          <p:cNvPr id="5" name="圖片 4" descr="一張含有 文字, 卡通, 虛構小說, 人的臉孔 的圖片&#10;&#10;自動產生的描述">
            <a:extLst>
              <a:ext uri="{FF2B5EF4-FFF2-40B4-BE49-F238E27FC236}">
                <a16:creationId xmlns:a16="http://schemas.microsoft.com/office/drawing/2014/main" id="{4ED1253B-3584-9475-CBDF-B6F2D4E46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15893"/>
          <a:stretch/>
        </p:blipFill>
        <p:spPr>
          <a:xfrm>
            <a:off x="539552" y="1583468"/>
            <a:ext cx="3528392" cy="4797152"/>
          </a:xfrm>
          <a:prstGeom prst="rect">
            <a:avLst/>
          </a:prstGeom>
        </p:spPr>
      </p:pic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56868766-1A3A-045F-EDB9-6B5123CCDD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67944" y="1916832"/>
            <a:ext cx="4968552" cy="4572000"/>
          </a:xfrm>
        </p:spPr>
        <p:txBody>
          <a:bodyPr>
            <a:normAutofit/>
          </a:bodyPr>
          <a:lstStyle/>
          <a:p>
            <a:pPr algn="l" fontAlgn="auto"/>
            <a:r>
              <a:rPr lang="zh-TW" altLang="en-US" sz="2500" b="1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跟風</a:t>
            </a:r>
            <a:r>
              <a:rPr lang="en-US" altLang="zh-TW" sz="2500" b="1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KPOP</a:t>
            </a:r>
            <a:r>
              <a:rPr lang="zh-TW" altLang="en-US" sz="2500" b="1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愛豆接軌國際企業</a:t>
            </a:r>
            <a:endParaRPr lang="zh-TW" altLang="en-US" sz="2500" b="0" i="0" dirty="0">
              <a:solidFill>
                <a:srgbClr val="008000"/>
              </a:solidFill>
              <a:effectLst/>
              <a:latin typeface="+mj-ea"/>
              <a:ea typeface="+mj-ea"/>
            </a:endParaRPr>
          </a:p>
          <a:p>
            <a:pPr algn="l" fontAlgn="auto"/>
            <a:r>
              <a:rPr lang="zh-TW" altLang="en-US" sz="2500" b="1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最受歡迎的超神準人格測驗！</a:t>
            </a:r>
            <a:endParaRPr lang="zh-TW" altLang="en-US" sz="2500" b="0" i="0" dirty="0">
              <a:solidFill>
                <a:srgbClr val="008000"/>
              </a:solidFill>
              <a:effectLst/>
              <a:latin typeface="+mj-ea"/>
              <a:ea typeface="+mj-ea"/>
            </a:endParaRPr>
          </a:p>
          <a:p>
            <a:pPr marL="0" indent="0" algn="l" fontAlgn="auto">
              <a:buNone/>
            </a:pPr>
            <a:r>
              <a:rPr lang="zh-TW" altLang="en-US" sz="25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 </a:t>
            </a:r>
          </a:p>
          <a:p>
            <a:pPr algn="l" fontAlgn="auto"/>
            <a:r>
              <a:rPr lang="zh-TW" altLang="en-US" sz="2500" b="1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世界最流行、最廣泛的人格測驗</a:t>
            </a:r>
            <a:endParaRPr lang="zh-TW" altLang="en-US" sz="2500" b="0" i="0" dirty="0">
              <a:solidFill>
                <a:srgbClr val="008000"/>
              </a:solidFill>
              <a:effectLst/>
              <a:latin typeface="+mj-ea"/>
              <a:ea typeface="+mj-ea"/>
            </a:endParaRPr>
          </a:p>
          <a:p>
            <a:pPr algn="l" fontAlgn="auto"/>
            <a:r>
              <a:rPr lang="zh-TW" altLang="en-US" sz="2500" b="1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風靡韓國</a:t>
            </a:r>
            <a:r>
              <a:rPr lang="en-US" altLang="zh-TW" sz="2500" b="1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KPOP</a:t>
            </a:r>
            <a:r>
              <a:rPr lang="zh-TW" altLang="en-US" sz="2500" b="1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圈、歐美各大</a:t>
            </a:r>
            <a:endParaRPr lang="en-US" altLang="zh-TW" sz="2500" b="1" i="0" dirty="0">
              <a:solidFill>
                <a:srgbClr val="008000"/>
              </a:solidFill>
              <a:effectLst/>
              <a:latin typeface="+mj-ea"/>
              <a:ea typeface="+mj-ea"/>
            </a:endParaRPr>
          </a:p>
          <a:p>
            <a:pPr marL="0" indent="0" algn="l" fontAlgn="auto">
              <a:buNone/>
            </a:pPr>
            <a:r>
              <a:rPr lang="en-US" altLang="zh-TW" sz="2500" b="1" dirty="0">
                <a:solidFill>
                  <a:srgbClr val="008000"/>
                </a:solidFill>
                <a:latin typeface="+mj-ea"/>
                <a:ea typeface="+mj-ea"/>
              </a:rPr>
              <a:t>    </a:t>
            </a:r>
            <a:r>
              <a:rPr lang="zh-TW" altLang="en-US" sz="2500" b="1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企業，大學生</a:t>
            </a:r>
            <a:r>
              <a:rPr lang="en-US" altLang="zh-TW" sz="2500" b="1" i="0" dirty="0" err="1">
                <a:solidFill>
                  <a:srgbClr val="008000"/>
                </a:solidFill>
                <a:effectLst/>
                <a:latin typeface="+mj-ea"/>
                <a:ea typeface="+mj-ea"/>
              </a:rPr>
              <a:t>Dcard</a:t>
            </a:r>
            <a:r>
              <a:rPr lang="zh-TW" altLang="en-US" sz="2500" b="1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熱烈討論！</a:t>
            </a:r>
            <a:endParaRPr lang="zh-TW" altLang="en-US" sz="2500" b="0" i="0" dirty="0">
              <a:solidFill>
                <a:srgbClr val="008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06447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EDD333-5B97-2C9C-C618-402BEE2E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13. ISTP </a:t>
            </a:r>
            <a:r>
              <a:rPr lang="zh-TW" altLang="en-US" dirty="0"/>
              <a:t>鑑賞家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9287C93-F0B5-71B8-14C0-CF6442EC0D6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4326"/>
          <a:stretch/>
        </p:blipFill>
        <p:spPr>
          <a:xfrm>
            <a:off x="1475656" y="1412776"/>
            <a:ext cx="6362498" cy="5328592"/>
          </a:xfrm>
        </p:spPr>
      </p:pic>
    </p:spTree>
    <p:extLst>
      <p:ext uri="{BB962C8B-B14F-4D97-AF65-F5344CB8AC3E}">
        <p14:creationId xmlns:p14="http://schemas.microsoft.com/office/powerpoint/2010/main" val="288181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AC9AF9-C963-BE42-B9FF-1D115B77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14. ISFP </a:t>
            </a:r>
            <a:r>
              <a:rPr lang="zh-TW" altLang="en-US" dirty="0"/>
              <a:t>探險家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71A81E0-BF27-D080-99BA-563A17339F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3809"/>
          <a:stretch/>
        </p:blipFill>
        <p:spPr>
          <a:xfrm>
            <a:off x="1367505" y="1372654"/>
            <a:ext cx="6480859" cy="5440722"/>
          </a:xfrm>
        </p:spPr>
      </p:pic>
    </p:spTree>
    <p:extLst>
      <p:ext uri="{BB962C8B-B14F-4D97-AF65-F5344CB8AC3E}">
        <p14:creationId xmlns:p14="http://schemas.microsoft.com/office/powerpoint/2010/main" val="40242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177A3-9FD8-8E33-E13D-B02E86B6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15. ESTP </a:t>
            </a:r>
            <a:r>
              <a:rPr lang="zh-TW" altLang="en-US" dirty="0"/>
              <a:t>企業家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018889B-1E4F-7636-D3D8-D089E5AB5E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5405"/>
          <a:stretch/>
        </p:blipFill>
        <p:spPr>
          <a:xfrm>
            <a:off x="1165135" y="1412776"/>
            <a:ext cx="6813729" cy="5328592"/>
          </a:xfrm>
        </p:spPr>
      </p:pic>
    </p:spTree>
    <p:extLst>
      <p:ext uri="{BB962C8B-B14F-4D97-AF65-F5344CB8AC3E}">
        <p14:creationId xmlns:p14="http://schemas.microsoft.com/office/powerpoint/2010/main" val="35218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D5135B-7F12-E0F1-4D67-843D092B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16. ESFP </a:t>
            </a:r>
            <a:r>
              <a:rPr lang="zh-TW" altLang="en-US" dirty="0"/>
              <a:t>表演者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601A410-1D48-68DF-2213-F95B35644D2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5714"/>
          <a:stretch/>
        </p:blipFill>
        <p:spPr>
          <a:xfrm>
            <a:off x="1259632" y="1412776"/>
            <a:ext cx="6796022" cy="5328592"/>
          </a:xfrm>
        </p:spPr>
      </p:pic>
    </p:spTree>
    <p:extLst>
      <p:ext uri="{BB962C8B-B14F-4D97-AF65-F5344CB8AC3E}">
        <p14:creationId xmlns:p14="http://schemas.microsoft.com/office/powerpoint/2010/main" val="224574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1B01DA-9E42-1DB3-A7A8-CB27CC9E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C4BE46-65DC-6316-E1C7-86FCCDA2F9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70EBD53-D027-5603-374C-84E744117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99" y="-1"/>
            <a:ext cx="782174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3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776" y="332656"/>
            <a:ext cx="8534400" cy="758952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書香最前線下期預告 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C6E3EA-9CAC-5E03-0DA6-687EC7C624F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08" y="1199469"/>
            <a:ext cx="4041972" cy="5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425C263-BD48-9116-2984-2B219E32DA94}"/>
              </a:ext>
            </a:extLst>
          </p:cNvPr>
          <p:cNvSpPr txBox="1"/>
          <p:nvPr/>
        </p:nvSpPr>
        <p:spPr>
          <a:xfrm>
            <a:off x="467544" y="1700808"/>
            <a:ext cx="41764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本書使用</a:t>
            </a:r>
            <a:endParaRPr lang="en-US" altLang="zh-TW" sz="2400" b="0" i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  <a:p>
            <a:r>
              <a:rPr lang="zh-TW" altLang="en-US" sz="2400" b="1" i="0" dirty="0">
                <a:solidFill>
                  <a:srgbClr val="C00000"/>
                </a:solidFill>
                <a:effectLst/>
                <a:latin typeface="+mj-ea"/>
                <a:ea typeface="+mj-ea"/>
              </a:rPr>
              <a:t>全球公認最有效率的學習方法</a:t>
            </a:r>
            <a:endParaRPr lang="en-US" altLang="zh-TW" sz="2400" b="1" i="0" dirty="0">
              <a:solidFill>
                <a:srgbClr val="C00000"/>
              </a:solidFill>
              <a:effectLst/>
              <a:latin typeface="+mj-ea"/>
              <a:ea typeface="+mj-ea"/>
            </a:endParaRPr>
          </a:p>
          <a:p>
            <a:r>
              <a:rPr lang="en-US" altLang="zh-TW" sz="2400" b="0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——</a:t>
            </a:r>
            <a:r>
              <a:rPr lang="zh-TW" altLang="en-US" sz="2400" b="1" i="0" dirty="0">
                <a:solidFill>
                  <a:srgbClr val="CC00FF"/>
                </a:solidFill>
                <a:effectLst/>
                <a:latin typeface="+mj-ea"/>
                <a:ea typeface="+mj-ea"/>
              </a:rPr>
              <a:t>心智圖（</a:t>
            </a:r>
            <a:r>
              <a:rPr lang="en-US" altLang="zh-TW" sz="2400" b="1" i="0" dirty="0">
                <a:solidFill>
                  <a:srgbClr val="CC00FF"/>
                </a:solidFill>
                <a:effectLst/>
                <a:latin typeface="+mj-ea"/>
                <a:ea typeface="+mj-ea"/>
              </a:rPr>
              <a:t>Mind map</a:t>
            </a:r>
            <a:r>
              <a:rPr lang="zh-TW" altLang="en-US" sz="2400" b="1" i="0" dirty="0">
                <a:solidFill>
                  <a:srgbClr val="CC00FF"/>
                </a:solidFill>
                <a:effectLst/>
                <a:latin typeface="+mj-ea"/>
                <a:ea typeface="+mj-ea"/>
              </a:rPr>
              <a:t>）</a:t>
            </a:r>
            <a:endParaRPr lang="en-US" altLang="zh-TW" sz="2400" b="1" i="0" dirty="0">
              <a:solidFill>
                <a:srgbClr val="CC00FF"/>
              </a:solidFill>
              <a:effectLst/>
              <a:latin typeface="+mj-ea"/>
              <a:ea typeface="+mj-ea"/>
            </a:endParaRPr>
          </a:p>
          <a:p>
            <a:r>
              <a:rPr lang="zh-TW" altLang="en-US" sz="2400" b="0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每張心智圖都從一個核心字彙出發運用情境聯想結合圖像</a:t>
            </a:r>
            <a:endParaRPr lang="en-US" altLang="zh-TW" sz="2400" b="0" i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  <a:p>
            <a:r>
              <a:rPr lang="zh-TW" altLang="en-US" sz="2400" b="0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記憶歸納整理所有關聯字彙</a:t>
            </a:r>
            <a:endParaRPr lang="en-US" altLang="zh-TW" sz="2400" b="0" i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  <a:p>
            <a:r>
              <a:rPr lang="zh-TW" altLang="en-US" sz="2400" b="0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一網打盡所有多益必考單字</a:t>
            </a:r>
            <a:endParaRPr lang="en-US" altLang="zh-TW" sz="2400" b="0" i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  <a:p>
            <a:endParaRPr lang="en-US" altLang="zh-TW" sz="2400" b="0" i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  <a:p>
            <a:r>
              <a:rPr lang="zh-TW" altLang="en-US" sz="2400" b="0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只要看一張心智圖就能記住</a:t>
            </a:r>
            <a:endParaRPr lang="en-US" altLang="zh-TW" sz="2400" b="0" i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  <a:p>
            <a:r>
              <a:rPr lang="zh-TW" altLang="en-US" sz="2400" b="0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約</a:t>
            </a:r>
            <a:r>
              <a:rPr lang="en-US" altLang="zh-TW" sz="2400" b="0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10–15</a:t>
            </a:r>
            <a:r>
              <a:rPr lang="zh-TW" altLang="en-US" sz="2400" b="0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以上多益單字。</a:t>
            </a:r>
            <a:endParaRPr lang="en-US" altLang="zh-TW" sz="2400" b="0" i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  <a:p>
            <a:r>
              <a:rPr lang="zh-TW" altLang="en-US" sz="2400" b="0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用最有效最快速最有趣的方法戰勝多益！</a:t>
            </a:r>
            <a:endParaRPr lang="zh-TW" altLang="en-US" sz="24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17741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599758-DC34-59EB-2581-05C4B975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1CF1B5-5538-7ACC-F51E-1C0A5478B7A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388415"/>
            <a:ext cx="3960441" cy="52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4A1E5EC-F531-8D7B-8879-22F79C04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08" y="1388415"/>
            <a:ext cx="3954343" cy="52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9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9"/>
          <p:cNvSpPr txBox="1"/>
          <p:nvPr/>
        </p:nvSpPr>
        <p:spPr>
          <a:xfrm>
            <a:off x="413010" y="1916832"/>
            <a:ext cx="8205259" cy="171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75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感謝大家對圖書館的愛護 </a:t>
            </a:r>
            <a:endParaRPr lang="en-US" altLang="zh-TW" sz="375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75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期望大家能多多來開卷有益</a:t>
            </a:r>
            <a:endParaRPr lang="en-US" altLang="zh-TW" sz="375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 rot="541648">
            <a:off x="-196189" y="4718166"/>
            <a:ext cx="5526222" cy="1514041"/>
            <a:chOff x="-103188" y="4249236"/>
            <a:chExt cx="9605963" cy="3812312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680677">
              <a:off x="-103188" y="4249236"/>
              <a:ext cx="9605963" cy="3563938"/>
            </a:xfrm>
            <a:custGeom>
              <a:avLst/>
              <a:gdLst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124 w 2895"/>
                <a:gd name="connsiteY20" fmla="*/ 846 h 1082"/>
                <a:gd name="connsiteX21" fmla="*/ 1294 w 2895"/>
                <a:gd name="connsiteY21" fmla="*/ 896 h 1082"/>
                <a:gd name="connsiteX22" fmla="*/ 1550 w 2895"/>
                <a:gd name="connsiteY22" fmla="*/ 906 h 1082"/>
                <a:gd name="connsiteX23" fmla="*/ 1647 w 2895"/>
                <a:gd name="connsiteY23" fmla="*/ 1021 h 1082"/>
                <a:gd name="connsiteX24" fmla="*/ 1850 w 2895"/>
                <a:gd name="connsiteY24" fmla="*/ 1065 h 1082"/>
                <a:gd name="connsiteX25" fmla="*/ 1594 w 2895"/>
                <a:gd name="connsiteY25" fmla="*/ 892 h 1082"/>
                <a:gd name="connsiteX26" fmla="*/ 1752 w 2895"/>
                <a:gd name="connsiteY26" fmla="*/ 953 h 1082"/>
                <a:gd name="connsiteX27" fmla="*/ 2137 w 2895"/>
                <a:gd name="connsiteY27" fmla="*/ 855 h 1082"/>
                <a:gd name="connsiteX28" fmla="*/ 1744 w 2895"/>
                <a:gd name="connsiteY28" fmla="*/ 913 h 1082"/>
                <a:gd name="connsiteX29" fmla="*/ 1617 w 2895"/>
                <a:gd name="connsiteY29" fmla="*/ 837 h 1082"/>
                <a:gd name="connsiteX30" fmla="*/ 1456 w 2895"/>
                <a:gd name="connsiteY30" fmla="*/ 829 h 1082"/>
                <a:gd name="connsiteX31" fmla="*/ 954 w 2895"/>
                <a:gd name="connsiteY31" fmla="*/ 697 h 1082"/>
                <a:gd name="connsiteX32" fmla="*/ 1611 w 2895"/>
                <a:gd name="connsiteY32" fmla="*/ 694 h 1082"/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294 w 2895"/>
                <a:gd name="connsiteY20" fmla="*/ 896 h 1082"/>
                <a:gd name="connsiteX21" fmla="*/ 1550 w 2895"/>
                <a:gd name="connsiteY21" fmla="*/ 906 h 1082"/>
                <a:gd name="connsiteX22" fmla="*/ 1647 w 2895"/>
                <a:gd name="connsiteY22" fmla="*/ 1021 h 1082"/>
                <a:gd name="connsiteX23" fmla="*/ 1850 w 2895"/>
                <a:gd name="connsiteY23" fmla="*/ 1065 h 1082"/>
                <a:gd name="connsiteX24" fmla="*/ 1594 w 2895"/>
                <a:gd name="connsiteY24" fmla="*/ 892 h 1082"/>
                <a:gd name="connsiteX25" fmla="*/ 1752 w 2895"/>
                <a:gd name="connsiteY25" fmla="*/ 953 h 1082"/>
                <a:gd name="connsiteX26" fmla="*/ 2137 w 2895"/>
                <a:gd name="connsiteY26" fmla="*/ 855 h 1082"/>
                <a:gd name="connsiteX27" fmla="*/ 1744 w 2895"/>
                <a:gd name="connsiteY27" fmla="*/ 913 h 1082"/>
                <a:gd name="connsiteX28" fmla="*/ 1617 w 2895"/>
                <a:gd name="connsiteY28" fmla="*/ 837 h 1082"/>
                <a:gd name="connsiteX29" fmla="*/ 1456 w 2895"/>
                <a:gd name="connsiteY29" fmla="*/ 829 h 1082"/>
                <a:gd name="connsiteX30" fmla="*/ 954 w 2895"/>
                <a:gd name="connsiteY30" fmla="*/ 697 h 1082"/>
                <a:gd name="connsiteX31" fmla="*/ 1611 w 2895"/>
                <a:gd name="connsiteY31" fmla="*/ 694 h 1082"/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550 w 2895"/>
                <a:gd name="connsiteY20" fmla="*/ 906 h 1082"/>
                <a:gd name="connsiteX21" fmla="*/ 1647 w 2895"/>
                <a:gd name="connsiteY21" fmla="*/ 1021 h 1082"/>
                <a:gd name="connsiteX22" fmla="*/ 1850 w 2895"/>
                <a:gd name="connsiteY22" fmla="*/ 1065 h 1082"/>
                <a:gd name="connsiteX23" fmla="*/ 1594 w 2895"/>
                <a:gd name="connsiteY23" fmla="*/ 892 h 1082"/>
                <a:gd name="connsiteX24" fmla="*/ 1752 w 2895"/>
                <a:gd name="connsiteY24" fmla="*/ 953 h 1082"/>
                <a:gd name="connsiteX25" fmla="*/ 2137 w 2895"/>
                <a:gd name="connsiteY25" fmla="*/ 855 h 1082"/>
                <a:gd name="connsiteX26" fmla="*/ 1744 w 2895"/>
                <a:gd name="connsiteY26" fmla="*/ 913 h 1082"/>
                <a:gd name="connsiteX27" fmla="*/ 1617 w 2895"/>
                <a:gd name="connsiteY27" fmla="*/ 837 h 1082"/>
                <a:gd name="connsiteX28" fmla="*/ 1456 w 2895"/>
                <a:gd name="connsiteY28" fmla="*/ 829 h 1082"/>
                <a:gd name="connsiteX29" fmla="*/ 954 w 2895"/>
                <a:gd name="connsiteY29" fmla="*/ 697 h 1082"/>
                <a:gd name="connsiteX30" fmla="*/ 1611 w 2895"/>
                <a:gd name="connsiteY30" fmla="*/ 694 h 1082"/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550 w 2895"/>
                <a:gd name="connsiteY20" fmla="*/ 906 h 1082"/>
                <a:gd name="connsiteX21" fmla="*/ 1647 w 2895"/>
                <a:gd name="connsiteY21" fmla="*/ 1021 h 1082"/>
                <a:gd name="connsiteX22" fmla="*/ 1850 w 2895"/>
                <a:gd name="connsiteY22" fmla="*/ 1065 h 1082"/>
                <a:gd name="connsiteX23" fmla="*/ 1594 w 2895"/>
                <a:gd name="connsiteY23" fmla="*/ 892 h 1082"/>
                <a:gd name="connsiteX24" fmla="*/ 1752 w 2895"/>
                <a:gd name="connsiteY24" fmla="*/ 953 h 1082"/>
                <a:gd name="connsiteX25" fmla="*/ 2137 w 2895"/>
                <a:gd name="connsiteY25" fmla="*/ 855 h 1082"/>
                <a:gd name="connsiteX26" fmla="*/ 1744 w 2895"/>
                <a:gd name="connsiteY26" fmla="*/ 913 h 1082"/>
                <a:gd name="connsiteX27" fmla="*/ 1617 w 2895"/>
                <a:gd name="connsiteY27" fmla="*/ 837 h 1082"/>
                <a:gd name="connsiteX28" fmla="*/ 954 w 2895"/>
                <a:gd name="connsiteY28" fmla="*/ 697 h 1082"/>
                <a:gd name="connsiteX29" fmla="*/ 1611 w 2895"/>
                <a:gd name="connsiteY29" fmla="*/ 694 h 1082"/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550 w 2895"/>
                <a:gd name="connsiteY20" fmla="*/ 906 h 1082"/>
                <a:gd name="connsiteX21" fmla="*/ 1647 w 2895"/>
                <a:gd name="connsiteY21" fmla="*/ 1021 h 1082"/>
                <a:gd name="connsiteX22" fmla="*/ 1850 w 2895"/>
                <a:gd name="connsiteY22" fmla="*/ 1065 h 1082"/>
                <a:gd name="connsiteX23" fmla="*/ 1594 w 2895"/>
                <a:gd name="connsiteY23" fmla="*/ 892 h 1082"/>
                <a:gd name="connsiteX24" fmla="*/ 1752 w 2895"/>
                <a:gd name="connsiteY24" fmla="*/ 953 h 1082"/>
                <a:gd name="connsiteX25" fmla="*/ 2137 w 2895"/>
                <a:gd name="connsiteY25" fmla="*/ 855 h 1082"/>
                <a:gd name="connsiteX26" fmla="*/ 1744 w 2895"/>
                <a:gd name="connsiteY26" fmla="*/ 913 h 1082"/>
                <a:gd name="connsiteX27" fmla="*/ 1617 w 2895"/>
                <a:gd name="connsiteY27" fmla="*/ 837 h 1082"/>
                <a:gd name="connsiteX28" fmla="*/ 1617 w 2895"/>
                <a:gd name="connsiteY28" fmla="*/ 834 h 1082"/>
                <a:gd name="connsiteX29" fmla="*/ 954 w 2895"/>
                <a:gd name="connsiteY29" fmla="*/ 697 h 1082"/>
                <a:gd name="connsiteX30" fmla="*/ 1611 w 2895"/>
                <a:gd name="connsiteY30" fmla="*/ 694 h 1082"/>
                <a:gd name="connsiteX0" fmla="*/ 1611 w 2895"/>
                <a:gd name="connsiteY0" fmla="*/ 694 h 1082"/>
                <a:gd name="connsiteX1" fmla="*/ 1740 w 2895"/>
                <a:gd name="connsiteY1" fmla="*/ 588 h 1082"/>
                <a:gd name="connsiteX2" fmla="*/ 2389 w 2895"/>
                <a:gd name="connsiteY2" fmla="*/ 402 h 1082"/>
                <a:gd name="connsiteX3" fmla="*/ 2895 w 2895"/>
                <a:gd name="connsiteY3" fmla="*/ 415 h 1082"/>
                <a:gd name="connsiteX4" fmla="*/ 2878 w 2895"/>
                <a:gd name="connsiteY4" fmla="*/ 424 h 1082"/>
                <a:gd name="connsiteX5" fmla="*/ 2878 w 2895"/>
                <a:gd name="connsiteY5" fmla="*/ 424 h 1082"/>
                <a:gd name="connsiteX6" fmla="*/ 2449 w 2895"/>
                <a:gd name="connsiteY6" fmla="*/ 382 h 1082"/>
                <a:gd name="connsiteX7" fmla="*/ 2801 w 2895"/>
                <a:gd name="connsiteY7" fmla="*/ 0 h 1082"/>
                <a:gd name="connsiteX8" fmla="*/ 2474 w 2895"/>
                <a:gd name="connsiteY8" fmla="*/ 344 h 1082"/>
                <a:gd name="connsiteX9" fmla="*/ 2137 w 2895"/>
                <a:gd name="connsiteY9" fmla="*/ 312 h 1082"/>
                <a:gd name="connsiteX10" fmla="*/ 1711 w 2895"/>
                <a:gd name="connsiteY10" fmla="*/ 545 h 1082"/>
                <a:gd name="connsiteX11" fmla="*/ 1609 w 2895"/>
                <a:gd name="connsiteY11" fmla="*/ 619 h 1082"/>
                <a:gd name="connsiteX12" fmla="*/ 1353 w 2895"/>
                <a:gd name="connsiteY12" fmla="*/ 675 h 1082"/>
                <a:gd name="connsiteX13" fmla="*/ 893 w 2895"/>
                <a:gd name="connsiteY13" fmla="*/ 585 h 1082"/>
                <a:gd name="connsiteX14" fmla="*/ 6 w 2895"/>
                <a:gd name="connsiteY14" fmla="*/ 676 h 1082"/>
                <a:gd name="connsiteX15" fmla="*/ 0 w 2895"/>
                <a:gd name="connsiteY15" fmla="*/ 681 h 1082"/>
                <a:gd name="connsiteX16" fmla="*/ 0 w 2895"/>
                <a:gd name="connsiteY16" fmla="*/ 1070 h 1082"/>
                <a:gd name="connsiteX17" fmla="*/ 56 w 2895"/>
                <a:gd name="connsiteY17" fmla="*/ 908 h 1082"/>
                <a:gd name="connsiteX18" fmla="*/ 325 w 2895"/>
                <a:gd name="connsiteY18" fmla="*/ 673 h 1082"/>
                <a:gd name="connsiteX19" fmla="*/ 973 w 2895"/>
                <a:gd name="connsiteY19" fmla="*/ 702 h 1082"/>
                <a:gd name="connsiteX20" fmla="*/ 1550 w 2895"/>
                <a:gd name="connsiteY20" fmla="*/ 906 h 1082"/>
                <a:gd name="connsiteX21" fmla="*/ 1647 w 2895"/>
                <a:gd name="connsiteY21" fmla="*/ 1021 h 1082"/>
                <a:gd name="connsiteX22" fmla="*/ 1850 w 2895"/>
                <a:gd name="connsiteY22" fmla="*/ 1065 h 1082"/>
                <a:gd name="connsiteX23" fmla="*/ 1594 w 2895"/>
                <a:gd name="connsiteY23" fmla="*/ 892 h 1082"/>
                <a:gd name="connsiteX24" fmla="*/ 1752 w 2895"/>
                <a:gd name="connsiteY24" fmla="*/ 953 h 1082"/>
                <a:gd name="connsiteX25" fmla="*/ 2137 w 2895"/>
                <a:gd name="connsiteY25" fmla="*/ 855 h 1082"/>
                <a:gd name="connsiteX26" fmla="*/ 1744 w 2895"/>
                <a:gd name="connsiteY26" fmla="*/ 913 h 1082"/>
                <a:gd name="connsiteX27" fmla="*/ 1617 w 2895"/>
                <a:gd name="connsiteY27" fmla="*/ 837 h 1082"/>
                <a:gd name="connsiteX28" fmla="*/ 954 w 2895"/>
                <a:gd name="connsiteY28" fmla="*/ 697 h 1082"/>
                <a:gd name="connsiteX29" fmla="*/ 1611 w 2895"/>
                <a:gd name="connsiteY29" fmla="*/ 694 h 1082"/>
                <a:gd name="connsiteX0" fmla="*/ 1617 w 2895"/>
                <a:gd name="connsiteY0" fmla="*/ 837 h 1082"/>
                <a:gd name="connsiteX1" fmla="*/ 954 w 2895"/>
                <a:gd name="connsiteY1" fmla="*/ 697 h 1082"/>
                <a:gd name="connsiteX2" fmla="*/ 1611 w 2895"/>
                <a:gd name="connsiteY2" fmla="*/ 694 h 1082"/>
                <a:gd name="connsiteX3" fmla="*/ 1740 w 2895"/>
                <a:gd name="connsiteY3" fmla="*/ 588 h 1082"/>
                <a:gd name="connsiteX4" fmla="*/ 2389 w 2895"/>
                <a:gd name="connsiteY4" fmla="*/ 402 h 1082"/>
                <a:gd name="connsiteX5" fmla="*/ 2895 w 2895"/>
                <a:gd name="connsiteY5" fmla="*/ 415 h 1082"/>
                <a:gd name="connsiteX6" fmla="*/ 2878 w 2895"/>
                <a:gd name="connsiteY6" fmla="*/ 424 h 1082"/>
                <a:gd name="connsiteX7" fmla="*/ 2878 w 2895"/>
                <a:gd name="connsiteY7" fmla="*/ 424 h 1082"/>
                <a:gd name="connsiteX8" fmla="*/ 2449 w 2895"/>
                <a:gd name="connsiteY8" fmla="*/ 382 h 1082"/>
                <a:gd name="connsiteX9" fmla="*/ 2801 w 2895"/>
                <a:gd name="connsiteY9" fmla="*/ 0 h 1082"/>
                <a:gd name="connsiteX10" fmla="*/ 2474 w 2895"/>
                <a:gd name="connsiteY10" fmla="*/ 344 h 1082"/>
                <a:gd name="connsiteX11" fmla="*/ 2137 w 2895"/>
                <a:gd name="connsiteY11" fmla="*/ 312 h 1082"/>
                <a:gd name="connsiteX12" fmla="*/ 1711 w 2895"/>
                <a:gd name="connsiteY12" fmla="*/ 545 h 1082"/>
                <a:gd name="connsiteX13" fmla="*/ 1609 w 2895"/>
                <a:gd name="connsiteY13" fmla="*/ 619 h 1082"/>
                <a:gd name="connsiteX14" fmla="*/ 1353 w 2895"/>
                <a:gd name="connsiteY14" fmla="*/ 675 h 1082"/>
                <a:gd name="connsiteX15" fmla="*/ 893 w 2895"/>
                <a:gd name="connsiteY15" fmla="*/ 585 h 1082"/>
                <a:gd name="connsiteX16" fmla="*/ 6 w 2895"/>
                <a:gd name="connsiteY16" fmla="*/ 676 h 1082"/>
                <a:gd name="connsiteX17" fmla="*/ 0 w 2895"/>
                <a:gd name="connsiteY17" fmla="*/ 681 h 1082"/>
                <a:gd name="connsiteX18" fmla="*/ 0 w 2895"/>
                <a:gd name="connsiteY18" fmla="*/ 1070 h 1082"/>
                <a:gd name="connsiteX19" fmla="*/ 56 w 2895"/>
                <a:gd name="connsiteY19" fmla="*/ 908 h 1082"/>
                <a:gd name="connsiteX20" fmla="*/ 325 w 2895"/>
                <a:gd name="connsiteY20" fmla="*/ 673 h 1082"/>
                <a:gd name="connsiteX21" fmla="*/ 973 w 2895"/>
                <a:gd name="connsiteY21" fmla="*/ 702 h 1082"/>
                <a:gd name="connsiteX22" fmla="*/ 1550 w 2895"/>
                <a:gd name="connsiteY22" fmla="*/ 906 h 1082"/>
                <a:gd name="connsiteX23" fmla="*/ 1647 w 2895"/>
                <a:gd name="connsiteY23" fmla="*/ 1021 h 1082"/>
                <a:gd name="connsiteX24" fmla="*/ 1850 w 2895"/>
                <a:gd name="connsiteY24" fmla="*/ 1065 h 1082"/>
                <a:gd name="connsiteX25" fmla="*/ 1594 w 2895"/>
                <a:gd name="connsiteY25" fmla="*/ 892 h 1082"/>
                <a:gd name="connsiteX26" fmla="*/ 1752 w 2895"/>
                <a:gd name="connsiteY26" fmla="*/ 953 h 1082"/>
                <a:gd name="connsiteX27" fmla="*/ 2137 w 2895"/>
                <a:gd name="connsiteY27" fmla="*/ 855 h 1082"/>
                <a:gd name="connsiteX28" fmla="*/ 1782 w 2895"/>
                <a:gd name="connsiteY28" fmla="*/ 951 h 1082"/>
                <a:gd name="connsiteX0" fmla="*/ 954 w 2895"/>
                <a:gd name="connsiteY0" fmla="*/ 697 h 1082"/>
                <a:gd name="connsiteX1" fmla="*/ 1611 w 2895"/>
                <a:gd name="connsiteY1" fmla="*/ 694 h 1082"/>
                <a:gd name="connsiteX2" fmla="*/ 1740 w 2895"/>
                <a:gd name="connsiteY2" fmla="*/ 588 h 1082"/>
                <a:gd name="connsiteX3" fmla="*/ 2389 w 2895"/>
                <a:gd name="connsiteY3" fmla="*/ 402 h 1082"/>
                <a:gd name="connsiteX4" fmla="*/ 2895 w 2895"/>
                <a:gd name="connsiteY4" fmla="*/ 415 h 1082"/>
                <a:gd name="connsiteX5" fmla="*/ 2878 w 2895"/>
                <a:gd name="connsiteY5" fmla="*/ 424 h 1082"/>
                <a:gd name="connsiteX6" fmla="*/ 2878 w 2895"/>
                <a:gd name="connsiteY6" fmla="*/ 424 h 1082"/>
                <a:gd name="connsiteX7" fmla="*/ 2449 w 2895"/>
                <a:gd name="connsiteY7" fmla="*/ 382 h 1082"/>
                <a:gd name="connsiteX8" fmla="*/ 2801 w 2895"/>
                <a:gd name="connsiteY8" fmla="*/ 0 h 1082"/>
                <a:gd name="connsiteX9" fmla="*/ 2474 w 2895"/>
                <a:gd name="connsiteY9" fmla="*/ 344 h 1082"/>
                <a:gd name="connsiteX10" fmla="*/ 2137 w 2895"/>
                <a:gd name="connsiteY10" fmla="*/ 312 h 1082"/>
                <a:gd name="connsiteX11" fmla="*/ 1711 w 2895"/>
                <a:gd name="connsiteY11" fmla="*/ 545 h 1082"/>
                <a:gd name="connsiteX12" fmla="*/ 1609 w 2895"/>
                <a:gd name="connsiteY12" fmla="*/ 619 h 1082"/>
                <a:gd name="connsiteX13" fmla="*/ 1353 w 2895"/>
                <a:gd name="connsiteY13" fmla="*/ 675 h 1082"/>
                <a:gd name="connsiteX14" fmla="*/ 893 w 2895"/>
                <a:gd name="connsiteY14" fmla="*/ 585 h 1082"/>
                <a:gd name="connsiteX15" fmla="*/ 6 w 2895"/>
                <a:gd name="connsiteY15" fmla="*/ 676 h 1082"/>
                <a:gd name="connsiteX16" fmla="*/ 0 w 2895"/>
                <a:gd name="connsiteY16" fmla="*/ 681 h 1082"/>
                <a:gd name="connsiteX17" fmla="*/ 0 w 2895"/>
                <a:gd name="connsiteY17" fmla="*/ 1070 h 1082"/>
                <a:gd name="connsiteX18" fmla="*/ 56 w 2895"/>
                <a:gd name="connsiteY18" fmla="*/ 908 h 1082"/>
                <a:gd name="connsiteX19" fmla="*/ 325 w 2895"/>
                <a:gd name="connsiteY19" fmla="*/ 673 h 1082"/>
                <a:gd name="connsiteX20" fmla="*/ 973 w 2895"/>
                <a:gd name="connsiteY20" fmla="*/ 702 h 1082"/>
                <a:gd name="connsiteX21" fmla="*/ 1550 w 2895"/>
                <a:gd name="connsiteY21" fmla="*/ 906 h 1082"/>
                <a:gd name="connsiteX22" fmla="*/ 1647 w 2895"/>
                <a:gd name="connsiteY22" fmla="*/ 1021 h 1082"/>
                <a:gd name="connsiteX23" fmla="*/ 1850 w 2895"/>
                <a:gd name="connsiteY23" fmla="*/ 1065 h 1082"/>
                <a:gd name="connsiteX24" fmla="*/ 1594 w 2895"/>
                <a:gd name="connsiteY24" fmla="*/ 892 h 1082"/>
                <a:gd name="connsiteX25" fmla="*/ 1752 w 2895"/>
                <a:gd name="connsiteY25" fmla="*/ 953 h 1082"/>
                <a:gd name="connsiteX26" fmla="*/ 2137 w 2895"/>
                <a:gd name="connsiteY26" fmla="*/ 855 h 1082"/>
                <a:gd name="connsiteX27" fmla="*/ 1782 w 2895"/>
                <a:gd name="connsiteY27" fmla="*/ 951 h 1082"/>
                <a:gd name="connsiteX0" fmla="*/ 954 w 2895"/>
                <a:gd name="connsiteY0" fmla="*/ 697 h 1082"/>
                <a:gd name="connsiteX1" fmla="*/ 1611 w 2895"/>
                <a:gd name="connsiteY1" fmla="*/ 694 h 1082"/>
                <a:gd name="connsiteX2" fmla="*/ 1740 w 2895"/>
                <a:gd name="connsiteY2" fmla="*/ 588 h 1082"/>
                <a:gd name="connsiteX3" fmla="*/ 2389 w 2895"/>
                <a:gd name="connsiteY3" fmla="*/ 402 h 1082"/>
                <a:gd name="connsiteX4" fmla="*/ 2895 w 2895"/>
                <a:gd name="connsiteY4" fmla="*/ 415 h 1082"/>
                <a:gd name="connsiteX5" fmla="*/ 2878 w 2895"/>
                <a:gd name="connsiteY5" fmla="*/ 424 h 1082"/>
                <a:gd name="connsiteX6" fmla="*/ 2878 w 2895"/>
                <a:gd name="connsiteY6" fmla="*/ 424 h 1082"/>
                <a:gd name="connsiteX7" fmla="*/ 2449 w 2895"/>
                <a:gd name="connsiteY7" fmla="*/ 382 h 1082"/>
                <a:gd name="connsiteX8" fmla="*/ 2801 w 2895"/>
                <a:gd name="connsiteY8" fmla="*/ 0 h 1082"/>
                <a:gd name="connsiteX9" fmla="*/ 2474 w 2895"/>
                <a:gd name="connsiteY9" fmla="*/ 344 h 1082"/>
                <a:gd name="connsiteX10" fmla="*/ 2137 w 2895"/>
                <a:gd name="connsiteY10" fmla="*/ 312 h 1082"/>
                <a:gd name="connsiteX11" fmla="*/ 1711 w 2895"/>
                <a:gd name="connsiteY11" fmla="*/ 545 h 1082"/>
                <a:gd name="connsiteX12" fmla="*/ 1609 w 2895"/>
                <a:gd name="connsiteY12" fmla="*/ 619 h 1082"/>
                <a:gd name="connsiteX13" fmla="*/ 1353 w 2895"/>
                <a:gd name="connsiteY13" fmla="*/ 675 h 1082"/>
                <a:gd name="connsiteX14" fmla="*/ 893 w 2895"/>
                <a:gd name="connsiteY14" fmla="*/ 585 h 1082"/>
                <a:gd name="connsiteX15" fmla="*/ 6 w 2895"/>
                <a:gd name="connsiteY15" fmla="*/ 676 h 1082"/>
                <a:gd name="connsiteX16" fmla="*/ 0 w 2895"/>
                <a:gd name="connsiteY16" fmla="*/ 681 h 1082"/>
                <a:gd name="connsiteX17" fmla="*/ 0 w 2895"/>
                <a:gd name="connsiteY17" fmla="*/ 1070 h 1082"/>
                <a:gd name="connsiteX18" fmla="*/ 56 w 2895"/>
                <a:gd name="connsiteY18" fmla="*/ 908 h 1082"/>
                <a:gd name="connsiteX19" fmla="*/ 325 w 2895"/>
                <a:gd name="connsiteY19" fmla="*/ 673 h 1082"/>
                <a:gd name="connsiteX20" fmla="*/ 973 w 2895"/>
                <a:gd name="connsiteY20" fmla="*/ 702 h 1082"/>
                <a:gd name="connsiteX21" fmla="*/ 1550 w 2895"/>
                <a:gd name="connsiteY21" fmla="*/ 906 h 1082"/>
                <a:gd name="connsiteX22" fmla="*/ 1647 w 2895"/>
                <a:gd name="connsiteY22" fmla="*/ 1021 h 1082"/>
                <a:gd name="connsiteX23" fmla="*/ 1850 w 2895"/>
                <a:gd name="connsiteY23" fmla="*/ 1065 h 1082"/>
                <a:gd name="connsiteX24" fmla="*/ 1752 w 2895"/>
                <a:gd name="connsiteY24" fmla="*/ 953 h 1082"/>
                <a:gd name="connsiteX25" fmla="*/ 2137 w 2895"/>
                <a:gd name="connsiteY25" fmla="*/ 855 h 1082"/>
                <a:gd name="connsiteX26" fmla="*/ 1782 w 2895"/>
                <a:gd name="connsiteY26" fmla="*/ 951 h 1082"/>
                <a:gd name="connsiteX0" fmla="*/ 954 w 2895"/>
                <a:gd name="connsiteY0" fmla="*/ 697 h 1082"/>
                <a:gd name="connsiteX1" fmla="*/ 1611 w 2895"/>
                <a:gd name="connsiteY1" fmla="*/ 694 h 1082"/>
                <a:gd name="connsiteX2" fmla="*/ 1740 w 2895"/>
                <a:gd name="connsiteY2" fmla="*/ 588 h 1082"/>
                <a:gd name="connsiteX3" fmla="*/ 2389 w 2895"/>
                <a:gd name="connsiteY3" fmla="*/ 402 h 1082"/>
                <a:gd name="connsiteX4" fmla="*/ 2895 w 2895"/>
                <a:gd name="connsiteY4" fmla="*/ 415 h 1082"/>
                <a:gd name="connsiteX5" fmla="*/ 2878 w 2895"/>
                <a:gd name="connsiteY5" fmla="*/ 424 h 1082"/>
                <a:gd name="connsiteX6" fmla="*/ 2878 w 2895"/>
                <a:gd name="connsiteY6" fmla="*/ 424 h 1082"/>
                <a:gd name="connsiteX7" fmla="*/ 2449 w 2895"/>
                <a:gd name="connsiteY7" fmla="*/ 382 h 1082"/>
                <a:gd name="connsiteX8" fmla="*/ 2801 w 2895"/>
                <a:gd name="connsiteY8" fmla="*/ 0 h 1082"/>
                <a:gd name="connsiteX9" fmla="*/ 2474 w 2895"/>
                <a:gd name="connsiteY9" fmla="*/ 344 h 1082"/>
                <a:gd name="connsiteX10" fmla="*/ 2137 w 2895"/>
                <a:gd name="connsiteY10" fmla="*/ 312 h 1082"/>
                <a:gd name="connsiteX11" fmla="*/ 1711 w 2895"/>
                <a:gd name="connsiteY11" fmla="*/ 545 h 1082"/>
                <a:gd name="connsiteX12" fmla="*/ 1609 w 2895"/>
                <a:gd name="connsiteY12" fmla="*/ 619 h 1082"/>
                <a:gd name="connsiteX13" fmla="*/ 1353 w 2895"/>
                <a:gd name="connsiteY13" fmla="*/ 675 h 1082"/>
                <a:gd name="connsiteX14" fmla="*/ 893 w 2895"/>
                <a:gd name="connsiteY14" fmla="*/ 585 h 1082"/>
                <a:gd name="connsiteX15" fmla="*/ 6 w 2895"/>
                <a:gd name="connsiteY15" fmla="*/ 676 h 1082"/>
                <a:gd name="connsiteX16" fmla="*/ 0 w 2895"/>
                <a:gd name="connsiteY16" fmla="*/ 681 h 1082"/>
                <a:gd name="connsiteX17" fmla="*/ 0 w 2895"/>
                <a:gd name="connsiteY17" fmla="*/ 1070 h 1082"/>
                <a:gd name="connsiteX18" fmla="*/ 56 w 2895"/>
                <a:gd name="connsiteY18" fmla="*/ 908 h 1082"/>
                <a:gd name="connsiteX19" fmla="*/ 325 w 2895"/>
                <a:gd name="connsiteY19" fmla="*/ 673 h 1082"/>
                <a:gd name="connsiteX20" fmla="*/ 973 w 2895"/>
                <a:gd name="connsiteY20" fmla="*/ 702 h 1082"/>
                <a:gd name="connsiteX21" fmla="*/ 1647 w 2895"/>
                <a:gd name="connsiteY21" fmla="*/ 1021 h 1082"/>
                <a:gd name="connsiteX22" fmla="*/ 1850 w 2895"/>
                <a:gd name="connsiteY22" fmla="*/ 1065 h 1082"/>
                <a:gd name="connsiteX23" fmla="*/ 1752 w 2895"/>
                <a:gd name="connsiteY23" fmla="*/ 953 h 1082"/>
                <a:gd name="connsiteX24" fmla="*/ 2137 w 2895"/>
                <a:gd name="connsiteY24" fmla="*/ 855 h 1082"/>
                <a:gd name="connsiteX25" fmla="*/ 1782 w 2895"/>
                <a:gd name="connsiteY25" fmla="*/ 951 h 1082"/>
                <a:gd name="connsiteX0" fmla="*/ 954 w 2895"/>
                <a:gd name="connsiteY0" fmla="*/ 697 h 1070"/>
                <a:gd name="connsiteX1" fmla="*/ 1611 w 2895"/>
                <a:gd name="connsiteY1" fmla="*/ 694 h 1070"/>
                <a:gd name="connsiteX2" fmla="*/ 1740 w 2895"/>
                <a:gd name="connsiteY2" fmla="*/ 588 h 1070"/>
                <a:gd name="connsiteX3" fmla="*/ 2389 w 2895"/>
                <a:gd name="connsiteY3" fmla="*/ 402 h 1070"/>
                <a:gd name="connsiteX4" fmla="*/ 2895 w 2895"/>
                <a:gd name="connsiteY4" fmla="*/ 415 h 1070"/>
                <a:gd name="connsiteX5" fmla="*/ 2878 w 2895"/>
                <a:gd name="connsiteY5" fmla="*/ 424 h 1070"/>
                <a:gd name="connsiteX6" fmla="*/ 2878 w 2895"/>
                <a:gd name="connsiteY6" fmla="*/ 424 h 1070"/>
                <a:gd name="connsiteX7" fmla="*/ 2449 w 2895"/>
                <a:gd name="connsiteY7" fmla="*/ 382 h 1070"/>
                <a:gd name="connsiteX8" fmla="*/ 2801 w 2895"/>
                <a:gd name="connsiteY8" fmla="*/ 0 h 1070"/>
                <a:gd name="connsiteX9" fmla="*/ 2474 w 2895"/>
                <a:gd name="connsiteY9" fmla="*/ 344 h 1070"/>
                <a:gd name="connsiteX10" fmla="*/ 2137 w 2895"/>
                <a:gd name="connsiteY10" fmla="*/ 312 h 1070"/>
                <a:gd name="connsiteX11" fmla="*/ 1711 w 2895"/>
                <a:gd name="connsiteY11" fmla="*/ 545 h 1070"/>
                <a:gd name="connsiteX12" fmla="*/ 1609 w 2895"/>
                <a:gd name="connsiteY12" fmla="*/ 619 h 1070"/>
                <a:gd name="connsiteX13" fmla="*/ 1353 w 2895"/>
                <a:gd name="connsiteY13" fmla="*/ 675 h 1070"/>
                <a:gd name="connsiteX14" fmla="*/ 893 w 2895"/>
                <a:gd name="connsiteY14" fmla="*/ 585 h 1070"/>
                <a:gd name="connsiteX15" fmla="*/ 6 w 2895"/>
                <a:gd name="connsiteY15" fmla="*/ 676 h 1070"/>
                <a:gd name="connsiteX16" fmla="*/ 0 w 2895"/>
                <a:gd name="connsiteY16" fmla="*/ 681 h 1070"/>
                <a:gd name="connsiteX17" fmla="*/ 0 w 2895"/>
                <a:gd name="connsiteY17" fmla="*/ 1070 h 1070"/>
                <a:gd name="connsiteX18" fmla="*/ 56 w 2895"/>
                <a:gd name="connsiteY18" fmla="*/ 908 h 1070"/>
                <a:gd name="connsiteX19" fmla="*/ 325 w 2895"/>
                <a:gd name="connsiteY19" fmla="*/ 673 h 1070"/>
                <a:gd name="connsiteX20" fmla="*/ 973 w 2895"/>
                <a:gd name="connsiteY20" fmla="*/ 702 h 1070"/>
                <a:gd name="connsiteX21" fmla="*/ 1850 w 2895"/>
                <a:gd name="connsiteY21" fmla="*/ 1065 h 1070"/>
                <a:gd name="connsiteX22" fmla="*/ 1752 w 2895"/>
                <a:gd name="connsiteY22" fmla="*/ 953 h 1070"/>
                <a:gd name="connsiteX23" fmla="*/ 2137 w 2895"/>
                <a:gd name="connsiteY23" fmla="*/ 855 h 1070"/>
                <a:gd name="connsiteX24" fmla="*/ 1782 w 2895"/>
                <a:gd name="connsiteY24" fmla="*/ 951 h 1070"/>
                <a:gd name="connsiteX0" fmla="*/ 954 w 2895"/>
                <a:gd name="connsiteY0" fmla="*/ 697 h 1091"/>
                <a:gd name="connsiteX1" fmla="*/ 1611 w 2895"/>
                <a:gd name="connsiteY1" fmla="*/ 694 h 1091"/>
                <a:gd name="connsiteX2" fmla="*/ 1740 w 2895"/>
                <a:gd name="connsiteY2" fmla="*/ 588 h 1091"/>
                <a:gd name="connsiteX3" fmla="*/ 2389 w 2895"/>
                <a:gd name="connsiteY3" fmla="*/ 402 h 1091"/>
                <a:gd name="connsiteX4" fmla="*/ 2895 w 2895"/>
                <a:gd name="connsiteY4" fmla="*/ 415 h 1091"/>
                <a:gd name="connsiteX5" fmla="*/ 2878 w 2895"/>
                <a:gd name="connsiteY5" fmla="*/ 424 h 1091"/>
                <a:gd name="connsiteX6" fmla="*/ 2878 w 2895"/>
                <a:gd name="connsiteY6" fmla="*/ 424 h 1091"/>
                <a:gd name="connsiteX7" fmla="*/ 2449 w 2895"/>
                <a:gd name="connsiteY7" fmla="*/ 382 h 1091"/>
                <a:gd name="connsiteX8" fmla="*/ 2801 w 2895"/>
                <a:gd name="connsiteY8" fmla="*/ 0 h 1091"/>
                <a:gd name="connsiteX9" fmla="*/ 2474 w 2895"/>
                <a:gd name="connsiteY9" fmla="*/ 344 h 1091"/>
                <a:gd name="connsiteX10" fmla="*/ 2137 w 2895"/>
                <a:gd name="connsiteY10" fmla="*/ 312 h 1091"/>
                <a:gd name="connsiteX11" fmla="*/ 1711 w 2895"/>
                <a:gd name="connsiteY11" fmla="*/ 545 h 1091"/>
                <a:gd name="connsiteX12" fmla="*/ 1609 w 2895"/>
                <a:gd name="connsiteY12" fmla="*/ 619 h 1091"/>
                <a:gd name="connsiteX13" fmla="*/ 1353 w 2895"/>
                <a:gd name="connsiteY13" fmla="*/ 675 h 1091"/>
                <a:gd name="connsiteX14" fmla="*/ 893 w 2895"/>
                <a:gd name="connsiteY14" fmla="*/ 585 h 1091"/>
                <a:gd name="connsiteX15" fmla="*/ 6 w 2895"/>
                <a:gd name="connsiteY15" fmla="*/ 676 h 1091"/>
                <a:gd name="connsiteX16" fmla="*/ 0 w 2895"/>
                <a:gd name="connsiteY16" fmla="*/ 681 h 1091"/>
                <a:gd name="connsiteX17" fmla="*/ 0 w 2895"/>
                <a:gd name="connsiteY17" fmla="*/ 1070 h 1091"/>
                <a:gd name="connsiteX18" fmla="*/ 56 w 2895"/>
                <a:gd name="connsiteY18" fmla="*/ 908 h 1091"/>
                <a:gd name="connsiteX19" fmla="*/ 325 w 2895"/>
                <a:gd name="connsiteY19" fmla="*/ 673 h 1091"/>
                <a:gd name="connsiteX20" fmla="*/ 973 w 2895"/>
                <a:gd name="connsiteY20" fmla="*/ 702 h 1091"/>
                <a:gd name="connsiteX21" fmla="*/ 1850 w 2895"/>
                <a:gd name="connsiteY21" fmla="*/ 1065 h 1091"/>
                <a:gd name="connsiteX22" fmla="*/ 2137 w 2895"/>
                <a:gd name="connsiteY22" fmla="*/ 855 h 1091"/>
                <a:gd name="connsiteX23" fmla="*/ 1782 w 2895"/>
                <a:gd name="connsiteY23" fmla="*/ 951 h 1091"/>
                <a:gd name="connsiteX0" fmla="*/ 954 w 2895"/>
                <a:gd name="connsiteY0" fmla="*/ 697 h 1091"/>
                <a:gd name="connsiteX1" fmla="*/ 1611 w 2895"/>
                <a:gd name="connsiteY1" fmla="*/ 694 h 1091"/>
                <a:gd name="connsiteX2" fmla="*/ 1740 w 2895"/>
                <a:gd name="connsiteY2" fmla="*/ 588 h 1091"/>
                <a:gd name="connsiteX3" fmla="*/ 2389 w 2895"/>
                <a:gd name="connsiteY3" fmla="*/ 402 h 1091"/>
                <a:gd name="connsiteX4" fmla="*/ 2895 w 2895"/>
                <a:gd name="connsiteY4" fmla="*/ 415 h 1091"/>
                <a:gd name="connsiteX5" fmla="*/ 2878 w 2895"/>
                <a:gd name="connsiteY5" fmla="*/ 424 h 1091"/>
                <a:gd name="connsiteX6" fmla="*/ 2878 w 2895"/>
                <a:gd name="connsiteY6" fmla="*/ 424 h 1091"/>
                <a:gd name="connsiteX7" fmla="*/ 2449 w 2895"/>
                <a:gd name="connsiteY7" fmla="*/ 382 h 1091"/>
                <a:gd name="connsiteX8" fmla="*/ 2801 w 2895"/>
                <a:gd name="connsiteY8" fmla="*/ 0 h 1091"/>
                <a:gd name="connsiteX9" fmla="*/ 2474 w 2895"/>
                <a:gd name="connsiteY9" fmla="*/ 344 h 1091"/>
                <a:gd name="connsiteX10" fmla="*/ 2137 w 2895"/>
                <a:gd name="connsiteY10" fmla="*/ 312 h 1091"/>
                <a:gd name="connsiteX11" fmla="*/ 1711 w 2895"/>
                <a:gd name="connsiteY11" fmla="*/ 545 h 1091"/>
                <a:gd name="connsiteX12" fmla="*/ 1609 w 2895"/>
                <a:gd name="connsiteY12" fmla="*/ 619 h 1091"/>
                <a:gd name="connsiteX13" fmla="*/ 1353 w 2895"/>
                <a:gd name="connsiteY13" fmla="*/ 675 h 1091"/>
                <a:gd name="connsiteX14" fmla="*/ 893 w 2895"/>
                <a:gd name="connsiteY14" fmla="*/ 585 h 1091"/>
                <a:gd name="connsiteX15" fmla="*/ 6 w 2895"/>
                <a:gd name="connsiteY15" fmla="*/ 676 h 1091"/>
                <a:gd name="connsiteX16" fmla="*/ 0 w 2895"/>
                <a:gd name="connsiteY16" fmla="*/ 681 h 1091"/>
                <a:gd name="connsiteX17" fmla="*/ 0 w 2895"/>
                <a:gd name="connsiteY17" fmla="*/ 1070 h 1091"/>
                <a:gd name="connsiteX18" fmla="*/ 56 w 2895"/>
                <a:gd name="connsiteY18" fmla="*/ 908 h 1091"/>
                <a:gd name="connsiteX19" fmla="*/ 325 w 2895"/>
                <a:gd name="connsiteY19" fmla="*/ 673 h 1091"/>
                <a:gd name="connsiteX20" fmla="*/ 973 w 2895"/>
                <a:gd name="connsiteY20" fmla="*/ 702 h 1091"/>
                <a:gd name="connsiteX21" fmla="*/ 1850 w 2895"/>
                <a:gd name="connsiteY21" fmla="*/ 1065 h 1091"/>
                <a:gd name="connsiteX22" fmla="*/ 2137 w 2895"/>
                <a:gd name="connsiteY22" fmla="*/ 855 h 1091"/>
                <a:gd name="connsiteX0" fmla="*/ 954 w 2895"/>
                <a:gd name="connsiteY0" fmla="*/ 697 h 1091"/>
                <a:gd name="connsiteX1" fmla="*/ 1611 w 2895"/>
                <a:gd name="connsiteY1" fmla="*/ 694 h 1091"/>
                <a:gd name="connsiteX2" fmla="*/ 1740 w 2895"/>
                <a:gd name="connsiteY2" fmla="*/ 588 h 1091"/>
                <a:gd name="connsiteX3" fmla="*/ 2389 w 2895"/>
                <a:gd name="connsiteY3" fmla="*/ 402 h 1091"/>
                <a:gd name="connsiteX4" fmla="*/ 2895 w 2895"/>
                <a:gd name="connsiteY4" fmla="*/ 415 h 1091"/>
                <a:gd name="connsiteX5" fmla="*/ 2878 w 2895"/>
                <a:gd name="connsiteY5" fmla="*/ 424 h 1091"/>
                <a:gd name="connsiteX6" fmla="*/ 2878 w 2895"/>
                <a:gd name="connsiteY6" fmla="*/ 424 h 1091"/>
                <a:gd name="connsiteX7" fmla="*/ 2449 w 2895"/>
                <a:gd name="connsiteY7" fmla="*/ 382 h 1091"/>
                <a:gd name="connsiteX8" fmla="*/ 2801 w 2895"/>
                <a:gd name="connsiteY8" fmla="*/ 0 h 1091"/>
                <a:gd name="connsiteX9" fmla="*/ 2474 w 2895"/>
                <a:gd name="connsiteY9" fmla="*/ 344 h 1091"/>
                <a:gd name="connsiteX10" fmla="*/ 2137 w 2895"/>
                <a:gd name="connsiteY10" fmla="*/ 312 h 1091"/>
                <a:gd name="connsiteX11" fmla="*/ 1711 w 2895"/>
                <a:gd name="connsiteY11" fmla="*/ 545 h 1091"/>
                <a:gd name="connsiteX12" fmla="*/ 1609 w 2895"/>
                <a:gd name="connsiteY12" fmla="*/ 619 h 1091"/>
                <a:gd name="connsiteX13" fmla="*/ 1353 w 2895"/>
                <a:gd name="connsiteY13" fmla="*/ 675 h 1091"/>
                <a:gd name="connsiteX14" fmla="*/ 893 w 2895"/>
                <a:gd name="connsiteY14" fmla="*/ 585 h 1091"/>
                <a:gd name="connsiteX15" fmla="*/ 6 w 2895"/>
                <a:gd name="connsiteY15" fmla="*/ 676 h 1091"/>
                <a:gd name="connsiteX16" fmla="*/ 0 w 2895"/>
                <a:gd name="connsiteY16" fmla="*/ 681 h 1091"/>
                <a:gd name="connsiteX17" fmla="*/ 0 w 2895"/>
                <a:gd name="connsiteY17" fmla="*/ 1070 h 1091"/>
                <a:gd name="connsiteX18" fmla="*/ 56 w 2895"/>
                <a:gd name="connsiteY18" fmla="*/ 908 h 1091"/>
                <a:gd name="connsiteX19" fmla="*/ 325 w 2895"/>
                <a:gd name="connsiteY19" fmla="*/ 673 h 1091"/>
                <a:gd name="connsiteX20" fmla="*/ 973 w 2895"/>
                <a:gd name="connsiteY20" fmla="*/ 702 h 1091"/>
                <a:gd name="connsiteX21" fmla="*/ 1850 w 2895"/>
                <a:gd name="connsiteY21" fmla="*/ 1065 h 1091"/>
                <a:gd name="connsiteX22" fmla="*/ 2139 w 2895"/>
                <a:gd name="connsiteY22" fmla="*/ 850 h 1091"/>
                <a:gd name="connsiteX0" fmla="*/ 954 w 2895"/>
                <a:gd name="connsiteY0" fmla="*/ 697 h 1070"/>
                <a:gd name="connsiteX1" fmla="*/ 1611 w 2895"/>
                <a:gd name="connsiteY1" fmla="*/ 694 h 1070"/>
                <a:gd name="connsiteX2" fmla="*/ 1740 w 2895"/>
                <a:gd name="connsiteY2" fmla="*/ 588 h 1070"/>
                <a:gd name="connsiteX3" fmla="*/ 2389 w 2895"/>
                <a:gd name="connsiteY3" fmla="*/ 402 h 1070"/>
                <a:gd name="connsiteX4" fmla="*/ 2895 w 2895"/>
                <a:gd name="connsiteY4" fmla="*/ 415 h 1070"/>
                <a:gd name="connsiteX5" fmla="*/ 2878 w 2895"/>
                <a:gd name="connsiteY5" fmla="*/ 424 h 1070"/>
                <a:gd name="connsiteX6" fmla="*/ 2878 w 2895"/>
                <a:gd name="connsiteY6" fmla="*/ 424 h 1070"/>
                <a:gd name="connsiteX7" fmla="*/ 2449 w 2895"/>
                <a:gd name="connsiteY7" fmla="*/ 382 h 1070"/>
                <a:gd name="connsiteX8" fmla="*/ 2801 w 2895"/>
                <a:gd name="connsiteY8" fmla="*/ 0 h 1070"/>
                <a:gd name="connsiteX9" fmla="*/ 2474 w 2895"/>
                <a:gd name="connsiteY9" fmla="*/ 344 h 1070"/>
                <a:gd name="connsiteX10" fmla="*/ 2137 w 2895"/>
                <a:gd name="connsiteY10" fmla="*/ 312 h 1070"/>
                <a:gd name="connsiteX11" fmla="*/ 1711 w 2895"/>
                <a:gd name="connsiteY11" fmla="*/ 545 h 1070"/>
                <a:gd name="connsiteX12" fmla="*/ 1609 w 2895"/>
                <a:gd name="connsiteY12" fmla="*/ 619 h 1070"/>
                <a:gd name="connsiteX13" fmla="*/ 1353 w 2895"/>
                <a:gd name="connsiteY13" fmla="*/ 675 h 1070"/>
                <a:gd name="connsiteX14" fmla="*/ 893 w 2895"/>
                <a:gd name="connsiteY14" fmla="*/ 585 h 1070"/>
                <a:gd name="connsiteX15" fmla="*/ 6 w 2895"/>
                <a:gd name="connsiteY15" fmla="*/ 676 h 1070"/>
                <a:gd name="connsiteX16" fmla="*/ 0 w 2895"/>
                <a:gd name="connsiteY16" fmla="*/ 681 h 1070"/>
                <a:gd name="connsiteX17" fmla="*/ 0 w 2895"/>
                <a:gd name="connsiteY17" fmla="*/ 1070 h 1070"/>
                <a:gd name="connsiteX18" fmla="*/ 56 w 2895"/>
                <a:gd name="connsiteY18" fmla="*/ 908 h 1070"/>
                <a:gd name="connsiteX19" fmla="*/ 325 w 2895"/>
                <a:gd name="connsiteY19" fmla="*/ 673 h 1070"/>
                <a:gd name="connsiteX20" fmla="*/ 973 w 2895"/>
                <a:gd name="connsiteY20" fmla="*/ 702 h 1070"/>
                <a:gd name="connsiteX21" fmla="*/ 1850 w 2895"/>
                <a:gd name="connsiteY21" fmla="*/ 1065 h 1070"/>
                <a:gd name="connsiteX0" fmla="*/ 954 w 2895"/>
                <a:gd name="connsiteY0" fmla="*/ 697 h 1070"/>
                <a:gd name="connsiteX1" fmla="*/ 1611 w 2895"/>
                <a:gd name="connsiteY1" fmla="*/ 694 h 1070"/>
                <a:gd name="connsiteX2" fmla="*/ 1740 w 2895"/>
                <a:gd name="connsiteY2" fmla="*/ 588 h 1070"/>
                <a:gd name="connsiteX3" fmla="*/ 2389 w 2895"/>
                <a:gd name="connsiteY3" fmla="*/ 402 h 1070"/>
                <a:gd name="connsiteX4" fmla="*/ 2895 w 2895"/>
                <a:gd name="connsiteY4" fmla="*/ 415 h 1070"/>
                <a:gd name="connsiteX5" fmla="*/ 2878 w 2895"/>
                <a:gd name="connsiteY5" fmla="*/ 424 h 1070"/>
                <a:gd name="connsiteX6" fmla="*/ 2878 w 2895"/>
                <a:gd name="connsiteY6" fmla="*/ 424 h 1070"/>
                <a:gd name="connsiteX7" fmla="*/ 2449 w 2895"/>
                <a:gd name="connsiteY7" fmla="*/ 382 h 1070"/>
                <a:gd name="connsiteX8" fmla="*/ 2801 w 2895"/>
                <a:gd name="connsiteY8" fmla="*/ 0 h 1070"/>
                <a:gd name="connsiteX9" fmla="*/ 2474 w 2895"/>
                <a:gd name="connsiteY9" fmla="*/ 344 h 1070"/>
                <a:gd name="connsiteX10" fmla="*/ 2137 w 2895"/>
                <a:gd name="connsiteY10" fmla="*/ 312 h 1070"/>
                <a:gd name="connsiteX11" fmla="*/ 1711 w 2895"/>
                <a:gd name="connsiteY11" fmla="*/ 545 h 1070"/>
                <a:gd name="connsiteX12" fmla="*/ 1609 w 2895"/>
                <a:gd name="connsiteY12" fmla="*/ 619 h 1070"/>
                <a:gd name="connsiteX13" fmla="*/ 1353 w 2895"/>
                <a:gd name="connsiteY13" fmla="*/ 675 h 1070"/>
                <a:gd name="connsiteX14" fmla="*/ 893 w 2895"/>
                <a:gd name="connsiteY14" fmla="*/ 585 h 1070"/>
                <a:gd name="connsiteX15" fmla="*/ 6 w 2895"/>
                <a:gd name="connsiteY15" fmla="*/ 676 h 1070"/>
                <a:gd name="connsiteX16" fmla="*/ 0 w 2895"/>
                <a:gd name="connsiteY16" fmla="*/ 681 h 1070"/>
                <a:gd name="connsiteX17" fmla="*/ 0 w 2895"/>
                <a:gd name="connsiteY17" fmla="*/ 1070 h 1070"/>
                <a:gd name="connsiteX18" fmla="*/ 56 w 2895"/>
                <a:gd name="connsiteY18" fmla="*/ 908 h 1070"/>
                <a:gd name="connsiteX19" fmla="*/ 325 w 2895"/>
                <a:gd name="connsiteY19" fmla="*/ 673 h 1070"/>
                <a:gd name="connsiteX20" fmla="*/ 973 w 2895"/>
                <a:gd name="connsiteY20" fmla="*/ 702 h 1070"/>
                <a:gd name="connsiteX21" fmla="*/ 976 w 2895"/>
                <a:gd name="connsiteY21" fmla="*/ 718 h 1070"/>
                <a:gd name="connsiteX0" fmla="*/ 954 w 2895"/>
                <a:gd name="connsiteY0" fmla="*/ 697 h 1070"/>
                <a:gd name="connsiteX1" fmla="*/ 1611 w 2895"/>
                <a:gd name="connsiteY1" fmla="*/ 694 h 1070"/>
                <a:gd name="connsiteX2" fmla="*/ 1740 w 2895"/>
                <a:gd name="connsiteY2" fmla="*/ 588 h 1070"/>
                <a:gd name="connsiteX3" fmla="*/ 2389 w 2895"/>
                <a:gd name="connsiteY3" fmla="*/ 402 h 1070"/>
                <a:gd name="connsiteX4" fmla="*/ 2895 w 2895"/>
                <a:gd name="connsiteY4" fmla="*/ 415 h 1070"/>
                <a:gd name="connsiteX5" fmla="*/ 2878 w 2895"/>
                <a:gd name="connsiteY5" fmla="*/ 424 h 1070"/>
                <a:gd name="connsiteX6" fmla="*/ 2878 w 2895"/>
                <a:gd name="connsiteY6" fmla="*/ 424 h 1070"/>
                <a:gd name="connsiteX7" fmla="*/ 2449 w 2895"/>
                <a:gd name="connsiteY7" fmla="*/ 382 h 1070"/>
                <a:gd name="connsiteX8" fmla="*/ 2801 w 2895"/>
                <a:gd name="connsiteY8" fmla="*/ 0 h 1070"/>
                <a:gd name="connsiteX9" fmla="*/ 2474 w 2895"/>
                <a:gd name="connsiteY9" fmla="*/ 344 h 1070"/>
                <a:gd name="connsiteX10" fmla="*/ 2137 w 2895"/>
                <a:gd name="connsiteY10" fmla="*/ 312 h 1070"/>
                <a:gd name="connsiteX11" fmla="*/ 1711 w 2895"/>
                <a:gd name="connsiteY11" fmla="*/ 545 h 1070"/>
                <a:gd name="connsiteX12" fmla="*/ 1609 w 2895"/>
                <a:gd name="connsiteY12" fmla="*/ 619 h 1070"/>
                <a:gd name="connsiteX13" fmla="*/ 1353 w 2895"/>
                <a:gd name="connsiteY13" fmla="*/ 675 h 1070"/>
                <a:gd name="connsiteX14" fmla="*/ 893 w 2895"/>
                <a:gd name="connsiteY14" fmla="*/ 585 h 1070"/>
                <a:gd name="connsiteX15" fmla="*/ 6 w 2895"/>
                <a:gd name="connsiteY15" fmla="*/ 676 h 1070"/>
                <a:gd name="connsiteX16" fmla="*/ 0 w 2895"/>
                <a:gd name="connsiteY16" fmla="*/ 681 h 1070"/>
                <a:gd name="connsiteX17" fmla="*/ 0 w 2895"/>
                <a:gd name="connsiteY17" fmla="*/ 1070 h 1070"/>
                <a:gd name="connsiteX18" fmla="*/ 56 w 2895"/>
                <a:gd name="connsiteY18" fmla="*/ 908 h 1070"/>
                <a:gd name="connsiteX19" fmla="*/ 325 w 2895"/>
                <a:gd name="connsiteY19" fmla="*/ 673 h 1070"/>
                <a:gd name="connsiteX20" fmla="*/ 973 w 2895"/>
                <a:gd name="connsiteY20" fmla="*/ 702 h 1070"/>
                <a:gd name="connsiteX0" fmla="*/ 954 w 2895"/>
                <a:gd name="connsiteY0" fmla="*/ 697 h 1070"/>
                <a:gd name="connsiteX1" fmla="*/ 1611 w 2895"/>
                <a:gd name="connsiteY1" fmla="*/ 694 h 1070"/>
                <a:gd name="connsiteX2" fmla="*/ 1740 w 2895"/>
                <a:gd name="connsiteY2" fmla="*/ 588 h 1070"/>
                <a:gd name="connsiteX3" fmla="*/ 2389 w 2895"/>
                <a:gd name="connsiteY3" fmla="*/ 402 h 1070"/>
                <a:gd name="connsiteX4" fmla="*/ 2895 w 2895"/>
                <a:gd name="connsiteY4" fmla="*/ 415 h 1070"/>
                <a:gd name="connsiteX5" fmla="*/ 2878 w 2895"/>
                <a:gd name="connsiteY5" fmla="*/ 424 h 1070"/>
                <a:gd name="connsiteX6" fmla="*/ 2878 w 2895"/>
                <a:gd name="connsiteY6" fmla="*/ 424 h 1070"/>
                <a:gd name="connsiteX7" fmla="*/ 2449 w 2895"/>
                <a:gd name="connsiteY7" fmla="*/ 382 h 1070"/>
                <a:gd name="connsiteX8" fmla="*/ 2801 w 2895"/>
                <a:gd name="connsiteY8" fmla="*/ 0 h 1070"/>
                <a:gd name="connsiteX9" fmla="*/ 2474 w 2895"/>
                <a:gd name="connsiteY9" fmla="*/ 344 h 1070"/>
                <a:gd name="connsiteX10" fmla="*/ 2137 w 2895"/>
                <a:gd name="connsiteY10" fmla="*/ 312 h 1070"/>
                <a:gd name="connsiteX11" fmla="*/ 1711 w 2895"/>
                <a:gd name="connsiteY11" fmla="*/ 545 h 1070"/>
                <a:gd name="connsiteX12" fmla="*/ 1609 w 2895"/>
                <a:gd name="connsiteY12" fmla="*/ 619 h 1070"/>
                <a:gd name="connsiteX13" fmla="*/ 1353 w 2895"/>
                <a:gd name="connsiteY13" fmla="*/ 675 h 1070"/>
                <a:gd name="connsiteX14" fmla="*/ 893 w 2895"/>
                <a:gd name="connsiteY14" fmla="*/ 585 h 1070"/>
                <a:gd name="connsiteX15" fmla="*/ 6 w 2895"/>
                <a:gd name="connsiteY15" fmla="*/ 676 h 1070"/>
                <a:gd name="connsiteX16" fmla="*/ 0 w 2895"/>
                <a:gd name="connsiteY16" fmla="*/ 681 h 1070"/>
                <a:gd name="connsiteX17" fmla="*/ 0 w 2895"/>
                <a:gd name="connsiteY17" fmla="*/ 1070 h 1070"/>
                <a:gd name="connsiteX18" fmla="*/ 123 w 2895"/>
                <a:gd name="connsiteY18" fmla="*/ 890 h 1070"/>
                <a:gd name="connsiteX19" fmla="*/ 325 w 2895"/>
                <a:gd name="connsiteY19" fmla="*/ 673 h 1070"/>
                <a:gd name="connsiteX20" fmla="*/ 973 w 2895"/>
                <a:gd name="connsiteY20" fmla="*/ 702 h 1070"/>
                <a:gd name="connsiteX0" fmla="*/ 954 w 2895"/>
                <a:gd name="connsiteY0" fmla="*/ 697 h 1077"/>
                <a:gd name="connsiteX1" fmla="*/ 1611 w 2895"/>
                <a:gd name="connsiteY1" fmla="*/ 694 h 1077"/>
                <a:gd name="connsiteX2" fmla="*/ 1740 w 2895"/>
                <a:gd name="connsiteY2" fmla="*/ 588 h 1077"/>
                <a:gd name="connsiteX3" fmla="*/ 2389 w 2895"/>
                <a:gd name="connsiteY3" fmla="*/ 402 h 1077"/>
                <a:gd name="connsiteX4" fmla="*/ 2895 w 2895"/>
                <a:gd name="connsiteY4" fmla="*/ 415 h 1077"/>
                <a:gd name="connsiteX5" fmla="*/ 2878 w 2895"/>
                <a:gd name="connsiteY5" fmla="*/ 424 h 1077"/>
                <a:gd name="connsiteX6" fmla="*/ 2878 w 2895"/>
                <a:gd name="connsiteY6" fmla="*/ 424 h 1077"/>
                <a:gd name="connsiteX7" fmla="*/ 2449 w 2895"/>
                <a:gd name="connsiteY7" fmla="*/ 382 h 1077"/>
                <a:gd name="connsiteX8" fmla="*/ 2801 w 2895"/>
                <a:gd name="connsiteY8" fmla="*/ 0 h 1077"/>
                <a:gd name="connsiteX9" fmla="*/ 2474 w 2895"/>
                <a:gd name="connsiteY9" fmla="*/ 344 h 1077"/>
                <a:gd name="connsiteX10" fmla="*/ 2137 w 2895"/>
                <a:gd name="connsiteY10" fmla="*/ 312 h 1077"/>
                <a:gd name="connsiteX11" fmla="*/ 1711 w 2895"/>
                <a:gd name="connsiteY11" fmla="*/ 545 h 1077"/>
                <a:gd name="connsiteX12" fmla="*/ 1609 w 2895"/>
                <a:gd name="connsiteY12" fmla="*/ 619 h 1077"/>
                <a:gd name="connsiteX13" fmla="*/ 1353 w 2895"/>
                <a:gd name="connsiteY13" fmla="*/ 675 h 1077"/>
                <a:gd name="connsiteX14" fmla="*/ 893 w 2895"/>
                <a:gd name="connsiteY14" fmla="*/ 585 h 1077"/>
                <a:gd name="connsiteX15" fmla="*/ 6 w 2895"/>
                <a:gd name="connsiteY15" fmla="*/ 676 h 1077"/>
                <a:gd name="connsiteX16" fmla="*/ 0 w 2895"/>
                <a:gd name="connsiteY16" fmla="*/ 681 h 1077"/>
                <a:gd name="connsiteX17" fmla="*/ 104 w 2895"/>
                <a:gd name="connsiteY17" fmla="*/ 1077 h 1077"/>
                <a:gd name="connsiteX18" fmla="*/ 123 w 2895"/>
                <a:gd name="connsiteY18" fmla="*/ 890 h 1077"/>
                <a:gd name="connsiteX19" fmla="*/ 325 w 2895"/>
                <a:gd name="connsiteY19" fmla="*/ 673 h 1077"/>
                <a:gd name="connsiteX20" fmla="*/ 973 w 2895"/>
                <a:gd name="connsiteY20" fmla="*/ 702 h 1077"/>
                <a:gd name="connsiteX0" fmla="*/ 950 w 2891"/>
                <a:gd name="connsiteY0" fmla="*/ 697 h 1077"/>
                <a:gd name="connsiteX1" fmla="*/ 1607 w 2891"/>
                <a:gd name="connsiteY1" fmla="*/ 694 h 1077"/>
                <a:gd name="connsiteX2" fmla="*/ 1736 w 2891"/>
                <a:gd name="connsiteY2" fmla="*/ 588 h 1077"/>
                <a:gd name="connsiteX3" fmla="*/ 2385 w 2891"/>
                <a:gd name="connsiteY3" fmla="*/ 402 h 1077"/>
                <a:gd name="connsiteX4" fmla="*/ 2891 w 2891"/>
                <a:gd name="connsiteY4" fmla="*/ 415 h 1077"/>
                <a:gd name="connsiteX5" fmla="*/ 2874 w 2891"/>
                <a:gd name="connsiteY5" fmla="*/ 424 h 1077"/>
                <a:gd name="connsiteX6" fmla="*/ 2874 w 2891"/>
                <a:gd name="connsiteY6" fmla="*/ 424 h 1077"/>
                <a:gd name="connsiteX7" fmla="*/ 2445 w 2891"/>
                <a:gd name="connsiteY7" fmla="*/ 382 h 1077"/>
                <a:gd name="connsiteX8" fmla="*/ 2797 w 2891"/>
                <a:gd name="connsiteY8" fmla="*/ 0 h 1077"/>
                <a:gd name="connsiteX9" fmla="*/ 2470 w 2891"/>
                <a:gd name="connsiteY9" fmla="*/ 344 h 1077"/>
                <a:gd name="connsiteX10" fmla="*/ 2133 w 2891"/>
                <a:gd name="connsiteY10" fmla="*/ 312 h 1077"/>
                <a:gd name="connsiteX11" fmla="*/ 1707 w 2891"/>
                <a:gd name="connsiteY11" fmla="*/ 545 h 1077"/>
                <a:gd name="connsiteX12" fmla="*/ 1605 w 2891"/>
                <a:gd name="connsiteY12" fmla="*/ 619 h 1077"/>
                <a:gd name="connsiteX13" fmla="*/ 1349 w 2891"/>
                <a:gd name="connsiteY13" fmla="*/ 675 h 1077"/>
                <a:gd name="connsiteX14" fmla="*/ 889 w 2891"/>
                <a:gd name="connsiteY14" fmla="*/ 585 h 1077"/>
                <a:gd name="connsiteX15" fmla="*/ 2 w 2891"/>
                <a:gd name="connsiteY15" fmla="*/ 676 h 1077"/>
                <a:gd name="connsiteX16" fmla="*/ 31 w 2891"/>
                <a:gd name="connsiteY16" fmla="*/ 669 h 1077"/>
                <a:gd name="connsiteX17" fmla="*/ 100 w 2891"/>
                <a:gd name="connsiteY17" fmla="*/ 1077 h 1077"/>
                <a:gd name="connsiteX18" fmla="*/ 119 w 2891"/>
                <a:gd name="connsiteY18" fmla="*/ 890 h 1077"/>
                <a:gd name="connsiteX19" fmla="*/ 321 w 2891"/>
                <a:gd name="connsiteY19" fmla="*/ 673 h 1077"/>
                <a:gd name="connsiteX20" fmla="*/ 969 w 2891"/>
                <a:gd name="connsiteY20" fmla="*/ 702 h 1077"/>
                <a:gd name="connsiteX0" fmla="*/ 928 w 2869"/>
                <a:gd name="connsiteY0" fmla="*/ 697 h 1077"/>
                <a:gd name="connsiteX1" fmla="*/ 1585 w 2869"/>
                <a:gd name="connsiteY1" fmla="*/ 694 h 1077"/>
                <a:gd name="connsiteX2" fmla="*/ 1714 w 2869"/>
                <a:gd name="connsiteY2" fmla="*/ 588 h 1077"/>
                <a:gd name="connsiteX3" fmla="*/ 2363 w 2869"/>
                <a:gd name="connsiteY3" fmla="*/ 402 h 1077"/>
                <a:gd name="connsiteX4" fmla="*/ 2869 w 2869"/>
                <a:gd name="connsiteY4" fmla="*/ 415 h 1077"/>
                <a:gd name="connsiteX5" fmla="*/ 2852 w 2869"/>
                <a:gd name="connsiteY5" fmla="*/ 424 h 1077"/>
                <a:gd name="connsiteX6" fmla="*/ 2852 w 2869"/>
                <a:gd name="connsiteY6" fmla="*/ 424 h 1077"/>
                <a:gd name="connsiteX7" fmla="*/ 2423 w 2869"/>
                <a:gd name="connsiteY7" fmla="*/ 382 h 1077"/>
                <a:gd name="connsiteX8" fmla="*/ 2775 w 2869"/>
                <a:gd name="connsiteY8" fmla="*/ 0 h 1077"/>
                <a:gd name="connsiteX9" fmla="*/ 2448 w 2869"/>
                <a:gd name="connsiteY9" fmla="*/ 344 h 1077"/>
                <a:gd name="connsiteX10" fmla="*/ 2111 w 2869"/>
                <a:gd name="connsiteY10" fmla="*/ 312 h 1077"/>
                <a:gd name="connsiteX11" fmla="*/ 1685 w 2869"/>
                <a:gd name="connsiteY11" fmla="*/ 545 h 1077"/>
                <a:gd name="connsiteX12" fmla="*/ 1583 w 2869"/>
                <a:gd name="connsiteY12" fmla="*/ 619 h 1077"/>
                <a:gd name="connsiteX13" fmla="*/ 1327 w 2869"/>
                <a:gd name="connsiteY13" fmla="*/ 675 h 1077"/>
                <a:gd name="connsiteX14" fmla="*/ 867 w 2869"/>
                <a:gd name="connsiteY14" fmla="*/ 585 h 1077"/>
                <a:gd name="connsiteX15" fmla="*/ 2 w 2869"/>
                <a:gd name="connsiteY15" fmla="*/ 603 h 1077"/>
                <a:gd name="connsiteX16" fmla="*/ 9 w 2869"/>
                <a:gd name="connsiteY16" fmla="*/ 669 h 1077"/>
                <a:gd name="connsiteX17" fmla="*/ 78 w 2869"/>
                <a:gd name="connsiteY17" fmla="*/ 1077 h 1077"/>
                <a:gd name="connsiteX18" fmla="*/ 97 w 2869"/>
                <a:gd name="connsiteY18" fmla="*/ 890 h 1077"/>
                <a:gd name="connsiteX19" fmla="*/ 299 w 2869"/>
                <a:gd name="connsiteY19" fmla="*/ 673 h 1077"/>
                <a:gd name="connsiteX20" fmla="*/ 947 w 2869"/>
                <a:gd name="connsiteY20" fmla="*/ 702 h 1077"/>
                <a:gd name="connsiteX0" fmla="*/ 966 w 2907"/>
                <a:gd name="connsiteY0" fmla="*/ 697 h 1077"/>
                <a:gd name="connsiteX1" fmla="*/ 1623 w 2907"/>
                <a:gd name="connsiteY1" fmla="*/ 694 h 1077"/>
                <a:gd name="connsiteX2" fmla="*/ 1752 w 2907"/>
                <a:gd name="connsiteY2" fmla="*/ 588 h 1077"/>
                <a:gd name="connsiteX3" fmla="*/ 2401 w 2907"/>
                <a:gd name="connsiteY3" fmla="*/ 402 h 1077"/>
                <a:gd name="connsiteX4" fmla="*/ 2907 w 2907"/>
                <a:gd name="connsiteY4" fmla="*/ 415 h 1077"/>
                <a:gd name="connsiteX5" fmla="*/ 2890 w 2907"/>
                <a:gd name="connsiteY5" fmla="*/ 424 h 1077"/>
                <a:gd name="connsiteX6" fmla="*/ 2890 w 2907"/>
                <a:gd name="connsiteY6" fmla="*/ 424 h 1077"/>
                <a:gd name="connsiteX7" fmla="*/ 2461 w 2907"/>
                <a:gd name="connsiteY7" fmla="*/ 382 h 1077"/>
                <a:gd name="connsiteX8" fmla="*/ 2813 w 2907"/>
                <a:gd name="connsiteY8" fmla="*/ 0 h 1077"/>
                <a:gd name="connsiteX9" fmla="*/ 2486 w 2907"/>
                <a:gd name="connsiteY9" fmla="*/ 344 h 1077"/>
                <a:gd name="connsiteX10" fmla="*/ 2149 w 2907"/>
                <a:gd name="connsiteY10" fmla="*/ 312 h 1077"/>
                <a:gd name="connsiteX11" fmla="*/ 1723 w 2907"/>
                <a:gd name="connsiteY11" fmla="*/ 545 h 1077"/>
                <a:gd name="connsiteX12" fmla="*/ 1621 w 2907"/>
                <a:gd name="connsiteY12" fmla="*/ 619 h 1077"/>
                <a:gd name="connsiteX13" fmla="*/ 1365 w 2907"/>
                <a:gd name="connsiteY13" fmla="*/ 675 h 1077"/>
                <a:gd name="connsiteX14" fmla="*/ 905 w 2907"/>
                <a:gd name="connsiteY14" fmla="*/ 585 h 1077"/>
                <a:gd name="connsiteX15" fmla="*/ 40 w 2907"/>
                <a:gd name="connsiteY15" fmla="*/ 603 h 1077"/>
                <a:gd name="connsiteX16" fmla="*/ 0 w 2907"/>
                <a:gd name="connsiteY16" fmla="*/ 579 h 1077"/>
                <a:gd name="connsiteX17" fmla="*/ 116 w 2907"/>
                <a:gd name="connsiteY17" fmla="*/ 1077 h 1077"/>
                <a:gd name="connsiteX18" fmla="*/ 135 w 2907"/>
                <a:gd name="connsiteY18" fmla="*/ 890 h 1077"/>
                <a:gd name="connsiteX19" fmla="*/ 337 w 2907"/>
                <a:gd name="connsiteY19" fmla="*/ 673 h 1077"/>
                <a:gd name="connsiteX20" fmla="*/ 985 w 2907"/>
                <a:gd name="connsiteY20" fmla="*/ 702 h 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07" h="1077">
                  <a:moveTo>
                    <a:pt x="966" y="697"/>
                  </a:moveTo>
                  <a:cubicBezTo>
                    <a:pt x="1108" y="727"/>
                    <a:pt x="1497" y="786"/>
                    <a:pt x="1623" y="694"/>
                  </a:cubicBezTo>
                  <a:cubicBezTo>
                    <a:pt x="1667" y="661"/>
                    <a:pt x="1708" y="623"/>
                    <a:pt x="1752" y="588"/>
                  </a:cubicBezTo>
                  <a:cubicBezTo>
                    <a:pt x="2134" y="287"/>
                    <a:pt x="2404" y="399"/>
                    <a:pt x="2401" y="402"/>
                  </a:cubicBezTo>
                  <a:cubicBezTo>
                    <a:pt x="2518" y="510"/>
                    <a:pt x="2782" y="511"/>
                    <a:pt x="2907" y="415"/>
                  </a:cubicBezTo>
                  <a:cubicBezTo>
                    <a:pt x="2901" y="418"/>
                    <a:pt x="2896" y="421"/>
                    <a:pt x="2890" y="424"/>
                  </a:cubicBezTo>
                  <a:lnTo>
                    <a:pt x="2890" y="424"/>
                  </a:lnTo>
                  <a:cubicBezTo>
                    <a:pt x="2776" y="484"/>
                    <a:pt x="2556" y="468"/>
                    <a:pt x="2461" y="382"/>
                  </a:cubicBezTo>
                  <a:cubicBezTo>
                    <a:pt x="2594" y="342"/>
                    <a:pt x="2774" y="142"/>
                    <a:pt x="2813" y="0"/>
                  </a:cubicBezTo>
                  <a:cubicBezTo>
                    <a:pt x="2769" y="128"/>
                    <a:pt x="2609" y="309"/>
                    <a:pt x="2486" y="344"/>
                  </a:cubicBezTo>
                  <a:cubicBezTo>
                    <a:pt x="2412" y="366"/>
                    <a:pt x="2258" y="334"/>
                    <a:pt x="2149" y="312"/>
                  </a:cubicBezTo>
                  <a:cubicBezTo>
                    <a:pt x="2096" y="307"/>
                    <a:pt x="1767" y="523"/>
                    <a:pt x="1723" y="545"/>
                  </a:cubicBezTo>
                  <a:cubicBezTo>
                    <a:pt x="1685" y="564"/>
                    <a:pt x="1653" y="593"/>
                    <a:pt x="1621" y="619"/>
                  </a:cubicBezTo>
                  <a:cubicBezTo>
                    <a:pt x="1544" y="679"/>
                    <a:pt x="1459" y="684"/>
                    <a:pt x="1365" y="675"/>
                  </a:cubicBezTo>
                  <a:cubicBezTo>
                    <a:pt x="1283" y="668"/>
                    <a:pt x="1017" y="609"/>
                    <a:pt x="905" y="585"/>
                  </a:cubicBezTo>
                  <a:cubicBezTo>
                    <a:pt x="892" y="585"/>
                    <a:pt x="333" y="356"/>
                    <a:pt x="40" y="603"/>
                  </a:cubicBezTo>
                  <a:cubicBezTo>
                    <a:pt x="38" y="604"/>
                    <a:pt x="2" y="577"/>
                    <a:pt x="0" y="579"/>
                  </a:cubicBezTo>
                  <a:cubicBezTo>
                    <a:pt x="35" y="711"/>
                    <a:pt x="81" y="945"/>
                    <a:pt x="116" y="1077"/>
                  </a:cubicBezTo>
                  <a:cubicBezTo>
                    <a:pt x="134" y="1022"/>
                    <a:pt x="114" y="942"/>
                    <a:pt x="135" y="890"/>
                  </a:cubicBezTo>
                  <a:cubicBezTo>
                    <a:pt x="183" y="773"/>
                    <a:pt x="185" y="695"/>
                    <a:pt x="337" y="673"/>
                  </a:cubicBezTo>
                  <a:cubicBezTo>
                    <a:pt x="561" y="641"/>
                    <a:pt x="765" y="673"/>
                    <a:pt x="985" y="7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8375884">
              <a:off x="2192341" y="4379772"/>
              <a:ext cx="1883062" cy="1026422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7494101">
              <a:off x="4343835" y="5279621"/>
              <a:ext cx="2095500" cy="76621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7358619">
              <a:off x="7157533" y="5048309"/>
              <a:ext cx="2031999" cy="601496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 baseline="-25000" dirty="0">
                <a:cs typeface="+mn-ea"/>
                <a:sym typeface="+mn-lt"/>
              </a:endParaRPr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3380677">
              <a:off x="385394" y="6061932"/>
              <a:ext cx="2372768" cy="704365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3467410">
              <a:off x="2657545" y="6712899"/>
              <a:ext cx="2095500" cy="60179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rgbClr val="5DB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2257082">
              <a:off x="6216651" y="6187576"/>
              <a:ext cx="2032000" cy="879475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t="29003" b="31103"/>
          <a:stretch/>
        </p:blipFill>
        <p:spPr>
          <a:xfrm>
            <a:off x="289647" y="516178"/>
            <a:ext cx="4681262" cy="1400654"/>
          </a:xfrm>
          <a:prstGeom prst="rect">
            <a:avLst/>
          </a:prstGeom>
        </p:spPr>
      </p:pic>
      <p:pic>
        <p:nvPicPr>
          <p:cNvPr id="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06" y="3924740"/>
            <a:ext cx="3353946" cy="22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AFFDD0-D745-20EE-1E93-0CA6BED0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7030A0"/>
                </a:solidFill>
                <a:latin typeface="+mj-ea"/>
              </a:rPr>
              <a:t>本書簡介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678BFF-10F4-846B-0C37-AF8E591660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 fontAlgn="auto">
              <a:buNone/>
            </a:pPr>
            <a:endParaRPr lang="zh-TW" altLang="en-US" sz="2000" b="1" i="0" dirty="0">
              <a:solidFill>
                <a:srgbClr val="008000"/>
              </a:solidFill>
              <a:effectLst/>
              <a:latin typeface="+mj-ea"/>
              <a:ea typeface="+mj-ea"/>
            </a:endParaRPr>
          </a:p>
          <a:p>
            <a:pPr algn="l" fontAlgn="auto"/>
            <a:r>
              <a:rPr lang="zh-TW" altLang="en-US" sz="2900" b="1" i="0" dirty="0">
                <a:solidFill>
                  <a:srgbClr val="002060"/>
                </a:solidFill>
                <a:effectLst/>
                <a:latin typeface="+mj-ea"/>
                <a:ea typeface="+mj-ea"/>
              </a:rPr>
              <a:t>作者</a:t>
            </a:r>
            <a:r>
              <a:rPr lang="en-US" altLang="zh-TW" sz="2900" b="1" i="0" dirty="0">
                <a:solidFill>
                  <a:srgbClr val="002060"/>
                </a:solidFill>
                <a:effectLst/>
                <a:latin typeface="+mj-ea"/>
                <a:ea typeface="+mj-ea"/>
              </a:rPr>
              <a:t>: </a:t>
            </a:r>
          </a:p>
          <a:p>
            <a:pPr marL="0" indent="0" algn="l" fontAlgn="auto">
              <a:buNone/>
            </a:pPr>
            <a:r>
              <a:rPr lang="en-US" altLang="zh-TW" sz="2600" dirty="0">
                <a:solidFill>
                  <a:srgbClr val="333333"/>
                </a:solidFill>
                <a:latin typeface="+mj-ea"/>
                <a:ea typeface="+mj-ea"/>
              </a:rPr>
              <a:t>     </a:t>
            </a:r>
            <a:r>
              <a:rPr lang="zh-TW" altLang="en-US" sz="2600" b="1" i="0" dirty="0">
                <a:solidFill>
                  <a:srgbClr val="C00000"/>
                </a:solidFill>
                <a:effectLst/>
                <a:latin typeface="+mj-ea"/>
                <a:ea typeface="+mj-ea"/>
              </a:rPr>
              <a:t>梁鋒（涼風）</a:t>
            </a:r>
            <a:endParaRPr lang="zh-TW" altLang="en-US" sz="2600" b="0" i="0" dirty="0">
              <a:solidFill>
                <a:srgbClr val="C00000"/>
              </a:solidFill>
              <a:effectLst/>
              <a:latin typeface="+mj-ea"/>
              <a:ea typeface="+mj-ea"/>
            </a:endParaRPr>
          </a:p>
          <a:p>
            <a:pPr algn="l" fontAlgn="auto"/>
            <a:r>
              <a:rPr lang="zh-TW" altLang="en-US" sz="24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人格類型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INTJ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。死硬理性派，重度社交障礙，輕度習得性無助。熱衷探尋一切未知，喜歡同時  閱讀幾種完全不相關的書籍把自己搞得很疲憊，時常被認為不務正業。主要負責全書文字部分  和內向型人格繪製。</a:t>
            </a:r>
          </a:p>
          <a:p>
            <a:pPr marL="0" indent="0" algn="l" fontAlgn="auto">
              <a:buNone/>
            </a:pPr>
            <a:endParaRPr lang="zh-TW" altLang="en-US" sz="2600" b="0" i="0" dirty="0">
              <a:solidFill>
                <a:srgbClr val="333333"/>
              </a:solidFill>
              <a:effectLst/>
              <a:latin typeface="+mj-ea"/>
              <a:ea typeface="+mj-ea"/>
            </a:endParaRPr>
          </a:p>
          <a:p>
            <a:pPr marL="0" indent="0" algn="l" fontAlgn="auto">
              <a:buNone/>
            </a:pPr>
            <a:r>
              <a:rPr lang="zh-TW" altLang="en-US" sz="2600" b="1" i="0" dirty="0">
                <a:solidFill>
                  <a:srgbClr val="C00000"/>
                </a:solidFill>
                <a:effectLst/>
                <a:latin typeface="+mj-ea"/>
                <a:ea typeface="+mj-ea"/>
              </a:rPr>
              <a:t>     胡淩浩（浩子）</a:t>
            </a:r>
          </a:p>
          <a:p>
            <a:pPr algn="l" fontAlgn="auto"/>
            <a:r>
              <a:rPr lang="zh-TW" altLang="en-US" sz="24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人格類型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ENFP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。元氣樂觀，擁有強大的感知能力，語言天賦過人，是可能更適合從事與人溝通的工作卻以漫畫為志業的奇怪少女。主要負責外向型人格繪製。</a:t>
            </a:r>
            <a:endParaRPr lang="en-US" altLang="zh-TW" sz="2400" b="0" i="0" dirty="0">
              <a:solidFill>
                <a:srgbClr val="333333"/>
              </a:solidFill>
              <a:effectLst/>
              <a:latin typeface="+mj-ea"/>
              <a:ea typeface="+mj-ea"/>
            </a:endParaRPr>
          </a:p>
          <a:p>
            <a:pPr algn="l" fontAlgn="auto"/>
            <a:endParaRPr lang="zh-TW" altLang="en-US" sz="2100" b="0" i="0" dirty="0">
              <a:solidFill>
                <a:srgbClr val="333333"/>
              </a:solidFill>
              <a:effectLst/>
              <a:latin typeface="+mj-ea"/>
              <a:ea typeface="+mj-ea"/>
            </a:endParaRPr>
          </a:p>
          <a:p>
            <a:r>
              <a:rPr lang="zh-TW" altLang="en-US" sz="2800" b="1" dirty="0">
                <a:solidFill>
                  <a:srgbClr val="0000FF"/>
                </a:solidFill>
                <a:latin typeface="+mj-ea"/>
                <a:ea typeface="+mj-ea"/>
              </a:rPr>
              <a:t>源自榮格心理學，於二戰時期設計而成的</a:t>
            </a:r>
            <a:r>
              <a:rPr lang="en-US" altLang="zh-TW" sz="2800" b="1" dirty="0">
                <a:solidFill>
                  <a:srgbClr val="0000FF"/>
                </a:solidFill>
                <a:latin typeface="+mj-ea"/>
                <a:ea typeface="+mj-ea"/>
              </a:rPr>
              <a:t>MBTI</a:t>
            </a:r>
            <a:r>
              <a:rPr lang="zh-TW" altLang="en-US" sz="2800" b="1" dirty="0">
                <a:solidFill>
                  <a:srgbClr val="0000FF"/>
                </a:solidFill>
                <a:latin typeface="+mj-ea"/>
                <a:ea typeface="+mj-ea"/>
              </a:rPr>
              <a:t>心理測驗，至今仍是全球最受</a:t>
            </a:r>
            <a:endParaRPr lang="en-US" altLang="zh-TW" sz="28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00FF"/>
                </a:solidFill>
                <a:latin typeface="+mj-ea"/>
                <a:ea typeface="+mj-ea"/>
              </a:rPr>
              <a:t>     </a:t>
            </a:r>
            <a:r>
              <a:rPr lang="zh-TW" altLang="en-US" sz="2800" b="1" dirty="0">
                <a:solidFill>
                  <a:srgbClr val="0000FF"/>
                </a:solidFill>
                <a:latin typeface="+mj-ea"/>
                <a:ea typeface="+mj-ea"/>
              </a:rPr>
              <a:t>歡迎的人格測驗。數十年來，幫助無數人認識自己的潛能、理解他人的需求</a:t>
            </a:r>
            <a:endParaRPr lang="en-US" altLang="zh-TW" sz="28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00FF"/>
                </a:solidFill>
                <a:latin typeface="+mj-ea"/>
                <a:ea typeface="+mj-ea"/>
              </a:rPr>
              <a:t>     </a:t>
            </a:r>
            <a:r>
              <a:rPr lang="zh-TW" altLang="en-US" sz="2800" b="1" dirty="0">
                <a:solidFill>
                  <a:srgbClr val="0000FF"/>
                </a:solidFill>
                <a:latin typeface="+mj-ea"/>
                <a:ea typeface="+mj-ea"/>
              </a:rPr>
              <a:t>增進各種關係。</a:t>
            </a:r>
          </a:p>
          <a:p>
            <a:pPr marL="0" indent="0">
              <a:buNone/>
            </a:pPr>
            <a:endParaRPr lang="zh-TW" altLang="en-US" sz="2800" dirty="0">
              <a:solidFill>
                <a:srgbClr val="333333"/>
              </a:solidFill>
              <a:latin typeface="+mj-ea"/>
              <a:ea typeface="+mj-ea"/>
            </a:endParaRPr>
          </a:p>
          <a:p>
            <a:r>
              <a:rPr lang="zh-TW" altLang="en-US" sz="2800" b="1" dirty="0">
                <a:solidFill>
                  <a:srgbClr val="008000"/>
                </a:solidFill>
                <a:latin typeface="+mj-ea"/>
                <a:ea typeface="+mj-ea"/>
              </a:rPr>
              <a:t>超人氣漫畫家涼風與浩子，依據性格特質，將</a:t>
            </a:r>
            <a:r>
              <a:rPr lang="en-US" altLang="zh-TW" sz="2800" b="1" dirty="0">
                <a:solidFill>
                  <a:srgbClr val="008000"/>
                </a:solidFill>
                <a:latin typeface="+mj-ea"/>
                <a:ea typeface="+mj-ea"/>
              </a:rPr>
              <a:t>MBTI16</a:t>
            </a:r>
            <a:r>
              <a:rPr lang="zh-TW" altLang="en-US" sz="2800" b="1" dirty="0">
                <a:solidFill>
                  <a:srgbClr val="008000"/>
                </a:solidFill>
                <a:latin typeface="+mj-ea"/>
                <a:ea typeface="+mj-ea"/>
              </a:rPr>
              <a:t>型人格塑造成各種鮮活的人氣角色。書中用淺顯易懂的圖文表現每種人格的可愛與古怪，讓你邊看邊笑邊對號入座！ </a:t>
            </a:r>
            <a:endParaRPr lang="en-US" altLang="zh-TW" sz="2800" b="1" dirty="0">
              <a:solidFill>
                <a:srgbClr val="008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415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2B9075-169B-610B-85E0-C4F0CDE8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</a:rPr>
              <a:t>書籍影音介紹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85E26B-D7F3-2AF6-FFFF-CDAD1AB3BE8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400" dirty="0">
                <a:hlinkClick r:id="rId2"/>
              </a:rPr>
              <a:t>https://www.youtube.com/watch?v=_rxGEwA3MnA&amp;t=1s</a:t>
            </a:r>
            <a:endParaRPr lang="en-US" altLang="zh-TW" sz="2400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2DC550-59ED-351E-1886-830B7C030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01"/>
          <a:stretch/>
        </p:blipFill>
        <p:spPr>
          <a:xfrm>
            <a:off x="1001215" y="2060848"/>
            <a:ext cx="7135474" cy="41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8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D2331D-91B2-C9FA-0A10-16F3212D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</a:t>
            </a:r>
            <a:r>
              <a:rPr lang="en-US" altLang="zh-TW" dirty="0"/>
              <a:t>MBTI ? </a:t>
            </a:r>
            <a:endParaRPr lang="zh-TW" altLang="en-US" dirty="0"/>
          </a:p>
        </p:txBody>
      </p:sp>
      <p:pic>
        <p:nvPicPr>
          <p:cNvPr id="6146" name="Picture 2" descr="MBTI ">
            <a:extLst>
              <a:ext uri="{FF2B5EF4-FFF2-40B4-BE49-F238E27FC236}">
                <a16:creationId xmlns:a16="http://schemas.microsoft.com/office/drawing/2014/main" id="{2D891918-22D7-D3AD-77C6-4087877EA1F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8910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11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9A6AF3-99C5-D1E7-4288-883EC106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+mj-ea"/>
              </a:rPr>
              <a:t>各位同學可以上網免費測試自已的唷</a:t>
            </a:r>
            <a:r>
              <a:rPr lang="en-US" altLang="zh-TW" b="1" dirty="0">
                <a:solidFill>
                  <a:srgbClr val="7030A0"/>
                </a:solidFill>
                <a:latin typeface="+mj-ea"/>
              </a:rPr>
              <a:t>!</a:t>
            </a:r>
            <a:endParaRPr lang="zh-TW" altLang="en-US" b="1" dirty="0">
              <a:solidFill>
                <a:srgbClr val="7030A0"/>
              </a:solidFill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339801-C83B-432E-F42B-0AB7BFAAD0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400" dirty="0">
                <a:hlinkClick r:id="rId2"/>
              </a:rPr>
              <a:t>https://www.16personalities.com/ch/%E4%BA%BA%E6%A0%BC%E6%B5%8B%E8%AF%95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B6FDDB-6840-BCD0-1CBC-585155171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0" t="8218" r="200" b="4233"/>
          <a:stretch/>
        </p:blipFill>
        <p:spPr>
          <a:xfrm>
            <a:off x="737365" y="2348880"/>
            <a:ext cx="763269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 1">
            <a:extLst>
              <a:ext uri="{FF2B5EF4-FFF2-40B4-BE49-F238E27FC236}">
                <a16:creationId xmlns:a16="http://schemas.microsoft.com/office/drawing/2014/main" id="{09B10498-CB60-77B2-6805-6BA41C3BB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r>
              <a:rPr lang="zh-TW" altLang="en-US" dirty="0">
                <a:latin typeface="+mj-ea"/>
              </a:rPr>
              <a:t>從韓星看</a:t>
            </a:r>
            <a:r>
              <a:rPr lang="en-US" altLang="zh-TW" dirty="0">
                <a:latin typeface="+mj-ea"/>
              </a:rPr>
              <a:t>MBTI</a:t>
            </a:r>
            <a:endParaRPr lang="en-US" dirty="0">
              <a:latin typeface="+mj-ea"/>
            </a:endParaRPr>
          </a:p>
        </p:txBody>
      </p:sp>
      <p:sp>
        <p:nvSpPr>
          <p:cNvPr id="5129" name="Text Placeholder 2">
            <a:extLst>
              <a:ext uri="{FF2B5EF4-FFF2-40B4-BE49-F238E27FC236}">
                <a16:creationId xmlns:a16="http://schemas.microsoft.com/office/drawing/2014/main" id="{80FDB70C-5CB9-499E-81F5-5F520F04EAF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9512" y="4785518"/>
            <a:ext cx="2362200" cy="4144963"/>
          </a:xfrm>
        </p:spPr>
        <p:txBody>
          <a:bodyPr/>
          <a:lstStyle/>
          <a:p>
            <a:r>
              <a:rPr lang="zh-TW" altLang="en-US" sz="2000" b="1" dirty="0"/>
              <a:t>摘自</a:t>
            </a:r>
            <a:r>
              <a:rPr lang="en-US" altLang="zh-TW" sz="2000" b="1" dirty="0"/>
              <a:t>: 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8F625F-18C0-314A-7850-52122FC5300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910715"/>
            <a:ext cx="5638800" cy="296037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89E60EC-CF27-436E-0D99-7B155102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07" y="5229200"/>
            <a:ext cx="2514786" cy="10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736E9-6D37-9561-3B98-C7E7CA2E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 INTJ </a:t>
            </a:r>
            <a:r>
              <a:rPr lang="zh-TW" altLang="en-US" dirty="0"/>
              <a:t>建築師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6711392-40CB-568A-56D3-053A50575B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371" t="-4396" r="1371" b="4396"/>
          <a:stretch/>
        </p:blipFill>
        <p:spPr>
          <a:xfrm>
            <a:off x="1416514" y="1124744"/>
            <a:ext cx="6254878" cy="5616624"/>
          </a:xfrm>
        </p:spPr>
      </p:pic>
    </p:spTree>
    <p:extLst>
      <p:ext uri="{BB962C8B-B14F-4D97-AF65-F5344CB8AC3E}">
        <p14:creationId xmlns:p14="http://schemas.microsoft.com/office/powerpoint/2010/main" val="164033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A399AF-F013-BFCE-8A2C-3333294F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INTP </a:t>
            </a:r>
            <a:r>
              <a:rPr lang="zh-TW" altLang="en-US" dirty="0"/>
              <a:t>邏輯學家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E100140-9138-4CC8-4F66-FC8FC3D307C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4238"/>
          <a:stretch/>
        </p:blipFill>
        <p:spPr>
          <a:xfrm>
            <a:off x="1209377" y="1340768"/>
            <a:ext cx="6725246" cy="54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62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420</TotalTime>
  <Words>521</Words>
  <Application>Microsoft Office PowerPoint</Application>
  <PresentationFormat>如螢幕大小 (4:3)</PresentationFormat>
  <Paragraphs>58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微軟正黑體</vt:lpstr>
      <vt:lpstr>Arial</vt:lpstr>
      <vt:lpstr>Georgia</vt:lpstr>
      <vt:lpstr>Wingdings</vt:lpstr>
      <vt:lpstr>Wingdings 2</vt:lpstr>
      <vt:lpstr>市鎮</vt:lpstr>
      <vt:lpstr> 書香最前線                                                    </vt:lpstr>
      <vt:lpstr>     書名: 看漫畫，秒懂MBTI 16型人格</vt:lpstr>
      <vt:lpstr>本書簡介</vt:lpstr>
      <vt:lpstr>書籍影音介紹</vt:lpstr>
      <vt:lpstr>什麼是MBTI ? </vt:lpstr>
      <vt:lpstr>各位同學可以上網免費測試自已的唷!</vt:lpstr>
      <vt:lpstr>從韓星看MBTI</vt:lpstr>
      <vt:lpstr>1. INTJ 建築師</vt:lpstr>
      <vt:lpstr>2. INTP 邏輯學家</vt:lpstr>
      <vt:lpstr>3. ENTJ 指揮官</vt:lpstr>
      <vt:lpstr>4. ENTP 辯論家</vt:lpstr>
      <vt:lpstr>5. INFJ 提倡者</vt:lpstr>
      <vt:lpstr>6. INFP 調解員</vt:lpstr>
      <vt:lpstr>7. ENFJ 主人公</vt:lpstr>
      <vt:lpstr>8. ENFP 競選者</vt:lpstr>
      <vt:lpstr>9. ISTJ 後勤專家 </vt:lpstr>
      <vt:lpstr>10. ISFJ 守衛者</vt:lpstr>
      <vt:lpstr>11. ESTJ 總經理</vt:lpstr>
      <vt:lpstr>12. ESDJ 執政官</vt:lpstr>
      <vt:lpstr>13. ISTP 鑑賞家</vt:lpstr>
      <vt:lpstr>14. ISFP 探險家</vt:lpstr>
      <vt:lpstr>15. ESTP 企業家</vt:lpstr>
      <vt:lpstr>16. ESFP 表演者</vt:lpstr>
      <vt:lpstr>PowerPoint 簡報</vt:lpstr>
      <vt:lpstr>書香最前線下期預告  </vt:lpstr>
      <vt:lpstr>PowerPoint 簡報</vt:lpstr>
      <vt:lpstr>PowerPoint 簡報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Users</dc:creator>
  <cp:lastModifiedBy>郁婷 王</cp:lastModifiedBy>
  <cp:revision>14</cp:revision>
  <dcterms:created xsi:type="dcterms:W3CDTF">2019-10-29T08:08:08Z</dcterms:created>
  <dcterms:modified xsi:type="dcterms:W3CDTF">2023-10-02T08:00:29Z</dcterms:modified>
</cp:coreProperties>
</file>