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思源黑体 Heavy" charset="1" panose="020B0A00000000000000"/>
      <p:regular r:id="rId23"/>
    </p:embeddedFont>
    <p:embeddedFont>
      <p:font typeface="思源黑体 Medium" charset="1" panose="020B0600000000000000"/>
      <p:regular r:id="rId24"/>
    </p:embeddedFont>
    <p:embeddedFont>
      <p:font typeface="思源黑体 Bold" charset="1" panose="020B0800000000000000"/>
      <p:regular r:id="rId25"/>
    </p:embeddedFont>
    <p:embeddedFont>
      <p:font typeface="思源黑体" charset="1" panose="020B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3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3.pn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6.png" Type="http://schemas.openxmlformats.org/officeDocument/2006/relationships/image"/><Relationship Id="rId5" Target="../media/image5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6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3.png" Type="http://schemas.openxmlformats.org/officeDocument/2006/relationships/image"/><Relationship Id="rId4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55935" y="171177"/>
            <a:ext cx="8032065" cy="9944646"/>
          </a:xfrm>
          <a:custGeom>
            <a:avLst/>
            <a:gdLst/>
            <a:ahLst/>
            <a:cxnLst/>
            <a:rect r="r" b="b" t="t" l="l"/>
            <a:pathLst>
              <a:path h="9944646" w="8032065">
                <a:moveTo>
                  <a:pt x="0" y="0"/>
                </a:moveTo>
                <a:lnTo>
                  <a:pt x="8032065" y="0"/>
                </a:lnTo>
                <a:lnTo>
                  <a:pt x="8032065" y="9944646"/>
                </a:lnTo>
                <a:lnTo>
                  <a:pt x="0" y="9944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5" r="0" b="-384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55935" y="-591209"/>
            <a:ext cx="8209037" cy="12320826"/>
            <a:chOff x="0" y="0"/>
            <a:chExt cx="9499638" cy="142578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499600" cy="14257910"/>
            </a:xfrm>
            <a:custGeom>
              <a:avLst/>
              <a:gdLst/>
              <a:ahLst/>
              <a:cxnLst/>
              <a:rect r="r" b="b" t="t" l="l"/>
              <a:pathLst>
                <a:path h="14257910" w="9499600">
                  <a:moveTo>
                    <a:pt x="0" y="0"/>
                  </a:moveTo>
                  <a:lnTo>
                    <a:pt x="9499600" y="0"/>
                  </a:lnTo>
                  <a:lnTo>
                    <a:pt x="9499600" y="14257910"/>
                  </a:lnTo>
                  <a:lnTo>
                    <a:pt x="0" y="14257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-5665821">
            <a:off x="2875651" y="-1209100"/>
            <a:ext cx="6384141" cy="12974516"/>
          </a:xfrm>
          <a:custGeom>
            <a:avLst/>
            <a:gdLst/>
            <a:ahLst/>
            <a:cxnLst/>
            <a:rect r="r" b="b" t="t" l="l"/>
            <a:pathLst>
              <a:path h="12974516" w="6384141">
                <a:moveTo>
                  <a:pt x="0" y="0"/>
                </a:moveTo>
                <a:lnTo>
                  <a:pt x="6384141" y="0"/>
                </a:lnTo>
                <a:lnTo>
                  <a:pt x="6384141" y="12974516"/>
                </a:lnTo>
                <a:lnTo>
                  <a:pt x="0" y="12974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327" t="0" r="-6519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538681">
            <a:off x="5339421" y="-1207375"/>
            <a:ext cx="13052707" cy="2414751"/>
          </a:xfrm>
          <a:custGeom>
            <a:avLst/>
            <a:gdLst/>
            <a:ahLst/>
            <a:cxnLst/>
            <a:rect r="r" b="b" t="t" l="l"/>
            <a:pathLst>
              <a:path h="2414751" w="13052707">
                <a:moveTo>
                  <a:pt x="0" y="0"/>
                </a:moveTo>
                <a:lnTo>
                  <a:pt x="13052707" y="0"/>
                </a:lnTo>
                <a:lnTo>
                  <a:pt x="13052707" y="2414750"/>
                </a:lnTo>
                <a:lnTo>
                  <a:pt x="0" y="241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294228">
            <a:off x="9024716" y="9028108"/>
            <a:ext cx="9888315" cy="2175429"/>
          </a:xfrm>
          <a:custGeom>
            <a:avLst/>
            <a:gdLst/>
            <a:ahLst/>
            <a:cxnLst/>
            <a:rect r="r" b="b" t="t" l="l"/>
            <a:pathLst>
              <a:path h="2175429" w="9888315">
                <a:moveTo>
                  <a:pt x="9888315" y="0"/>
                </a:moveTo>
                <a:lnTo>
                  <a:pt x="0" y="0"/>
                </a:lnTo>
                <a:lnTo>
                  <a:pt x="0" y="2175430"/>
                </a:lnTo>
                <a:lnTo>
                  <a:pt x="9888315" y="2175430"/>
                </a:lnTo>
                <a:lnTo>
                  <a:pt x="9888315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396231" y="9655836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9817654" y="0"/>
                </a:moveTo>
                <a:lnTo>
                  <a:pt x="0" y="0"/>
                </a:lnTo>
                <a:lnTo>
                  <a:pt x="0" y="1914443"/>
                </a:lnTo>
                <a:lnTo>
                  <a:pt x="9817654" y="1914443"/>
                </a:lnTo>
                <a:lnTo>
                  <a:pt x="981765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70101" y="4874993"/>
            <a:ext cx="7817253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1"/>
              </a:lnSpc>
            </a:pPr>
            <a:r>
              <a:rPr lang="en-US" sz="8100" spc="445" b="true">
                <a:solidFill>
                  <a:srgbClr val="FFFDF5"/>
                </a:solidFill>
                <a:latin typeface="思源黑体 Heavy"/>
                <a:ea typeface="思源黑体 Heavy"/>
                <a:cs typeface="思源黑体 Heavy"/>
                <a:sym typeface="思源黑体 Heavy"/>
              </a:rPr>
              <a:t>一生的心靈原鄉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35410" y="3928110"/>
            <a:ext cx="2992972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600" spc="179" b="true">
                <a:solidFill>
                  <a:srgbClr val="645B53"/>
                </a:solidFill>
                <a:latin typeface="思源黑体 Medium"/>
                <a:ea typeface="思源黑体 Medium"/>
                <a:cs typeface="思源黑体 Medium"/>
                <a:sym typeface="思源黑体 Medium"/>
              </a:rPr>
              <a:t>聖心女中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38681">
            <a:off x="5339421" y="-1207375"/>
            <a:ext cx="13052707" cy="2414751"/>
          </a:xfrm>
          <a:custGeom>
            <a:avLst/>
            <a:gdLst/>
            <a:ahLst/>
            <a:cxnLst/>
            <a:rect r="r" b="b" t="t" l="l"/>
            <a:pathLst>
              <a:path h="2414751" w="13052707">
                <a:moveTo>
                  <a:pt x="0" y="0"/>
                </a:moveTo>
                <a:lnTo>
                  <a:pt x="13052707" y="0"/>
                </a:lnTo>
                <a:lnTo>
                  <a:pt x="13052707" y="2414750"/>
                </a:lnTo>
                <a:lnTo>
                  <a:pt x="0" y="241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29848" y="-625337"/>
            <a:ext cx="8239225" cy="1730237"/>
          </a:xfrm>
          <a:custGeom>
            <a:avLst/>
            <a:gdLst/>
            <a:ahLst/>
            <a:cxnLst/>
            <a:rect r="r" b="b" t="t" l="l"/>
            <a:pathLst>
              <a:path h="1730237" w="8239225">
                <a:moveTo>
                  <a:pt x="0" y="0"/>
                </a:moveTo>
                <a:lnTo>
                  <a:pt x="8239226" y="0"/>
                </a:lnTo>
                <a:lnTo>
                  <a:pt x="8239226" y="1730237"/>
                </a:lnTo>
                <a:lnTo>
                  <a:pt x="0" y="17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294228">
            <a:off x="8989129" y="8994042"/>
            <a:ext cx="10122654" cy="2226984"/>
          </a:xfrm>
          <a:custGeom>
            <a:avLst/>
            <a:gdLst/>
            <a:ahLst/>
            <a:cxnLst/>
            <a:rect r="r" b="b" t="t" l="l"/>
            <a:pathLst>
              <a:path h="2226984" w="10122654">
                <a:moveTo>
                  <a:pt x="10122654" y="0"/>
                </a:moveTo>
                <a:lnTo>
                  <a:pt x="0" y="0"/>
                </a:lnTo>
                <a:lnTo>
                  <a:pt x="0" y="2226984"/>
                </a:lnTo>
                <a:lnTo>
                  <a:pt x="10122654" y="2226984"/>
                </a:lnTo>
                <a:lnTo>
                  <a:pt x="1012265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96231" y="9503470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9817654" y="0"/>
                </a:moveTo>
                <a:lnTo>
                  <a:pt x="0" y="0"/>
                </a:lnTo>
                <a:lnTo>
                  <a:pt x="0" y="1914443"/>
                </a:lnTo>
                <a:lnTo>
                  <a:pt x="9817654" y="1914443"/>
                </a:lnTo>
                <a:lnTo>
                  <a:pt x="981765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72672" y="1290294"/>
            <a:ext cx="13942655" cy="94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b="true" sz="5500" spc="165">
                <a:solidFill>
                  <a:srgbClr val="645B53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直升的優點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266578" y="3113263"/>
            <a:ext cx="6795599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b="true" sz="3600" spc="179">
                <a:solidFill>
                  <a:srgbClr val="FFA173"/>
                </a:solidFill>
                <a:latin typeface="思源黑体 Medium"/>
                <a:ea typeface="思源黑体 Medium"/>
                <a:cs typeface="思源黑体 Medium"/>
                <a:sym typeface="思源黑体 Medium"/>
              </a:rPr>
              <a:t>小校人數少 → 大學升學有優勢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98914" y="4486768"/>
            <a:ext cx="12167308" cy="3768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排名機會提高（校內名次比較容易往前）</a:t>
            </a:r>
          </a:p>
          <a:p>
            <a:pPr algn="l">
              <a:lnSpc>
                <a:spcPts val="4319"/>
              </a:lnSpc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大學申請（尤其繁星、部分申請入學）很重視「校內排名」。</a:t>
            </a:r>
          </a:p>
          <a:p>
            <a:pPr algn="l" marL="582927" indent="-291463" lvl="1">
              <a:lnSpc>
                <a:spcPts val="4319"/>
              </a:lnSpc>
              <a:buFont typeface="Arial"/>
              <a:buChar char="•"/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大校（如 臺北市立第</a:t>
            </a: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一女子高級中學）：高手很多，要進前10%很難</a:t>
            </a:r>
          </a:p>
          <a:p>
            <a:pPr algn="l" marL="582927" indent="-291463" lvl="1">
              <a:lnSpc>
                <a:spcPts val="4319"/>
              </a:lnSpc>
              <a:buFont typeface="Arial"/>
              <a:buChar char="•"/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小校：人數少，進前段比例「相對容易」</a:t>
            </a:r>
          </a:p>
          <a:p>
            <a:pPr algn="l">
              <a:lnSpc>
                <a:spcPts val="4319"/>
              </a:lnSpc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👉 結果：</a:t>
            </a:r>
          </a:p>
          <a:p>
            <a:pPr algn="l">
              <a:lnSpc>
                <a:spcPts val="4319"/>
              </a:lnSpc>
            </a:pPr>
            <a:r>
              <a:rPr lang="en-US" sz="26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 你在小校可能拿到「更漂亮的排名」，進而拿到更好的申請門票</a:t>
            </a:r>
          </a:p>
          <a:p>
            <a:pPr algn="l">
              <a:lnSpc>
                <a:spcPts val="431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38681">
            <a:off x="5339421" y="-1207375"/>
            <a:ext cx="13052707" cy="2414751"/>
          </a:xfrm>
          <a:custGeom>
            <a:avLst/>
            <a:gdLst/>
            <a:ahLst/>
            <a:cxnLst/>
            <a:rect r="r" b="b" t="t" l="l"/>
            <a:pathLst>
              <a:path h="2414751" w="13052707">
                <a:moveTo>
                  <a:pt x="0" y="0"/>
                </a:moveTo>
                <a:lnTo>
                  <a:pt x="13052707" y="0"/>
                </a:lnTo>
                <a:lnTo>
                  <a:pt x="13052707" y="2414750"/>
                </a:lnTo>
                <a:lnTo>
                  <a:pt x="0" y="241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29848" y="-625337"/>
            <a:ext cx="8239225" cy="1730237"/>
          </a:xfrm>
          <a:custGeom>
            <a:avLst/>
            <a:gdLst/>
            <a:ahLst/>
            <a:cxnLst/>
            <a:rect r="r" b="b" t="t" l="l"/>
            <a:pathLst>
              <a:path h="1730237" w="8239225">
                <a:moveTo>
                  <a:pt x="0" y="0"/>
                </a:moveTo>
                <a:lnTo>
                  <a:pt x="8239226" y="0"/>
                </a:lnTo>
                <a:lnTo>
                  <a:pt x="8239226" y="1730237"/>
                </a:lnTo>
                <a:lnTo>
                  <a:pt x="0" y="17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294228">
            <a:off x="8989129" y="8994042"/>
            <a:ext cx="10122654" cy="2226984"/>
          </a:xfrm>
          <a:custGeom>
            <a:avLst/>
            <a:gdLst/>
            <a:ahLst/>
            <a:cxnLst/>
            <a:rect r="r" b="b" t="t" l="l"/>
            <a:pathLst>
              <a:path h="2226984" w="10122654">
                <a:moveTo>
                  <a:pt x="10122654" y="0"/>
                </a:moveTo>
                <a:lnTo>
                  <a:pt x="0" y="0"/>
                </a:lnTo>
                <a:lnTo>
                  <a:pt x="0" y="2226984"/>
                </a:lnTo>
                <a:lnTo>
                  <a:pt x="10122654" y="2226984"/>
                </a:lnTo>
                <a:lnTo>
                  <a:pt x="1012265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96231" y="9503470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9817654" y="0"/>
                </a:moveTo>
                <a:lnTo>
                  <a:pt x="0" y="0"/>
                </a:lnTo>
                <a:lnTo>
                  <a:pt x="0" y="1914443"/>
                </a:lnTo>
                <a:lnTo>
                  <a:pt x="9817654" y="1914443"/>
                </a:lnTo>
                <a:lnTo>
                  <a:pt x="981765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72672" y="1290294"/>
            <a:ext cx="13942655" cy="94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b="true" sz="5500" spc="165">
                <a:solidFill>
                  <a:srgbClr val="645B53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直升的優點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27362" y="3404260"/>
            <a:ext cx="8928831" cy="573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b="true" sz="3600" spc="179">
                <a:solidFill>
                  <a:srgbClr val="FFA173"/>
                </a:solidFill>
                <a:latin typeface="思源黑体 Medium"/>
                <a:ea typeface="思源黑体 Medium"/>
                <a:cs typeface="思源黑体 Medium"/>
                <a:sym typeface="思源黑体 Medium"/>
              </a:rPr>
              <a:t>老師更了解學生（推薦信與輔導更精準）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25309" y="4802012"/>
            <a:ext cx="9132938" cy="3886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27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小校的老師通常能長期、深入認識學生：</a:t>
            </a:r>
          </a:p>
          <a:p>
            <a:pPr algn="l" marL="604516" indent="-302258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老師們都很用心為孩子輔導升學的管道</a:t>
            </a:r>
          </a:p>
          <a:p>
            <a:pPr algn="l" marL="604516" indent="-302258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能幫你策略性選校、選科系</a:t>
            </a:r>
          </a:p>
          <a:p>
            <a:pPr algn="l" marL="604516" indent="-302258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比較不會被淹沒在大量學生中</a:t>
            </a:r>
          </a:p>
          <a:p>
            <a:pPr algn="l" marL="604516" indent="-302258" lvl="1">
              <a:lnSpc>
                <a:spcPts val="4479"/>
              </a:lnSpc>
              <a:buFont typeface="Arial"/>
              <a:buChar char="•"/>
            </a:pPr>
            <a:r>
              <a:rPr lang="en-US" sz="27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聖心的孩子在面試上都有極大優勢</a:t>
            </a:r>
          </a:p>
          <a:p>
            <a:pPr algn="l">
              <a:lnSpc>
                <a:spcPts val="4479"/>
              </a:lnSpc>
            </a:pPr>
          </a:p>
          <a:p>
            <a:pPr algn="l">
              <a:lnSpc>
                <a:spcPts val="447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89428" y="185673"/>
            <a:ext cx="11909143" cy="8931857"/>
          </a:xfrm>
          <a:custGeom>
            <a:avLst/>
            <a:gdLst/>
            <a:ahLst/>
            <a:cxnLst/>
            <a:rect r="r" b="b" t="t" l="l"/>
            <a:pathLst>
              <a:path h="8931857" w="11909143">
                <a:moveTo>
                  <a:pt x="0" y="0"/>
                </a:moveTo>
                <a:lnTo>
                  <a:pt x="11909144" y="0"/>
                </a:lnTo>
                <a:lnTo>
                  <a:pt x="11909144" y="8931857"/>
                </a:lnTo>
                <a:lnTo>
                  <a:pt x="0" y="8931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377207" y="9471316"/>
            <a:ext cx="11909143" cy="514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聖心的孩子超有創意，學生送給我的禮物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7729" y="1312515"/>
            <a:ext cx="6223789" cy="8302130"/>
          </a:xfrm>
          <a:custGeom>
            <a:avLst/>
            <a:gdLst/>
            <a:ahLst/>
            <a:cxnLst/>
            <a:rect r="r" b="b" t="t" l="l"/>
            <a:pathLst>
              <a:path h="8302130" w="6223789">
                <a:moveTo>
                  <a:pt x="0" y="0"/>
                </a:moveTo>
                <a:lnTo>
                  <a:pt x="6223789" y="0"/>
                </a:lnTo>
                <a:lnTo>
                  <a:pt x="6223789" y="8302130"/>
                </a:lnTo>
                <a:lnTo>
                  <a:pt x="0" y="8302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69660" y="1312515"/>
            <a:ext cx="6228002" cy="8302130"/>
          </a:xfrm>
          <a:custGeom>
            <a:avLst/>
            <a:gdLst/>
            <a:ahLst/>
            <a:cxnLst/>
            <a:rect r="r" b="b" t="t" l="l"/>
            <a:pathLst>
              <a:path h="8302130" w="6228002">
                <a:moveTo>
                  <a:pt x="0" y="0"/>
                </a:moveTo>
                <a:lnTo>
                  <a:pt x="6228002" y="0"/>
                </a:lnTo>
                <a:lnTo>
                  <a:pt x="6228002" y="8302130"/>
                </a:lnTo>
                <a:lnTo>
                  <a:pt x="0" y="8302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10070" y="266382"/>
            <a:ext cx="4978003" cy="514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學習的成果，在高中會突然爆發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280591" cy="6210443"/>
          </a:xfrm>
          <a:custGeom>
            <a:avLst/>
            <a:gdLst/>
            <a:ahLst/>
            <a:cxnLst/>
            <a:rect r="r" b="b" t="t" l="l"/>
            <a:pathLst>
              <a:path h="6210443" w="8280591">
                <a:moveTo>
                  <a:pt x="0" y="0"/>
                </a:moveTo>
                <a:lnTo>
                  <a:pt x="8280591" y="0"/>
                </a:lnTo>
                <a:lnTo>
                  <a:pt x="8280591" y="6210443"/>
                </a:lnTo>
                <a:lnTo>
                  <a:pt x="0" y="6210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89235" y="3105222"/>
            <a:ext cx="9110531" cy="6834440"/>
          </a:xfrm>
          <a:custGeom>
            <a:avLst/>
            <a:gdLst/>
            <a:ahLst/>
            <a:cxnLst/>
            <a:rect r="r" b="b" t="t" l="l"/>
            <a:pathLst>
              <a:path h="6834440" w="9110531">
                <a:moveTo>
                  <a:pt x="0" y="0"/>
                </a:moveTo>
                <a:lnTo>
                  <a:pt x="9110530" y="0"/>
                </a:lnTo>
                <a:lnTo>
                  <a:pt x="9110530" y="6834440"/>
                </a:lnTo>
                <a:lnTo>
                  <a:pt x="0" y="6834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04056" y="1852370"/>
            <a:ext cx="5279888" cy="6582261"/>
          </a:xfrm>
          <a:custGeom>
            <a:avLst/>
            <a:gdLst/>
            <a:ahLst/>
            <a:cxnLst/>
            <a:rect r="r" b="b" t="t" l="l"/>
            <a:pathLst>
              <a:path h="6582261" w="5279888">
                <a:moveTo>
                  <a:pt x="0" y="0"/>
                </a:moveTo>
                <a:lnTo>
                  <a:pt x="5279888" y="0"/>
                </a:lnTo>
                <a:lnTo>
                  <a:pt x="5279888" y="6582260"/>
                </a:lnTo>
                <a:lnTo>
                  <a:pt x="0" y="65822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585" y="0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55444" y="1028700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4335" y="1170228"/>
            <a:ext cx="7048472" cy="7048472"/>
          </a:xfrm>
          <a:custGeom>
            <a:avLst/>
            <a:gdLst/>
            <a:ahLst/>
            <a:cxnLst/>
            <a:rect r="r" b="b" t="t" l="l"/>
            <a:pathLst>
              <a:path h="7048472" w="7048472">
                <a:moveTo>
                  <a:pt x="0" y="0"/>
                </a:moveTo>
                <a:lnTo>
                  <a:pt x="7048472" y="0"/>
                </a:lnTo>
                <a:lnTo>
                  <a:pt x="7048472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61854" y="1842372"/>
            <a:ext cx="5704186" cy="5704186"/>
          </a:xfrm>
          <a:custGeom>
            <a:avLst/>
            <a:gdLst/>
            <a:ahLst/>
            <a:cxnLst/>
            <a:rect r="r" b="b" t="t" l="l"/>
            <a:pathLst>
              <a:path h="5704186" w="5704186">
                <a:moveTo>
                  <a:pt x="0" y="0"/>
                </a:moveTo>
                <a:lnTo>
                  <a:pt x="5704185" y="0"/>
                </a:lnTo>
                <a:lnTo>
                  <a:pt x="5704185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18149" y="4771707"/>
            <a:ext cx="8851702" cy="78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5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再走三年，讓聖心教育在孩子心裡扎根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A1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898556" y="-52415"/>
            <a:ext cx="15249378" cy="10291195"/>
            <a:chOff x="0" y="0"/>
            <a:chExt cx="14257871" cy="96220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57910" cy="9622028"/>
            </a:xfrm>
            <a:custGeom>
              <a:avLst/>
              <a:gdLst/>
              <a:ahLst/>
              <a:cxnLst/>
              <a:rect r="r" b="b" t="t" l="l"/>
              <a:pathLst>
                <a:path h="9622028" w="14257910">
                  <a:moveTo>
                    <a:pt x="0" y="0"/>
                  </a:moveTo>
                  <a:lnTo>
                    <a:pt x="14257910" y="0"/>
                  </a:lnTo>
                  <a:lnTo>
                    <a:pt x="14257910" y="9622028"/>
                  </a:lnTo>
                  <a:lnTo>
                    <a:pt x="0" y="9622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-10800000">
            <a:off x="1209343" y="2096003"/>
            <a:ext cx="8122046" cy="6984959"/>
          </a:xfrm>
          <a:custGeom>
            <a:avLst/>
            <a:gdLst/>
            <a:ahLst/>
            <a:cxnLst/>
            <a:rect r="r" b="b" t="t" l="l"/>
            <a:pathLst>
              <a:path h="6984959" w="8122046">
                <a:moveTo>
                  <a:pt x="0" y="0"/>
                </a:moveTo>
                <a:lnTo>
                  <a:pt x="8122045" y="0"/>
                </a:lnTo>
                <a:lnTo>
                  <a:pt x="8122045" y="6984959"/>
                </a:lnTo>
                <a:lnTo>
                  <a:pt x="0" y="6984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14418" y="9655836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0" y="0"/>
                </a:moveTo>
                <a:lnTo>
                  <a:pt x="9817655" y="0"/>
                </a:lnTo>
                <a:lnTo>
                  <a:pt x="9817655" y="1914443"/>
                </a:lnTo>
                <a:lnTo>
                  <a:pt x="0" y="1914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0337661">
            <a:off x="-658126" y="9066208"/>
            <a:ext cx="9888315" cy="2175429"/>
          </a:xfrm>
          <a:custGeom>
            <a:avLst/>
            <a:gdLst/>
            <a:ahLst/>
            <a:cxnLst/>
            <a:rect r="r" b="b" t="t" l="l"/>
            <a:pathLst>
              <a:path h="2175429" w="9888315">
                <a:moveTo>
                  <a:pt x="0" y="0"/>
                </a:moveTo>
                <a:lnTo>
                  <a:pt x="9888315" y="0"/>
                </a:lnTo>
                <a:lnTo>
                  <a:pt x="9888315" y="2175430"/>
                </a:lnTo>
                <a:lnTo>
                  <a:pt x="0" y="217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79102" y="1268352"/>
            <a:ext cx="2982527" cy="1655302"/>
          </a:xfrm>
          <a:custGeom>
            <a:avLst/>
            <a:gdLst/>
            <a:ahLst/>
            <a:cxnLst/>
            <a:rect r="r" b="b" t="t" l="l"/>
            <a:pathLst>
              <a:path h="1655302" w="2982527">
                <a:moveTo>
                  <a:pt x="0" y="0"/>
                </a:moveTo>
                <a:lnTo>
                  <a:pt x="2982527" y="0"/>
                </a:lnTo>
                <a:lnTo>
                  <a:pt x="2982527" y="1655302"/>
                </a:lnTo>
                <a:lnTo>
                  <a:pt x="0" y="165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45022" y="4583595"/>
            <a:ext cx="5250686" cy="1019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40"/>
              </a:lnSpc>
            </a:pPr>
            <a:r>
              <a:rPr lang="en-US" b="true" sz="6700" spc="67">
                <a:solidFill>
                  <a:srgbClr val="FFA173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我的聖心故事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481103">
            <a:off x="11115752" y="-1024641"/>
            <a:ext cx="6519466" cy="10515268"/>
          </a:xfrm>
          <a:custGeom>
            <a:avLst/>
            <a:gdLst/>
            <a:ahLst/>
            <a:cxnLst/>
            <a:rect r="r" b="b" t="t" l="l"/>
            <a:pathLst>
              <a:path h="10515268" w="6519466">
                <a:moveTo>
                  <a:pt x="0" y="0"/>
                </a:moveTo>
                <a:lnTo>
                  <a:pt x="6519467" y="0"/>
                </a:lnTo>
                <a:lnTo>
                  <a:pt x="6519467" y="10515269"/>
                </a:lnTo>
                <a:lnTo>
                  <a:pt x="0" y="1051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250780">
            <a:off x="-399684" y="-759559"/>
            <a:ext cx="7765992" cy="1514368"/>
          </a:xfrm>
          <a:custGeom>
            <a:avLst/>
            <a:gdLst/>
            <a:ahLst/>
            <a:cxnLst/>
            <a:rect r="r" b="b" t="t" l="l"/>
            <a:pathLst>
              <a:path h="1514368" w="7765992">
                <a:moveTo>
                  <a:pt x="7765993" y="0"/>
                </a:moveTo>
                <a:lnTo>
                  <a:pt x="0" y="0"/>
                </a:lnTo>
                <a:lnTo>
                  <a:pt x="0" y="1514369"/>
                </a:lnTo>
                <a:lnTo>
                  <a:pt x="7765993" y="1514369"/>
                </a:lnTo>
                <a:lnTo>
                  <a:pt x="7765993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46468">
            <a:off x="9199958" y="9359827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0" y="0"/>
                </a:moveTo>
                <a:lnTo>
                  <a:pt x="9817655" y="0"/>
                </a:lnTo>
                <a:lnTo>
                  <a:pt x="9817655" y="1914443"/>
                </a:lnTo>
                <a:lnTo>
                  <a:pt x="0" y="1914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3689" y="3474584"/>
            <a:ext cx="6857479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48" indent="-485774" lvl="1">
              <a:lnSpc>
                <a:spcPts val="6299"/>
              </a:lnSpc>
              <a:buFont typeface="Arial"/>
              <a:buChar char="•"/>
            </a:pPr>
            <a:r>
              <a:rPr lang="en-US" b="true" sz="4499" spc="134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高中考進聖心</a:t>
            </a:r>
          </a:p>
          <a:p>
            <a:pPr algn="l" marL="971548" indent="-485774" lvl="1">
              <a:lnSpc>
                <a:spcPts val="6299"/>
              </a:lnSpc>
              <a:buFont typeface="Arial"/>
              <a:buChar char="•"/>
            </a:pPr>
            <a:r>
              <a:rPr lang="en-US" b="true" sz="4499" spc="134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大學畢業回聖心當老師</a:t>
            </a:r>
          </a:p>
          <a:p>
            <a:pPr algn="l" marL="971548" indent="-485774" lvl="1">
              <a:lnSpc>
                <a:spcPts val="6299"/>
              </a:lnSpc>
              <a:buFont typeface="Arial"/>
              <a:buChar char="•"/>
            </a:pPr>
            <a:r>
              <a:rPr lang="en-US" b="true" sz="4499" spc="134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三個女兒就讀聖心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944886" y="1832184"/>
            <a:ext cx="9496013" cy="6367543"/>
          </a:xfrm>
          <a:custGeom>
            <a:avLst/>
            <a:gdLst/>
            <a:ahLst/>
            <a:cxnLst/>
            <a:rect r="r" b="b" t="t" l="l"/>
            <a:pathLst>
              <a:path h="6367543" w="9496013">
                <a:moveTo>
                  <a:pt x="0" y="0"/>
                </a:moveTo>
                <a:lnTo>
                  <a:pt x="9496013" y="0"/>
                </a:lnTo>
                <a:lnTo>
                  <a:pt x="9496013" y="6367543"/>
                </a:lnTo>
                <a:lnTo>
                  <a:pt x="0" y="6367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A17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29585" y="997647"/>
            <a:ext cx="9844921" cy="8288259"/>
          </a:xfrm>
          <a:prstGeom prst="rect">
            <a:avLst/>
          </a:prstGeom>
          <a:solidFill>
            <a:srgbClr val="FFFDF5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4628918" y="2638046"/>
            <a:ext cx="9544455" cy="7159957"/>
          </a:xfrm>
          <a:custGeom>
            <a:avLst/>
            <a:gdLst/>
            <a:ahLst/>
            <a:cxnLst/>
            <a:rect r="r" b="b" t="t" l="l"/>
            <a:pathLst>
              <a:path h="7159957" w="9544455">
                <a:moveTo>
                  <a:pt x="0" y="0"/>
                </a:moveTo>
                <a:lnTo>
                  <a:pt x="9544456" y="0"/>
                </a:lnTo>
                <a:lnTo>
                  <a:pt x="9544456" y="7159957"/>
                </a:lnTo>
                <a:lnTo>
                  <a:pt x="0" y="7159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29585" y="952500"/>
            <a:ext cx="8447312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spc="126">
                <a:solidFill>
                  <a:srgbClr val="FF5757"/>
                </a:solidFill>
                <a:latin typeface="思源黑体"/>
                <a:ea typeface="思源黑体"/>
                <a:cs typeface="思源黑体"/>
                <a:sym typeface="思源黑体"/>
              </a:rPr>
              <a:t>聖心改變了我的生命</a:t>
            </a:r>
          </a:p>
          <a:p>
            <a:pPr algn="l">
              <a:lnSpc>
                <a:spcPts val="5880"/>
              </a:lnSpc>
            </a:pPr>
            <a:r>
              <a:rPr lang="en-US" sz="4200" spc="126">
                <a:solidFill>
                  <a:srgbClr val="FF5757"/>
                </a:solidFill>
                <a:latin typeface="思源黑体"/>
                <a:ea typeface="思源黑体"/>
                <a:cs typeface="思源黑体"/>
                <a:sym typeface="思源黑体"/>
              </a:rPr>
              <a:t>還和我一起養育了我的女兒們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40061" y="4246381"/>
            <a:ext cx="14807878" cy="2083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9"/>
              </a:lnSpc>
            </a:pPr>
            <a:r>
              <a:rPr lang="en-US" sz="5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在分享直升的優點之前，讓我猜猜如果選擇不直升</a:t>
            </a:r>
          </a:p>
          <a:p>
            <a:pPr algn="ctr">
              <a:lnSpc>
                <a:spcPts val="8479"/>
              </a:lnSpc>
              <a:spcBef>
                <a:spcPct val="0"/>
              </a:spcBef>
            </a:pPr>
            <a:r>
              <a:rPr lang="en-US" b="true" sz="5299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可能是因為什麼原因？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26009" y="630963"/>
            <a:ext cx="15835982" cy="86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9"/>
              </a:lnSpc>
            </a:pPr>
            <a:r>
              <a:rPr lang="en-US" sz="42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我猜：我們沒有不喜歡聖心，但我們擔心。。。。。。</a:t>
            </a:r>
          </a:p>
          <a:p>
            <a:pPr algn="ctr">
              <a:lnSpc>
                <a:spcPts val="6879"/>
              </a:lnSpc>
            </a:pP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學校整體競爭氛圍不夠強</a:t>
            </a: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一旦直升，是否錯過更好的高中選擇？</a:t>
            </a: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創新、跨域、科技資源是否充足？</a:t>
            </a: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缺乏男女互動的社會化經驗</a:t>
            </a: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人際互動是否會單一化</a:t>
            </a:r>
          </a:p>
          <a:p>
            <a:pPr algn="ctr">
              <a:lnSpc>
                <a:spcPts val="6879"/>
              </a:lnSpc>
            </a:pPr>
            <a:r>
              <a:rPr lang="en-US" sz="42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這是一條安全的路，但是不是最適合我孩子、最有未來彈性的路？</a:t>
            </a:r>
          </a:p>
          <a:p>
            <a:pPr algn="ctr">
              <a:lnSpc>
                <a:spcPts val="6879"/>
              </a:lnSpc>
            </a:pPr>
          </a:p>
          <a:p>
            <a:pPr algn="ctr">
              <a:lnSpc>
                <a:spcPts val="68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10398" y="3235370"/>
            <a:ext cx="9067205" cy="4351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這些問題，都沒有錯。</a:t>
            </a:r>
          </a:p>
          <a:p>
            <a:pPr algn="ctr">
              <a:lnSpc>
                <a:spcPts val="8159"/>
              </a:lnSpc>
            </a:pP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因為那背後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，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其實只有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一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件事：</a:t>
            </a:r>
          </a:p>
          <a:p>
            <a:pPr algn="ctr">
              <a:lnSpc>
                <a:spcPts val="8159"/>
              </a:lnSpc>
            </a:pP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你很在乎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孩子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的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未來</a:t>
            </a:r>
            <a:r>
              <a:rPr lang="en-US" sz="5099">
                <a:solidFill>
                  <a:srgbClr val="000000"/>
                </a:solidFill>
                <a:latin typeface="思源黑体"/>
                <a:ea typeface="思源黑体"/>
                <a:cs typeface="思源黑体"/>
                <a:sym typeface="思源黑体"/>
              </a:rPr>
              <a:t>。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86077" y="596945"/>
            <a:ext cx="10095309" cy="9563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當大家都在強調「競爭」、「提早卡位」、「不能輸在起跑點」，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是不是也有一種能力，正在慢慢被忽略？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那就是——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在一個不急、不躁、不被排名綁架的環境裡，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孩子能不能長出穩定、專注，還有對自己的理解。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真正走得遠的人，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從來不只是跑得快的人，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而是知道自己為什麼出發的人。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選擇直升，不是放棄競爭，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而是把競爭的時間點，放在更成熟的時候。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不是沒有選擇，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而是讓孩子在準備好的時候，做出更清楚的選擇。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不是保護過頭，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而是在一個有界線、有支持的環境裡，</a:t>
            </a:r>
          </a:p>
          <a:p>
            <a:pPr algn="ctr">
              <a:lnSpc>
                <a:spcPts val="4799"/>
              </a:lnSpc>
            </a:pPr>
            <a:r>
              <a:rPr lang="en-US" sz="2999" b="true">
                <a:solidFill>
                  <a:srgbClr val="000000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慢慢長出面對世界的力量。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D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538681">
            <a:off x="5339421" y="-1207375"/>
            <a:ext cx="13052707" cy="2414751"/>
          </a:xfrm>
          <a:custGeom>
            <a:avLst/>
            <a:gdLst/>
            <a:ahLst/>
            <a:cxnLst/>
            <a:rect r="r" b="b" t="t" l="l"/>
            <a:pathLst>
              <a:path h="2414751" w="13052707">
                <a:moveTo>
                  <a:pt x="0" y="0"/>
                </a:moveTo>
                <a:lnTo>
                  <a:pt x="13052707" y="0"/>
                </a:lnTo>
                <a:lnTo>
                  <a:pt x="13052707" y="2414750"/>
                </a:lnTo>
                <a:lnTo>
                  <a:pt x="0" y="2414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29848" y="-625337"/>
            <a:ext cx="8239225" cy="1730237"/>
          </a:xfrm>
          <a:custGeom>
            <a:avLst/>
            <a:gdLst/>
            <a:ahLst/>
            <a:cxnLst/>
            <a:rect r="r" b="b" t="t" l="l"/>
            <a:pathLst>
              <a:path h="1730237" w="8239225">
                <a:moveTo>
                  <a:pt x="0" y="0"/>
                </a:moveTo>
                <a:lnTo>
                  <a:pt x="8239226" y="0"/>
                </a:lnTo>
                <a:lnTo>
                  <a:pt x="8239226" y="1730237"/>
                </a:lnTo>
                <a:lnTo>
                  <a:pt x="0" y="1730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96231" y="9503470"/>
            <a:ext cx="9817654" cy="1914443"/>
          </a:xfrm>
          <a:custGeom>
            <a:avLst/>
            <a:gdLst/>
            <a:ahLst/>
            <a:cxnLst/>
            <a:rect r="r" b="b" t="t" l="l"/>
            <a:pathLst>
              <a:path h="1914443" w="9817654">
                <a:moveTo>
                  <a:pt x="9817654" y="0"/>
                </a:moveTo>
                <a:lnTo>
                  <a:pt x="0" y="0"/>
                </a:lnTo>
                <a:lnTo>
                  <a:pt x="0" y="1914443"/>
                </a:lnTo>
                <a:lnTo>
                  <a:pt x="9817654" y="1914443"/>
                </a:lnTo>
                <a:lnTo>
                  <a:pt x="981765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72672" y="1290294"/>
            <a:ext cx="13942655" cy="946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b="true" sz="5500" spc="165">
                <a:solidFill>
                  <a:srgbClr val="645B53"/>
                </a:solidFill>
                <a:latin typeface="思源黑体 Bold"/>
                <a:ea typeface="思源黑体 Bold"/>
                <a:cs typeface="思源黑体 Bold"/>
                <a:sym typeface="思源黑体 Bold"/>
              </a:rPr>
              <a:t>直升的優點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66236" y="3388995"/>
            <a:ext cx="11284219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b="true" sz="3600" spc="179">
                <a:solidFill>
                  <a:srgbClr val="FFA173"/>
                </a:solidFill>
                <a:latin typeface="思源黑体 Medium"/>
                <a:ea typeface="思源黑体 Medium"/>
                <a:cs typeface="思源黑体 Medium"/>
                <a:sym typeface="思源黑体 Medium"/>
              </a:rPr>
              <a:t>不需要把人生最寶貴的時間花在反覆做題與背誦</a:t>
            </a:r>
          </a:p>
          <a:p>
            <a:pPr algn="l">
              <a:lnSpc>
                <a:spcPts val="4680"/>
              </a:lnSpc>
            </a:pPr>
          </a:p>
          <a:p>
            <a:pPr algn="l">
              <a:lnSpc>
                <a:spcPts val="468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2578377" y="5019675"/>
            <a:ext cx="13216647" cy="5230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0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直升最大的優勢，就是不用再經歷國中升高中的升學考試。</a:t>
            </a:r>
          </a:p>
          <a:p>
            <a:pPr algn="l">
              <a:lnSpc>
                <a:spcPts val="4959"/>
              </a:lnSpc>
            </a:pPr>
            <a:r>
              <a:rPr lang="en-US" sz="30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 在學習節奏上比較「長線規劃」，孩子可以把時間放在能力培養，而不是短期衝刺。</a:t>
            </a:r>
          </a:p>
          <a:p>
            <a:pPr algn="l">
              <a:lnSpc>
                <a:spcPts val="4959"/>
              </a:lnSpc>
            </a:pPr>
            <a:r>
              <a:rPr lang="en-US" sz="3099">
                <a:solidFill>
                  <a:srgbClr val="645B53"/>
                </a:solidFill>
                <a:latin typeface="思源黑体"/>
                <a:ea typeface="思源黑体"/>
                <a:cs typeface="思源黑体"/>
                <a:sym typeface="思源黑体"/>
              </a:rPr>
              <a:t>不把青春困在反覆刷題與機械背誦裡，孩子才有餘裕探索世界與自我。當學習回到理解與思考，而非單純追求分數，才能培養判斷力、創造力與表達能力。這樣的成長，看似慢，卻更深刻，讓孩子未來面對變動時，不只是會考試，而是真正具備解決問題的能力。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DAHEdehkxQw</dc:identifier>
  <dcterms:modified xsi:type="dcterms:W3CDTF">2011-08-01T06:04:30Z</dcterms:modified>
  <cp:revision>1</cp:revision>
  <dc:title>插花藝術</dc:title>
</cp:coreProperties>
</file>