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91" r:id="rId1"/>
  </p:sldMasterIdLst>
  <p:notesMasterIdLst>
    <p:notesMasterId r:id="rId59"/>
  </p:notesMasterIdLst>
  <p:handoutMasterIdLst>
    <p:handoutMasterId r:id="rId60"/>
  </p:handoutMasterIdLst>
  <p:sldIdLst>
    <p:sldId id="256" r:id="rId2"/>
    <p:sldId id="259" r:id="rId3"/>
    <p:sldId id="430" r:id="rId4"/>
    <p:sldId id="263" r:id="rId5"/>
    <p:sldId id="314" r:id="rId6"/>
    <p:sldId id="320" r:id="rId7"/>
    <p:sldId id="361" r:id="rId8"/>
    <p:sldId id="327" r:id="rId9"/>
    <p:sldId id="356" r:id="rId10"/>
    <p:sldId id="352" r:id="rId11"/>
    <p:sldId id="329" r:id="rId12"/>
    <p:sldId id="367" r:id="rId13"/>
    <p:sldId id="319" r:id="rId14"/>
    <p:sldId id="268" r:id="rId15"/>
    <p:sldId id="274" r:id="rId16"/>
    <p:sldId id="420" r:id="rId17"/>
    <p:sldId id="456" r:id="rId18"/>
    <p:sldId id="265" r:id="rId19"/>
    <p:sldId id="434" r:id="rId20"/>
    <p:sldId id="266" r:id="rId21"/>
    <p:sldId id="370" r:id="rId22"/>
    <p:sldId id="405" r:id="rId23"/>
    <p:sldId id="297" r:id="rId24"/>
    <p:sldId id="298" r:id="rId25"/>
    <p:sldId id="436" r:id="rId26"/>
    <p:sldId id="273" r:id="rId27"/>
    <p:sldId id="437" r:id="rId28"/>
    <p:sldId id="438" r:id="rId29"/>
    <p:sldId id="276" r:id="rId30"/>
    <p:sldId id="407" r:id="rId31"/>
    <p:sldId id="409" r:id="rId32"/>
    <p:sldId id="423" r:id="rId33"/>
    <p:sldId id="408" r:id="rId34"/>
    <p:sldId id="411" r:id="rId35"/>
    <p:sldId id="299" r:id="rId36"/>
    <p:sldId id="300" r:id="rId37"/>
    <p:sldId id="301" r:id="rId38"/>
    <p:sldId id="410" r:id="rId39"/>
    <p:sldId id="412" r:id="rId40"/>
    <p:sldId id="403" r:id="rId41"/>
    <p:sldId id="257" r:id="rId42"/>
    <p:sldId id="258" r:id="rId43"/>
    <p:sldId id="457" r:id="rId44"/>
    <p:sldId id="260" r:id="rId45"/>
    <p:sldId id="261" r:id="rId46"/>
    <p:sldId id="282" r:id="rId47"/>
    <p:sldId id="449" r:id="rId48"/>
    <p:sldId id="450" r:id="rId49"/>
    <p:sldId id="451" r:id="rId50"/>
    <p:sldId id="452" r:id="rId51"/>
    <p:sldId id="455" r:id="rId52"/>
    <p:sldId id="307" r:id="rId53"/>
    <p:sldId id="343" r:id="rId54"/>
    <p:sldId id="353" r:id="rId55"/>
    <p:sldId id="317" r:id="rId56"/>
    <p:sldId id="458" r:id="rId57"/>
    <p:sldId id="295" r:id="rId58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66"/>
    <a:srgbClr val="FB2D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3DD6850-5735-B67A-A133-789E89B441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0951B92-28C7-DCF9-1DC2-E898C65FED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E314-FD2C-45A6-A9F5-49E78DE09D9A}" type="datetimeFigureOut">
              <a:rPr lang="zh-TW" altLang="en-US" smtClean="0"/>
              <a:t>2026/9/10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A5C12BC-44D3-73CD-6A58-BAB8123018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D13F7AC-F22A-23B1-E291-80639AA872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7597-9A1B-43B2-845B-58C956EC76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2946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03CA2-6689-4720-9B81-2493E66B17A1}" type="datetimeFigureOut">
              <a:rPr lang="zh-TW" altLang="en-US" smtClean="0"/>
              <a:t>2026/9/10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F6232-F5EC-41BA-AAF7-2D28209EDF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545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83054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911978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732933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4115218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30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690679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6232-F5EC-41BA-AAF7-2D28209EDFC2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1865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6232-F5EC-41BA-AAF7-2D28209EDFC2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6354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35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31329722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36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37615766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37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1213683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6232-F5EC-41BA-AAF7-2D28209EDFC2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444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4105699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6232-F5EC-41BA-AAF7-2D28209EDFC2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6643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52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216324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53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3780011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55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530009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3175662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068095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1409987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F6232-F5EC-41BA-AAF7-2D28209EDFC2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660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2186637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610041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3BBE2F-6E12-4B8A-A875-7F2EBB6BCB69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頁首版面配置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zh-TW"/>
              <a:t>108</a:t>
            </a:r>
            <a:r>
              <a:rPr lang="zh-TW" altLang="en-US"/>
              <a:t>大學入學管道說明</a:t>
            </a:r>
          </a:p>
        </p:txBody>
      </p:sp>
    </p:spTree>
    <p:extLst>
      <p:ext uri="{BB962C8B-B14F-4D97-AF65-F5344CB8AC3E}">
        <p14:creationId xmlns:p14="http://schemas.microsoft.com/office/powerpoint/2010/main" val="389905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BB19AE-A55C-4366-88E5-5FBB4C439E7F}" type="datetime1">
              <a:rPr lang="en-US" altLang="zh-TW" smtClean="0"/>
              <a:t>9/10/2026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90483-FCC0-49DC-955B-6D11D142B07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229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32693-830B-4161-A8BB-46759B62B664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56287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85793-31C5-4168-9F0F-2C1DCE12F3B9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54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1319-1486-4F9F-9F38-F862996AB89A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180468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FA23-433D-4E3A-B30E-708E6D70E757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4979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3B24C-2ACE-40E0-881A-FA6C9E8B757D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639785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D7E7D-B0AA-4C26-9810-D00F2CD6CF2D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2600738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C8BB2-2FC4-45E1-ACE5-E7B62C8087C4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668260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66266" y="1903298"/>
            <a:ext cx="9462135" cy="163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1" i="0">
                <a:solidFill>
                  <a:srgbClr val="292929"/>
                </a:solidFill>
                <a:latin typeface="Noto Sans CJK HK"/>
                <a:cs typeface="Noto Sans CJK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61D4F-7EFC-4445-8B62-E0372D1EF71A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888888"/>
                </a:solidFill>
                <a:latin typeface="Noto Sans CJK HK"/>
                <a:cs typeface="Noto Sans CJK HK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  <p:extLst>
      <p:ext uri="{BB962C8B-B14F-4D97-AF65-F5344CB8AC3E}">
        <p14:creationId xmlns:p14="http://schemas.microsoft.com/office/powerpoint/2010/main" val="510911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47E21-EAD2-4CDE-A8FE-0D1CB0ACE312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888888"/>
                </a:solidFill>
                <a:latin typeface="Noto Sans CJK HK"/>
                <a:cs typeface="Noto Sans CJK HK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  <p:extLst>
      <p:ext uri="{BB962C8B-B14F-4D97-AF65-F5344CB8AC3E}">
        <p14:creationId xmlns:p14="http://schemas.microsoft.com/office/powerpoint/2010/main" val="1813190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292929"/>
                </a:solidFill>
                <a:latin typeface="Noto Sans CJK HK"/>
                <a:cs typeface="Noto Sans CJK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BF5F-3D8F-4A05-99BA-C7A894D23E4A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888888"/>
                </a:solidFill>
                <a:latin typeface="Noto Sans CJK HK"/>
                <a:cs typeface="Noto Sans CJK HK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  <p:extLst>
      <p:ext uri="{BB962C8B-B14F-4D97-AF65-F5344CB8AC3E}">
        <p14:creationId xmlns:p14="http://schemas.microsoft.com/office/powerpoint/2010/main" val="428450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9A65F-2B5F-464D-A2CB-23A821CE7A1C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4192245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1" i="0">
                <a:solidFill>
                  <a:srgbClr val="292929"/>
                </a:solidFill>
                <a:latin typeface="Noto Sans CJK HK"/>
                <a:cs typeface="Noto Sans CJK H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97533-207A-4A53-97E3-21F4F9C656D6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888888"/>
                </a:solidFill>
                <a:latin typeface="Noto Sans CJK HK"/>
                <a:cs typeface="Noto Sans CJK HK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40" dirty="0"/>
              <a:t>‹#›</a:t>
            </a:fld>
            <a:endParaRPr spc="40" dirty="0"/>
          </a:p>
        </p:txBody>
      </p:sp>
    </p:spTree>
    <p:extLst>
      <p:ext uri="{BB962C8B-B14F-4D97-AF65-F5344CB8AC3E}">
        <p14:creationId xmlns:p14="http://schemas.microsoft.com/office/powerpoint/2010/main" val="189223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C942-A4D3-4246-89EA-CDF3F69BF864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25978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E3DAF-5C25-460B-96F8-9F7F41C02522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1876236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30D8-AF3D-42EA-A623-51FED02E7C59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274802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59B12-AF69-4940-AFC1-E5B7E6E26785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205919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58B7F-8612-43F2-B2C3-DA76D4146DAC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360838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92E0-C6F8-48B9-B549-2EF82C12C374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3663585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1023-7314-480A-8C51-F128274DE031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369396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3B1D1-0490-468E-8939-F0441D4BE6CA}" type="datetime1">
              <a:rPr lang="en-US" altLang="zh-TW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lang="en-US" altLang="zh-TW" spc="40" smtClean="0"/>
              <a:t>‹#›</a:t>
            </a:fld>
            <a:endParaRPr lang="en-US" altLang="zh-TW" spc="40" dirty="0"/>
          </a:p>
        </p:txBody>
      </p:sp>
    </p:spTree>
    <p:extLst>
      <p:ext uri="{BB962C8B-B14F-4D97-AF65-F5344CB8AC3E}">
        <p14:creationId xmlns:p14="http://schemas.microsoft.com/office/powerpoint/2010/main" val="264917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8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6.png"/><Relationship Id="rId21" Type="http://schemas.openxmlformats.org/officeDocument/2006/relationships/image" Target="../media/image61.png"/><Relationship Id="rId42" Type="http://schemas.openxmlformats.org/officeDocument/2006/relationships/image" Target="../media/image80.png"/><Relationship Id="rId47" Type="http://schemas.openxmlformats.org/officeDocument/2006/relationships/image" Target="../media/image83.png"/><Relationship Id="rId63" Type="http://schemas.openxmlformats.org/officeDocument/2006/relationships/image" Target="../media/image99.png"/><Relationship Id="rId68" Type="http://schemas.openxmlformats.org/officeDocument/2006/relationships/image" Target="../media/image34.png"/><Relationship Id="rId84" Type="http://schemas.openxmlformats.org/officeDocument/2006/relationships/image" Target="../media/image118.png"/><Relationship Id="rId16" Type="http://schemas.openxmlformats.org/officeDocument/2006/relationships/image" Target="../media/image56.png"/><Relationship Id="rId11" Type="http://schemas.openxmlformats.org/officeDocument/2006/relationships/image" Target="../media/image51.png"/><Relationship Id="rId32" Type="http://schemas.openxmlformats.org/officeDocument/2006/relationships/image" Target="../media/image36.png"/><Relationship Id="rId37" Type="http://schemas.openxmlformats.org/officeDocument/2006/relationships/image" Target="../media/image75.png"/><Relationship Id="rId53" Type="http://schemas.openxmlformats.org/officeDocument/2006/relationships/image" Target="../media/image89.png"/><Relationship Id="rId58" Type="http://schemas.openxmlformats.org/officeDocument/2006/relationships/image" Target="../media/image94.png"/><Relationship Id="rId74" Type="http://schemas.openxmlformats.org/officeDocument/2006/relationships/image" Target="../media/image108.png"/><Relationship Id="rId79" Type="http://schemas.openxmlformats.org/officeDocument/2006/relationships/image" Target="../media/image113.png"/><Relationship Id="rId5" Type="http://schemas.openxmlformats.org/officeDocument/2006/relationships/image" Target="../media/image20.png"/><Relationship Id="rId19" Type="http://schemas.openxmlformats.org/officeDocument/2006/relationships/image" Target="../media/image5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Relationship Id="rId35" Type="http://schemas.openxmlformats.org/officeDocument/2006/relationships/image" Target="../media/image16.png"/><Relationship Id="rId43" Type="http://schemas.openxmlformats.org/officeDocument/2006/relationships/image" Target="../media/image81.png"/><Relationship Id="rId48" Type="http://schemas.openxmlformats.org/officeDocument/2006/relationships/image" Target="../media/image84.png"/><Relationship Id="rId56" Type="http://schemas.openxmlformats.org/officeDocument/2006/relationships/image" Target="../media/image92.png"/><Relationship Id="rId64" Type="http://schemas.openxmlformats.org/officeDocument/2006/relationships/image" Target="../media/image100.png"/><Relationship Id="rId69" Type="http://schemas.openxmlformats.org/officeDocument/2006/relationships/image" Target="../media/image104.png"/><Relationship Id="rId77" Type="http://schemas.openxmlformats.org/officeDocument/2006/relationships/image" Target="../media/image111.png"/><Relationship Id="rId8" Type="http://schemas.openxmlformats.org/officeDocument/2006/relationships/image" Target="../media/image21.png"/><Relationship Id="rId51" Type="http://schemas.openxmlformats.org/officeDocument/2006/relationships/image" Target="../media/image87.png"/><Relationship Id="rId72" Type="http://schemas.openxmlformats.org/officeDocument/2006/relationships/image" Target="../media/image106.png"/><Relationship Id="rId80" Type="http://schemas.openxmlformats.org/officeDocument/2006/relationships/image" Target="../media/image114.png"/><Relationship Id="rId85" Type="http://schemas.openxmlformats.org/officeDocument/2006/relationships/image" Target="../media/image119.png"/><Relationship Id="rId3" Type="http://schemas.openxmlformats.org/officeDocument/2006/relationships/image" Target="../media/image23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33" Type="http://schemas.openxmlformats.org/officeDocument/2006/relationships/image" Target="../media/image72.png"/><Relationship Id="rId38" Type="http://schemas.openxmlformats.org/officeDocument/2006/relationships/image" Target="../media/image76.png"/><Relationship Id="rId46" Type="http://schemas.openxmlformats.org/officeDocument/2006/relationships/image" Target="../media/image82.png"/><Relationship Id="rId59" Type="http://schemas.openxmlformats.org/officeDocument/2006/relationships/image" Target="../media/image95.png"/><Relationship Id="rId67" Type="http://schemas.openxmlformats.org/officeDocument/2006/relationships/image" Target="../media/image103.png"/><Relationship Id="rId20" Type="http://schemas.openxmlformats.org/officeDocument/2006/relationships/image" Target="../media/image60.png"/><Relationship Id="rId41" Type="http://schemas.openxmlformats.org/officeDocument/2006/relationships/image" Target="../media/image79.png"/><Relationship Id="rId54" Type="http://schemas.openxmlformats.org/officeDocument/2006/relationships/image" Target="../media/image90.png"/><Relationship Id="rId62" Type="http://schemas.openxmlformats.org/officeDocument/2006/relationships/image" Target="../media/image98.png"/><Relationship Id="rId70" Type="http://schemas.openxmlformats.org/officeDocument/2006/relationships/image" Target="../media/image105.png"/><Relationship Id="rId75" Type="http://schemas.openxmlformats.org/officeDocument/2006/relationships/image" Target="../media/image109.png"/><Relationship Id="rId83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36" Type="http://schemas.openxmlformats.org/officeDocument/2006/relationships/image" Target="../media/image74.png"/><Relationship Id="rId49" Type="http://schemas.openxmlformats.org/officeDocument/2006/relationships/image" Target="../media/image85.png"/><Relationship Id="rId57" Type="http://schemas.openxmlformats.org/officeDocument/2006/relationships/image" Target="../media/image93.png"/><Relationship Id="rId10" Type="http://schemas.openxmlformats.org/officeDocument/2006/relationships/image" Target="../media/image50.png"/><Relationship Id="rId31" Type="http://schemas.openxmlformats.org/officeDocument/2006/relationships/image" Target="../media/image71.png"/><Relationship Id="rId44" Type="http://schemas.openxmlformats.org/officeDocument/2006/relationships/image" Target="../media/image42.png"/><Relationship Id="rId52" Type="http://schemas.openxmlformats.org/officeDocument/2006/relationships/image" Target="../media/image88.png"/><Relationship Id="rId60" Type="http://schemas.openxmlformats.org/officeDocument/2006/relationships/image" Target="../media/image96.png"/><Relationship Id="rId65" Type="http://schemas.openxmlformats.org/officeDocument/2006/relationships/image" Target="../media/image101.png"/><Relationship Id="rId73" Type="http://schemas.openxmlformats.org/officeDocument/2006/relationships/image" Target="../media/image107.png"/><Relationship Id="rId78" Type="http://schemas.openxmlformats.org/officeDocument/2006/relationships/image" Target="../media/image112.png"/><Relationship Id="rId81" Type="http://schemas.openxmlformats.org/officeDocument/2006/relationships/image" Target="../media/image115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39" Type="http://schemas.openxmlformats.org/officeDocument/2006/relationships/image" Target="../media/image77.png"/><Relationship Id="rId34" Type="http://schemas.openxmlformats.org/officeDocument/2006/relationships/image" Target="../media/image73.png"/><Relationship Id="rId50" Type="http://schemas.openxmlformats.org/officeDocument/2006/relationships/image" Target="../media/image86.png"/><Relationship Id="rId55" Type="http://schemas.openxmlformats.org/officeDocument/2006/relationships/image" Target="../media/image91.png"/><Relationship Id="rId76" Type="http://schemas.openxmlformats.org/officeDocument/2006/relationships/image" Target="../media/image110.png"/><Relationship Id="rId7" Type="http://schemas.openxmlformats.org/officeDocument/2006/relationships/image" Target="../media/image19.png"/><Relationship Id="rId71" Type="http://schemas.openxmlformats.org/officeDocument/2006/relationships/image" Target="../media/image44.png"/><Relationship Id="rId2" Type="http://schemas.openxmlformats.org/officeDocument/2006/relationships/image" Target="../media/image15.png"/><Relationship Id="rId29" Type="http://schemas.openxmlformats.org/officeDocument/2006/relationships/image" Target="../media/image69.png"/><Relationship Id="rId24" Type="http://schemas.openxmlformats.org/officeDocument/2006/relationships/image" Target="../media/image64.png"/><Relationship Id="rId40" Type="http://schemas.openxmlformats.org/officeDocument/2006/relationships/image" Target="../media/image78.png"/><Relationship Id="rId45" Type="http://schemas.openxmlformats.org/officeDocument/2006/relationships/image" Target="../media/image18.png"/><Relationship Id="rId66" Type="http://schemas.openxmlformats.org/officeDocument/2006/relationships/image" Target="../media/image102.png"/><Relationship Id="rId61" Type="http://schemas.openxmlformats.org/officeDocument/2006/relationships/image" Target="../media/image97.png"/><Relationship Id="rId82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3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1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26" Type="http://schemas.openxmlformats.org/officeDocument/2006/relationships/image" Target="../media/image167.png"/><Relationship Id="rId3" Type="http://schemas.openxmlformats.org/officeDocument/2006/relationships/image" Target="../media/image144.png"/><Relationship Id="rId21" Type="http://schemas.openxmlformats.org/officeDocument/2006/relationships/image" Target="../media/image162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5" Type="http://schemas.openxmlformats.org/officeDocument/2006/relationships/image" Target="../media/image166.png"/><Relationship Id="rId33" Type="http://schemas.openxmlformats.org/officeDocument/2006/relationships/image" Target="../media/image174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20" Type="http://schemas.openxmlformats.org/officeDocument/2006/relationships/image" Target="../media/image161.png"/><Relationship Id="rId29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24" Type="http://schemas.openxmlformats.org/officeDocument/2006/relationships/image" Target="../media/image165.png"/><Relationship Id="rId32" Type="http://schemas.openxmlformats.org/officeDocument/2006/relationships/image" Target="../media/image173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23" Type="http://schemas.openxmlformats.org/officeDocument/2006/relationships/image" Target="../media/image164.png"/><Relationship Id="rId28" Type="http://schemas.openxmlformats.org/officeDocument/2006/relationships/image" Target="../media/image169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31" Type="http://schemas.openxmlformats.org/officeDocument/2006/relationships/image" Target="../media/image172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Relationship Id="rId22" Type="http://schemas.openxmlformats.org/officeDocument/2006/relationships/image" Target="../media/image163.png"/><Relationship Id="rId27" Type="http://schemas.openxmlformats.org/officeDocument/2006/relationships/image" Target="../media/image168.png"/><Relationship Id="rId30" Type="http://schemas.openxmlformats.org/officeDocument/2006/relationships/image" Target="../media/image171.png"/><Relationship Id="rId8" Type="http://schemas.openxmlformats.org/officeDocument/2006/relationships/image" Target="../media/image1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49.png"/><Relationship Id="rId7" Type="http://schemas.openxmlformats.org/officeDocument/2006/relationships/image" Target="../media/image179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recruit.moe.edu.tw/index.php?c=srecruit&amp;m=index" TargetMode="External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ec.edu.tw/" TargetMode="External"/><Relationship Id="rId7" Type="http://schemas.openxmlformats.org/officeDocument/2006/relationships/hyperlink" Target="https://www.jbcrc.edu.tw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ac.edu.tw/" TargetMode="External"/><Relationship Id="rId5" Type="http://schemas.openxmlformats.org/officeDocument/2006/relationships/hyperlink" Target="https://www.cac.edu.tw/cacportal/index.php" TargetMode="External"/><Relationship Id="rId4" Type="http://schemas.openxmlformats.org/officeDocument/2006/relationships/hyperlink" Target="http://www.cape.edu.tw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nsdua.moe.edu.tw/" TargetMode="External"/><Relationship Id="rId2" Type="http://schemas.openxmlformats.org/officeDocument/2006/relationships/hyperlink" Target="https://www.jctv.ntut.edu.tw/caac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db.moe.edu.tw/udata/Index" TargetMode="External"/><Relationship Id="rId4" Type="http://schemas.openxmlformats.org/officeDocument/2006/relationships/hyperlink" Target="https://ioh.tw/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yH9k6pIO3g?feature=oembed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366266" y="1903298"/>
            <a:ext cx="9462135" cy="1102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8480"/>
              </a:lnSpc>
              <a:spcBef>
                <a:spcPts val="100"/>
              </a:spcBef>
            </a:pPr>
            <a:r>
              <a:rPr spc="225" dirty="0" err="1"/>
              <a:t>大學多元入學方案說明</a:t>
            </a:r>
            <a:endParaRPr spc="225" dirty="0"/>
          </a:p>
        </p:txBody>
      </p:sp>
      <p:grpSp>
        <p:nvGrpSpPr>
          <p:cNvPr id="4" name="object 4"/>
          <p:cNvGrpSpPr/>
          <p:nvPr/>
        </p:nvGrpSpPr>
        <p:grpSpPr>
          <a:xfrm>
            <a:off x="838200" y="1972585"/>
            <a:ext cx="2891790" cy="58419"/>
            <a:chOff x="866902" y="2035810"/>
            <a:chExt cx="2891790" cy="58419"/>
          </a:xfrm>
        </p:grpSpPr>
        <p:sp>
          <p:nvSpPr>
            <p:cNvPr id="5" name="object 5"/>
            <p:cNvSpPr/>
            <p:nvPr/>
          </p:nvSpPr>
          <p:spPr>
            <a:xfrm>
              <a:off x="873252" y="2042160"/>
              <a:ext cx="2879090" cy="45720"/>
            </a:xfrm>
            <a:custGeom>
              <a:avLst/>
              <a:gdLst/>
              <a:ahLst/>
              <a:cxnLst/>
              <a:rect l="l" t="t" r="r" b="b"/>
              <a:pathLst>
                <a:path w="2879090" h="45719">
                  <a:moveTo>
                    <a:pt x="287883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2878836" y="45720"/>
                  </a:lnTo>
                  <a:lnTo>
                    <a:pt x="2878836" y="0"/>
                  </a:lnTo>
                  <a:close/>
                </a:path>
              </a:pathLst>
            </a:custGeom>
            <a:solidFill>
              <a:srgbClr val="6EBB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73252" y="2042160"/>
              <a:ext cx="2879090" cy="45720"/>
            </a:xfrm>
            <a:custGeom>
              <a:avLst/>
              <a:gdLst/>
              <a:ahLst/>
              <a:cxnLst/>
              <a:rect l="l" t="t" r="r" b="b"/>
              <a:pathLst>
                <a:path w="2879090" h="45719">
                  <a:moveTo>
                    <a:pt x="0" y="45720"/>
                  </a:moveTo>
                  <a:lnTo>
                    <a:pt x="2878836" y="45720"/>
                  </a:lnTo>
                  <a:lnTo>
                    <a:pt x="2878836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12700">
              <a:solidFill>
                <a:srgbClr val="6EB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382002" y="3713734"/>
            <a:ext cx="3810635" cy="58419"/>
            <a:chOff x="7382002" y="3713734"/>
            <a:chExt cx="3810635" cy="58419"/>
          </a:xfrm>
        </p:grpSpPr>
        <p:sp>
          <p:nvSpPr>
            <p:cNvPr id="8" name="object 8"/>
            <p:cNvSpPr/>
            <p:nvPr/>
          </p:nvSpPr>
          <p:spPr>
            <a:xfrm>
              <a:off x="7388352" y="3720084"/>
              <a:ext cx="3797935" cy="45720"/>
            </a:xfrm>
            <a:custGeom>
              <a:avLst/>
              <a:gdLst/>
              <a:ahLst/>
              <a:cxnLst/>
              <a:rect l="l" t="t" r="r" b="b"/>
              <a:pathLst>
                <a:path w="3797934" h="45720">
                  <a:moveTo>
                    <a:pt x="3797807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3797807" y="45719"/>
                  </a:lnTo>
                  <a:lnTo>
                    <a:pt x="3797807" y="0"/>
                  </a:lnTo>
                  <a:close/>
                </a:path>
              </a:pathLst>
            </a:custGeom>
            <a:solidFill>
              <a:srgbClr val="F8C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88352" y="3720084"/>
              <a:ext cx="3797935" cy="45720"/>
            </a:xfrm>
            <a:custGeom>
              <a:avLst/>
              <a:gdLst/>
              <a:ahLst/>
              <a:cxnLst/>
              <a:rect l="l" t="t" r="r" b="b"/>
              <a:pathLst>
                <a:path w="3797934" h="45720">
                  <a:moveTo>
                    <a:pt x="0" y="45719"/>
                  </a:moveTo>
                  <a:lnTo>
                    <a:pt x="3797807" y="45719"/>
                  </a:lnTo>
                  <a:lnTo>
                    <a:pt x="3797807" y="0"/>
                  </a:lnTo>
                  <a:lnTo>
                    <a:pt x="0" y="0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F8C6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52601" y="1604898"/>
            <a:ext cx="1658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40" dirty="0">
                <a:solidFill>
                  <a:srgbClr val="292929"/>
                </a:solidFill>
                <a:latin typeface="Noto Sans CJK HK"/>
                <a:cs typeface="Noto Sans CJK HK"/>
              </a:rPr>
              <a:t>11</a:t>
            </a:r>
            <a:r>
              <a:rPr lang="en-US" altLang="zh-TW" sz="2400" b="1" spc="240" dirty="0">
                <a:solidFill>
                  <a:srgbClr val="292929"/>
                </a:solidFill>
                <a:latin typeface="Noto Sans CJK HK"/>
                <a:cs typeface="Noto Sans CJK HK"/>
              </a:rPr>
              <a:t>6</a:t>
            </a:r>
            <a:r>
              <a:rPr sz="2400" b="1" spc="229" dirty="0">
                <a:solidFill>
                  <a:srgbClr val="292929"/>
                </a:solidFill>
                <a:latin typeface="Noto Sans CJK HK"/>
                <a:cs typeface="Noto Sans CJK HK"/>
              </a:rPr>
              <a:t>學年度</a:t>
            </a:r>
            <a:endParaRPr sz="2400" dirty="0">
              <a:latin typeface="Noto Sans CJK HK"/>
              <a:cs typeface="Noto Sans CJK HK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E3C6AC6A-4838-4ACF-9CD4-4DC9BB2CDDEC}"/>
              </a:ext>
            </a:extLst>
          </p:cNvPr>
          <p:cNvSpPr txBox="1">
            <a:spLocks noChangeArrowheads="1"/>
          </p:cNvSpPr>
          <p:nvPr/>
        </p:nvSpPr>
        <p:spPr>
          <a:xfrm>
            <a:off x="3200400" y="3782635"/>
            <a:ext cx="5464175" cy="719137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kern="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輔導處 蔡淑君主任</a:t>
            </a:r>
            <a:endParaRPr lang="en-US" altLang="zh-TW" sz="4400" kern="0" dirty="0">
              <a:solidFill>
                <a:srgbClr val="7030A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en-US" altLang="zh-TW" kern="0" dirty="0">
                <a:solidFill>
                  <a:sysClr val="windowText" lastClr="0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115.09.19</a:t>
            </a:r>
            <a:endParaRPr lang="zh-TW" altLang="en-US" kern="0" dirty="0">
              <a:solidFill>
                <a:sysClr val="windowText" lastClr="0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F4C79275-0B6C-A32C-08A1-A380F4C1FB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0" t="16667" r="25624" b="8889"/>
          <a:stretch/>
        </p:blipFill>
        <p:spPr>
          <a:xfrm>
            <a:off x="1905000" y="0"/>
            <a:ext cx="8086298" cy="68580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8884A49-F2EA-4501-9810-AD4AF7C723C8}"/>
              </a:ext>
            </a:extLst>
          </p:cNvPr>
          <p:cNvSpPr txBox="1"/>
          <p:nvPr/>
        </p:nvSpPr>
        <p:spPr>
          <a:xfrm>
            <a:off x="4458544" y="2514600"/>
            <a:ext cx="5218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FF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教育部大學多元入學升學網</a:t>
            </a:r>
            <a:endParaRPr lang="en-US" altLang="zh-TW" sz="3200" dirty="0">
              <a:solidFill>
                <a:srgbClr val="FF0066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r>
              <a:rPr lang="en-US" altLang="zh-TW" sz="2800" dirty="0">
                <a:solidFill>
                  <a:srgbClr val="7030A0"/>
                </a:solidFill>
                <a:latin typeface="華康標楷體" panose="03000509000000000000" pitchFamily="65" charset="-120"/>
                <a:ea typeface="華康標楷體" panose="03000509000000000000" pitchFamily="65" charset="-120"/>
              </a:rPr>
              <a:t>https://srecruit.moe.edu.tw/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23559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081BA4-09A7-431C-B75E-F9ADA6F94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957" y="1871598"/>
            <a:ext cx="10948035" cy="276999"/>
          </a:xfrm>
        </p:spPr>
        <p:txBody>
          <a:bodyPr>
            <a:normAutofit fontScale="85000" lnSpcReduction="20000"/>
          </a:bodyPr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55C12EA-53F4-EC31-6623-AEA3315E07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51" t="20000" r="23749" b="6667"/>
          <a:stretch/>
        </p:blipFill>
        <p:spPr>
          <a:xfrm>
            <a:off x="2667000" y="-6927"/>
            <a:ext cx="6240843" cy="686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99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1981488"/>
            <a:ext cx="8153400" cy="28950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2128520" algn="r">
              <a:lnSpc>
                <a:spcPct val="99700"/>
              </a:lnSpc>
              <a:spcBef>
                <a:spcPts val="135"/>
              </a:spcBef>
            </a:pP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大學繁星推薦</a:t>
            </a:r>
            <a:endParaRPr lang="en-US" altLang="zh-TW" sz="7200" b="1" dirty="0">
              <a:solidFill>
                <a:srgbClr val="FF0066"/>
              </a:solidFill>
              <a:latin typeface="Noto Sans CJK HK"/>
              <a:cs typeface="Noto Sans CJK HK"/>
            </a:endParaRPr>
          </a:p>
          <a:p>
            <a:pPr marL="12700" marR="5080" indent="2128520" algn="r">
              <a:lnSpc>
                <a:spcPct val="99700"/>
              </a:lnSpc>
              <a:spcBef>
                <a:spcPts val="135"/>
              </a:spcBef>
            </a:pP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招生作業說明</a:t>
            </a:r>
            <a:endParaRPr sz="7200" dirty="0">
              <a:solidFill>
                <a:srgbClr val="FF0066"/>
              </a:solidFill>
              <a:latin typeface="Noto Sans CJK HK"/>
              <a:cs typeface="Noto Sans CJK HK"/>
            </a:endParaRPr>
          </a:p>
          <a:p>
            <a:pPr marL="1555115">
              <a:lnSpc>
                <a:spcPct val="100000"/>
              </a:lnSpc>
              <a:spcBef>
                <a:spcPts val="2870"/>
              </a:spcBef>
              <a:tabLst>
                <a:tab pos="2663190" algn="l"/>
              </a:tabLst>
            </a:pPr>
            <a:r>
              <a:rPr sz="1800" b="1" dirty="0">
                <a:solidFill>
                  <a:srgbClr val="FFFFFF"/>
                </a:solidFill>
                <a:latin typeface="Noto Sans CJK HK"/>
                <a:cs typeface="Noto Sans CJK HK"/>
              </a:rPr>
              <a:t>報告單位	大學甄選入學委員會</a:t>
            </a:r>
            <a:r>
              <a:rPr sz="1800" b="1" spc="140" dirty="0">
                <a:solidFill>
                  <a:srgbClr val="FFFFFF"/>
                </a:solidFill>
                <a:latin typeface="Noto Sans CJK HK"/>
                <a:cs typeface="Noto Sans CJK HK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112.08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596668" cy="1320800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繁星推薦入學簡圖</a:t>
            </a:r>
          </a:p>
        </p:txBody>
      </p:sp>
      <p:pic>
        <p:nvPicPr>
          <p:cNvPr id="9219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" y="1666449"/>
            <a:ext cx="9464040" cy="52578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48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推薦條件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066800" y="1828800"/>
            <a:ext cx="8596668" cy="3880773"/>
          </a:xfrm>
        </p:spPr>
        <p:txBody>
          <a:bodyPr>
            <a:normAutofit lnSpcReduction="10000"/>
          </a:bodyPr>
          <a:lstStyle/>
          <a:p>
            <a:pPr eaLnBrk="1" hangingPunct="1">
              <a:buClr>
                <a:srgbClr val="003300"/>
              </a:buClr>
              <a:defRPr/>
            </a:pP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全程就讀同一所高中</a:t>
            </a:r>
          </a:p>
          <a:p>
            <a:pPr eaLnBrk="1" hangingPunct="1">
              <a:buClr>
                <a:srgbClr val="003300"/>
              </a:buClr>
              <a:defRPr/>
            </a:pP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高中前五個學期學業成績總平均全校排名百分比符合大學之規定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校排百分比前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20</a:t>
            </a: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％、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30</a:t>
            </a: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％、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40</a:t>
            </a: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％、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50</a:t>
            </a: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％</a:t>
            </a:r>
            <a:r>
              <a:rPr lang="en-US" altLang="zh-TW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</a:p>
          <a:p>
            <a:pPr eaLnBrk="1" hangingPunct="1">
              <a:buClr>
                <a:srgbClr val="003300"/>
              </a:buClr>
              <a:defRPr/>
            </a:pP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符合本校繁星推薦申請資格</a:t>
            </a:r>
            <a:endParaRPr lang="en-US" altLang="zh-TW" sz="28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Clr>
                <a:srgbClr val="003300"/>
              </a:buClr>
              <a:buNone/>
              <a:defRPr/>
            </a:pP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凡高一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至高三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(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共五學期出席率平均達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90%(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小數點以下一律不計</a:t>
            </a:r>
            <a:r>
              <a:rPr lang="en-US" altLang="zh-TW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)</a:t>
            </a:r>
            <a:r>
              <a:rPr lang="zh-TW" altLang="en-US" sz="2800" dirty="0">
                <a:solidFill>
                  <a:srgbClr val="008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，且有敘獎之紀錄者。</a:t>
            </a:r>
            <a:endParaRPr lang="zh-TW" altLang="en-US" sz="28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eaLnBrk="1" hangingPunct="1">
              <a:buClr>
                <a:srgbClr val="003300"/>
              </a:buClr>
              <a:defRPr/>
            </a:pPr>
            <a:r>
              <a:rPr lang="zh-TW" altLang="en-US" sz="28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學科能力測驗成績通過校系之檢定標準</a:t>
            </a:r>
            <a:endParaRPr kumimoji="0" lang="zh-TW" altLang="en-US" sz="2800" dirty="0">
              <a:solidFill>
                <a:srgbClr val="00206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eaLnBrk="1" hangingPunct="1">
              <a:defRPr/>
            </a:pPr>
            <a:endParaRPr lang="en-US" altLang="zh-TW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4800" dirty="0">
                <a:solidFill>
                  <a:srgbClr val="FF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校內繁星推薦登記</a:t>
            </a:r>
            <a:endParaRPr lang="zh-TW" altLang="zh-TW" sz="4800" dirty="0">
              <a:solidFill>
                <a:srgbClr val="FF0066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959377"/>
            <a:ext cx="8229600" cy="276004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4400" dirty="0">
                <a:ea typeface="標楷體" panose="03000509000000000000" pitchFamily="65" charset="-120"/>
              </a:rPr>
              <a:t>校內繁星推薦流程請參考</a:t>
            </a:r>
            <a:r>
              <a:rPr lang="zh-TW" altLang="en-US" sz="4400" u="sng" dirty="0">
                <a:ea typeface="標楷體" panose="03000509000000000000" pitchFamily="65" charset="-120"/>
              </a:rPr>
              <a:t>教務處</a:t>
            </a:r>
            <a:r>
              <a:rPr lang="zh-TW" altLang="en-US" sz="4400" dirty="0">
                <a:ea typeface="標楷體" panose="03000509000000000000" pitchFamily="65" charset="-120"/>
              </a:rPr>
              <a:t>所公告的</a:t>
            </a:r>
            <a:endParaRPr lang="en-US" altLang="zh-TW" sz="4400" dirty="0"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「</a:t>
            </a:r>
            <a:r>
              <a:rPr lang="zh-TW" altLang="zh-TW" sz="4400" b="1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新北市私立聖心女子高級中學</a:t>
            </a:r>
            <a:endParaRPr lang="en-US" altLang="zh-TW" sz="4400" b="1" dirty="0">
              <a:solidFill>
                <a:srgbClr val="80008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buNone/>
            </a:pPr>
            <a:r>
              <a:rPr lang="zh-TW" altLang="zh-TW" sz="4400" b="1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參加</a:t>
            </a:r>
            <a:r>
              <a:rPr lang="en-US" altLang="zh-TW" sz="4400" b="1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116</a:t>
            </a:r>
            <a:r>
              <a:rPr lang="zh-TW" altLang="zh-TW" sz="4400" b="1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升大學繁星推薦實施計畫</a:t>
            </a:r>
            <a:r>
              <a:rPr lang="zh-TW" altLang="en-US" sz="4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」</a:t>
            </a:r>
          </a:p>
          <a:p>
            <a:pPr marL="0" indent="0">
              <a:buNone/>
            </a:pPr>
            <a:endParaRPr lang="zh-TW" altLang="en-US" sz="2800" dirty="0">
              <a:ea typeface="標楷體" panose="03000509000000000000" pitchFamily="65" charset="-120"/>
            </a:endParaRPr>
          </a:p>
          <a:p>
            <a:pPr marL="609600" indent="-609600">
              <a:buNone/>
            </a:pPr>
            <a:endParaRPr lang="en-US" altLang="zh-TW" sz="2800" dirty="0"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9237218" y="4526356"/>
            <a:ext cx="2955290" cy="2331720"/>
            <a:chOff x="9237218" y="4526356"/>
            <a:chExt cx="2955290" cy="2331720"/>
          </a:xfrm>
        </p:grpSpPr>
        <p:sp>
          <p:nvSpPr>
            <p:cNvPr id="5" name="object 5"/>
            <p:cNvSpPr/>
            <p:nvPr/>
          </p:nvSpPr>
          <p:spPr>
            <a:xfrm>
              <a:off x="11124682" y="5726410"/>
              <a:ext cx="1067435" cy="1132205"/>
            </a:xfrm>
            <a:custGeom>
              <a:avLst/>
              <a:gdLst/>
              <a:ahLst/>
              <a:cxnLst/>
              <a:rect l="l" t="t" r="r" b="b"/>
              <a:pathLst>
                <a:path w="1067434" h="1132204">
                  <a:moveTo>
                    <a:pt x="495563" y="604513"/>
                  </a:moveTo>
                  <a:lnTo>
                    <a:pt x="489594" y="604513"/>
                  </a:lnTo>
                  <a:lnTo>
                    <a:pt x="437168" y="610507"/>
                  </a:lnTo>
                  <a:lnTo>
                    <a:pt x="388996" y="627585"/>
                  </a:lnTo>
                  <a:lnTo>
                    <a:pt x="346434" y="654397"/>
                  </a:lnTo>
                  <a:lnTo>
                    <a:pt x="310835" y="689590"/>
                  </a:lnTo>
                  <a:lnTo>
                    <a:pt x="283555" y="731812"/>
                  </a:lnTo>
                  <a:lnTo>
                    <a:pt x="265947" y="779710"/>
                  </a:lnTo>
                  <a:lnTo>
                    <a:pt x="220815" y="786333"/>
                  </a:lnTo>
                  <a:lnTo>
                    <a:pt x="179476" y="802306"/>
                  </a:lnTo>
                  <a:lnTo>
                    <a:pt x="143077" y="826488"/>
                  </a:lnTo>
                  <a:lnTo>
                    <a:pt x="112767" y="857740"/>
                  </a:lnTo>
                  <a:lnTo>
                    <a:pt x="89695" y="894920"/>
                  </a:lnTo>
                  <a:lnTo>
                    <a:pt x="75010" y="936888"/>
                  </a:lnTo>
                  <a:lnTo>
                    <a:pt x="69859" y="982503"/>
                  </a:lnTo>
                  <a:lnTo>
                    <a:pt x="70596" y="999794"/>
                  </a:lnTo>
                  <a:lnTo>
                    <a:pt x="72796" y="1016945"/>
                  </a:lnTo>
                  <a:lnTo>
                    <a:pt x="76450" y="1033858"/>
                  </a:lnTo>
                  <a:lnTo>
                    <a:pt x="81543" y="1050437"/>
                  </a:lnTo>
                  <a:lnTo>
                    <a:pt x="47702" y="1063403"/>
                  </a:lnTo>
                  <a:lnTo>
                    <a:pt x="20552" y="1086603"/>
                  </a:lnTo>
                  <a:lnTo>
                    <a:pt x="2498" y="1117658"/>
                  </a:lnTo>
                  <a:lnTo>
                    <a:pt x="0" y="1131587"/>
                  </a:lnTo>
                  <a:lnTo>
                    <a:pt x="1067317" y="1131587"/>
                  </a:lnTo>
                  <a:lnTo>
                    <a:pt x="1067317" y="605275"/>
                  </a:lnTo>
                  <a:lnTo>
                    <a:pt x="507374" y="605275"/>
                  </a:lnTo>
                  <a:lnTo>
                    <a:pt x="501532" y="604793"/>
                  </a:lnTo>
                  <a:lnTo>
                    <a:pt x="495563" y="604513"/>
                  </a:lnTo>
                  <a:close/>
                </a:path>
                <a:path w="1067434" h="1132204">
                  <a:moveTo>
                    <a:pt x="1067317" y="0"/>
                  </a:moveTo>
                  <a:lnTo>
                    <a:pt x="1020316" y="2919"/>
                  </a:lnTo>
                  <a:lnTo>
                    <a:pt x="974564" y="11535"/>
                  </a:lnTo>
                  <a:lnTo>
                    <a:pt x="930926" y="25462"/>
                  </a:lnTo>
                  <a:lnTo>
                    <a:pt x="889757" y="44345"/>
                  </a:lnTo>
                  <a:lnTo>
                    <a:pt x="851411" y="67828"/>
                  </a:lnTo>
                  <a:lnTo>
                    <a:pt x="816246" y="95558"/>
                  </a:lnTo>
                  <a:lnTo>
                    <a:pt x="784616" y="127179"/>
                  </a:lnTo>
                  <a:lnTo>
                    <a:pt x="756876" y="162336"/>
                  </a:lnTo>
                  <a:lnTo>
                    <a:pt x="733383" y="200674"/>
                  </a:lnTo>
                  <a:lnTo>
                    <a:pt x="714492" y="241839"/>
                  </a:lnTo>
                  <a:lnTo>
                    <a:pt x="700558" y="285476"/>
                  </a:lnTo>
                  <a:lnTo>
                    <a:pt x="691937" y="331230"/>
                  </a:lnTo>
                  <a:lnTo>
                    <a:pt x="688984" y="378745"/>
                  </a:lnTo>
                  <a:lnTo>
                    <a:pt x="689296" y="392210"/>
                  </a:lnTo>
                  <a:lnTo>
                    <a:pt x="690048" y="405658"/>
                  </a:lnTo>
                  <a:lnTo>
                    <a:pt x="691253" y="419081"/>
                  </a:lnTo>
                  <a:lnTo>
                    <a:pt x="692921" y="432466"/>
                  </a:lnTo>
                  <a:lnTo>
                    <a:pt x="651523" y="454712"/>
                  </a:lnTo>
                  <a:lnTo>
                    <a:pt x="617198" y="486232"/>
                  </a:lnTo>
                  <a:lnTo>
                    <a:pt x="591587" y="525382"/>
                  </a:lnTo>
                  <a:lnTo>
                    <a:pt x="576335" y="570515"/>
                  </a:lnTo>
                  <a:lnTo>
                    <a:pt x="557738" y="576299"/>
                  </a:lnTo>
                  <a:lnTo>
                    <a:pt x="539950" y="584071"/>
                  </a:lnTo>
                  <a:lnTo>
                    <a:pt x="523114" y="593756"/>
                  </a:lnTo>
                  <a:lnTo>
                    <a:pt x="507374" y="605275"/>
                  </a:lnTo>
                  <a:lnTo>
                    <a:pt x="1067317" y="605275"/>
                  </a:lnTo>
                  <a:lnTo>
                    <a:pt x="1067317" y="0"/>
                  </a:lnTo>
                  <a:close/>
                </a:path>
              </a:pathLst>
            </a:custGeom>
            <a:solidFill>
              <a:srgbClr val="F6B1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37218" y="4526356"/>
              <a:ext cx="2626360" cy="212394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9141586" y="1908524"/>
            <a:ext cx="2545080" cy="18637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5"/>
              </a:spcBef>
            </a:pPr>
            <a:r>
              <a:rPr sz="2000" dirty="0">
                <a:latin typeface="Microsoft JhengHei"/>
                <a:cs typeface="Microsoft JhengHei"/>
              </a:rPr>
              <a:t>推薦學校推薦所屬學生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ct val="125000"/>
              </a:lnSpc>
              <a:spcBef>
                <a:spcPts val="5"/>
              </a:spcBef>
            </a:pPr>
            <a:r>
              <a:rPr sz="2000" dirty="0">
                <a:latin typeface="Microsoft JhengHei"/>
                <a:cs typeface="Microsoft JhengHei"/>
              </a:rPr>
              <a:t>須符合大學「在校學業 成績」全校排名百分比 之規定(20%、30％、 40％、50％)</a:t>
            </a:r>
            <a:r>
              <a:rPr sz="2000" spc="5" dirty="0">
                <a:latin typeface="Microsoft JhengHei"/>
                <a:cs typeface="Microsoft JhengHei"/>
              </a:rPr>
              <a:t>。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068434" y="1787779"/>
            <a:ext cx="2705735" cy="2124075"/>
          </a:xfrm>
          <a:custGeom>
            <a:avLst/>
            <a:gdLst/>
            <a:ahLst/>
            <a:cxnLst/>
            <a:rect l="l" t="t" r="r" b="b"/>
            <a:pathLst>
              <a:path w="2705734" h="2124075">
                <a:moveTo>
                  <a:pt x="2705607" y="0"/>
                </a:moveTo>
                <a:lnTo>
                  <a:pt x="0" y="0"/>
                </a:lnTo>
                <a:lnTo>
                  <a:pt x="0" y="2123948"/>
                </a:lnTo>
                <a:lnTo>
                  <a:pt x="2705607" y="2123948"/>
                </a:lnTo>
                <a:lnTo>
                  <a:pt x="2705607" y="0"/>
                </a:lnTo>
                <a:close/>
              </a:path>
            </a:pathLst>
          </a:custGeom>
          <a:solidFill>
            <a:srgbClr val="BCD6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068434" y="1787779"/>
            <a:ext cx="2705735" cy="212407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73025" marR="79375">
              <a:lnSpc>
                <a:spcPct val="125000"/>
              </a:lnSpc>
              <a:spcBef>
                <a:spcPts val="505"/>
              </a:spcBef>
            </a:pPr>
            <a:r>
              <a:rPr sz="2000" dirty="0">
                <a:latin typeface="Microsoft JhengHei"/>
                <a:cs typeface="Microsoft JhengHei"/>
              </a:rPr>
              <a:t>推薦學校推薦所屬學生 須符合大學「在校學業 成績」全校排名百分比 之規定(20%、30％、 40％、50％)</a:t>
            </a:r>
            <a:r>
              <a:rPr sz="2000" spc="5" dirty="0">
                <a:latin typeface="Microsoft JhengHei"/>
                <a:cs typeface="Microsoft JhengHei"/>
              </a:rPr>
              <a:t>。</a:t>
            </a:r>
            <a:endParaRPr sz="2000" dirty="0">
              <a:latin typeface="Microsoft JhengHei"/>
              <a:cs typeface="Microsoft JhengHe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30872" y="1982597"/>
          <a:ext cx="8208644" cy="45059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8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所屬學系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04775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可推薦學生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8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第一類學群</a:t>
                      </a:r>
                    </a:p>
                  </a:txBody>
                  <a:tcPr marL="0" marR="0" marT="175260" marB="0">
                    <a:lnL w="12700">
                      <a:solidFill>
                        <a:srgbClr val="6FAC46"/>
                      </a:solidFill>
                      <a:prstDash val="solid"/>
                    </a:lnL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279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文、法、商、社會科學、教育、 管理等學系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學程)</a:t>
                      </a:r>
                    </a:p>
                  </a:txBody>
                  <a:tcPr marL="0" marR="0" marT="38100" marB="0"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71780" marR="298450" indent="-180340">
                        <a:lnSpc>
                          <a:spcPct val="100000"/>
                        </a:lnSpc>
                        <a:spcBef>
                          <a:spcPts val="1140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普通科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含科學班、資優班) 學生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  <a:p>
                      <a:pPr marL="271780" marR="140970" indent="-18034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學術學程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含學術自然、學術 社會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)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學生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144780" marB="0"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第二類學群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理、工等學系(學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程)</a:t>
                      </a:r>
                    </a:p>
                  </a:txBody>
                  <a:tcPr marL="0" marR="0" marT="42545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0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第三類學群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醫、生命科學、農等學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系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(學程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)</a:t>
                      </a:r>
                    </a:p>
                  </a:txBody>
                  <a:tcPr marL="0" marR="0" marT="53340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R w="12700">
                      <a:solidFill>
                        <a:srgbClr val="6FAC46"/>
                      </a:solidFill>
                      <a:prstDash val="solid"/>
                    </a:lnR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3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第四類學群</a:t>
                      </a:r>
                    </a:p>
                  </a:txBody>
                  <a:tcPr marL="0" marR="0" marT="42545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音樂相關學系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學程)</a:t>
                      </a:r>
                    </a:p>
                  </a:txBody>
                  <a:tcPr marL="0" marR="0" marT="42545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1780" indent="-18034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普通科音樂班學生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第五類學群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美術相關學系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學程)</a:t>
                      </a:r>
                    </a:p>
                  </a:txBody>
                  <a:tcPr marL="0" marR="0" marT="43180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1780" indent="-180340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普通科美術班學生</a:t>
                      </a:r>
                    </a:p>
                  </a:txBody>
                  <a:tcPr marL="0" marR="0" marT="43180" marB="0"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4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第六類學群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舞蹈相關學系(學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程)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1780" indent="-180340">
                        <a:lnSpc>
                          <a:spcPct val="100000"/>
                        </a:lnSpc>
                        <a:spcBef>
                          <a:spcPts val="335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普通科舞蹈班學生</a:t>
                      </a:r>
                      <a:endParaRPr sz="1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第七類學群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體育相關學系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學程)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43180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1780" indent="-180340">
                        <a:lnSpc>
                          <a:spcPct val="100000"/>
                        </a:lnSpc>
                        <a:spcBef>
                          <a:spcPts val="340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普通科體育班學生</a:t>
                      </a:r>
                    </a:p>
                  </a:txBody>
                  <a:tcPr marL="0" marR="0" marT="43180" marB="0"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8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第八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類學群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6FAC46"/>
                      </a:solidFill>
                      <a:prstDash val="solid"/>
                    </a:lnL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050" dirty="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醫學系、牙醫學系</a:t>
                      </a:r>
                      <a:endParaRPr sz="1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71780" marR="298450" indent="-18034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普通科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含科學班、資優班) 學生</a:t>
                      </a:r>
                    </a:p>
                    <a:p>
                      <a:pPr marL="271780" indent="-18034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272415" algn="l"/>
                        </a:tabLst>
                      </a:pP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學術學程(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含學術自然、學術</a:t>
                      </a:r>
                    </a:p>
                    <a:p>
                      <a:pPr marL="2717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dirty="0">
                          <a:latin typeface="Microsoft JhengHei"/>
                          <a:cs typeface="Microsoft JhengHei"/>
                        </a:rPr>
                        <a:t>社會</a:t>
                      </a:r>
                      <a:r>
                        <a:rPr sz="1800" spc="-5" dirty="0">
                          <a:latin typeface="Microsoft JhengHei"/>
                          <a:cs typeface="Microsoft JhengHei"/>
                        </a:rPr>
                        <a:t>)</a:t>
                      </a:r>
                      <a:r>
                        <a:rPr sz="1800" dirty="0">
                          <a:latin typeface="Microsoft JhengHei"/>
                          <a:cs typeface="Microsoft JhengHei"/>
                        </a:rPr>
                        <a:t>學生</a:t>
                      </a:r>
                    </a:p>
                  </a:txBody>
                  <a:tcPr marL="0" marR="0" marT="40640" marB="0"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8159" y="1088123"/>
            <a:ext cx="3306317" cy="68505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16102" y="1195831"/>
            <a:ext cx="28663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各學群分類原則：</a:t>
            </a:r>
            <a:endParaRPr sz="2800" dirty="0">
              <a:latin typeface="Microsoft JhengHei"/>
              <a:cs typeface="Microsoft JhengHe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69344" y="3551770"/>
            <a:ext cx="720001" cy="720001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5AD95D2E-F826-DCB8-5FB9-E6043E313028}"/>
              </a:ext>
            </a:extLst>
          </p:cNvPr>
          <p:cNvSpPr txBox="1">
            <a:spLocks noGrp="1"/>
          </p:cNvSpPr>
          <p:nvPr/>
        </p:nvSpPr>
        <p:spPr>
          <a:xfrm>
            <a:off x="530872" y="243699"/>
            <a:ext cx="51003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000" b="1" i="0">
                <a:solidFill>
                  <a:srgbClr val="103440"/>
                </a:solidFill>
                <a:latin typeface="Microsoft JhengHei"/>
                <a:ea typeface="+mj-ea"/>
                <a:cs typeface="Microsoft JhengHe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>
                <a:latin typeface="Microsoft YaHei"/>
                <a:cs typeface="Microsoft YaHei"/>
              </a:rPr>
              <a:t>繁星推薦報名注意事項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5C6D7A4-F249-8CBC-C2F5-F0B2F8B7196F}"/>
              </a:ext>
            </a:extLst>
          </p:cNvPr>
          <p:cNvSpPr txBox="1">
            <a:spLocks noGrp="1"/>
          </p:cNvSpPr>
          <p:nvPr/>
        </p:nvSpPr>
        <p:spPr>
          <a:xfrm>
            <a:off x="452676" y="282855"/>
            <a:ext cx="51003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000" b="1" i="0">
                <a:solidFill>
                  <a:srgbClr val="103440"/>
                </a:solidFill>
                <a:latin typeface="Microsoft JhengHei"/>
                <a:ea typeface="+mj-ea"/>
                <a:cs typeface="Microsoft JhengHei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>
                <a:latin typeface="Microsoft YaHei"/>
                <a:cs typeface="Microsoft YaHei"/>
              </a:rPr>
              <a:t>繁星推薦報名注意事項</a:t>
            </a: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ADEDFAF7-DAFB-0242-7388-0B86A1F586A8}"/>
              </a:ext>
            </a:extLst>
          </p:cNvPr>
          <p:cNvGrpSpPr/>
          <p:nvPr/>
        </p:nvGrpSpPr>
        <p:grpSpPr>
          <a:xfrm>
            <a:off x="2378998" y="1759279"/>
            <a:ext cx="2160389" cy="812757"/>
            <a:chOff x="2472912" y="1655894"/>
            <a:chExt cx="2160389" cy="812757"/>
          </a:xfrm>
        </p:grpSpPr>
        <p:sp>
          <p:nvSpPr>
            <p:cNvPr id="104" name="object 4">
              <a:extLst>
                <a:ext uri="{FF2B5EF4-FFF2-40B4-BE49-F238E27FC236}">
                  <a16:creationId xmlns:a16="http://schemas.microsoft.com/office/drawing/2014/main" id="{A00E4CF9-F603-EB2D-D8AA-DCE089D6F11A}"/>
                </a:ext>
              </a:extLst>
            </p:cNvPr>
            <p:cNvSpPr/>
            <p:nvPr/>
          </p:nvSpPr>
          <p:spPr>
            <a:xfrm>
              <a:off x="2540976" y="1697126"/>
              <a:ext cx="2092325" cy="771525"/>
            </a:xfrm>
            <a:custGeom>
              <a:avLst/>
              <a:gdLst/>
              <a:ahLst/>
              <a:cxnLst/>
              <a:rect l="l" t="t" r="r" b="b"/>
              <a:pathLst>
                <a:path w="2092325" h="771525">
                  <a:moveTo>
                    <a:pt x="1963420" y="0"/>
                  </a:moveTo>
                  <a:lnTo>
                    <a:pt x="128511" y="0"/>
                  </a:lnTo>
                  <a:lnTo>
                    <a:pt x="78491" y="10100"/>
                  </a:lnTo>
                  <a:lnTo>
                    <a:pt x="37642" y="37644"/>
                  </a:lnTo>
                  <a:lnTo>
                    <a:pt x="10100" y="78497"/>
                  </a:lnTo>
                  <a:lnTo>
                    <a:pt x="0" y="128524"/>
                  </a:lnTo>
                  <a:lnTo>
                    <a:pt x="0" y="642569"/>
                  </a:lnTo>
                  <a:lnTo>
                    <a:pt x="10100" y="692595"/>
                  </a:lnTo>
                  <a:lnTo>
                    <a:pt x="37642" y="733448"/>
                  </a:lnTo>
                  <a:lnTo>
                    <a:pt x="78491" y="760992"/>
                  </a:lnTo>
                  <a:lnTo>
                    <a:pt x="128511" y="771093"/>
                  </a:lnTo>
                  <a:lnTo>
                    <a:pt x="1963420" y="771093"/>
                  </a:lnTo>
                  <a:lnTo>
                    <a:pt x="2013444" y="760992"/>
                  </a:lnTo>
                  <a:lnTo>
                    <a:pt x="2054293" y="733448"/>
                  </a:lnTo>
                  <a:lnTo>
                    <a:pt x="2081833" y="692595"/>
                  </a:lnTo>
                  <a:lnTo>
                    <a:pt x="2091931" y="642569"/>
                  </a:lnTo>
                  <a:lnTo>
                    <a:pt x="2091931" y="128524"/>
                  </a:lnTo>
                  <a:lnTo>
                    <a:pt x="2081833" y="78497"/>
                  </a:lnTo>
                  <a:lnTo>
                    <a:pt x="2054293" y="37644"/>
                  </a:lnTo>
                  <a:lnTo>
                    <a:pt x="2013444" y="10100"/>
                  </a:lnTo>
                  <a:lnTo>
                    <a:pt x="1963420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5" name="object 5">
              <a:extLst>
                <a:ext uri="{FF2B5EF4-FFF2-40B4-BE49-F238E27FC236}">
                  <a16:creationId xmlns:a16="http://schemas.microsoft.com/office/drawing/2014/main" id="{C6B8547B-7900-C96C-D2FF-A37CE44561A4}"/>
                </a:ext>
              </a:extLst>
            </p:cNvPr>
            <p:cNvSpPr/>
            <p:nvPr/>
          </p:nvSpPr>
          <p:spPr>
            <a:xfrm>
              <a:off x="2650587" y="2286885"/>
              <a:ext cx="1890395" cy="128270"/>
            </a:xfrm>
            <a:custGeom>
              <a:avLst/>
              <a:gdLst/>
              <a:ahLst/>
              <a:cxnLst/>
              <a:rect l="l" t="t" r="r" b="b"/>
              <a:pathLst>
                <a:path w="1890395" h="128269">
                  <a:moveTo>
                    <a:pt x="1889925" y="0"/>
                  </a:moveTo>
                  <a:lnTo>
                    <a:pt x="1889925" y="39725"/>
                  </a:lnTo>
                  <a:lnTo>
                    <a:pt x="1878735" y="67655"/>
                  </a:lnTo>
                  <a:lnTo>
                    <a:pt x="1847562" y="91943"/>
                  </a:lnTo>
                  <a:lnTo>
                    <a:pt x="1799997" y="111114"/>
                  </a:lnTo>
                  <a:lnTo>
                    <a:pt x="1739633" y="123697"/>
                  </a:lnTo>
                  <a:lnTo>
                    <a:pt x="1670062" y="128219"/>
                  </a:lnTo>
                  <a:lnTo>
                    <a:pt x="37414" y="128219"/>
                  </a:lnTo>
                  <a:lnTo>
                    <a:pt x="29598" y="127937"/>
                  </a:lnTo>
                  <a:lnTo>
                    <a:pt x="20464" y="127317"/>
                  </a:lnTo>
                  <a:lnTo>
                    <a:pt x="1045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6" name="object 6">
              <a:extLst>
                <a:ext uri="{FF2B5EF4-FFF2-40B4-BE49-F238E27FC236}">
                  <a16:creationId xmlns:a16="http://schemas.microsoft.com/office/drawing/2014/main" id="{BA089AA5-FF9D-361E-6221-B8C9E12E79C7}"/>
                </a:ext>
              </a:extLst>
            </p:cNvPr>
            <p:cNvSpPr/>
            <p:nvPr/>
          </p:nvSpPr>
          <p:spPr>
            <a:xfrm>
              <a:off x="3538938" y="2415105"/>
              <a:ext cx="360680" cy="0"/>
            </a:xfrm>
            <a:custGeom>
              <a:avLst/>
              <a:gdLst/>
              <a:ahLst/>
              <a:cxnLst/>
              <a:rect l="l" t="t" r="r" b="b"/>
              <a:pathLst>
                <a:path w="360679">
                  <a:moveTo>
                    <a:pt x="360565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7" name="object 7">
              <a:extLst>
                <a:ext uri="{FF2B5EF4-FFF2-40B4-BE49-F238E27FC236}">
                  <a16:creationId xmlns:a16="http://schemas.microsoft.com/office/drawing/2014/main" id="{0CAEF785-5922-A1A4-C168-DFD29B4B33C4}"/>
                </a:ext>
              </a:extLst>
            </p:cNvPr>
            <p:cNvSpPr/>
            <p:nvPr/>
          </p:nvSpPr>
          <p:spPr>
            <a:xfrm>
              <a:off x="2472912" y="1893445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19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8" name="object 8">
              <a:extLst>
                <a:ext uri="{FF2B5EF4-FFF2-40B4-BE49-F238E27FC236}">
                  <a16:creationId xmlns:a16="http://schemas.microsoft.com/office/drawing/2014/main" id="{A5A27542-4B86-0CB8-71AE-0F4224771F75}"/>
                </a:ext>
              </a:extLst>
            </p:cNvPr>
            <p:cNvSpPr/>
            <p:nvPr/>
          </p:nvSpPr>
          <p:spPr>
            <a:xfrm>
              <a:off x="2472917" y="2018431"/>
              <a:ext cx="177800" cy="395605"/>
            </a:xfrm>
            <a:custGeom>
              <a:avLst/>
              <a:gdLst/>
              <a:ahLst/>
              <a:cxnLst/>
              <a:rect l="l" t="t" r="r" b="b"/>
              <a:pathLst>
                <a:path w="177800" h="395605">
                  <a:moveTo>
                    <a:pt x="177711" y="395325"/>
                  </a:moveTo>
                  <a:lnTo>
                    <a:pt x="121516" y="387670"/>
                  </a:lnTo>
                  <a:lnTo>
                    <a:pt x="72730" y="374099"/>
                  </a:lnTo>
                  <a:lnTo>
                    <a:pt x="34270" y="355655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9" name="object 9">
              <a:extLst>
                <a:ext uri="{FF2B5EF4-FFF2-40B4-BE49-F238E27FC236}">
                  <a16:creationId xmlns:a16="http://schemas.microsoft.com/office/drawing/2014/main" id="{63AEC263-2870-6CCF-9944-1BAD4C6430C7}"/>
                </a:ext>
              </a:extLst>
            </p:cNvPr>
            <p:cNvSpPr/>
            <p:nvPr/>
          </p:nvSpPr>
          <p:spPr>
            <a:xfrm>
              <a:off x="2472912" y="1655894"/>
              <a:ext cx="2068195" cy="631190"/>
            </a:xfrm>
            <a:custGeom>
              <a:avLst/>
              <a:gdLst/>
              <a:ahLst/>
              <a:cxnLst/>
              <a:rect l="l" t="t" r="r" b="b"/>
              <a:pathLst>
                <a:path w="2068195" h="631189">
                  <a:moveTo>
                    <a:pt x="0" y="130555"/>
                  </a:moveTo>
                  <a:lnTo>
                    <a:pt x="0" y="88849"/>
                  </a:lnTo>
                  <a:lnTo>
                    <a:pt x="11149" y="60803"/>
                  </a:lnTo>
                  <a:lnTo>
                    <a:pt x="42059" y="36418"/>
                  </a:lnTo>
                  <a:lnTo>
                    <a:pt x="88918" y="17171"/>
                  </a:lnTo>
                  <a:lnTo>
                    <a:pt x="147914" y="4539"/>
                  </a:lnTo>
                  <a:lnTo>
                    <a:pt x="215239" y="0"/>
                  </a:lnTo>
                  <a:lnTo>
                    <a:pt x="1847811" y="0"/>
                  </a:lnTo>
                  <a:lnTo>
                    <a:pt x="1917355" y="4539"/>
                  </a:lnTo>
                  <a:lnTo>
                    <a:pt x="1977697" y="17171"/>
                  </a:lnTo>
                  <a:lnTo>
                    <a:pt x="2025247" y="36418"/>
                  </a:lnTo>
                  <a:lnTo>
                    <a:pt x="2056411" y="60803"/>
                  </a:lnTo>
                  <a:lnTo>
                    <a:pt x="2067598" y="88849"/>
                  </a:lnTo>
                  <a:lnTo>
                    <a:pt x="2067598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grpSp>
        <p:nvGrpSpPr>
          <p:cNvPr id="6" name="object 10">
            <a:extLst>
              <a:ext uri="{FF2B5EF4-FFF2-40B4-BE49-F238E27FC236}">
                <a16:creationId xmlns:a16="http://schemas.microsoft.com/office/drawing/2014/main" id="{F756B012-E164-3773-8957-97392625D4D1}"/>
              </a:ext>
            </a:extLst>
          </p:cNvPr>
          <p:cNvGrpSpPr/>
          <p:nvPr/>
        </p:nvGrpSpPr>
        <p:grpSpPr>
          <a:xfrm>
            <a:off x="2378998" y="2739973"/>
            <a:ext cx="2160389" cy="812756"/>
            <a:chOff x="2472912" y="2636588"/>
            <a:chExt cx="2160389" cy="812756"/>
          </a:xfrm>
        </p:grpSpPr>
        <p:sp>
          <p:nvSpPr>
            <p:cNvPr id="98" name="object 11">
              <a:extLst>
                <a:ext uri="{FF2B5EF4-FFF2-40B4-BE49-F238E27FC236}">
                  <a16:creationId xmlns:a16="http://schemas.microsoft.com/office/drawing/2014/main" id="{503A234F-9441-6CE1-AB13-2BFE53F17E5D}"/>
                </a:ext>
              </a:extLst>
            </p:cNvPr>
            <p:cNvSpPr/>
            <p:nvPr/>
          </p:nvSpPr>
          <p:spPr>
            <a:xfrm>
              <a:off x="2540976" y="2677819"/>
              <a:ext cx="2092325" cy="771525"/>
            </a:xfrm>
            <a:custGeom>
              <a:avLst/>
              <a:gdLst/>
              <a:ahLst/>
              <a:cxnLst/>
              <a:rect l="l" t="t" r="r" b="b"/>
              <a:pathLst>
                <a:path w="2092325" h="771525">
                  <a:moveTo>
                    <a:pt x="1963420" y="0"/>
                  </a:moveTo>
                  <a:lnTo>
                    <a:pt x="128511" y="0"/>
                  </a:lnTo>
                  <a:lnTo>
                    <a:pt x="78491" y="10100"/>
                  </a:lnTo>
                  <a:lnTo>
                    <a:pt x="37642" y="37644"/>
                  </a:lnTo>
                  <a:lnTo>
                    <a:pt x="10100" y="78497"/>
                  </a:lnTo>
                  <a:lnTo>
                    <a:pt x="0" y="128524"/>
                  </a:lnTo>
                  <a:lnTo>
                    <a:pt x="0" y="642569"/>
                  </a:lnTo>
                  <a:lnTo>
                    <a:pt x="10100" y="692595"/>
                  </a:lnTo>
                  <a:lnTo>
                    <a:pt x="37642" y="733448"/>
                  </a:lnTo>
                  <a:lnTo>
                    <a:pt x="78491" y="760992"/>
                  </a:lnTo>
                  <a:lnTo>
                    <a:pt x="128511" y="771093"/>
                  </a:lnTo>
                  <a:lnTo>
                    <a:pt x="1963420" y="771093"/>
                  </a:lnTo>
                  <a:lnTo>
                    <a:pt x="2013444" y="760992"/>
                  </a:lnTo>
                  <a:lnTo>
                    <a:pt x="2054293" y="733448"/>
                  </a:lnTo>
                  <a:lnTo>
                    <a:pt x="2081833" y="692595"/>
                  </a:lnTo>
                  <a:lnTo>
                    <a:pt x="2091931" y="642569"/>
                  </a:lnTo>
                  <a:lnTo>
                    <a:pt x="2091931" y="128524"/>
                  </a:lnTo>
                  <a:lnTo>
                    <a:pt x="2081833" y="78497"/>
                  </a:lnTo>
                  <a:lnTo>
                    <a:pt x="2054293" y="37644"/>
                  </a:lnTo>
                  <a:lnTo>
                    <a:pt x="2013444" y="10100"/>
                  </a:lnTo>
                  <a:lnTo>
                    <a:pt x="1963420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9" name="object 12">
              <a:extLst>
                <a:ext uri="{FF2B5EF4-FFF2-40B4-BE49-F238E27FC236}">
                  <a16:creationId xmlns:a16="http://schemas.microsoft.com/office/drawing/2014/main" id="{597E974C-C11A-4E19-8BE7-D92426E36924}"/>
                </a:ext>
              </a:extLst>
            </p:cNvPr>
            <p:cNvSpPr/>
            <p:nvPr/>
          </p:nvSpPr>
          <p:spPr>
            <a:xfrm>
              <a:off x="2650587" y="3267579"/>
              <a:ext cx="1890395" cy="128270"/>
            </a:xfrm>
            <a:custGeom>
              <a:avLst/>
              <a:gdLst/>
              <a:ahLst/>
              <a:cxnLst/>
              <a:rect l="l" t="t" r="r" b="b"/>
              <a:pathLst>
                <a:path w="1890395" h="128270">
                  <a:moveTo>
                    <a:pt x="1889925" y="0"/>
                  </a:moveTo>
                  <a:lnTo>
                    <a:pt x="1889925" y="39725"/>
                  </a:lnTo>
                  <a:lnTo>
                    <a:pt x="1878735" y="67655"/>
                  </a:lnTo>
                  <a:lnTo>
                    <a:pt x="1847562" y="91943"/>
                  </a:lnTo>
                  <a:lnTo>
                    <a:pt x="1799997" y="111114"/>
                  </a:lnTo>
                  <a:lnTo>
                    <a:pt x="1739633" y="123697"/>
                  </a:lnTo>
                  <a:lnTo>
                    <a:pt x="1670062" y="128219"/>
                  </a:lnTo>
                  <a:lnTo>
                    <a:pt x="37414" y="128219"/>
                  </a:lnTo>
                  <a:lnTo>
                    <a:pt x="29598" y="127937"/>
                  </a:lnTo>
                  <a:lnTo>
                    <a:pt x="20464" y="127317"/>
                  </a:lnTo>
                  <a:lnTo>
                    <a:pt x="1045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0" name="object 13">
              <a:extLst>
                <a:ext uri="{FF2B5EF4-FFF2-40B4-BE49-F238E27FC236}">
                  <a16:creationId xmlns:a16="http://schemas.microsoft.com/office/drawing/2014/main" id="{DB677DC4-DD17-B5C4-0EF9-E2B397073213}"/>
                </a:ext>
              </a:extLst>
            </p:cNvPr>
            <p:cNvSpPr/>
            <p:nvPr/>
          </p:nvSpPr>
          <p:spPr>
            <a:xfrm>
              <a:off x="3538938" y="3395799"/>
              <a:ext cx="360680" cy="0"/>
            </a:xfrm>
            <a:custGeom>
              <a:avLst/>
              <a:gdLst/>
              <a:ahLst/>
              <a:cxnLst/>
              <a:rect l="l" t="t" r="r" b="b"/>
              <a:pathLst>
                <a:path w="360679">
                  <a:moveTo>
                    <a:pt x="360565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1" name="object 14">
              <a:extLst>
                <a:ext uri="{FF2B5EF4-FFF2-40B4-BE49-F238E27FC236}">
                  <a16:creationId xmlns:a16="http://schemas.microsoft.com/office/drawing/2014/main" id="{75DE1418-EE12-B5BF-3DAB-35A80E2263BE}"/>
                </a:ext>
              </a:extLst>
            </p:cNvPr>
            <p:cNvSpPr/>
            <p:nvPr/>
          </p:nvSpPr>
          <p:spPr>
            <a:xfrm>
              <a:off x="2472912" y="2874139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19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2" name="object 15">
              <a:extLst>
                <a:ext uri="{FF2B5EF4-FFF2-40B4-BE49-F238E27FC236}">
                  <a16:creationId xmlns:a16="http://schemas.microsoft.com/office/drawing/2014/main" id="{D8910C1E-A535-2CF6-D441-44CBE6B05B08}"/>
                </a:ext>
              </a:extLst>
            </p:cNvPr>
            <p:cNvSpPr/>
            <p:nvPr/>
          </p:nvSpPr>
          <p:spPr>
            <a:xfrm>
              <a:off x="2472917" y="2999125"/>
              <a:ext cx="177800" cy="395605"/>
            </a:xfrm>
            <a:custGeom>
              <a:avLst/>
              <a:gdLst/>
              <a:ahLst/>
              <a:cxnLst/>
              <a:rect l="l" t="t" r="r" b="b"/>
              <a:pathLst>
                <a:path w="177800" h="395604">
                  <a:moveTo>
                    <a:pt x="177711" y="395325"/>
                  </a:moveTo>
                  <a:lnTo>
                    <a:pt x="121516" y="387670"/>
                  </a:lnTo>
                  <a:lnTo>
                    <a:pt x="72730" y="374099"/>
                  </a:lnTo>
                  <a:lnTo>
                    <a:pt x="34270" y="355655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103" name="object 16">
              <a:extLst>
                <a:ext uri="{FF2B5EF4-FFF2-40B4-BE49-F238E27FC236}">
                  <a16:creationId xmlns:a16="http://schemas.microsoft.com/office/drawing/2014/main" id="{A992D5A3-C227-D512-00CA-DD7BE6A725B5}"/>
                </a:ext>
              </a:extLst>
            </p:cNvPr>
            <p:cNvSpPr/>
            <p:nvPr/>
          </p:nvSpPr>
          <p:spPr>
            <a:xfrm>
              <a:off x="2472912" y="2636588"/>
              <a:ext cx="2068195" cy="631190"/>
            </a:xfrm>
            <a:custGeom>
              <a:avLst/>
              <a:gdLst/>
              <a:ahLst/>
              <a:cxnLst/>
              <a:rect l="l" t="t" r="r" b="b"/>
              <a:pathLst>
                <a:path w="2068195" h="631189">
                  <a:moveTo>
                    <a:pt x="0" y="130555"/>
                  </a:moveTo>
                  <a:lnTo>
                    <a:pt x="0" y="88849"/>
                  </a:lnTo>
                  <a:lnTo>
                    <a:pt x="11149" y="60803"/>
                  </a:lnTo>
                  <a:lnTo>
                    <a:pt x="42059" y="36418"/>
                  </a:lnTo>
                  <a:lnTo>
                    <a:pt x="88918" y="17171"/>
                  </a:lnTo>
                  <a:lnTo>
                    <a:pt x="147914" y="4539"/>
                  </a:lnTo>
                  <a:lnTo>
                    <a:pt x="215239" y="0"/>
                  </a:lnTo>
                  <a:lnTo>
                    <a:pt x="1847811" y="0"/>
                  </a:lnTo>
                  <a:lnTo>
                    <a:pt x="1917355" y="4539"/>
                  </a:lnTo>
                  <a:lnTo>
                    <a:pt x="1977697" y="17171"/>
                  </a:lnTo>
                  <a:lnTo>
                    <a:pt x="2025247" y="36418"/>
                  </a:lnTo>
                  <a:lnTo>
                    <a:pt x="2056411" y="60803"/>
                  </a:lnTo>
                  <a:lnTo>
                    <a:pt x="2067598" y="88849"/>
                  </a:lnTo>
                  <a:lnTo>
                    <a:pt x="2067598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7" name="object 17">
            <a:extLst>
              <a:ext uri="{FF2B5EF4-FFF2-40B4-BE49-F238E27FC236}">
                <a16:creationId xmlns:a16="http://schemas.microsoft.com/office/drawing/2014/main" id="{CC86B9B8-028E-C0B1-5876-2AEA70756255}"/>
              </a:ext>
            </a:extLst>
          </p:cNvPr>
          <p:cNvSpPr txBox="1"/>
          <p:nvPr/>
        </p:nvSpPr>
        <p:spPr>
          <a:xfrm>
            <a:off x="2690130" y="2906706"/>
            <a:ext cx="1555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90" dirty="0">
                <a:solidFill>
                  <a:srgbClr val="FFFFFF"/>
                </a:solidFill>
                <a:latin typeface="Microsoft YaHei"/>
                <a:cs typeface="Microsoft YaHei"/>
              </a:rPr>
              <a:t>第</a:t>
            </a:r>
            <a:r>
              <a:rPr sz="2400" b="1" spc="185" dirty="0">
                <a:solidFill>
                  <a:srgbClr val="FFFFFF"/>
                </a:solidFill>
                <a:latin typeface="Microsoft YaHei"/>
                <a:cs typeface="Microsoft YaHei"/>
              </a:rPr>
              <a:t>2</a:t>
            </a:r>
            <a:r>
              <a:rPr sz="2400" b="1" spc="175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400">
              <a:latin typeface="Microsoft YaHei"/>
              <a:cs typeface="Microsoft YaHei"/>
            </a:endParaRPr>
          </a:p>
        </p:txBody>
      </p:sp>
      <p:grpSp>
        <p:nvGrpSpPr>
          <p:cNvPr id="8" name="object 18">
            <a:extLst>
              <a:ext uri="{FF2B5EF4-FFF2-40B4-BE49-F238E27FC236}">
                <a16:creationId xmlns:a16="http://schemas.microsoft.com/office/drawing/2014/main" id="{C6564C7B-514D-0F80-817E-DB2584189B4A}"/>
              </a:ext>
            </a:extLst>
          </p:cNvPr>
          <p:cNvGrpSpPr/>
          <p:nvPr/>
        </p:nvGrpSpPr>
        <p:grpSpPr>
          <a:xfrm>
            <a:off x="2378998" y="3720667"/>
            <a:ext cx="2160389" cy="812757"/>
            <a:chOff x="2472912" y="3617282"/>
            <a:chExt cx="2160389" cy="812757"/>
          </a:xfrm>
        </p:grpSpPr>
        <p:sp>
          <p:nvSpPr>
            <p:cNvPr id="92" name="object 19">
              <a:extLst>
                <a:ext uri="{FF2B5EF4-FFF2-40B4-BE49-F238E27FC236}">
                  <a16:creationId xmlns:a16="http://schemas.microsoft.com/office/drawing/2014/main" id="{3C6318B7-50AE-4812-777C-9212A35320DF}"/>
                </a:ext>
              </a:extLst>
            </p:cNvPr>
            <p:cNvSpPr/>
            <p:nvPr/>
          </p:nvSpPr>
          <p:spPr>
            <a:xfrm>
              <a:off x="2540976" y="3658514"/>
              <a:ext cx="2092325" cy="771525"/>
            </a:xfrm>
            <a:custGeom>
              <a:avLst/>
              <a:gdLst/>
              <a:ahLst/>
              <a:cxnLst/>
              <a:rect l="l" t="t" r="r" b="b"/>
              <a:pathLst>
                <a:path w="2092325" h="771525">
                  <a:moveTo>
                    <a:pt x="1963420" y="0"/>
                  </a:moveTo>
                  <a:lnTo>
                    <a:pt x="128511" y="0"/>
                  </a:lnTo>
                  <a:lnTo>
                    <a:pt x="78491" y="10100"/>
                  </a:lnTo>
                  <a:lnTo>
                    <a:pt x="37642" y="37644"/>
                  </a:lnTo>
                  <a:lnTo>
                    <a:pt x="10100" y="78497"/>
                  </a:lnTo>
                  <a:lnTo>
                    <a:pt x="0" y="128524"/>
                  </a:lnTo>
                  <a:lnTo>
                    <a:pt x="0" y="642569"/>
                  </a:lnTo>
                  <a:lnTo>
                    <a:pt x="10100" y="692595"/>
                  </a:lnTo>
                  <a:lnTo>
                    <a:pt x="37642" y="733448"/>
                  </a:lnTo>
                  <a:lnTo>
                    <a:pt x="78491" y="760992"/>
                  </a:lnTo>
                  <a:lnTo>
                    <a:pt x="128511" y="771093"/>
                  </a:lnTo>
                  <a:lnTo>
                    <a:pt x="1963420" y="771093"/>
                  </a:lnTo>
                  <a:lnTo>
                    <a:pt x="2013444" y="760992"/>
                  </a:lnTo>
                  <a:lnTo>
                    <a:pt x="2054293" y="733448"/>
                  </a:lnTo>
                  <a:lnTo>
                    <a:pt x="2081833" y="692595"/>
                  </a:lnTo>
                  <a:lnTo>
                    <a:pt x="2091931" y="642569"/>
                  </a:lnTo>
                  <a:lnTo>
                    <a:pt x="2091931" y="128524"/>
                  </a:lnTo>
                  <a:lnTo>
                    <a:pt x="2081833" y="78497"/>
                  </a:lnTo>
                  <a:lnTo>
                    <a:pt x="2054293" y="37644"/>
                  </a:lnTo>
                  <a:lnTo>
                    <a:pt x="2013444" y="10100"/>
                  </a:lnTo>
                  <a:lnTo>
                    <a:pt x="1963420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3" name="object 20">
              <a:extLst>
                <a:ext uri="{FF2B5EF4-FFF2-40B4-BE49-F238E27FC236}">
                  <a16:creationId xmlns:a16="http://schemas.microsoft.com/office/drawing/2014/main" id="{F9F51EBE-F7BE-ACB9-327D-95048BC1E313}"/>
                </a:ext>
              </a:extLst>
            </p:cNvPr>
            <p:cNvSpPr/>
            <p:nvPr/>
          </p:nvSpPr>
          <p:spPr>
            <a:xfrm>
              <a:off x="2650587" y="4248273"/>
              <a:ext cx="1890395" cy="128270"/>
            </a:xfrm>
            <a:custGeom>
              <a:avLst/>
              <a:gdLst/>
              <a:ahLst/>
              <a:cxnLst/>
              <a:rect l="l" t="t" r="r" b="b"/>
              <a:pathLst>
                <a:path w="1890395" h="128270">
                  <a:moveTo>
                    <a:pt x="1889925" y="0"/>
                  </a:moveTo>
                  <a:lnTo>
                    <a:pt x="1889925" y="39725"/>
                  </a:lnTo>
                  <a:lnTo>
                    <a:pt x="1878735" y="67655"/>
                  </a:lnTo>
                  <a:lnTo>
                    <a:pt x="1847562" y="91943"/>
                  </a:lnTo>
                  <a:lnTo>
                    <a:pt x="1799997" y="111114"/>
                  </a:lnTo>
                  <a:lnTo>
                    <a:pt x="1739633" y="123697"/>
                  </a:lnTo>
                  <a:lnTo>
                    <a:pt x="1670062" y="128219"/>
                  </a:lnTo>
                  <a:lnTo>
                    <a:pt x="37414" y="128219"/>
                  </a:lnTo>
                  <a:lnTo>
                    <a:pt x="29598" y="127937"/>
                  </a:lnTo>
                  <a:lnTo>
                    <a:pt x="20464" y="127317"/>
                  </a:lnTo>
                  <a:lnTo>
                    <a:pt x="1045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4" name="object 21">
              <a:extLst>
                <a:ext uri="{FF2B5EF4-FFF2-40B4-BE49-F238E27FC236}">
                  <a16:creationId xmlns:a16="http://schemas.microsoft.com/office/drawing/2014/main" id="{09CCC8C5-2BB5-D7A8-E9F5-3E3729108B4D}"/>
                </a:ext>
              </a:extLst>
            </p:cNvPr>
            <p:cNvSpPr/>
            <p:nvPr/>
          </p:nvSpPr>
          <p:spPr>
            <a:xfrm>
              <a:off x="3538938" y="4376493"/>
              <a:ext cx="360680" cy="0"/>
            </a:xfrm>
            <a:custGeom>
              <a:avLst/>
              <a:gdLst/>
              <a:ahLst/>
              <a:cxnLst/>
              <a:rect l="l" t="t" r="r" b="b"/>
              <a:pathLst>
                <a:path w="360679">
                  <a:moveTo>
                    <a:pt x="360565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5" name="object 22">
              <a:extLst>
                <a:ext uri="{FF2B5EF4-FFF2-40B4-BE49-F238E27FC236}">
                  <a16:creationId xmlns:a16="http://schemas.microsoft.com/office/drawing/2014/main" id="{E913AF7B-4584-3D67-8FF4-BEEE8201E5E3}"/>
                </a:ext>
              </a:extLst>
            </p:cNvPr>
            <p:cNvSpPr/>
            <p:nvPr/>
          </p:nvSpPr>
          <p:spPr>
            <a:xfrm>
              <a:off x="2472912" y="3854832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6" name="object 23">
              <a:extLst>
                <a:ext uri="{FF2B5EF4-FFF2-40B4-BE49-F238E27FC236}">
                  <a16:creationId xmlns:a16="http://schemas.microsoft.com/office/drawing/2014/main" id="{1830EFAF-D05B-6DEA-FBB2-F5F63E3B8372}"/>
                </a:ext>
              </a:extLst>
            </p:cNvPr>
            <p:cNvSpPr/>
            <p:nvPr/>
          </p:nvSpPr>
          <p:spPr>
            <a:xfrm>
              <a:off x="2472917" y="3979819"/>
              <a:ext cx="177800" cy="395605"/>
            </a:xfrm>
            <a:custGeom>
              <a:avLst/>
              <a:gdLst/>
              <a:ahLst/>
              <a:cxnLst/>
              <a:rect l="l" t="t" r="r" b="b"/>
              <a:pathLst>
                <a:path w="177800" h="395604">
                  <a:moveTo>
                    <a:pt x="177711" y="395325"/>
                  </a:moveTo>
                  <a:lnTo>
                    <a:pt x="121516" y="387670"/>
                  </a:lnTo>
                  <a:lnTo>
                    <a:pt x="72730" y="374099"/>
                  </a:lnTo>
                  <a:lnTo>
                    <a:pt x="34270" y="355655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7" name="object 24">
              <a:extLst>
                <a:ext uri="{FF2B5EF4-FFF2-40B4-BE49-F238E27FC236}">
                  <a16:creationId xmlns:a16="http://schemas.microsoft.com/office/drawing/2014/main" id="{20B52517-0CD0-484A-3365-2EF956CB792D}"/>
                </a:ext>
              </a:extLst>
            </p:cNvPr>
            <p:cNvSpPr/>
            <p:nvPr/>
          </p:nvSpPr>
          <p:spPr>
            <a:xfrm>
              <a:off x="2472912" y="3617282"/>
              <a:ext cx="2068195" cy="631190"/>
            </a:xfrm>
            <a:custGeom>
              <a:avLst/>
              <a:gdLst/>
              <a:ahLst/>
              <a:cxnLst/>
              <a:rect l="l" t="t" r="r" b="b"/>
              <a:pathLst>
                <a:path w="2068195" h="631189">
                  <a:moveTo>
                    <a:pt x="0" y="130556"/>
                  </a:moveTo>
                  <a:lnTo>
                    <a:pt x="0" y="88849"/>
                  </a:lnTo>
                  <a:lnTo>
                    <a:pt x="11149" y="60803"/>
                  </a:lnTo>
                  <a:lnTo>
                    <a:pt x="42059" y="36418"/>
                  </a:lnTo>
                  <a:lnTo>
                    <a:pt x="88918" y="17171"/>
                  </a:lnTo>
                  <a:lnTo>
                    <a:pt x="147914" y="4539"/>
                  </a:lnTo>
                  <a:lnTo>
                    <a:pt x="215239" y="0"/>
                  </a:lnTo>
                  <a:lnTo>
                    <a:pt x="1847811" y="0"/>
                  </a:lnTo>
                  <a:lnTo>
                    <a:pt x="1917355" y="4539"/>
                  </a:lnTo>
                  <a:lnTo>
                    <a:pt x="1977697" y="17171"/>
                  </a:lnTo>
                  <a:lnTo>
                    <a:pt x="2025247" y="36418"/>
                  </a:lnTo>
                  <a:lnTo>
                    <a:pt x="2056411" y="60803"/>
                  </a:lnTo>
                  <a:lnTo>
                    <a:pt x="2067598" y="88849"/>
                  </a:lnTo>
                  <a:lnTo>
                    <a:pt x="2067598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9" name="object 25">
            <a:extLst>
              <a:ext uri="{FF2B5EF4-FFF2-40B4-BE49-F238E27FC236}">
                <a16:creationId xmlns:a16="http://schemas.microsoft.com/office/drawing/2014/main" id="{B87C2BD9-E856-A9A6-DE4B-90A82B24B718}"/>
              </a:ext>
            </a:extLst>
          </p:cNvPr>
          <p:cNvSpPr txBox="1"/>
          <p:nvPr/>
        </p:nvSpPr>
        <p:spPr>
          <a:xfrm>
            <a:off x="2690130" y="3887400"/>
            <a:ext cx="1555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90" dirty="0">
                <a:solidFill>
                  <a:srgbClr val="FFFFFF"/>
                </a:solidFill>
                <a:latin typeface="Microsoft YaHei"/>
                <a:cs typeface="Microsoft YaHei"/>
              </a:rPr>
              <a:t>第</a:t>
            </a:r>
            <a:r>
              <a:rPr sz="2400" b="1" spc="185" dirty="0">
                <a:solidFill>
                  <a:srgbClr val="FFFFFF"/>
                </a:solidFill>
                <a:latin typeface="Microsoft YaHei"/>
                <a:cs typeface="Microsoft YaHei"/>
              </a:rPr>
              <a:t>3</a:t>
            </a:r>
            <a:r>
              <a:rPr sz="2400" b="1" spc="175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400">
              <a:latin typeface="Microsoft YaHei"/>
              <a:cs typeface="Microsoft YaHei"/>
            </a:endParaRPr>
          </a:p>
        </p:txBody>
      </p:sp>
      <p:grpSp>
        <p:nvGrpSpPr>
          <p:cNvPr id="10" name="object 26">
            <a:extLst>
              <a:ext uri="{FF2B5EF4-FFF2-40B4-BE49-F238E27FC236}">
                <a16:creationId xmlns:a16="http://schemas.microsoft.com/office/drawing/2014/main" id="{B4C3AA7E-9598-8704-4B7E-9BA768713207}"/>
              </a:ext>
            </a:extLst>
          </p:cNvPr>
          <p:cNvGrpSpPr/>
          <p:nvPr/>
        </p:nvGrpSpPr>
        <p:grpSpPr>
          <a:xfrm>
            <a:off x="2378998" y="4701361"/>
            <a:ext cx="2160389" cy="812757"/>
            <a:chOff x="2472912" y="4597976"/>
            <a:chExt cx="2160389" cy="812757"/>
          </a:xfrm>
        </p:grpSpPr>
        <p:sp>
          <p:nvSpPr>
            <p:cNvPr id="86" name="object 27">
              <a:extLst>
                <a:ext uri="{FF2B5EF4-FFF2-40B4-BE49-F238E27FC236}">
                  <a16:creationId xmlns:a16="http://schemas.microsoft.com/office/drawing/2014/main" id="{E1E77275-4411-CA9D-5A2A-371FD331C725}"/>
                </a:ext>
              </a:extLst>
            </p:cNvPr>
            <p:cNvSpPr/>
            <p:nvPr/>
          </p:nvSpPr>
          <p:spPr>
            <a:xfrm>
              <a:off x="2540976" y="4639208"/>
              <a:ext cx="2092325" cy="771525"/>
            </a:xfrm>
            <a:custGeom>
              <a:avLst/>
              <a:gdLst/>
              <a:ahLst/>
              <a:cxnLst/>
              <a:rect l="l" t="t" r="r" b="b"/>
              <a:pathLst>
                <a:path w="2092325" h="771525">
                  <a:moveTo>
                    <a:pt x="1963420" y="0"/>
                  </a:moveTo>
                  <a:lnTo>
                    <a:pt x="128511" y="0"/>
                  </a:lnTo>
                  <a:lnTo>
                    <a:pt x="78491" y="10100"/>
                  </a:lnTo>
                  <a:lnTo>
                    <a:pt x="37642" y="37644"/>
                  </a:lnTo>
                  <a:lnTo>
                    <a:pt x="10100" y="78497"/>
                  </a:lnTo>
                  <a:lnTo>
                    <a:pt x="0" y="128523"/>
                  </a:lnTo>
                  <a:lnTo>
                    <a:pt x="0" y="642569"/>
                  </a:lnTo>
                  <a:lnTo>
                    <a:pt x="10100" y="692595"/>
                  </a:lnTo>
                  <a:lnTo>
                    <a:pt x="37642" y="733448"/>
                  </a:lnTo>
                  <a:lnTo>
                    <a:pt x="78491" y="760992"/>
                  </a:lnTo>
                  <a:lnTo>
                    <a:pt x="128511" y="771093"/>
                  </a:lnTo>
                  <a:lnTo>
                    <a:pt x="1963420" y="771093"/>
                  </a:lnTo>
                  <a:lnTo>
                    <a:pt x="2013444" y="760992"/>
                  </a:lnTo>
                  <a:lnTo>
                    <a:pt x="2054293" y="733448"/>
                  </a:lnTo>
                  <a:lnTo>
                    <a:pt x="2081833" y="692595"/>
                  </a:lnTo>
                  <a:lnTo>
                    <a:pt x="2091931" y="642569"/>
                  </a:lnTo>
                  <a:lnTo>
                    <a:pt x="2091931" y="128523"/>
                  </a:lnTo>
                  <a:lnTo>
                    <a:pt x="2081833" y="78497"/>
                  </a:lnTo>
                  <a:lnTo>
                    <a:pt x="2054293" y="37644"/>
                  </a:lnTo>
                  <a:lnTo>
                    <a:pt x="2013444" y="10100"/>
                  </a:lnTo>
                  <a:lnTo>
                    <a:pt x="1963420" y="0"/>
                  </a:lnTo>
                  <a:close/>
                </a:path>
              </a:pathLst>
            </a:custGeom>
            <a:solidFill>
              <a:srgbClr val="FAA100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87" name="object 28">
              <a:extLst>
                <a:ext uri="{FF2B5EF4-FFF2-40B4-BE49-F238E27FC236}">
                  <a16:creationId xmlns:a16="http://schemas.microsoft.com/office/drawing/2014/main" id="{63C42299-9E3F-EE5B-6FFB-113E820878BD}"/>
                </a:ext>
              </a:extLst>
            </p:cNvPr>
            <p:cNvSpPr/>
            <p:nvPr/>
          </p:nvSpPr>
          <p:spPr>
            <a:xfrm>
              <a:off x="2650587" y="5228967"/>
              <a:ext cx="1890395" cy="128270"/>
            </a:xfrm>
            <a:custGeom>
              <a:avLst/>
              <a:gdLst/>
              <a:ahLst/>
              <a:cxnLst/>
              <a:rect l="l" t="t" r="r" b="b"/>
              <a:pathLst>
                <a:path w="1890395" h="128270">
                  <a:moveTo>
                    <a:pt x="1889925" y="0"/>
                  </a:moveTo>
                  <a:lnTo>
                    <a:pt x="1889925" y="39725"/>
                  </a:lnTo>
                  <a:lnTo>
                    <a:pt x="1878735" y="67655"/>
                  </a:lnTo>
                  <a:lnTo>
                    <a:pt x="1847562" y="91943"/>
                  </a:lnTo>
                  <a:lnTo>
                    <a:pt x="1799997" y="111114"/>
                  </a:lnTo>
                  <a:lnTo>
                    <a:pt x="1739633" y="123697"/>
                  </a:lnTo>
                  <a:lnTo>
                    <a:pt x="1670062" y="128219"/>
                  </a:lnTo>
                  <a:lnTo>
                    <a:pt x="37414" y="128219"/>
                  </a:lnTo>
                  <a:lnTo>
                    <a:pt x="29598" y="127937"/>
                  </a:lnTo>
                  <a:lnTo>
                    <a:pt x="20464" y="127317"/>
                  </a:lnTo>
                  <a:lnTo>
                    <a:pt x="1045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88" name="object 29">
              <a:extLst>
                <a:ext uri="{FF2B5EF4-FFF2-40B4-BE49-F238E27FC236}">
                  <a16:creationId xmlns:a16="http://schemas.microsoft.com/office/drawing/2014/main" id="{33CD4D58-74DD-72B8-974A-A5717D059474}"/>
                </a:ext>
              </a:extLst>
            </p:cNvPr>
            <p:cNvSpPr/>
            <p:nvPr/>
          </p:nvSpPr>
          <p:spPr>
            <a:xfrm>
              <a:off x="3538938" y="5357187"/>
              <a:ext cx="360680" cy="0"/>
            </a:xfrm>
            <a:custGeom>
              <a:avLst/>
              <a:gdLst/>
              <a:ahLst/>
              <a:cxnLst/>
              <a:rect l="l" t="t" r="r" b="b"/>
              <a:pathLst>
                <a:path w="360679">
                  <a:moveTo>
                    <a:pt x="360565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89" name="object 30">
              <a:extLst>
                <a:ext uri="{FF2B5EF4-FFF2-40B4-BE49-F238E27FC236}">
                  <a16:creationId xmlns:a16="http://schemas.microsoft.com/office/drawing/2014/main" id="{E52FCB30-1253-C482-EAA2-9F1FB98FBF6E}"/>
                </a:ext>
              </a:extLst>
            </p:cNvPr>
            <p:cNvSpPr/>
            <p:nvPr/>
          </p:nvSpPr>
          <p:spPr>
            <a:xfrm>
              <a:off x="2472912" y="4835526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9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0" name="object 31">
              <a:extLst>
                <a:ext uri="{FF2B5EF4-FFF2-40B4-BE49-F238E27FC236}">
                  <a16:creationId xmlns:a16="http://schemas.microsoft.com/office/drawing/2014/main" id="{97D35105-AF76-0B49-C868-4D9CC6011B52}"/>
                </a:ext>
              </a:extLst>
            </p:cNvPr>
            <p:cNvSpPr/>
            <p:nvPr/>
          </p:nvSpPr>
          <p:spPr>
            <a:xfrm>
              <a:off x="2472917" y="4960513"/>
              <a:ext cx="177800" cy="395605"/>
            </a:xfrm>
            <a:custGeom>
              <a:avLst/>
              <a:gdLst/>
              <a:ahLst/>
              <a:cxnLst/>
              <a:rect l="l" t="t" r="r" b="b"/>
              <a:pathLst>
                <a:path w="177800" h="395604">
                  <a:moveTo>
                    <a:pt x="177711" y="395325"/>
                  </a:moveTo>
                  <a:lnTo>
                    <a:pt x="121516" y="387670"/>
                  </a:lnTo>
                  <a:lnTo>
                    <a:pt x="72730" y="374099"/>
                  </a:lnTo>
                  <a:lnTo>
                    <a:pt x="34270" y="355655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91" name="object 32">
              <a:extLst>
                <a:ext uri="{FF2B5EF4-FFF2-40B4-BE49-F238E27FC236}">
                  <a16:creationId xmlns:a16="http://schemas.microsoft.com/office/drawing/2014/main" id="{D9B0F79C-9D2E-A426-20E2-9A25BF33C3B4}"/>
                </a:ext>
              </a:extLst>
            </p:cNvPr>
            <p:cNvSpPr/>
            <p:nvPr/>
          </p:nvSpPr>
          <p:spPr>
            <a:xfrm>
              <a:off x="2472912" y="4597976"/>
              <a:ext cx="2068195" cy="631190"/>
            </a:xfrm>
            <a:custGeom>
              <a:avLst/>
              <a:gdLst/>
              <a:ahLst/>
              <a:cxnLst/>
              <a:rect l="l" t="t" r="r" b="b"/>
              <a:pathLst>
                <a:path w="2068195" h="631189">
                  <a:moveTo>
                    <a:pt x="0" y="130556"/>
                  </a:moveTo>
                  <a:lnTo>
                    <a:pt x="0" y="88849"/>
                  </a:lnTo>
                  <a:lnTo>
                    <a:pt x="11149" y="60803"/>
                  </a:lnTo>
                  <a:lnTo>
                    <a:pt x="42059" y="36418"/>
                  </a:lnTo>
                  <a:lnTo>
                    <a:pt x="88918" y="17171"/>
                  </a:lnTo>
                  <a:lnTo>
                    <a:pt x="147914" y="4539"/>
                  </a:lnTo>
                  <a:lnTo>
                    <a:pt x="215239" y="0"/>
                  </a:lnTo>
                  <a:lnTo>
                    <a:pt x="1847811" y="0"/>
                  </a:lnTo>
                  <a:lnTo>
                    <a:pt x="1917355" y="4539"/>
                  </a:lnTo>
                  <a:lnTo>
                    <a:pt x="1977697" y="17171"/>
                  </a:lnTo>
                  <a:lnTo>
                    <a:pt x="2025247" y="36418"/>
                  </a:lnTo>
                  <a:lnTo>
                    <a:pt x="2056411" y="60803"/>
                  </a:lnTo>
                  <a:lnTo>
                    <a:pt x="2067598" y="88849"/>
                  </a:lnTo>
                  <a:lnTo>
                    <a:pt x="2067598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grpSp>
        <p:nvGrpSpPr>
          <p:cNvPr id="11" name="object 33">
            <a:extLst>
              <a:ext uri="{FF2B5EF4-FFF2-40B4-BE49-F238E27FC236}">
                <a16:creationId xmlns:a16="http://schemas.microsoft.com/office/drawing/2014/main" id="{36B6E51A-502A-AE3A-6461-12A6777767AE}"/>
              </a:ext>
            </a:extLst>
          </p:cNvPr>
          <p:cNvGrpSpPr/>
          <p:nvPr/>
        </p:nvGrpSpPr>
        <p:grpSpPr>
          <a:xfrm>
            <a:off x="4682073" y="1584801"/>
            <a:ext cx="3240405" cy="5001807"/>
            <a:chOff x="4775987" y="1481416"/>
            <a:chExt cx="3240405" cy="5001807"/>
          </a:xfrm>
        </p:grpSpPr>
        <p:sp>
          <p:nvSpPr>
            <p:cNvPr id="73" name="object 34">
              <a:extLst>
                <a:ext uri="{FF2B5EF4-FFF2-40B4-BE49-F238E27FC236}">
                  <a16:creationId xmlns:a16="http://schemas.microsoft.com/office/drawing/2014/main" id="{8B5BBC16-5E88-E754-631E-AE4E9BDE8267}"/>
                </a:ext>
              </a:extLst>
            </p:cNvPr>
            <p:cNvSpPr/>
            <p:nvPr/>
          </p:nvSpPr>
          <p:spPr>
            <a:xfrm>
              <a:off x="4775987" y="1481416"/>
              <a:ext cx="3240405" cy="3086100"/>
            </a:xfrm>
            <a:custGeom>
              <a:avLst/>
              <a:gdLst/>
              <a:ahLst/>
              <a:cxnLst/>
              <a:rect l="l" t="t" r="r" b="b"/>
              <a:pathLst>
                <a:path w="3240404" h="3086100">
                  <a:moveTo>
                    <a:pt x="0" y="3085642"/>
                  </a:moveTo>
                  <a:lnTo>
                    <a:pt x="3239998" y="3085642"/>
                  </a:lnTo>
                  <a:lnTo>
                    <a:pt x="3239998" y="0"/>
                  </a:lnTo>
                  <a:lnTo>
                    <a:pt x="0" y="0"/>
                  </a:lnTo>
                  <a:lnTo>
                    <a:pt x="0" y="3085642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74" name="object 35">
              <a:extLst>
                <a:ext uri="{FF2B5EF4-FFF2-40B4-BE49-F238E27FC236}">
                  <a16:creationId xmlns:a16="http://schemas.microsoft.com/office/drawing/2014/main" id="{1CF3AC56-5FF0-15D8-C7F6-4AF893632BA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167" y="1648411"/>
              <a:ext cx="731428" cy="731428"/>
            </a:xfrm>
            <a:prstGeom prst="rect">
              <a:avLst/>
            </a:prstGeom>
          </p:spPr>
        </p:pic>
        <p:sp>
          <p:nvSpPr>
            <p:cNvPr id="75" name="object 36">
              <a:extLst>
                <a:ext uri="{FF2B5EF4-FFF2-40B4-BE49-F238E27FC236}">
                  <a16:creationId xmlns:a16="http://schemas.microsoft.com/office/drawing/2014/main" id="{19490888-D7B4-6FA1-F10D-4EFE70FA1DF6}"/>
                </a:ext>
              </a:extLst>
            </p:cNvPr>
            <p:cNvSpPr/>
            <p:nvPr/>
          </p:nvSpPr>
          <p:spPr>
            <a:xfrm>
              <a:off x="4775987" y="4567059"/>
              <a:ext cx="3240405" cy="958215"/>
            </a:xfrm>
            <a:custGeom>
              <a:avLst/>
              <a:gdLst/>
              <a:ahLst/>
              <a:cxnLst/>
              <a:rect l="l" t="t" r="r" b="b"/>
              <a:pathLst>
                <a:path w="3240404" h="958214">
                  <a:moveTo>
                    <a:pt x="3239998" y="0"/>
                  </a:moveTo>
                  <a:lnTo>
                    <a:pt x="0" y="0"/>
                  </a:lnTo>
                  <a:lnTo>
                    <a:pt x="0" y="957948"/>
                  </a:lnTo>
                  <a:lnTo>
                    <a:pt x="3239998" y="957948"/>
                  </a:lnTo>
                  <a:lnTo>
                    <a:pt x="3239998" y="0"/>
                  </a:lnTo>
                  <a:close/>
                </a:path>
              </a:pathLst>
            </a:custGeom>
            <a:solidFill>
              <a:srgbClr val="F6B16B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76" name="object 37">
              <a:extLst>
                <a:ext uri="{FF2B5EF4-FFF2-40B4-BE49-F238E27FC236}">
                  <a16:creationId xmlns:a16="http://schemas.microsoft.com/office/drawing/2014/main" id="{5DF0BBA5-85B9-4051-11B6-87720E4D67E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92824" y="2690647"/>
              <a:ext cx="731428" cy="731424"/>
            </a:xfrm>
            <a:prstGeom prst="rect">
              <a:avLst/>
            </a:prstGeom>
          </p:spPr>
        </p:pic>
        <p:sp>
          <p:nvSpPr>
            <p:cNvPr id="77" name="object 38">
              <a:extLst>
                <a:ext uri="{FF2B5EF4-FFF2-40B4-BE49-F238E27FC236}">
                  <a16:creationId xmlns:a16="http://schemas.microsoft.com/office/drawing/2014/main" id="{A26FD358-EC1C-17F3-7B20-8EA02CBD4B29}"/>
                </a:ext>
              </a:extLst>
            </p:cNvPr>
            <p:cNvSpPr/>
            <p:nvPr/>
          </p:nvSpPr>
          <p:spPr>
            <a:xfrm>
              <a:off x="4775987" y="5525008"/>
              <a:ext cx="3240405" cy="958215"/>
            </a:xfrm>
            <a:custGeom>
              <a:avLst/>
              <a:gdLst/>
              <a:ahLst/>
              <a:cxnLst/>
              <a:rect l="l" t="t" r="r" b="b"/>
              <a:pathLst>
                <a:path w="3240404" h="958214">
                  <a:moveTo>
                    <a:pt x="3239998" y="0"/>
                  </a:moveTo>
                  <a:lnTo>
                    <a:pt x="0" y="0"/>
                  </a:lnTo>
                  <a:lnTo>
                    <a:pt x="0" y="957948"/>
                  </a:lnTo>
                  <a:lnTo>
                    <a:pt x="3239998" y="957948"/>
                  </a:lnTo>
                  <a:lnTo>
                    <a:pt x="3239998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78" name="object 39">
              <a:extLst>
                <a:ext uri="{FF2B5EF4-FFF2-40B4-BE49-F238E27FC236}">
                  <a16:creationId xmlns:a16="http://schemas.microsoft.com/office/drawing/2014/main" id="{5A31DDF9-E655-0A9A-AFE5-EDD218559FE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8821" y="4669194"/>
              <a:ext cx="731428" cy="731428"/>
            </a:xfrm>
            <a:prstGeom prst="rect">
              <a:avLst/>
            </a:prstGeom>
          </p:spPr>
        </p:pic>
        <p:pic>
          <p:nvPicPr>
            <p:cNvPr id="79" name="object 40">
              <a:extLst>
                <a:ext uri="{FF2B5EF4-FFF2-40B4-BE49-F238E27FC236}">
                  <a16:creationId xmlns:a16="http://schemas.microsoft.com/office/drawing/2014/main" id="{80019B20-2224-F73F-8834-B357DA7303E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60167" y="4669194"/>
              <a:ext cx="731428" cy="731428"/>
            </a:xfrm>
            <a:prstGeom prst="rect">
              <a:avLst/>
            </a:prstGeom>
          </p:spPr>
        </p:pic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51022BA1-7652-481F-17FA-FBA17A32188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68821" y="5617841"/>
              <a:ext cx="731428" cy="731428"/>
            </a:xfrm>
            <a:prstGeom prst="rect">
              <a:avLst/>
            </a:prstGeom>
          </p:spPr>
        </p:pic>
        <p:pic>
          <p:nvPicPr>
            <p:cNvPr id="81" name="object 42">
              <a:extLst>
                <a:ext uri="{FF2B5EF4-FFF2-40B4-BE49-F238E27FC236}">
                  <a16:creationId xmlns:a16="http://schemas.microsoft.com/office/drawing/2014/main" id="{8DDCA669-3AD8-F964-74D8-5FC1C5F2E82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8821" y="3667708"/>
              <a:ext cx="731428" cy="731428"/>
            </a:xfrm>
            <a:prstGeom prst="rect">
              <a:avLst/>
            </a:prstGeom>
          </p:spPr>
        </p:pic>
        <p:pic>
          <p:nvPicPr>
            <p:cNvPr id="82" name="object 43">
              <a:extLst>
                <a:ext uri="{FF2B5EF4-FFF2-40B4-BE49-F238E27FC236}">
                  <a16:creationId xmlns:a16="http://schemas.microsoft.com/office/drawing/2014/main" id="{6D5F6980-EF83-5F29-D397-CA8B1B5314D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60167" y="5617841"/>
              <a:ext cx="731428" cy="731428"/>
            </a:xfrm>
            <a:prstGeom prst="rect">
              <a:avLst/>
            </a:prstGeom>
          </p:spPr>
        </p:pic>
        <p:pic>
          <p:nvPicPr>
            <p:cNvPr id="83" name="object 44">
              <a:extLst>
                <a:ext uri="{FF2B5EF4-FFF2-40B4-BE49-F238E27FC236}">
                  <a16:creationId xmlns:a16="http://schemas.microsoft.com/office/drawing/2014/main" id="{EC9F3C99-3BE8-3EDC-DB6A-ACCA92C04BC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8821" y="1648411"/>
              <a:ext cx="731428" cy="731428"/>
            </a:xfrm>
            <a:prstGeom prst="rect">
              <a:avLst/>
            </a:prstGeom>
          </p:spPr>
        </p:pic>
        <p:pic>
          <p:nvPicPr>
            <p:cNvPr id="84" name="object 45">
              <a:extLst>
                <a:ext uri="{FF2B5EF4-FFF2-40B4-BE49-F238E27FC236}">
                  <a16:creationId xmlns:a16="http://schemas.microsoft.com/office/drawing/2014/main" id="{2C09E4E6-077A-E32A-53B6-7D7A4E624ED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8824" y="2690647"/>
              <a:ext cx="731426" cy="731424"/>
            </a:xfrm>
            <a:prstGeom prst="rect">
              <a:avLst/>
            </a:prstGeom>
          </p:spPr>
        </p:pic>
        <p:pic>
          <p:nvPicPr>
            <p:cNvPr id="85" name="object 46">
              <a:extLst>
                <a:ext uri="{FF2B5EF4-FFF2-40B4-BE49-F238E27FC236}">
                  <a16:creationId xmlns:a16="http://schemas.microsoft.com/office/drawing/2014/main" id="{8B02FF3B-FDC1-0B18-EE7A-3EA7C182AC0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60167" y="3667708"/>
              <a:ext cx="731428" cy="731428"/>
            </a:xfrm>
            <a:prstGeom prst="rect">
              <a:avLst/>
            </a:prstGeom>
          </p:spPr>
        </p:pic>
      </p:grpSp>
      <p:sp>
        <p:nvSpPr>
          <p:cNvPr id="12" name="object 47">
            <a:extLst>
              <a:ext uri="{FF2B5EF4-FFF2-40B4-BE49-F238E27FC236}">
                <a16:creationId xmlns:a16="http://schemas.microsoft.com/office/drawing/2014/main" id="{1B47D155-2B75-DFE7-C730-0EE426DD67D9}"/>
              </a:ext>
            </a:extLst>
          </p:cNvPr>
          <p:cNvSpPr txBox="1"/>
          <p:nvPr/>
        </p:nvSpPr>
        <p:spPr>
          <a:xfrm>
            <a:off x="2690130" y="4868094"/>
            <a:ext cx="1555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90" dirty="0">
                <a:solidFill>
                  <a:srgbClr val="FFFFFF"/>
                </a:solidFill>
                <a:latin typeface="Microsoft YaHei"/>
                <a:cs typeface="Microsoft YaHei"/>
              </a:rPr>
              <a:t>第</a:t>
            </a:r>
            <a:r>
              <a:rPr sz="2400" b="1" spc="185" dirty="0">
                <a:solidFill>
                  <a:srgbClr val="FFFFFF"/>
                </a:solidFill>
                <a:latin typeface="Microsoft YaHei"/>
                <a:cs typeface="Microsoft YaHei"/>
              </a:rPr>
              <a:t>5</a:t>
            </a:r>
            <a:r>
              <a:rPr sz="2400" b="1" spc="175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3" name="object 48">
            <a:extLst>
              <a:ext uri="{FF2B5EF4-FFF2-40B4-BE49-F238E27FC236}">
                <a16:creationId xmlns:a16="http://schemas.microsoft.com/office/drawing/2014/main" id="{8416A2CB-DBED-2751-18CD-04EBB68CA483}"/>
              </a:ext>
            </a:extLst>
          </p:cNvPr>
          <p:cNvSpPr txBox="1"/>
          <p:nvPr/>
        </p:nvSpPr>
        <p:spPr>
          <a:xfrm>
            <a:off x="556690" y="1688756"/>
            <a:ext cx="1419860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0" marR="5080" indent="283210">
              <a:lnSpc>
                <a:spcPct val="106100"/>
              </a:lnSpc>
              <a:spcBef>
                <a:spcPts val="95"/>
              </a:spcBef>
            </a:pPr>
            <a:r>
              <a:rPr sz="2200" b="1" dirty="0">
                <a:latin typeface="Microsoft JhengHei"/>
                <a:cs typeface="Microsoft JhengHei"/>
              </a:rPr>
              <a:t>A</a:t>
            </a:r>
            <a:r>
              <a:rPr sz="2200" b="1" spc="-30" dirty="0">
                <a:latin typeface="Microsoft JhengHei"/>
                <a:cs typeface="Microsoft JhengHei"/>
              </a:rPr>
              <a:t> 高中</a:t>
            </a:r>
            <a:r>
              <a:rPr sz="2200" b="1" spc="-50" dirty="0">
                <a:latin typeface="Microsoft JhengHei"/>
                <a:cs typeface="Microsoft JhengHei"/>
              </a:rPr>
              <a:t> </a:t>
            </a:r>
            <a:r>
              <a:rPr sz="2200" b="1" spc="-35" dirty="0">
                <a:latin typeface="Microsoft JhengHei"/>
                <a:cs typeface="Microsoft JhengHei"/>
              </a:rPr>
              <a:t>設有普通科及美術班</a:t>
            </a:r>
            <a:endParaRPr sz="2200" dirty="0">
              <a:latin typeface="Microsoft JhengHei"/>
              <a:cs typeface="Microsoft JhengHei"/>
            </a:endParaRPr>
          </a:p>
        </p:txBody>
      </p:sp>
      <p:sp>
        <p:nvSpPr>
          <p:cNvPr id="14" name="object 49">
            <a:extLst>
              <a:ext uri="{FF2B5EF4-FFF2-40B4-BE49-F238E27FC236}">
                <a16:creationId xmlns:a16="http://schemas.microsoft.com/office/drawing/2014/main" id="{8B7DDAD1-734E-B1C0-A5AD-DB4D5DA70A0A}"/>
              </a:ext>
            </a:extLst>
          </p:cNvPr>
          <p:cNvSpPr txBox="1"/>
          <p:nvPr/>
        </p:nvSpPr>
        <p:spPr>
          <a:xfrm>
            <a:off x="4937804" y="1086071"/>
            <a:ext cx="49345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30" dirty="0">
                <a:latin typeface="Microsoft JhengHei"/>
                <a:cs typeface="Microsoft JhengHei"/>
              </a:rPr>
              <a:t>各學群得各別推薦符合資格學生</a:t>
            </a:r>
            <a:r>
              <a:rPr sz="2200" b="1" spc="-25" dirty="0">
                <a:solidFill>
                  <a:srgbClr val="FF0000"/>
                </a:solidFill>
                <a:latin typeface="Microsoft JhengHei"/>
                <a:cs typeface="Microsoft JhengHei"/>
              </a:rPr>
              <a:t>至多</a:t>
            </a:r>
            <a:r>
              <a:rPr sz="22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2</a:t>
            </a:r>
            <a:r>
              <a:rPr sz="2200" b="1" spc="-50" dirty="0">
                <a:solidFill>
                  <a:srgbClr val="FF0000"/>
                </a:solidFill>
                <a:latin typeface="Microsoft JhengHei"/>
                <a:cs typeface="Microsoft JhengHei"/>
              </a:rPr>
              <a:t>名</a:t>
            </a:r>
            <a:endParaRPr sz="2200">
              <a:latin typeface="Microsoft JhengHei"/>
              <a:cs typeface="Microsoft JhengHei"/>
            </a:endParaRPr>
          </a:p>
        </p:txBody>
      </p:sp>
      <p:sp>
        <p:nvSpPr>
          <p:cNvPr id="15" name="object 50">
            <a:extLst>
              <a:ext uri="{FF2B5EF4-FFF2-40B4-BE49-F238E27FC236}">
                <a16:creationId xmlns:a16="http://schemas.microsoft.com/office/drawing/2014/main" id="{077B4173-14B9-C42D-AD75-B9CD2428FEC3}"/>
              </a:ext>
            </a:extLst>
          </p:cNvPr>
          <p:cNvSpPr txBox="1"/>
          <p:nvPr/>
        </p:nvSpPr>
        <p:spPr>
          <a:xfrm>
            <a:off x="5589941" y="2199252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2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6" name="object 51">
            <a:extLst>
              <a:ext uri="{FF2B5EF4-FFF2-40B4-BE49-F238E27FC236}">
                <a16:creationId xmlns:a16="http://schemas.microsoft.com/office/drawing/2014/main" id="{5DDC3F45-45F0-7980-9FED-F8CF94832EBF}"/>
              </a:ext>
            </a:extLst>
          </p:cNvPr>
          <p:cNvSpPr txBox="1"/>
          <p:nvPr/>
        </p:nvSpPr>
        <p:spPr>
          <a:xfrm>
            <a:off x="5589941" y="3183146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3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7" name="object 52">
            <a:extLst>
              <a:ext uri="{FF2B5EF4-FFF2-40B4-BE49-F238E27FC236}">
                <a16:creationId xmlns:a16="http://schemas.microsoft.com/office/drawing/2014/main" id="{8340EEA6-269C-B37C-AF83-406C40E004D6}"/>
              </a:ext>
            </a:extLst>
          </p:cNvPr>
          <p:cNvSpPr txBox="1"/>
          <p:nvPr/>
        </p:nvSpPr>
        <p:spPr>
          <a:xfrm>
            <a:off x="5589941" y="4218704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1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8" name="object 53">
            <a:extLst>
              <a:ext uri="{FF2B5EF4-FFF2-40B4-BE49-F238E27FC236}">
                <a16:creationId xmlns:a16="http://schemas.microsoft.com/office/drawing/2014/main" id="{B9D0CEEF-758A-4D69-D854-D33A9AFABD72}"/>
              </a:ext>
            </a:extLst>
          </p:cNvPr>
          <p:cNvSpPr txBox="1"/>
          <p:nvPr/>
        </p:nvSpPr>
        <p:spPr>
          <a:xfrm>
            <a:off x="5589941" y="5220200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43B0B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843B0B"/>
                </a:solidFill>
                <a:latin typeface="Microsoft JhengHei"/>
                <a:cs typeface="Microsoft JhengHei"/>
              </a:rPr>
              <a:t>1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9" name="object 54">
            <a:extLst>
              <a:ext uri="{FF2B5EF4-FFF2-40B4-BE49-F238E27FC236}">
                <a16:creationId xmlns:a16="http://schemas.microsoft.com/office/drawing/2014/main" id="{9407BF14-7F01-EFD5-AD6E-0EA530A80F1A}"/>
              </a:ext>
            </a:extLst>
          </p:cNvPr>
          <p:cNvSpPr txBox="1"/>
          <p:nvPr/>
        </p:nvSpPr>
        <p:spPr>
          <a:xfrm>
            <a:off x="5589941" y="6168891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5622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385622"/>
                </a:solidFill>
                <a:latin typeface="Microsoft JhengHei"/>
                <a:cs typeface="Microsoft JhengHei"/>
              </a:rPr>
              <a:t>1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0" name="object 55">
            <a:extLst>
              <a:ext uri="{FF2B5EF4-FFF2-40B4-BE49-F238E27FC236}">
                <a16:creationId xmlns:a16="http://schemas.microsoft.com/office/drawing/2014/main" id="{40D1E55A-64CD-89BF-FE61-A8B6D07B4FD2}"/>
              </a:ext>
            </a:extLst>
          </p:cNvPr>
          <p:cNvSpPr txBox="1"/>
          <p:nvPr/>
        </p:nvSpPr>
        <p:spPr>
          <a:xfrm>
            <a:off x="7157451" y="2199480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6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1" name="object 56">
            <a:extLst>
              <a:ext uri="{FF2B5EF4-FFF2-40B4-BE49-F238E27FC236}">
                <a16:creationId xmlns:a16="http://schemas.microsoft.com/office/drawing/2014/main" id="{CC9D8BF4-F30E-4F2E-1231-2039E40F3EC7}"/>
              </a:ext>
            </a:extLst>
          </p:cNvPr>
          <p:cNvSpPr txBox="1"/>
          <p:nvPr/>
        </p:nvSpPr>
        <p:spPr>
          <a:xfrm>
            <a:off x="7157451" y="3183374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5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2" name="object 57">
            <a:extLst>
              <a:ext uri="{FF2B5EF4-FFF2-40B4-BE49-F238E27FC236}">
                <a16:creationId xmlns:a16="http://schemas.microsoft.com/office/drawing/2014/main" id="{CF4F29D0-9583-BB56-C259-47DE850B1B03}"/>
              </a:ext>
            </a:extLst>
          </p:cNvPr>
          <p:cNvSpPr txBox="1"/>
          <p:nvPr/>
        </p:nvSpPr>
        <p:spPr>
          <a:xfrm>
            <a:off x="7157451" y="4218933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001F5F"/>
                </a:solidFill>
                <a:latin typeface="Microsoft JhengHei"/>
                <a:cs typeface="Microsoft JhengHei"/>
              </a:rPr>
              <a:t>4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09974138-3438-8344-935C-53F9CB43F648}"/>
              </a:ext>
            </a:extLst>
          </p:cNvPr>
          <p:cNvSpPr txBox="1"/>
          <p:nvPr/>
        </p:nvSpPr>
        <p:spPr>
          <a:xfrm>
            <a:off x="7157451" y="5220429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43B0B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843B0B"/>
                </a:solidFill>
                <a:latin typeface="Microsoft JhengHei"/>
                <a:cs typeface="Microsoft JhengHei"/>
              </a:rPr>
              <a:t>2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4" name="object 59">
            <a:extLst>
              <a:ext uri="{FF2B5EF4-FFF2-40B4-BE49-F238E27FC236}">
                <a16:creationId xmlns:a16="http://schemas.microsoft.com/office/drawing/2014/main" id="{6ABD572D-9B4F-8955-CB28-213D64C0C0AF}"/>
              </a:ext>
            </a:extLst>
          </p:cNvPr>
          <p:cNvSpPr txBox="1"/>
          <p:nvPr/>
        </p:nvSpPr>
        <p:spPr>
          <a:xfrm>
            <a:off x="7157451" y="6169119"/>
            <a:ext cx="606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5622"/>
                </a:solidFill>
                <a:latin typeface="Microsoft JhengHei"/>
                <a:cs typeface="Microsoft JhengHei"/>
              </a:rPr>
              <a:t>順序</a:t>
            </a:r>
            <a:r>
              <a:rPr sz="1800" b="1" spc="-50" dirty="0">
                <a:solidFill>
                  <a:srgbClr val="385622"/>
                </a:solidFill>
                <a:latin typeface="Microsoft JhengHei"/>
                <a:cs typeface="Microsoft JhengHei"/>
              </a:rPr>
              <a:t>2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25" name="object 60">
            <a:extLst>
              <a:ext uri="{FF2B5EF4-FFF2-40B4-BE49-F238E27FC236}">
                <a16:creationId xmlns:a16="http://schemas.microsoft.com/office/drawing/2014/main" id="{89BE9C4A-96E7-763A-990D-2B2E930BD09D}"/>
              </a:ext>
            </a:extLst>
          </p:cNvPr>
          <p:cNvGrpSpPr/>
          <p:nvPr/>
        </p:nvGrpSpPr>
        <p:grpSpPr>
          <a:xfrm>
            <a:off x="7917603" y="1577093"/>
            <a:ext cx="3793385" cy="3097038"/>
            <a:chOff x="8011517" y="1473708"/>
            <a:chExt cx="3793385" cy="3097038"/>
          </a:xfrm>
        </p:grpSpPr>
        <p:sp>
          <p:nvSpPr>
            <p:cNvPr id="69" name="object 61">
              <a:extLst>
                <a:ext uri="{FF2B5EF4-FFF2-40B4-BE49-F238E27FC236}">
                  <a16:creationId xmlns:a16="http://schemas.microsoft.com/office/drawing/2014/main" id="{ACFFF2BB-2FF7-5D4B-4F9C-A17942FB8D26}"/>
                </a:ext>
              </a:extLst>
            </p:cNvPr>
            <p:cNvSpPr/>
            <p:nvPr/>
          </p:nvSpPr>
          <p:spPr>
            <a:xfrm>
              <a:off x="8011517" y="4201176"/>
              <a:ext cx="2700020" cy="369570"/>
            </a:xfrm>
            <a:custGeom>
              <a:avLst/>
              <a:gdLst/>
              <a:ahLst/>
              <a:cxnLst/>
              <a:rect l="l" t="t" r="r" b="b"/>
              <a:pathLst>
                <a:path w="2700020" h="369570">
                  <a:moveTo>
                    <a:pt x="2515336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2515336" y="369328"/>
                  </a:lnTo>
                  <a:lnTo>
                    <a:pt x="2699994" y="184670"/>
                  </a:lnTo>
                  <a:lnTo>
                    <a:pt x="2515336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70" name="object 62">
              <a:extLst>
                <a:ext uri="{FF2B5EF4-FFF2-40B4-BE49-F238E27FC236}">
                  <a16:creationId xmlns:a16="http://schemas.microsoft.com/office/drawing/2014/main" id="{9263D918-1B1B-0E7B-6ADA-D3A1F638373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79535" y="1508760"/>
              <a:ext cx="3174491" cy="2231135"/>
            </a:xfrm>
            <a:prstGeom prst="rect">
              <a:avLst/>
            </a:prstGeom>
          </p:spPr>
        </p:pic>
        <p:pic>
          <p:nvPicPr>
            <p:cNvPr id="71" name="object 63">
              <a:extLst>
                <a:ext uri="{FF2B5EF4-FFF2-40B4-BE49-F238E27FC236}">
                  <a16:creationId xmlns:a16="http://schemas.microsoft.com/office/drawing/2014/main" id="{D7D63C63-4C98-D848-7285-730BFCCAB68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444483" y="1473708"/>
              <a:ext cx="3360419" cy="2382011"/>
            </a:xfrm>
            <a:prstGeom prst="rect">
              <a:avLst/>
            </a:prstGeom>
          </p:spPr>
        </p:pic>
        <p:sp>
          <p:nvSpPr>
            <p:cNvPr id="72" name="object 64">
              <a:extLst>
                <a:ext uri="{FF2B5EF4-FFF2-40B4-BE49-F238E27FC236}">
                  <a16:creationId xmlns:a16="http://schemas.microsoft.com/office/drawing/2014/main" id="{DAA94D38-56A5-F216-7383-3C5F60873B34}"/>
                </a:ext>
              </a:extLst>
            </p:cNvPr>
            <p:cNvSpPr/>
            <p:nvPr/>
          </p:nvSpPr>
          <p:spPr>
            <a:xfrm>
              <a:off x="8479345" y="1507921"/>
              <a:ext cx="3067685" cy="2124075"/>
            </a:xfrm>
            <a:custGeom>
              <a:avLst/>
              <a:gdLst/>
              <a:ahLst/>
              <a:cxnLst/>
              <a:rect l="l" t="t" r="r" b="b"/>
              <a:pathLst>
                <a:path w="3067684" h="2124075">
                  <a:moveTo>
                    <a:pt x="3067164" y="0"/>
                  </a:moveTo>
                  <a:lnTo>
                    <a:pt x="0" y="0"/>
                  </a:lnTo>
                  <a:lnTo>
                    <a:pt x="0" y="2123998"/>
                  </a:lnTo>
                  <a:lnTo>
                    <a:pt x="3067164" y="2123998"/>
                  </a:lnTo>
                  <a:lnTo>
                    <a:pt x="3067164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26" name="object 65">
            <a:extLst>
              <a:ext uri="{FF2B5EF4-FFF2-40B4-BE49-F238E27FC236}">
                <a16:creationId xmlns:a16="http://schemas.microsoft.com/office/drawing/2014/main" id="{FAF34E09-E5B4-63E8-1BE1-5ADCAA604C44}"/>
              </a:ext>
            </a:extLst>
          </p:cNvPr>
          <p:cNvSpPr txBox="1"/>
          <p:nvPr/>
        </p:nvSpPr>
        <p:spPr>
          <a:xfrm>
            <a:off x="632932" y="4909566"/>
            <a:ext cx="1419860" cy="144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0" marR="5080" algn="just">
              <a:lnSpc>
                <a:spcPct val="106100"/>
              </a:lnSpc>
              <a:spcBef>
                <a:spcPts val="95"/>
              </a:spcBef>
            </a:pPr>
            <a:r>
              <a:rPr sz="2200" b="1" spc="-35" dirty="0">
                <a:latin typeface="Microsoft JhengHei"/>
                <a:cs typeface="Microsoft JhengHei"/>
              </a:rPr>
              <a:t>同一名學生僅限推薦至</a:t>
            </a:r>
            <a:r>
              <a:rPr sz="2200" b="1" spc="-35" dirty="0">
                <a:solidFill>
                  <a:srgbClr val="C00000"/>
                </a:solidFill>
                <a:latin typeface="Microsoft JhengHei"/>
                <a:cs typeface="Microsoft JhengHei"/>
              </a:rPr>
              <a:t>一所大學之一個學群</a:t>
            </a:r>
            <a:endParaRPr sz="2200" dirty="0">
              <a:latin typeface="Microsoft JhengHei"/>
              <a:cs typeface="Microsoft JhengHei"/>
            </a:endParaRPr>
          </a:p>
        </p:txBody>
      </p:sp>
      <p:sp>
        <p:nvSpPr>
          <p:cNvPr id="27" name="object 66">
            <a:extLst>
              <a:ext uri="{FF2B5EF4-FFF2-40B4-BE49-F238E27FC236}">
                <a16:creationId xmlns:a16="http://schemas.microsoft.com/office/drawing/2014/main" id="{E9D6BC8A-7A6D-307F-0E4C-111FC54D1AED}"/>
              </a:ext>
            </a:extLst>
          </p:cNvPr>
          <p:cNvSpPr txBox="1"/>
          <p:nvPr/>
        </p:nvSpPr>
        <p:spPr>
          <a:xfrm>
            <a:off x="8497121" y="1612243"/>
            <a:ext cx="2959100" cy="208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marR="5080">
              <a:lnSpc>
                <a:spcPct val="107200"/>
              </a:lnSpc>
              <a:spcBef>
                <a:spcPts val="100"/>
              </a:spcBef>
            </a:pPr>
            <a:r>
              <a:rPr sz="2100" dirty="0">
                <a:solidFill>
                  <a:srgbClr val="FF0000"/>
                </a:solidFill>
                <a:latin typeface="Microsoft JhengHei"/>
                <a:cs typeface="Microsoft JhengHei"/>
              </a:rPr>
              <a:t>原住民學生</a:t>
            </a:r>
            <a:r>
              <a:rPr sz="2100" spc="-10" dirty="0">
                <a:latin typeface="Microsoft JhengHei"/>
                <a:cs typeface="Microsoft JhengHei"/>
              </a:rPr>
              <a:t>推薦至招收</a:t>
            </a:r>
            <a:r>
              <a:rPr sz="2100" spc="-50" dirty="0">
                <a:latin typeface="Microsoft JhengHei"/>
                <a:cs typeface="Microsoft JhengHei"/>
              </a:rPr>
              <a:t> </a:t>
            </a:r>
            <a:r>
              <a:rPr sz="2100" spc="-5" dirty="0">
                <a:latin typeface="Microsoft JhengHei"/>
                <a:cs typeface="Microsoft JhengHei"/>
              </a:rPr>
              <a:t>原住民外加名額之校系，與一般生推薦作業相同，</a:t>
            </a:r>
            <a:r>
              <a:rPr sz="2100" dirty="0">
                <a:latin typeface="Microsoft JhengHei"/>
                <a:cs typeface="Microsoft JhengHei"/>
              </a:rPr>
              <a:t>惟</a:t>
            </a:r>
            <a:r>
              <a:rPr sz="21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僅限擇一身分</a:t>
            </a:r>
            <a:r>
              <a:rPr sz="2100" spc="-15" dirty="0">
                <a:latin typeface="Microsoft JhengHei"/>
                <a:cs typeface="Microsoft JhengHei"/>
              </a:rPr>
              <a:t>以「一般</a:t>
            </a:r>
            <a:r>
              <a:rPr sz="2100" spc="-5" dirty="0">
                <a:latin typeface="Microsoft JhengHei"/>
                <a:cs typeface="Microsoft JhengHei"/>
              </a:rPr>
              <a:t>生」或「原住民生」報名</a:t>
            </a:r>
            <a:r>
              <a:rPr sz="2100" spc="-50" dirty="0">
                <a:latin typeface="Microsoft JhengHei"/>
                <a:cs typeface="Microsoft JhengHei"/>
              </a:rPr>
              <a:t>。</a:t>
            </a:r>
            <a:endParaRPr sz="2100" dirty="0">
              <a:latin typeface="Microsoft JhengHei"/>
              <a:cs typeface="Microsoft JhengHei"/>
            </a:endParaRPr>
          </a:p>
        </p:txBody>
      </p:sp>
      <p:grpSp>
        <p:nvGrpSpPr>
          <p:cNvPr id="28" name="object 67">
            <a:extLst>
              <a:ext uri="{FF2B5EF4-FFF2-40B4-BE49-F238E27FC236}">
                <a16:creationId xmlns:a16="http://schemas.microsoft.com/office/drawing/2014/main" id="{2A18096B-79C3-DCFE-7A87-410CBC8DA40D}"/>
              </a:ext>
            </a:extLst>
          </p:cNvPr>
          <p:cNvGrpSpPr/>
          <p:nvPr/>
        </p:nvGrpSpPr>
        <p:grpSpPr>
          <a:xfrm>
            <a:off x="7904243" y="5259055"/>
            <a:ext cx="2713380" cy="1327513"/>
            <a:chOff x="7998157" y="5155670"/>
            <a:chExt cx="2713380" cy="1327513"/>
          </a:xfrm>
        </p:grpSpPr>
        <p:sp>
          <p:nvSpPr>
            <p:cNvPr id="67" name="object 68">
              <a:extLst>
                <a:ext uri="{FF2B5EF4-FFF2-40B4-BE49-F238E27FC236}">
                  <a16:creationId xmlns:a16="http://schemas.microsoft.com/office/drawing/2014/main" id="{7CF01B21-B2F2-3D52-04FA-30D82BB60A09}"/>
                </a:ext>
              </a:extLst>
            </p:cNvPr>
            <p:cNvSpPr/>
            <p:nvPr/>
          </p:nvSpPr>
          <p:spPr>
            <a:xfrm>
              <a:off x="8011517" y="5155670"/>
              <a:ext cx="2700020" cy="369570"/>
            </a:xfrm>
            <a:custGeom>
              <a:avLst/>
              <a:gdLst/>
              <a:ahLst/>
              <a:cxnLst/>
              <a:rect l="l" t="t" r="r" b="b"/>
              <a:pathLst>
                <a:path w="2700020" h="369570">
                  <a:moveTo>
                    <a:pt x="2515336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2515336" y="369328"/>
                  </a:lnTo>
                  <a:lnTo>
                    <a:pt x="2699994" y="184670"/>
                  </a:lnTo>
                  <a:lnTo>
                    <a:pt x="2515336" y="0"/>
                  </a:lnTo>
                  <a:close/>
                </a:path>
              </a:pathLst>
            </a:custGeom>
            <a:solidFill>
              <a:srgbClr val="F6B16B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8" name="object 69">
              <a:extLst>
                <a:ext uri="{FF2B5EF4-FFF2-40B4-BE49-F238E27FC236}">
                  <a16:creationId xmlns:a16="http://schemas.microsoft.com/office/drawing/2014/main" id="{DCF5CF4E-59BC-AE03-8C9D-381BFDDA961D}"/>
                </a:ext>
              </a:extLst>
            </p:cNvPr>
            <p:cNvSpPr/>
            <p:nvPr/>
          </p:nvSpPr>
          <p:spPr>
            <a:xfrm>
              <a:off x="7998157" y="6113613"/>
              <a:ext cx="2700020" cy="369570"/>
            </a:xfrm>
            <a:custGeom>
              <a:avLst/>
              <a:gdLst/>
              <a:ahLst/>
              <a:cxnLst/>
              <a:rect l="l" t="t" r="r" b="b"/>
              <a:pathLst>
                <a:path w="2700020" h="369570">
                  <a:moveTo>
                    <a:pt x="2515336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2515336" y="369328"/>
                  </a:lnTo>
                  <a:lnTo>
                    <a:pt x="2699994" y="184670"/>
                  </a:lnTo>
                  <a:lnTo>
                    <a:pt x="2515336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29" name="object 70">
            <a:extLst>
              <a:ext uri="{FF2B5EF4-FFF2-40B4-BE49-F238E27FC236}">
                <a16:creationId xmlns:a16="http://schemas.microsoft.com/office/drawing/2014/main" id="{481D90AA-90A5-ABD7-452D-F234BBDE221B}"/>
              </a:ext>
            </a:extLst>
          </p:cNvPr>
          <p:cNvSpPr txBox="1"/>
          <p:nvPr/>
        </p:nvSpPr>
        <p:spPr>
          <a:xfrm>
            <a:off x="7982983" y="6245708"/>
            <a:ext cx="2067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5622"/>
                </a:solidFill>
                <a:latin typeface="Microsoft JhengHei"/>
                <a:cs typeface="Microsoft JhengHei"/>
              </a:rPr>
              <a:t>排定</a:t>
            </a:r>
            <a:r>
              <a:rPr sz="1800" b="1" spc="-25" dirty="0">
                <a:solidFill>
                  <a:srgbClr val="385622"/>
                </a:solidFill>
                <a:latin typeface="Microsoft JhengHei"/>
                <a:cs typeface="Microsoft JhengHei"/>
              </a:rPr>
              <a:t>1~2</a:t>
            </a:r>
            <a:r>
              <a:rPr sz="1800" b="1" spc="-10" dirty="0">
                <a:solidFill>
                  <a:srgbClr val="385622"/>
                </a:solidFill>
                <a:latin typeface="Microsoft JhengHei"/>
                <a:cs typeface="Microsoft JhengHei"/>
              </a:rPr>
              <a:t>的推薦順序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0" name="object 71">
            <a:extLst>
              <a:ext uri="{FF2B5EF4-FFF2-40B4-BE49-F238E27FC236}">
                <a16:creationId xmlns:a16="http://schemas.microsoft.com/office/drawing/2014/main" id="{A8099AB3-2D98-559C-2886-AFCF98DCC380}"/>
              </a:ext>
            </a:extLst>
          </p:cNvPr>
          <p:cNvSpPr txBox="1"/>
          <p:nvPr/>
        </p:nvSpPr>
        <p:spPr>
          <a:xfrm>
            <a:off x="2479617" y="1265130"/>
            <a:ext cx="1862455" cy="1052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Microsoft JhengHei"/>
                <a:cs typeface="Microsoft JhengHei"/>
              </a:rPr>
              <a:t>F</a:t>
            </a:r>
            <a:r>
              <a:rPr sz="2200" b="1" spc="-25" dirty="0">
                <a:latin typeface="Microsoft JhengHei"/>
                <a:cs typeface="Microsoft JhengHei"/>
              </a:rPr>
              <a:t> 大學(前</a:t>
            </a:r>
            <a:r>
              <a:rPr sz="2200" b="1" spc="-20" dirty="0">
                <a:latin typeface="Microsoft JhengHei"/>
                <a:cs typeface="Microsoft JhengHei"/>
              </a:rPr>
              <a:t>50%)</a:t>
            </a:r>
            <a:endParaRPr sz="2200">
              <a:latin typeface="Microsoft JhengHei"/>
              <a:cs typeface="Microsoft JhengHei"/>
            </a:endParaRPr>
          </a:p>
          <a:p>
            <a:pPr marL="222885">
              <a:lnSpc>
                <a:spcPct val="100000"/>
              </a:lnSpc>
              <a:spcBef>
                <a:spcPts val="2565"/>
              </a:spcBef>
            </a:pPr>
            <a:r>
              <a:rPr sz="2400" b="1" spc="190" dirty="0">
                <a:solidFill>
                  <a:srgbClr val="FFFFFF"/>
                </a:solidFill>
                <a:latin typeface="Microsoft YaHei"/>
                <a:cs typeface="Microsoft YaHei"/>
              </a:rPr>
              <a:t>第</a:t>
            </a:r>
            <a:r>
              <a:rPr sz="2400" b="1" spc="185" dirty="0">
                <a:solidFill>
                  <a:srgbClr val="FFFFFF"/>
                </a:solidFill>
                <a:latin typeface="Microsoft YaHei"/>
                <a:cs typeface="Microsoft YaHei"/>
              </a:rPr>
              <a:t>1</a:t>
            </a:r>
            <a:r>
              <a:rPr sz="2400" b="1" spc="175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31" name="object 72">
            <a:extLst>
              <a:ext uri="{FF2B5EF4-FFF2-40B4-BE49-F238E27FC236}">
                <a16:creationId xmlns:a16="http://schemas.microsoft.com/office/drawing/2014/main" id="{21D80977-F5C6-0189-1BB7-F87F13E10E9D}"/>
              </a:ext>
            </a:extLst>
          </p:cNvPr>
          <p:cNvSpPr txBox="1"/>
          <p:nvPr/>
        </p:nvSpPr>
        <p:spPr>
          <a:xfrm>
            <a:off x="7996345" y="4333272"/>
            <a:ext cx="3721100" cy="125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Microsoft JhengHei"/>
                <a:cs typeface="Microsoft JhengHei"/>
              </a:rPr>
              <a:t>排定</a:t>
            </a:r>
            <a:r>
              <a:rPr sz="1800" b="1" spc="-25" dirty="0">
                <a:solidFill>
                  <a:srgbClr val="001F5F"/>
                </a:solidFill>
                <a:latin typeface="Microsoft JhengHei"/>
                <a:cs typeface="Microsoft JhengHei"/>
              </a:rPr>
              <a:t>1~6</a:t>
            </a:r>
            <a:r>
              <a:rPr sz="1800" b="1" spc="-10" dirty="0">
                <a:solidFill>
                  <a:srgbClr val="001F5F"/>
                </a:solidFill>
                <a:latin typeface="Microsoft JhengHei"/>
                <a:cs typeface="Microsoft JhengHei"/>
              </a:rPr>
              <a:t>的推薦順序</a:t>
            </a:r>
            <a:endParaRPr sz="1800">
              <a:latin typeface="Microsoft JhengHei"/>
              <a:cs typeface="Microsoft JhengHei"/>
            </a:endParaRPr>
          </a:p>
          <a:p>
            <a:pPr marL="400685">
              <a:lnSpc>
                <a:spcPct val="100000"/>
              </a:lnSpc>
              <a:spcBef>
                <a:spcPts val="1675"/>
              </a:spcBef>
            </a:pPr>
            <a:r>
              <a:rPr sz="2000" b="1" dirty="0">
                <a:latin typeface="Microsoft JhengHei"/>
                <a:cs typeface="Microsoft JhengHei"/>
              </a:rPr>
              <a:t>高中</a:t>
            </a: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排定推薦學生之優先順序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1800" b="1" dirty="0">
                <a:solidFill>
                  <a:srgbClr val="843B0B"/>
                </a:solidFill>
                <a:latin typeface="Microsoft JhengHei"/>
                <a:cs typeface="Microsoft JhengHei"/>
              </a:rPr>
              <a:t>排定</a:t>
            </a:r>
            <a:r>
              <a:rPr sz="1800" b="1" spc="-25" dirty="0">
                <a:solidFill>
                  <a:srgbClr val="843B0B"/>
                </a:solidFill>
                <a:latin typeface="Microsoft JhengHei"/>
                <a:cs typeface="Microsoft JhengHei"/>
              </a:rPr>
              <a:t>1~2</a:t>
            </a:r>
            <a:r>
              <a:rPr sz="1800" b="1" spc="-10" dirty="0">
                <a:solidFill>
                  <a:srgbClr val="843B0B"/>
                </a:solidFill>
                <a:latin typeface="Microsoft JhengHei"/>
                <a:cs typeface="Microsoft JhengHei"/>
              </a:rPr>
              <a:t>的推薦順序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2" name="object 73">
            <a:extLst>
              <a:ext uri="{FF2B5EF4-FFF2-40B4-BE49-F238E27FC236}">
                <a16:creationId xmlns:a16="http://schemas.microsoft.com/office/drawing/2014/main" id="{AD8D31D6-0420-896F-11C6-6B852BE7B5B7}"/>
              </a:ext>
            </a:extLst>
          </p:cNvPr>
          <p:cNvSpPr/>
          <p:nvPr/>
        </p:nvSpPr>
        <p:spPr>
          <a:xfrm>
            <a:off x="275718" y="4571389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175945" y="0"/>
                </a:moveTo>
                <a:lnTo>
                  <a:pt x="129173" y="6285"/>
                </a:lnTo>
                <a:lnTo>
                  <a:pt x="87144" y="24022"/>
                </a:lnTo>
                <a:lnTo>
                  <a:pt x="51535" y="51535"/>
                </a:lnTo>
                <a:lnTo>
                  <a:pt x="24022" y="87144"/>
                </a:lnTo>
                <a:lnTo>
                  <a:pt x="6285" y="129173"/>
                </a:lnTo>
                <a:lnTo>
                  <a:pt x="0" y="175945"/>
                </a:lnTo>
                <a:lnTo>
                  <a:pt x="6285" y="222722"/>
                </a:lnTo>
                <a:lnTo>
                  <a:pt x="24022" y="264752"/>
                </a:lnTo>
                <a:lnTo>
                  <a:pt x="51685" y="300477"/>
                </a:lnTo>
                <a:lnTo>
                  <a:pt x="87144" y="327871"/>
                </a:lnTo>
                <a:lnTo>
                  <a:pt x="129173" y="345607"/>
                </a:lnTo>
                <a:lnTo>
                  <a:pt x="175945" y="351891"/>
                </a:lnTo>
                <a:lnTo>
                  <a:pt x="222722" y="345607"/>
                </a:lnTo>
                <a:lnTo>
                  <a:pt x="247707" y="335064"/>
                </a:lnTo>
                <a:lnTo>
                  <a:pt x="175945" y="335064"/>
                </a:lnTo>
                <a:lnTo>
                  <a:pt x="125654" y="326952"/>
                </a:lnTo>
                <a:lnTo>
                  <a:pt x="81975" y="304365"/>
                </a:lnTo>
                <a:lnTo>
                  <a:pt x="47530" y="269921"/>
                </a:lnTo>
                <a:lnTo>
                  <a:pt x="24940" y="226241"/>
                </a:lnTo>
                <a:lnTo>
                  <a:pt x="16827" y="175945"/>
                </a:lnTo>
                <a:lnTo>
                  <a:pt x="24940" y="125654"/>
                </a:lnTo>
                <a:lnTo>
                  <a:pt x="47530" y="81975"/>
                </a:lnTo>
                <a:lnTo>
                  <a:pt x="81975" y="47530"/>
                </a:lnTo>
                <a:lnTo>
                  <a:pt x="125654" y="24940"/>
                </a:lnTo>
                <a:lnTo>
                  <a:pt x="175945" y="16827"/>
                </a:lnTo>
                <a:lnTo>
                  <a:pt x="247702" y="16827"/>
                </a:lnTo>
                <a:lnTo>
                  <a:pt x="222722" y="6285"/>
                </a:lnTo>
                <a:lnTo>
                  <a:pt x="175945" y="0"/>
                </a:lnTo>
                <a:close/>
              </a:path>
              <a:path w="352425" h="352425">
                <a:moveTo>
                  <a:pt x="247702" y="16827"/>
                </a:moveTo>
                <a:lnTo>
                  <a:pt x="175945" y="16827"/>
                </a:lnTo>
                <a:lnTo>
                  <a:pt x="226241" y="24940"/>
                </a:lnTo>
                <a:lnTo>
                  <a:pt x="269921" y="47530"/>
                </a:lnTo>
                <a:lnTo>
                  <a:pt x="304365" y="81975"/>
                </a:lnTo>
                <a:lnTo>
                  <a:pt x="326952" y="125654"/>
                </a:lnTo>
                <a:lnTo>
                  <a:pt x="335064" y="175945"/>
                </a:lnTo>
                <a:lnTo>
                  <a:pt x="326952" y="226241"/>
                </a:lnTo>
                <a:lnTo>
                  <a:pt x="304365" y="269921"/>
                </a:lnTo>
                <a:lnTo>
                  <a:pt x="269921" y="304365"/>
                </a:lnTo>
                <a:lnTo>
                  <a:pt x="226241" y="326952"/>
                </a:lnTo>
                <a:lnTo>
                  <a:pt x="175945" y="335064"/>
                </a:lnTo>
                <a:lnTo>
                  <a:pt x="247707" y="335064"/>
                </a:lnTo>
                <a:lnTo>
                  <a:pt x="300210" y="300477"/>
                </a:lnTo>
                <a:lnTo>
                  <a:pt x="327871" y="264752"/>
                </a:lnTo>
                <a:lnTo>
                  <a:pt x="345607" y="222722"/>
                </a:lnTo>
                <a:lnTo>
                  <a:pt x="351891" y="175945"/>
                </a:lnTo>
                <a:lnTo>
                  <a:pt x="345607" y="129173"/>
                </a:lnTo>
                <a:lnTo>
                  <a:pt x="327871" y="87144"/>
                </a:lnTo>
                <a:lnTo>
                  <a:pt x="300361" y="51535"/>
                </a:lnTo>
                <a:lnTo>
                  <a:pt x="264752" y="24022"/>
                </a:lnTo>
                <a:lnTo>
                  <a:pt x="247702" y="16827"/>
                </a:lnTo>
                <a:close/>
              </a:path>
              <a:path w="352425" h="352425">
                <a:moveTo>
                  <a:pt x="175945" y="21653"/>
                </a:moveTo>
                <a:lnTo>
                  <a:pt x="127176" y="29519"/>
                </a:lnTo>
                <a:lnTo>
                  <a:pt x="84708" y="51535"/>
                </a:lnTo>
                <a:lnTo>
                  <a:pt x="51421" y="84821"/>
                </a:lnTo>
                <a:lnTo>
                  <a:pt x="29519" y="127176"/>
                </a:lnTo>
                <a:lnTo>
                  <a:pt x="21653" y="175945"/>
                </a:lnTo>
                <a:lnTo>
                  <a:pt x="29519" y="224716"/>
                </a:lnTo>
                <a:lnTo>
                  <a:pt x="51421" y="267074"/>
                </a:lnTo>
                <a:lnTo>
                  <a:pt x="84821" y="300477"/>
                </a:lnTo>
                <a:lnTo>
                  <a:pt x="127176" y="322383"/>
                </a:lnTo>
                <a:lnTo>
                  <a:pt x="175945" y="330250"/>
                </a:lnTo>
                <a:lnTo>
                  <a:pt x="224716" y="322383"/>
                </a:lnTo>
                <a:lnTo>
                  <a:pt x="248993" y="309829"/>
                </a:lnTo>
                <a:lnTo>
                  <a:pt x="155994" y="309829"/>
                </a:lnTo>
                <a:lnTo>
                  <a:pt x="155994" y="165023"/>
                </a:lnTo>
                <a:lnTo>
                  <a:pt x="76695" y="165023"/>
                </a:lnTo>
                <a:lnTo>
                  <a:pt x="76695" y="133997"/>
                </a:lnTo>
                <a:lnTo>
                  <a:pt x="103203" y="120421"/>
                </a:lnTo>
                <a:lnTo>
                  <a:pt x="125255" y="103830"/>
                </a:lnTo>
                <a:lnTo>
                  <a:pt x="142851" y="84221"/>
                </a:lnTo>
                <a:lnTo>
                  <a:pt x="155994" y="61594"/>
                </a:lnTo>
                <a:lnTo>
                  <a:pt x="277249" y="61594"/>
                </a:lnTo>
                <a:lnTo>
                  <a:pt x="267188" y="51535"/>
                </a:lnTo>
                <a:lnTo>
                  <a:pt x="224716" y="29519"/>
                </a:lnTo>
                <a:lnTo>
                  <a:pt x="175945" y="21653"/>
                </a:lnTo>
                <a:close/>
              </a:path>
              <a:path w="352425" h="352425">
                <a:moveTo>
                  <a:pt x="277249" y="61594"/>
                </a:moveTo>
                <a:lnTo>
                  <a:pt x="211150" y="61594"/>
                </a:lnTo>
                <a:lnTo>
                  <a:pt x="211150" y="309829"/>
                </a:lnTo>
                <a:lnTo>
                  <a:pt x="248993" y="309829"/>
                </a:lnTo>
                <a:lnTo>
                  <a:pt x="267074" y="300477"/>
                </a:lnTo>
                <a:lnTo>
                  <a:pt x="300477" y="267074"/>
                </a:lnTo>
                <a:lnTo>
                  <a:pt x="322383" y="224716"/>
                </a:lnTo>
                <a:lnTo>
                  <a:pt x="330250" y="175945"/>
                </a:lnTo>
                <a:lnTo>
                  <a:pt x="322383" y="127176"/>
                </a:lnTo>
                <a:lnTo>
                  <a:pt x="300477" y="84821"/>
                </a:lnTo>
                <a:lnTo>
                  <a:pt x="277249" y="61594"/>
                </a:lnTo>
                <a:close/>
              </a:path>
              <a:path w="352425" h="352425">
                <a:moveTo>
                  <a:pt x="155994" y="135140"/>
                </a:moveTo>
                <a:lnTo>
                  <a:pt x="138972" y="145630"/>
                </a:lnTo>
                <a:lnTo>
                  <a:pt x="120083" y="154106"/>
                </a:lnTo>
                <a:lnTo>
                  <a:pt x="99324" y="160570"/>
                </a:lnTo>
                <a:lnTo>
                  <a:pt x="76695" y="165023"/>
                </a:lnTo>
                <a:lnTo>
                  <a:pt x="155994" y="165023"/>
                </a:lnTo>
                <a:lnTo>
                  <a:pt x="155994" y="135140"/>
                </a:lnTo>
                <a:close/>
              </a:path>
            </a:pathLst>
          </a:custGeom>
          <a:solidFill>
            <a:srgbClr val="FF33CC"/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sp>
        <p:nvSpPr>
          <p:cNvPr id="33" name="object 74">
            <a:extLst>
              <a:ext uri="{FF2B5EF4-FFF2-40B4-BE49-F238E27FC236}">
                <a16:creationId xmlns:a16="http://schemas.microsoft.com/office/drawing/2014/main" id="{2B8B659E-98B0-E102-9E2F-3B2F94595ABE}"/>
              </a:ext>
            </a:extLst>
          </p:cNvPr>
          <p:cNvSpPr/>
          <p:nvPr/>
        </p:nvSpPr>
        <p:spPr>
          <a:xfrm>
            <a:off x="4534718" y="1110128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175945" y="0"/>
                </a:moveTo>
                <a:lnTo>
                  <a:pt x="129169" y="6284"/>
                </a:lnTo>
                <a:lnTo>
                  <a:pt x="87138" y="24019"/>
                </a:lnTo>
                <a:lnTo>
                  <a:pt x="51530" y="51530"/>
                </a:lnTo>
                <a:lnTo>
                  <a:pt x="24019" y="87138"/>
                </a:lnTo>
                <a:lnTo>
                  <a:pt x="6284" y="129169"/>
                </a:lnTo>
                <a:lnTo>
                  <a:pt x="0" y="175945"/>
                </a:lnTo>
                <a:lnTo>
                  <a:pt x="6284" y="222717"/>
                </a:lnTo>
                <a:lnTo>
                  <a:pt x="24019" y="264747"/>
                </a:lnTo>
                <a:lnTo>
                  <a:pt x="51676" y="300469"/>
                </a:lnTo>
                <a:lnTo>
                  <a:pt x="87138" y="327868"/>
                </a:lnTo>
                <a:lnTo>
                  <a:pt x="129169" y="345606"/>
                </a:lnTo>
                <a:lnTo>
                  <a:pt x="175945" y="351891"/>
                </a:lnTo>
                <a:lnTo>
                  <a:pt x="222717" y="345606"/>
                </a:lnTo>
                <a:lnTo>
                  <a:pt x="247697" y="335064"/>
                </a:lnTo>
                <a:lnTo>
                  <a:pt x="175945" y="335064"/>
                </a:lnTo>
                <a:lnTo>
                  <a:pt x="125650" y="326951"/>
                </a:lnTo>
                <a:lnTo>
                  <a:pt x="81970" y="304361"/>
                </a:lnTo>
                <a:lnTo>
                  <a:pt x="47526" y="269915"/>
                </a:lnTo>
                <a:lnTo>
                  <a:pt x="24938" y="226236"/>
                </a:lnTo>
                <a:lnTo>
                  <a:pt x="16827" y="175945"/>
                </a:lnTo>
                <a:lnTo>
                  <a:pt x="24938" y="125650"/>
                </a:lnTo>
                <a:lnTo>
                  <a:pt x="47513" y="81995"/>
                </a:lnTo>
                <a:lnTo>
                  <a:pt x="81970" y="47526"/>
                </a:lnTo>
                <a:lnTo>
                  <a:pt x="125650" y="24938"/>
                </a:lnTo>
                <a:lnTo>
                  <a:pt x="175945" y="16827"/>
                </a:lnTo>
                <a:lnTo>
                  <a:pt x="247702" y="16827"/>
                </a:lnTo>
                <a:lnTo>
                  <a:pt x="222717" y="6284"/>
                </a:lnTo>
                <a:lnTo>
                  <a:pt x="175945" y="0"/>
                </a:lnTo>
                <a:close/>
              </a:path>
              <a:path w="352425" h="352425">
                <a:moveTo>
                  <a:pt x="247702" y="16827"/>
                </a:moveTo>
                <a:lnTo>
                  <a:pt x="175945" y="16827"/>
                </a:lnTo>
                <a:lnTo>
                  <a:pt x="226236" y="24938"/>
                </a:lnTo>
                <a:lnTo>
                  <a:pt x="269915" y="47526"/>
                </a:lnTo>
                <a:lnTo>
                  <a:pt x="304374" y="81995"/>
                </a:lnTo>
                <a:lnTo>
                  <a:pt x="326951" y="125650"/>
                </a:lnTo>
                <a:lnTo>
                  <a:pt x="335064" y="175945"/>
                </a:lnTo>
                <a:lnTo>
                  <a:pt x="326951" y="226236"/>
                </a:lnTo>
                <a:lnTo>
                  <a:pt x="304361" y="269915"/>
                </a:lnTo>
                <a:lnTo>
                  <a:pt x="269915" y="304361"/>
                </a:lnTo>
                <a:lnTo>
                  <a:pt x="226236" y="326951"/>
                </a:lnTo>
                <a:lnTo>
                  <a:pt x="175945" y="335064"/>
                </a:lnTo>
                <a:lnTo>
                  <a:pt x="247697" y="335064"/>
                </a:lnTo>
                <a:lnTo>
                  <a:pt x="300210" y="300469"/>
                </a:lnTo>
                <a:lnTo>
                  <a:pt x="327868" y="264747"/>
                </a:lnTo>
                <a:lnTo>
                  <a:pt x="345606" y="222717"/>
                </a:lnTo>
                <a:lnTo>
                  <a:pt x="351891" y="175945"/>
                </a:lnTo>
                <a:lnTo>
                  <a:pt x="345606" y="129169"/>
                </a:lnTo>
                <a:lnTo>
                  <a:pt x="327868" y="87138"/>
                </a:lnTo>
                <a:lnTo>
                  <a:pt x="300356" y="51530"/>
                </a:lnTo>
                <a:lnTo>
                  <a:pt x="264747" y="24019"/>
                </a:lnTo>
                <a:lnTo>
                  <a:pt x="247702" y="16827"/>
                </a:lnTo>
                <a:close/>
              </a:path>
              <a:path w="352425" h="352425">
                <a:moveTo>
                  <a:pt x="175945" y="21640"/>
                </a:moveTo>
                <a:lnTo>
                  <a:pt x="127174" y="29507"/>
                </a:lnTo>
                <a:lnTo>
                  <a:pt x="90260" y="48598"/>
                </a:lnTo>
                <a:lnTo>
                  <a:pt x="51413" y="84816"/>
                </a:lnTo>
                <a:lnTo>
                  <a:pt x="29507" y="127174"/>
                </a:lnTo>
                <a:lnTo>
                  <a:pt x="21640" y="175945"/>
                </a:lnTo>
                <a:lnTo>
                  <a:pt x="29507" y="224715"/>
                </a:lnTo>
                <a:lnTo>
                  <a:pt x="51413" y="267070"/>
                </a:lnTo>
                <a:lnTo>
                  <a:pt x="84816" y="300469"/>
                </a:lnTo>
                <a:lnTo>
                  <a:pt x="127174" y="322372"/>
                </a:lnTo>
                <a:lnTo>
                  <a:pt x="175945" y="330238"/>
                </a:lnTo>
                <a:lnTo>
                  <a:pt x="224715" y="322372"/>
                </a:lnTo>
                <a:lnTo>
                  <a:pt x="267070" y="300469"/>
                </a:lnTo>
                <a:lnTo>
                  <a:pt x="272938" y="294601"/>
                </a:lnTo>
                <a:lnTo>
                  <a:pt x="84582" y="294601"/>
                </a:lnTo>
                <a:lnTo>
                  <a:pt x="84582" y="261277"/>
                </a:lnTo>
                <a:lnTo>
                  <a:pt x="114749" y="221338"/>
                </a:lnTo>
                <a:lnTo>
                  <a:pt x="156984" y="184276"/>
                </a:lnTo>
                <a:lnTo>
                  <a:pt x="182914" y="164093"/>
                </a:lnTo>
                <a:lnTo>
                  <a:pt x="200942" y="146064"/>
                </a:lnTo>
                <a:lnTo>
                  <a:pt x="211070" y="130189"/>
                </a:lnTo>
                <a:lnTo>
                  <a:pt x="211559" y="127174"/>
                </a:lnTo>
                <a:lnTo>
                  <a:pt x="211616" y="126822"/>
                </a:lnTo>
                <a:lnTo>
                  <a:pt x="83426" y="126822"/>
                </a:lnTo>
                <a:lnTo>
                  <a:pt x="95139" y="90546"/>
                </a:lnTo>
                <a:lnTo>
                  <a:pt x="115325" y="64471"/>
                </a:lnTo>
                <a:lnTo>
                  <a:pt x="143983" y="48598"/>
                </a:lnTo>
                <a:lnTo>
                  <a:pt x="181114" y="42925"/>
                </a:lnTo>
                <a:lnTo>
                  <a:pt x="250659" y="42925"/>
                </a:lnTo>
                <a:lnTo>
                  <a:pt x="224715" y="29507"/>
                </a:lnTo>
                <a:lnTo>
                  <a:pt x="175945" y="21640"/>
                </a:lnTo>
                <a:close/>
              </a:path>
              <a:path w="352425" h="352425">
                <a:moveTo>
                  <a:pt x="250659" y="42925"/>
                </a:moveTo>
                <a:lnTo>
                  <a:pt x="181114" y="42925"/>
                </a:lnTo>
                <a:lnTo>
                  <a:pt x="218033" y="48243"/>
                </a:lnTo>
                <a:lnTo>
                  <a:pt x="244895" y="61890"/>
                </a:lnTo>
                <a:lnTo>
                  <a:pt x="261701" y="83866"/>
                </a:lnTo>
                <a:lnTo>
                  <a:pt x="268452" y="114172"/>
                </a:lnTo>
                <a:lnTo>
                  <a:pt x="266226" y="138019"/>
                </a:lnTo>
                <a:lnTo>
                  <a:pt x="256098" y="160142"/>
                </a:lnTo>
                <a:lnTo>
                  <a:pt x="238070" y="180543"/>
                </a:lnTo>
                <a:lnTo>
                  <a:pt x="212140" y="199224"/>
                </a:lnTo>
                <a:lnTo>
                  <a:pt x="187792" y="214805"/>
                </a:lnTo>
                <a:lnTo>
                  <a:pt x="167609" y="230531"/>
                </a:lnTo>
                <a:lnTo>
                  <a:pt x="151592" y="246404"/>
                </a:lnTo>
                <a:lnTo>
                  <a:pt x="139738" y="262420"/>
                </a:lnTo>
                <a:lnTo>
                  <a:pt x="267309" y="262420"/>
                </a:lnTo>
                <a:lnTo>
                  <a:pt x="267309" y="294601"/>
                </a:lnTo>
                <a:lnTo>
                  <a:pt x="272938" y="294601"/>
                </a:lnTo>
                <a:lnTo>
                  <a:pt x="300469" y="267070"/>
                </a:lnTo>
                <a:lnTo>
                  <a:pt x="322372" y="224715"/>
                </a:lnTo>
                <a:lnTo>
                  <a:pt x="330238" y="175945"/>
                </a:lnTo>
                <a:lnTo>
                  <a:pt x="322372" y="127174"/>
                </a:lnTo>
                <a:lnTo>
                  <a:pt x="300469" y="84816"/>
                </a:lnTo>
                <a:lnTo>
                  <a:pt x="267187" y="51530"/>
                </a:lnTo>
                <a:lnTo>
                  <a:pt x="261626" y="48598"/>
                </a:lnTo>
                <a:lnTo>
                  <a:pt x="250659" y="42925"/>
                </a:lnTo>
                <a:close/>
              </a:path>
              <a:path w="352425" h="352425">
                <a:moveTo>
                  <a:pt x="177673" y="78549"/>
                </a:moveTo>
                <a:lnTo>
                  <a:pt x="161220" y="81995"/>
                </a:lnTo>
                <a:lnTo>
                  <a:pt x="148648" y="91189"/>
                </a:lnTo>
                <a:lnTo>
                  <a:pt x="139955" y="106131"/>
                </a:lnTo>
                <a:lnTo>
                  <a:pt x="135140" y="126822"/>
                </a:lnTo>
                <a:lnTo>
                  <a:pt x="211616" y="126822"/>
                </a:lnTo>
                <a:lnTo>
                  <a:pt x="213296" y="116471"/>
                </a:lnTo>
                <a:lnTo>
                  <a:pt x="211070" y="99450"/>
                </a:lnTo>
                <a:lnTo>
                  <a:pt x="204390" y="87456"/>
                </a:lnTo>
                <a:lnTo>
                  <a:pt x="193258" y="80490"/>
                </a:lnTo>
                <a:lnTo>
                  <a:pt x="177673" y="78549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/>
          </a:p>
        </p:txBody>
      </p:sp>
      <p:pic>
        <p:nvPicPr>
          <p:cNvPr id="34" name="object 75">
            <a:extLst>
              <a:ext uri="{FF2B5EF4-FFF2-40B4-BE49-F238E27FC236}">
                <a16:creationId xmlns:a16="http://schemas.microsoft.com/office/drawing/2014/main" id="{80F7A94C-3B93-195D-0E10-53D1E86A24FF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40959" y="2998629"/>
            <a:ext cx="1479892" cy="1479892"/>
          </a:xfrm>
          <a:prstGeom prst="rect">
            <a:avLst/>
          </a:prstGeom>
        </p:spPr>
      </p:pic>
      <p:grpSp>
        <p:nvGrpSpPr>
          <p:cNvPr id="35" name="object 76">
            <a:extLst>
              <a:ext uri="{FF2B5EF4-FFF2-40B4-BE49-F238E27FC236}">
                <a16:creationId xmlns:a16="http://schemas.microsoft.com/office/drawing/2014/main" id="{1D27B575-128D-5FD9-BC9D-939A66F17E49}"/>
              </a:ext>
            </a:extLst>
          </p:cNvPr>
          <p:cNvGrpSpPr/>
          <p:nvPr/>
        </p:nvGrpSpPr>
        <p:grpSpPr>
          <a:xfrm>
            <a:off x="2376738" y="5780513"/>
            <a:ext cx="2160390" cy="812757"/>
            <a:chOff x="2470652" y="5677128"/>
            <a:chExt cx="2160390" cy="812757"/>
          </a:xfrm>
        </p:grpSpPr>
        <p:sp>
          <p:nvSpPr>
            <p:cNvPr id="61" name="object 77">
              <a:extLst>
                <a:ext uri="{FF2B5EF4-FFF2-40B4-BE49-F238E27FC236}">
                  <a16:creationId xmlns:a16="http://schemas.microsoft.com/office/drawing/2014/main" id="{ECEEBCDC-D781-9642-EBE9-2417532DC137}"/>
                </a:ext>
              </a:extLst>
            </p:cNvPr>
            <p:cNvSpPr/>
            <p:nvPr/>
          </p:nvSpPr>
          <p:spPr>
            <a:xfrm>
              <a:off x="2538717" y="5718360"/>
              <a:ext cx="2092325" cy="771525"/>
            </a:xfrm>
            <a:custGeom>
              <a:avLst/>
              <a:gdLst/>
              <a:ahLst/>
              <a:cxnLst/>
              <a:rect l="l" t="t" r="r" b="b"/>
              <a:pathLst>
                <a:path w="2092325" h="771525">
                  <a:moveTo>
                    <a:pt x="1963420" y="0"/>
                  </a:moveTo>
                  <a:lnTo>
                    <a:pt x="128511" y="0"/>
                  </a:lnTo>
                  <a:lnTo>
                    <a:pt x="78491" y="10100"/>
                  </a:lnTo>
                  <a:lnTo>
                    <a:pt x="37642" y="37644"/>
                  </a:lnTo>
                  <a:lnTo>
                    <a:pt x="10100" y="78497"/>
                  </a:lnTo>
                  <a:lnTo>
                    <a:pt x="0" y="128524"/>
                  </a:lnTo>
                  <a:lnTo>
                    <a:pt x="0" y="642569"/>
                  </a:lnTo>
                  <a:lnTo>
                    <a:pt x="10100" y="692595"/>
                  </a:lnTo>
                  <a:lnTo>
                    <a:pt x="37642" y="733448"/>
                  </a:lnTo>
                  <a:lnTo>
                    <a:pt x="78491" y="760992"/>
                  </a:lnTo>
                  <a:lnTo>
                    <a:pt x="128511" y="771093"/>
                  </a:lnTo>
                  <a:lnTo>
                    <a:pt x="1963420" y="771093"/>
                  </a:lnTo>
                  <a:lnTo>
                    <a:pt x="2013444" y="760992"/>
                  </a:lnTo>
                  <a:lnTo>
                    <a:pt x="2054293" y="733448"/>
                  </a:lnTo>
                  <a:lnTo>
                    <a:pt x="2081833" y="692595"/>
                  </a:lnTo>
                  <a:lnTo>
                    <a:pt x="2091931" y="642569"/>
                  </a:lnTo>
                  <a:lnTo>
                    <a:pt x="2091931" y="128524"/>
                  </a:lnTo>
                  <a:lnTo>
                    <a:pt x="2081833" y="78497"/>
                  </a:lnTo>
                  <a:lnTo>
                    <a:pt x="2054293" y="37644"/>
                  </a:lnTo>
                  <a:lnTo>
                    <a:pt x="2013444" y="10100"/>
                  </a:lnTo>
                  <a:lnTo>
                    <a:pt x="196342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2" name="object 78">
              <a:extLst>
                <a:ext uri="{FF2B5EF4-FFF2-40B4-BE49-F238E27FC236}">
                  <a16:creationId xmlns:a16="http://schemas.microsoft.com/office/drawing/2014/main" id="{EB505CD3-053F-B541-886E-987110C11320}"/>
                </a:ext>
              </a:extLst>
            </p:cNvPr>
            <p:cNvSpPr/>
            <p:nvPr/>
          </p:nvSpPr>
          <p:spPr>
            <a:xfrm>
              <a:off x="2648328" y="6308118"/>
              <a:ext cx="1890395" cy="128270"/>
            </a:xfrm>
            <a:custGeom>
              <a:avLst/>
              <a:gdLst/>
              <a:ahLst/>
              <a:cxnLst/>
              <a:rect l="l" t="t" r="r" b="b"/>
              <a:pathLst>
                <a:path w="1890395" h="128270">
                  <a:moveTo>
                    <a:pt x="1889925" y="0"/>
                  </a:moveTo>
                  <a:lnTo>
                    <a:pt x="1889925" y="39725"/>
                  </a:lnTo>
                  <a:lnTo>
                    <a:pt x="1878735" y="67655"/>
                  </a:lnTo>
                  <a:lnTo>
                    <a:pt x="1847562" y="91943"/>
                  </a:lnTo>
                  <a:lnTo>
                    <a:pt x="1799997" y="111114"/>
                  </a:lnTo>
                  <a:lnTo>
                    <a:pt x="1739633" y="123697"/>
                  </a:lnTo>
                  <a:lnTo>
                    <a:pt x="1670062" y="128219"/>
                  </a:lnTo>
                  <a:lnTo>
                    <a:pt x="37414" y="128219"/>
                  </a:lnTo>
                  <a:lnTo>
                    <a:pt x="29598" y="127937"/>
                  </a:lnTo>
                  <a:lnTo>
                    <a:pt x="20464" y="127317"/>
                  </a:lnTo>
                  <a:lnTo>
                    <a:pt x="1045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3" name="object 79">
              <a:extLst>
                <a:ext uri="{FF2B5EF4-FFF2-40B4-BE49-F238E27FC236}">
                  <a16:creationId xmlns:a16="http://schemas.microsoft.com/office/drawing/2014/main" id="{21B6A8F4-8897-EA2D-C1C6-8199A39D06F7}"/>
                </a:ext>
              </a:extLst>
            </p:cNvPr>
            <p:cNvSpPr/>
            <p:nvPr/>
          </p:nvSpPr>
          <p:spPr>
            <a:xfrm>
              <a:off x="3536680" y="6436339"/>
              <a:ext cx="360680" cy="0"/>
            </a:xfrm>
            <a:custGeom>
              <a:avLst/>
              <a:gdLst/>
              <a:ahLst/>
              <a:cxnLst/>
              <a:rect l="l" t="t" r="r" b="b"/>
              <a:pathLst>
                <a:path w="360679">
                  <a:moveTo>
                    <a:pt x="360565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4" name="object 80">
              <a:extLst>
                <a:ext uri="{FF2B5EF4-FFF2-40B4-BE49-F238E27FC236}">
                  <a16:creationId xmlns:a16="http://schemas.microsoft.com/office/drawing/2014/main" id="{8B36F563-D8DC-85D2-7038-E36BC26689F9}"/>
                </a:ext>
              </a:extLst>
            </p:cNvPr>
            <p:cNvSpPr/>
            <p:nvPr/>
          </p:nvSpPr>
          <p:spPr>
            <a:xfrm>
              <a:off x="2470652" y="5914678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5" name="object 81">
              <a:extLst>
                <a:ext uri="{FF2B5EF4-FFF2-40B4-BE49-F238E27FC236}">
                  <a16:creationId xmlns:a16="http://schemas.microsoft.com/office/drawing/2014/main" id="{3B4640F6-3502-6A16-E471-C7C685DBB3CC}"/>
                </a:ext>
              </a:extLst>
            </p:cNvPr>
            <p:cNvSpPr/>
            <p:nvPr/>
          </p:nvSpPr>
          <p:spPr>
            <a:xfrm>
              <a:off x="2470657" y="6039665"/>
              <a:ext cx="177800" cy="395605"/>
            </a:xfrm>
            <a:custGeom>
              <a:avLst/>
              <a:gdLst/>
              <a:ahLst/>
              <a:cxnLst/>
              <a:rect l="l" t="t" r="r" b="b"/>
              <a:pathLst>
                <a:path w="177800" h="395604">
                  <a:moveTo>
                    <a:pt x="177711" y="395325"/>
                  </a:moveTo>
                  <a:lnTo>
                    <a:pt x="121516" y="387670"/>
                  </a:lnTo>
                  <a:lnTo>
                    <a:pt x="72730" y="374099"/>
                  </a:lnTo>
                  <a:lnTo>
                    <a:pt x="34270" y="355655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6" name="object 82">
              <a:extLst>
                <a:ext uri="{FF2B5EF4-FFF2-40B4-BE49-F238E27FC236}">
                  <a16:creationId xmlns:a16="http://schemas.microsoft.com/office/drawing/2014/main" id="{B21C4583-C9FE-99B8-AFCC-936B08A43AC9}"/>
                </a:ext>
              </a:extLst>
            </p:cNvPr>
            <p:cNvSpPr/>
            <p:nvPr/>
          </p:nvSpPr>
          <p:spPr>
            <a:xfrm>
              <a:off x="2470652" y="5677128"/>
              <a:ext cx="2068195" cy="631190"/>
            </a:xfrm>
            <a:custGeom>
              <a:avLst/>
              <a:gdLst/>
              <a:ahLst/>
              <a:cxnLst/>
              <a:rect l="l" t="t" r="r" b="b"/>
              <a:pathLst>
                <a:path w="2068195" h="631189">
                  <a:moveTo>
                    <a:pt x="0" y="130555"/>
                  </a:moveTo>
                  <a:lnTo>
                    <a:pt x="0" y="88849"/>
                  </a:lnTo>
                  <a:lnTo>
                    <a:pt x="11149" y="60803"/>
                  </a:lnTo>
                  <a:lnTo>
                    <a:pt x="42059" y="36418"/>
                  </a:lnTo>
                  <a:lnTo>
                    <a:pt x="88918" y="17171"/>
                  </a:lnTo>
                  <a:lnTo>
                    <a:pt x="147914" y="4539"/>
                  </a:lnTo>
                  <a:lnTo>
                    <a:pt x="215239" y="0"/>
                  </a:lnTo>
                  <a:lnTo>
                    <a:pt x="1847811" y="0"/>
                  </a:lnTo>
                  <a:lnTo>
                    <a:pt x="1917355" y="4539"/>
                  </a:lnTo>
                  <a:lnTo>
                    <a:pt x="1977697" y="17171"/>
                  </a:lnTo>
                  <a:lnTo>
                    <a:pt x="2025247" y="36418"/>
                  </a:lnTo>
                  <a:lnTo>
                    <a:pt x="2056411" y="60803"/>
                  </a:lnTo>
                  <a:lnTo>
                    <a:pt x="2067598" y="88849"/>
                  </a:lnTo>
                  <a:lnTo>
                    <a:pt x="2067598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grpSp>
        <p:nvGrpSpPr>
          <p:cNvPr id="36" name="object 83">
            <a:extLst>
              <a:ext uri="{FF2B5EF4-FFF2-40B4-BE49-F238E27FC236}">
                <a16:creationId xmlns:a16="http://schemas.microsoft.com/office/drawing/2014/main" id="{288DE091-747F-03DF-D4B1-5C18636A8F54}"/>
              </a:ext>
            </a:extLst>
          </p:cNvPr>
          <p:cNvGrpSpPr/>
          <p:nvPr/>
        </p:nvGrpSpPr>
        <p:grpSpPr>
          <a:xfrm>
            <a:off x="5529452" y="1836251"/>
            <a:ext cx="2824818" cy="4250356"/>
            <a:chOff x="5623366" y="1732866"/>
            <a:chExt cx="2824818" cy="4250356"/>
          </a:xfrm>
        </p:grpSpPr>
        <p:sp>
          <p:nvSpPr>
            <p:cNvPr id="38" name="object 84">
              <a:extLst>
                <a:ext uri="{FF2B5EF4-FFF2-40B4-BE49-F238E27FC236}">
                  <a16:creationId xmlns:a16="http://schemas.microsoft.com/office/drawing/2014/main" id="{966972B1-6965-6CE0-1BD2-28EBC8E4F30D}"/>
                </a:ext>
              </a:extLst>
            </p:cNvPr>
            <p:cNvSpPr/>
            <p:nvPr/>
          </p:nvSpPr>
          <p:spPr>
            <a:xfrm>
              <a:off x="8095759" y="4698895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>
                  <a:moveTo>
                    <a:pt x="175945" y="0"/>
                  </a:moveTo>
                  <a:lnTo>
                    <a:pt x="129169" y="6285"/>
                  </a:lnTo>
                  <a:lnTo>
                    <a:pt x="87138" y="24022"/>
                  </a:lnTo>
                  <a:lnTo>
                    <a:pt x="51530" y="51535"/>
                  </a:lnTo>
                  <a:lnTo>
                    <a:pt x="24019" y="87144"/>
                  </a:lnTo>
                  <a:lnTo>
                    <a:pt x="6284" y="129173"/>
                  </a:lnTo>
                  <a:lnTo>
                    <a:pt x="0" y="175945"/>
                  </a:lnTo>
                  <a:lnTo>
                    <a:pt x="6284" y="222722"/>
                  </a:lnTo>
                  <a:lnTo>
                    <a:pt x="24019" y="264752"/>
                  </a:lnTo>
                  <a:lnTo>
                    <a:pt x="51681" y="300477"/>
                  </a:lnTo>
                  <a:lnTo>
                    <a:pt x="87138" y="327871"/>
                  </a:lnTo>
                  <a:lnTo>
                    <a:pt x="129169" y="345607"/>
                  </a:lnTo>
                  <a:lnTo>
                    <a:pt x="175945" y="351891"/>
                  </a:lnTo>
                  <a:lnTo>
                    <a:pt x="222717" y="345607"/>
                  </a:lnTo>
                  <a:lnTo>
                    <a:pt x="247702" y="335064"/>
                  </a:lnTo>
                  <a:lnTo>
                    <a:pt x="175945" y="335064"/>
                  </a:lnTo>
                  <a:lnTo>
                    <a:pt x="125650" y="326952"/>
                  </a:lnTo>
                  <a:lnTo>
                    <a:pt x="81970" y="304365"/>
                  </a:lnTo>
                  <a:lnTo>
                    <a:pt x="47526" y="269921"/>
                  </a:lnTo>
                  <a:lnTo>
                    <a:pt x="24938" y="226241"/>
                  </a:lnTo>
                  <a:lnTo>
                    <a:pt x="16827" y="175945"/>
                  </a:lnTo>
                  <a:lnTo>
                    <a:pt x="24938" y="125654"/>
                  </a:lnTo>
                  <a:lnTo>
                    <a:pt x="47526" y="81975"/>
                  </a:lnTo>
                  <a:lnTo>
                    <a:pt x="81970" y="47530"/>
                  </a:lnTo>
                  <a:lnTo>
                    <a:pt x="125650" y="24940"/>
                  </a:lnTo>
                  <a:lnTo>
                    <a:pt x="175945" y="16827"/>
                  </a:lnTo>
                  <a:lnTo>
                    <a:pt x="247697" y="16827"/>
                  </a:lnTo>
                  <a:lnTo>
                    <a:pt x="222717" y="6285"/>
                  </a:lnTo>
                  <a:lnTo>
                    <a:pt x="175945" y="0"/>
                  </a:lnTo>
                  <a:close/>
                </a:path>
                <a:path w="352425" h="352425">
                  <a:moveTo>
                    <a:pt x="247697" y="16827"/>
                  </a:moveTo>
                  <a:lnTo>
                    <a:pt x="175945" y="16827"/>
                  </a:lnTo>
                  <a:lnTo>
                    <a:pt x="226236" y="24940"/>
                  </a:lnTo>
                  <a:lnTo>
                    <a:pt x="269915" y="47530"/>
                  </a:lnTo>
                  <a:lnTo>
                    <a:pt x="304361" y="81975"/>
                  </a:lnTo>
                  <a:lnTo>
                    <a:pt x="326951" y="125654"/>
                  </a:lnTo>
                  <a:lnTo>
                    <a:pt x="335064" y="175945"/>
                  </a:lnTo>
                  <a:lnTo>
                    <a:pt x="326951" y="226241"/>
                  </a:lnTo>
                  <a:lnTo>
                    <a:pt x="304361" y="269921"/>
                  </a:lnTo>
                  <a:lnTo>
                    <a:pt x="269915" y="304365"/>
                  </a:lnTo>
                  <a:lnTo>
                    <a:pt x="226236" y="326952"/>
                  </a:lnTo>
                  <a:lnTo>
                    <a:pt x="175945" y="335064"/>
                  </a:lnTo>
                  <a:lnTo>
                    <a:pt x="247702" y="335064"/>
                  </a:lnTo>
                  <a:lnTo>
                    <a:pt x="300205" y="300477"/>
                  </a:lnTo>
                  <a:lnTo>
                    <a:pt x="327868" y="264752"/>
                  </a:lnTo>
                  <a:lnTo>
                    <a:pt x="345606" y="222722"/>
                  </a:lnTo>
                  <a:lnTo>
                    <a:pt x="351891" y="175945"/>
                  </a:lnTo>
                  <a:lnTo>
                    <a:pt x="345606" y="129173"/>
                  </a:lnTo>
                  <a:lnTo>
                    <a:pt x="327868" y="87144"/>
                  </a:lnTo>
                  <a:lnTo>
                    <a:pt x="300356" y="51535"/>
                  </a:lnTo>
                  <a:lnTo>
                    <a:pt x="264747" y="24022"/>
                  </a:lnTo>
                  <a:lnTo>
                    <a:pt x="247697" y="16827"/>
                  </a:lnTo>
                  <a:close/>
                </a:path>
                <a:path w="352425" h="352425">
                  <a:moveTo>
                    <a:pt x="175945" y="21653"/>
                  </a:moveTo>
                  <a:lnTo>
                    <a:pt x="127174" y="29519"/>
                  </a:lnTo>
                  <a:lnTo>
                    <a:pt x="84703" y="51535"/>
                  </a:lnTo>
                  <a:lnTo>
                    <a:pt x="51413" y="84821"/>
                  </a:lnTo>
                  <a:lnTo>
                    <a:pt x="29507" y="127176"/>
                  </a:lnTo>
                  <a:lnTo>
                    <a:pt x="21640" y="175945"/>
                  </a:lnTo>
                  <a:lnTo>
                    <a:pt x="29507" y="224716"/>
                  </a:lnTo>
                  <a:lnTo>
                    <a:pt x="51413" y="267074"/>
                  </a:lnTo>
                  <a:lnTo>
                    <a:pt x="84816" y="300477"/>
                  </a:lnTo>
                  <a:lnTo>
                    <a:pt x="127174" y="322383"/>
                  </a:lnTo>
                  <a:lnTo>
                    <a:pt x="175945" y="330250"/>
                  </a:lnTo>
                  <a:lnTo>
                    <a:pt x="224715" y="322383"/>
                  </a:lnTo>
                  <a:lnTo>
                    <a:pt x="247467" y="310616"/>
                  </a:lnTo>
                  <a:lnTo>
                    <a:pt x="176161" y="310616"/>
                  </a:lnTo>
                  <a:lnTo>
                    <a:pt x="149441" y="308963"/>
                  </a:lnTo>
                  <a:lnTo>
                    <a:pt x="125595" y="302860"/>
                  </a:lnTo>
                  <a:lnTo>
                    <a:pt x="104622" y="292303"/>
                  </a:lnTo>
                  <a:lnTo>
                    <a:pt x="86525" y="277291"/>
                  </a:lnTo>
                  <a:lnTo>
                    <a:pt x="86525" y="237070"/>
                  </a:lnTo>
                  <a:lnTo>
                    <a:pt x="211785" y="237070"/>
                  </a:lnTo>
                  <a:lnTo>
                    <a:pt x="208408" y="221485"/>
                  </a:lnTo>
                  <a:lnTo>
                    <a:pt x="198280" y="210353"/>
                  </a:lnTo>
                  <a:lnTo>
                    <a:pt x="181401" y="203673"/>
                  </a:lnTo>
                  <a:lnTo>
                    <a:pt x="157772" y="201447"/>
                  </a:lnTo>
                  <a:lnTo>
                    <a:pt x="134785" y="201447"/>
                  </a:lnTo>
                  <a:lnTo>
                    <a:pt x="134785" y="158927"/>
                  </a:lnTo>
                  <a:lnTo>
                    <a:pt x="156629" y="158927"/>
                  </a:lnTo>
                  <a:lnTo>
                    <a:pt x="178748" y="156699"/>
                  </a:lnTo>
                  <a:lnTo>
                    <a:pt x="194548" y="150015"/>
                  </a:lnTo>
                  <a:lnTo>
                    <a:pt x="204027" y="138878"/>
                  </a:lnTo>
                  <a:lnTo>
                    <a:pt x="206400" y="127176"/>
                  </a:lnTo>
                  <a:lnTo>
                    <a:pt x="206487" y="126745"/>
                  </a:lnTo>
                  <a:lnTo>
                    <a:pt x="80772" y="126745"/>
                  </a:lnTo>
                  <a:lnTo>
                    <a:pt x="92197" y="95502"/>
                  </a:lnTo>
                  <a:lnTo>
                    <a:pt x="111520" y="73018"/>
                  </a:lnTo>
                  <a:lnTo>
                    <a:pt x="138741" y="59298"/>
                  </a:lnTo>
                  <a:lnTo>
                    <a:pt x="173863" y="54343"/>
                  </a:lnTo>
                  <a:lnTo>
                    <a:pt x="269991" y="54343"/>
                  </a:lnTo>
                  <a:lnTo>
                    <a:pt x="267183" y="51535"/>
                  </a:lnTo>
                  <a:lnTo>
                    <a:pt x="224715" y="29519"/>
                  </a:lnTo>
                  <a:lnTo>
                    <a:pt x="175945" y="21653"/>
                  </a:lnTo>
                  <a:close/>
                </a:path>
                <a:path w="352425" h="352425">
                  <a:moveTo>
                    <a:pt x="269991" y="54343"/>
                  </a:moveTo>
                  <a:lnTo>
                    <a:pt x="173863" y="54343"/>
                  </a:lnTo>
                  <a:lnTo>
                    <a:pt x="211737" y="59298"/>
                  </a:lnTo>
                  <a:lnTo>
                    <a:pt x="211362" y="59298"/>
                  </a:lnTo>
                  <a:lnTo>
                    <a:pt x="238220" y="71583"/>
                  </a:lnTo>
                  <a:lnTo>
                    <a:pt x="254883" y="91405"/>
                  </a:lnTo>
                  <a:lnTo>
                    <a:pt x="261200" y="118694"/>
                  </a:lnTo>
                  <a:lnTo>
                    <a:pt x="258397" y="140030"/>
                  </a:lnTo>
                  <a:lnTo>
                    <a:pt x="248964" y="156699"/>
                  </a:lnTo>
                  <a:lnTo>
                    <a:pt x="248845" y="156910"/>
                  </a:lnTo>
                  <a:lnTo>
                    <a:pt x="232541" y="169334"/>
                  </a:lnTo>
                  <a:lnTo>
                    <a:pt x="209486" y="177304"/>
                  </a:lnTo>
                  <a:lnTo>
                    <a:pt x="234265" y="184919"/>
                  </a:lnTo>
                  <a:lnTo>
                    <a:pt x="252293" y="197419"/>
                  </a:lnTo>
                  <a:lnTo>
                    <a:pt x="263570" y="214804"/>
                  </a:lnTo>
                  <a:lnTo>
                    <a:pt x="268097" y="237070"/>
                  </a:lnTo>
                  <a:lnTo>
                    <a:pt x="262351" y="269248"/>
                  </a:lnTo>
                  <a:lnTo>
                    <a:pt x="256318" y="277291"/>
                  </a:lnTo>
                  <a:lnTo>
                    <a:pt x="244963" y="292303"/>
                  </a:lnTo>
                  <a:lnTo>
                    <a:pt x="216383" y="306020"/>
                  </a:lnTo>
                  <a:lnTo>
                    <a:pt x="176161" y="310616"/>
                  </a:lnTo>
                  <a:lnTo>
                    <a:pt x="247467" y="310616"/>
                  </a:lnTo>
                  <a:lnTo>
                    <a:pt x="267070" y="300477"/>
                  </a:lnTo>
                  <a:lnTo>
                    <a:pt x="300469" y="267074"/>
                  </a:lnTo>
                  <a:lnTo>
                    <a:pt x="322372" y="224716"/>
                  </a:lnTo>
                  <a:lnTo>
                    <a:pt x="330238" y="175945"/>
                  </a:lnTo>
                  <a:lnTo>
                    <a:pt x="322372" y="127176"/>
                  </a:lnTo>
                  <a:lnTo>
                    <a:pt x="300469" y="84821"/>
                  </a:lnTo>
                  <a:lnTo>
                    <a:pt x="269991" y="54343"/>
                  </a:lnTo>
                  <a:close/>
                </a:path>
                <a:path w="352425" h="352425">
                  <a:moveTo>
                    <a:pt x="211785" y="237070"/>
                  </a:moveTo>
                  <a:lnTo>
                    <a:pt x="86525" y="237070"/>
                  </a:lnTo>
                  <a:lnTo>
                    <a:pt x="103832" y="254163"/>
                  </a:lnTo>
                  <a:lnTo>
                    <a:pt x="122434" y="266371"/>
                  </a:lnTo>
                  <a:lnTo>
                    <a:pt x="142332" y="273695"/>
                  </a:lnTo>
                  <a:lnTo>
                    <a:pt x="163525" y="276136"/>
                  </a:lnTo>
                  <a:lnTo>
                    <a:pt x="184208" y="273266"/>
                  </a:lnTo>
                  <a:lnTo>
                    <a:pt x="199147" y="265799"/>
                  </a:lnTo>
                  <a:lnTo>
                    <a:pt x="208339" y="253735"/>
                  </a:lnTo>
                  <a:lnTo>
                    <a:pt x="211785" y="237070"/>
                  </a:lnTo>
                  <a:close/>
                </a:path>
                <a:path w="352425" h="352425">
                  <a:moveTo>
                    <a:pt x="172707" y="89966"/>
                  </a:moveTo>
                  <a:lnTo>
                    <a:pt x="156835" y="92695"/>
                  </a:lnTo>
                  <a:lnTo>
                    <a:pt x="144843" y="99736"/>
                  </a:lnTo>
                  <a:lnTo>
                    <a:pt x="136727" y="111087"/>
                  </a:lnTo>
                  <a:lnTo>
                    <a:pt x="132486" y="126745"/>
                  </a:lnTo>
                  <a:lnTo>
                    <a:pt x="206487" y="126745"/>
                  </a:lnTo>
                  <a:lnTo>
                    <a:pt x="207187" y="123291"/>
                  </a:lnTo>
                  <a:lnTo>
                    <a:pt x="204604" y="109142"/>
                  </a:lnTo>
                  <a:lnTo>
                    <a:pt x="197996" y="98871"/>
                  </a:lnTo>
                  <a:lnTo>
                    <a:pt x="187363" y="92478"/>
                  </a:lnTo>
                  <a:lnTo>
                    <a:pt x="172707" y="89966"/>
                  </a:lnTo>
                  <a:close/>
                </a:path>
              </a:pathLst>
            </a:custGeom>
            <a:solidFill>
              <a:srgbClr val="FF33CC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pic>
          <p:nvPicPr>
            <p:cNvPr id="40" name="object 86">
              <a:extLst>
                <a:ext uri="{FF2B5EF4-FFF2-40B4-BE49-F238E27FC236}">
                  <a16:creationId xmlns:a16="http://schemas.microsoft.com/office/drawing/2014/main" id="{AFF0DBA0-B4E8-D9E6-0803-77FDD2F006E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32703" y="1758695"/>
              <a:ext cx="117347" cy="179831"/>
            </a:xfrm>
            <a:prstGeom prst="rect">
              <a:avLst/>
            </a:prstGeom>
          </p:spPr>
        </p:pic>
        <p:pic>
          <p:nvPicPr>
            <p:cNvPr id="41" name="object 87">
              <a:extLst>
                <a:ext uri="{FF2B5EF4-FFF2-40B4-BE49-F238E27FC236}">
                  <a16:creationId xmlns:a16="http://schemas.microsoft.com/office/drawing/2014/main" id="{6F4611D7-D1B2-AE66-8DD6-A0E368157406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23366" y="1749805"/>
              <a:ext cx="114515" cy="177101"/>
            </a:xfrm>
            <a:prstGeom prst="rect">
              <a:avLst/>
            </a:prstGeom>
          </p:spPr>
        </p:pic>
        <p:pic>
          <p:nvPicPr>
            <p:cNvPr id="42" name="object 88">
              <a:extLst>
                <a:ext uri="{FF2B5EF4-FFF2-40B4-BE49-F238E27FC236}">
                  <a16:creationId xmlns:a16="http://schemas.microsoft.com/office/drawing/2014/main" id="{58751C65-4D49-6F21-AE8E-ACCABAA66C7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59752" y="1741932"/>
              <a:ext cx="115823" cy="179831"/>
            </a:xfrm>
            <a:prstGeom prst="rect">
              <a:avLst/>
            </a:prstGeom>
          </p:spPr>
        </p:pic>
        <p:pic>
          <p:nvPicPr>
            <p:cNvPr id="43" name="object 89">
              <a:extLst>
                <a:ext uri="{FF2B5EF4-FFF2-40B4-BE49-F238E27FC236}">
                  <a16:creationId xmlns:a16="http://schemas.microsoft.com/office/drawing/2014/main" id="{3CE028D1-0C3E-8291-306C-541F1872565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50565" y="1732866"/>
              <a:ext cx="112775" cy="177114"/>
            </a:xfrm>
            <a:prstGeom prst="rect">
              <a:avLst/>
            </a:prstGeom>
          </p:spPr>
        </p:pic>
        <p:pic>
          <p:nvPicPr>
            <p:cNvPr id="44" name="object 90">
              <a:extLst>
                <a:ext uri="{FF2B5EF4-FFF2-40B4-BE49-F238E27FC236}">
                  <a16:creationId xmlns:a16="http://schemas.microsoft.com/office/drawing/2014/main" id="{0A7FEC1F-4DE5-BB52-3E52-51F101B65D93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34227" y="2785871"/>
              <a:ext cx="115823" cy="182879"/>
            </a:xfrm>
            <a:prstGeom prst="rect">
              <a:avLst/>
            </a:prstGeom>
          </p:spPr>
        </p:pic>
        <p:pic>
          <p:nvPicPr>
            <p:cNvPr id="45" name="object 91">
              <a:extLst>
                <a:ext uri="{FF2B5EF4-FFF2-40B4-BE49-F238E27FC236}">
                  <a16:creationId xmlns:a16="http://schemas.microsoft.com/office/drawing/2014/main" id="{63286AC9-13B1-A4D7-EECC-298C1C7442F2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25119" y="2776505"/>
              <a:ext cx="112763" cy="180835"/>
            </a:xfrm>
            <a:prstGeom prst="rect">
              <a:avLst/>
            </a:prstGeom>
          </p:spPr>
        </p:pic>
        <p:pic>
          <p:nvPicPr>
            <p:cNvPr id="46" name="object 92">
              <a:extLst>
                <a:ext uri="{FF2B5EF4-FFF2-40B4-BE49-F238E27FC236}">
                  <a16:creationId xmlns:a16="http://schemas.microsoft.com/office/drawing/2014/main" id="{6EE7DDE6-08DF-AFE0-5AAD-BD0A435F9064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161275" y="3831335"/>
              <a:ext cx="112775" cy="179831"/>
            </a:xfrm>
            <a:prstGeom prst="rect">
              <a:avLst/>
            </a:prstGeom>
          </p:spPr>
        </p:pic>
        <p:pic>
          <p:nvPicPr>
            <p:cNvPr id="47" name="object 93">
              <a:extLst>
                <a:ext uri="{FF2B5EF4-FFF2-40B4-BE49-F238E27FC236}">
                  <a16:creationId xmlns:a16="http://schemas.microsoft.com/office/drawing/2014/main" id="{904E7877-87BF-F325-75CA-9256A4C5B9F1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52322" y="3822559"/>
              <a:ext cx="109258" cy="177114"/>
            </a:xfrm>
            <a:prstGeom prst="rect">
              <a:avLst/>
            </a:prstGeom>
          </p:spPr>
        </p:pic>
        <p:pic>
          <p:nvPicPr>
            <p:cNvPr id="48" name="object 94">
              <a:extLst>
                <a:ext uri="{FF2B5EF4-FFF2-40B4-BE49-F238E27FC236}">
                  <a16:creationId xmlns:a16="http://schemas.microsoft.com/office/drawing/2014/main" id="{5A43AC6D-27DF-9628-6F94-3581F23575CD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60135" y="3848100"/>
              <a:ext cx="112775" cy="179831"/>
            </a:xfrm>
            <a:prstGeom prst="rect">
              <a:avLst/>
            </a:prstGeom>
          </p:spPr>
        </p:pic>
        <p:pic>
          <p:nvPicPr>
            <p:cNvPr id="49" name="object 95">
              <a:extLst>
                <a:ext uri="{FF2B5EF4-FFF2-40B4-BE49-F238E27FC236}">
                  <a16:creationId xmlns:a16="http://schemas.microsoft.com/office/drawing/2014/main" id="{D2D9B830-6E67-B035-9B29-AD43AB005F2C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51394" y="3839493"/>
              <a:ext cx="109270" cy="177114"/>
            </a:xfrm>
            <a:prstGeom prst="rect">
              <a:avLst/>
            </a:prstGeom>
          </p:spPr>
        </p:pic>
        <p:pic>
          <p:nvPicPr>
            <p:cNvPr id="50" name="object 96">
              <a:extLst>
                <a:ext uri="{FF2B5EF4-FFF2-40B4-BE49-F238E27FC236}">
                  <a16:creationId xmlns:a16="http://schemas.microsoft.com/office/drawing/2014/main" id="{FE671076-25A5-65BD-457C-8D4AD5BD69C8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59752" y="2804159"/>
              <a:ext cx="115823" cy="179831"/>
            </a:xfrm>
            <a:prstGeom prst="rect">
              <a:avLst/>
            </a:prstGeom>
          </p:spPr>
        </p:pic>
        <p:pic>
          <p:nvPicPr>
            <p:cNvPr id="51" name="object 97">
              <a:extLst>
                <a:ext uri="{FF2B5EF4-FFF2-40B4-BE49-F238E27FC236}">
                  <a16:creationId xmlns:a16="http://schemas.microsoft.com/office/drawing/2014/main" id="{2D7B1AC6-DDF9-E611-F32D-4B9538A43DFC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50565" y="2795407"/>
              <a:ext cx="112775" cy="177114"/>
            </a:xfrm>
            <a:prstGeom prst="rect">
              <a:avLst/>
            </a:prstGeom>
          </p:spPr>
        </p:pic>
        <p:pic>
          <p:nvPicPr>
            <p:cNvPr id="52" name="object 98">
              <a:extLst>
                <a:ext uri="{FF2B5EF4-FFF2-40B4-BE49-F238E27FC236}">
                  <a16:creationId xmlns:a16="http://schemas.microsoft.com/office/drawing/2014/main" id="{E0E83154-D7DF-2D1E-85DC-7C3D836B6371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185659" y="4806695"/>
              <a:ext cx="112763" cy="179831"/>
            </a:xfrm>
            <a:prstGeom prst="rect">
              <a:avLst/>
            </a:prstGeom>
          </p:spPr>
        </p:pic>
        <p:pic>
          <p:nvPicPr>
            <p:cNvPr id="53" name="object 99">
              <a:extLst>
                <a:ext uri="{FF2B5EF4-FFF2-40B4-BE49-F238E27FC236}">
                  <a16:creationId xmlns:a16="http://schemas.microsoft.com/office/drawing/2014/main" id="{F8EFEF85-E229-7DA1-1176-93CFA72E1206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176251" y="4797385"/>
              <a:ext cx="110134" cy="177114"/>
            </a:xfrm>
            <a:prstGeom prst="rect">
              <a:avLst/>
            </a:prstGeom>
          </p:spPr>
        </p:pic>
        <p:pic>
          <p:nvPicPr>
            <p:cNvPr id="54" name="object 100">
              <a:extLst>
                <a:ext uri="{FF2B5EF4-FFF2-40B4-BE49-F238E27FC236}">
                  <a16:creationId xmlns:a16="http://schemas.microsoft.com/office/drawing/2014/main" id="{D5FA5E85-BD4D-09B0-72A5-18D3769C59C1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658612" y="4803647"/>
              <a:ext cx="115823" cy="184403"/>
            </a:xfrm>
            <a:prstGeom prst="rect">
              <a:avLst/>
            </a:prstGeom>
          </p:spPr>
        </p:pic>
        <p:pic>
          <p:nvPicPr>
            <p:cNvPr id="55" name="object 101">
              <a:extLst>
                <a:ext uri="{FF2B5EF4-FFF2-40B4-BE49-F238E27FC236}">
                  <a16:creationId xmlns:a16="http://schemas.microsoft.com/office/drawing/2014/main" id="{70A1E151-FC3F-5CF8-8558-75533C05ED95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49644" y="4795414"/>
              <a:ext cx="113639" cy="180835"/>
            </a:xfrm>
            <a:prstGeom prst="rect">
              <a:avLst/>
            </a:prstGeom>
          </p:spPr>
        </p:pic>
        <p:pic>
          <p:nvPicPr>
            <p:cNvPr id="56" name="object 102">
              <a:extLst>
                <a:ext uri="{FF2B5EF4-FFF2-40B4-BE49-F238E27FC236}">
                  <a16:creationId xmlns:a16="http://schemas.microsoft.com/office/drawing/2014/main" id="{989B08D0-898D-9DAD-1CB4-49DDF41F0A84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70419" y="5794247"/>
              <a:ext cx="114299" cy="179831"/>
            </a:xfrm>
            <a:prstGeom prst="rect">
              <a:avLst/>
            </a:prstGeom>
          </p:spPr>
        </p:pic>
        <p:pic>
          <p:nvPicPr>
            <p:cNvPr id="57" name="object 103">
              <a:extLst>
                <a:ext uri="{FF2B5EF4-FFF2-40B4-BE49-F238E27FC236}">
                  <a16:creationId xmlns:a16="http://schemas.microsoft.com/office/drawing/2014/main" id="{FE24B141-60C7-C615-793F-7D42B21E9AEA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161462" y="5785045"/>
              <a:ext cx="111023" cy="177114"/>
            </a:xfrm>
            <a:prstGeom prst="rect">
              <a:avLst/>
            </a:prstGeom>
          </p:spPr>
        </p:pic>
        <p:pic>
          <p:nvPicPr>
            <p:cNvPr id="58" name="object 104">
              <a:extLst>
                <a:ext uri="{FF2B5EF4-FFF2-40B4-BE49-F238E27FC236}">
                  <a16:creationId xmlns:a16="http://schemas.microsoft.com/office/drawing/2014/main" id="{FAB1F447-CEEE-A452-3936-5E5294D1D8AE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698235" y="5803391"/>
              <a:ext cx="38099" cy="179831"/>
            </a:xfrm>
            <a:prstGeom prst="rect">
              <a:avLst/>
            </a:prstGeom>
          </p:spPr>
        </p:pic>
        <p:sp>
          <p:nvSpPr>
            <p:cNvPr id="59" name="object 105">
              <a:extLst>
                <a:ext uri="{FF2B5EF4-FFF2-40B4-BE49-F238E27FC236}">
                  <a16:creationId xmlns:a16="http://schemas.microsoft.com/office/drawing/2014/main" id="{EBCD2F72-C698-AD52-71B7-CD324AC76B80}"/>
                </a:ext>
              </a:extLst>
            </p:cNvPr>
            <p:cNvSpPr/>
            <p:nvPr/>
          </p:nvSpPr>
          <p:spPr>
            <a:xfrm>
              <a:off x="5693613" y="5798756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26581" y="0"/>
                  </a:moveTo>
                  <a:lnTo>
                    <a:pt x="0" y="0"/>
                  </a:lnTo>
                  <a:lnTo>
                    <a:pt x="0" y="167970"/>
                  </a:lnTo>
                  <a:lnTo>
                    <a:pt x="26581" y="167970"/>
                  </a:lnTo>
                  <a:lnTo>
                    <a:pt x="26581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  <p:sp>
          <p:nvSpPr>
            <p:cNvPr id="60" name="object 106">
              <a:extLst>
                <a:ext uri="{FF2B5EF4-FFF2-40B4-BE49-F238E27FC236}">
                  <a16:creationId xmlns:a16="http://schemas.microsoft.com/office/drawing/2014/main" id="{3FC215C1-19C9-A899-F451-2960ECBF4E43}"/>
                </a:ext>
              </a:extLst>
            </p:cNvPr>
            <p:cNvSpPr/>
            <p:nvPr/>
          </p:nvSpPr>
          <p:spPr>
            <a:xfrm>
              <a:off x="5693613" y="5798756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0" y="0"/>
                  </a:moveTo>
                  <a:lnTo>
                    <a:pt x="26581" y="0"/>
                  </a:lnTo>
                  <a:lnTo>
                    <a:pt x="26581" y="167970"/>
                  </a:lnTo>
                  <a:lnTo>
                    <a:pt x="0" y="16797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/>
            </a:p>
          </p:txBody>
        </p:sp>
      </p:grpSp>
      <p:sp>
        <p:nvSpPr>
          <p:cNvPr id="37" name="object 107">
            <a:extLst>
              <a:ext uri="{FF2B5EF4-FFF2-40B4-BE49-F238E27FC236}">
                <a16:creationId xmlns:a16="http://schemas.microsoft.com/office/drawing/2014/main" id="{85CDA2D0-A9D4-EAC3-493C-908AE3369B56}"/>
              </a:ext>
            </a:extLst>
          </p:cNvPr>
          <p:cNvSpPr txBox="1"/>
          <p:nvPr/>
        </p:nvSpPr>
        <p:spPr>
          <a:xfrm>
            <a:off x="2687872" y="5947246"/>
            <a:ext cx="1555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90" dirty="0">
                <a:solidFill>
                  <a:srgbClr val="FFFFFF"/>
                </a:solidFill>
                <a:latin typeface="Microsoft YaHei"/>
                <a:cs typeface="Microsoft YaHei"/>
              </a:rPr>
              <a:t>第</a:t>
            </a:r>
            <a:r>
              <a:rPr sz="2400" b="1" spc="185" dirty="0">
                <a:solidFill>
                  <a:srgbClr val="FFFFFF"/>
                </a:solidFill>
                <a:latin typeface="Microsoft YaHei"/>
                <a:cs typeface="Microsoft YaHei"/>
              </a:rPr>
              <a:t>8</a:t>
            </a:r>
            <a:r>
              <a:rPr sz="2400" b="1" spc="175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400">
              <a:latin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180359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573625" y="1324209"/>
          <a:ext cx="5003800" cy="3589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69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410">
                <a:tc gridSpan="2"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學測、英聽檢定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946150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分發比序項目</a:t>
                      </a:r>
                      <a:endParaRPr sz="2000">
                        <a:latin typeface="Microsoft JhengHei"/>
                        <a:cs typeface="Microsoft JhengHei"/>
                      </a:endParaRPr>
                    </a:p>
                  </a:txBody>
                  <a:tcPr marL="0" marR="0" marT="200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標準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00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國文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1.</a:t>
                      </a:r>
                      <a:r>
                        <a:rPr sz="1600" spc="-30" dirty="0">
                          <a:latin typeface="Microsoft JhengHei"/>
                          <a:cs typeface="Microsoft JhengHei"/>
                        </a:rPr>
                        <a:t>在校學業成績全校排名百分比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英文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2.</a:t>
                      </a: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學測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英文、自然</a:t>
                      </a:r>
                      <a:r>
                        <a:rPr sz="1600" spc="-30" dirty="0">
                          <a:latin typeface="Microsoft JhengHei"/>
                          <a:cs typeface="Microsoft JhengHei"/>
                        </a:rPr>
                        <a:t>之級分總和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均標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3.</a:t>
                      </a: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學測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自然</a:t>
                      </a: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級分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前標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500" dirty="0">
                          <a:latin typeface="Arial MT"/>
                          <a:cs typeface="Arial MT"/>
                        </a:rPr>
                        <a:t>4.</a:t>
                      </a:r>
                      <a:r>
                        <a:rPr sz="1500" spc="-5" dirty="0">
                          <a:latin typeface="Microsoft JhengHei"/>
                          <a:cs typeface="Microsoft JhengHei"/>
                        </a:rPr>
                        <a:t>英文學業總平均成績全校排名百分比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社會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500" dirty="0">
                          <a:latin typeface="Arial MT"/>
                          <a:cs typeface="Arial MT"/>
                        </a:rPr>
                        <a:t>5.</a:t>
                      </a:r>
                      <a:r>
                        <a:rPr sz="1500" spc="-5" dirty="0">
                          <a:latin typeface="Microsoft JhengHei"/>
                          <a:cs typeface="Microsoft JhengHei"/>
                        </a:rPr>
                        <a:t>生物學業總平均成績全校排名百分比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自然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均標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500" dirty="0">
                          <a:latin typeface="Arial MT"/>
                          <a:cs typeface="Arial MT"/>
                        </a:rPr>
                        <a:t>6.</a:t>
                      </a:r>
                      <a:r>
                        <a:rPr sz="1500" spc="-5" dirty="0">
                          <a:latin typeface="Microsoft JhengHei"/>
                          <a:cs typeface="Microsoft JhengHei"/>
                        </a:rPr>
                        <a:t>數學學業總平均成績全校排名百分比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英聽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7.</a:t>
                      </a: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學測</a:t>
                      </a: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國文</a:t>
                      </a: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級分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" y="1275588"/>
            <a:ext cx="6193535" cy="9128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6304" y="3162300"/>
            <a:ext cx="6202679" cy="9128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65216" y="5012004"/>
            <a:ext cx="8828405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5080" indent="-262255">
              <a:lnSpc>
                <a:spcPct val="132300"/>
              </a:lnSpc>
              <a:spcBef>
                <a:spcPts val="100"/>
              </a:spcBef>
            </a:pPr>
            <a:r>
              <a:rPr sz="2200" dirty="0">
                <a:latin typeface="Microsoft JhengHei"/>
                <a:cs typeface="Microsoft JhengHei"/>
              </a:rPr>
              <a:t>2</a:t>
            </a:r>
            <a:r>
              <a:rPr sz="2200" spc="-30" dirty="0">
                <a:latin typeface="Microsoft JhengHei"/>
                <a:cs typeface="Microsoft JhengHei"/>
              </a:rPr>
              <a:t>. 國文零級分，數學</a:t>
            </a:r>
            <a:r>
              <a:rPr sz="2200" spc="-10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與自然皆達均標( </a:t>
            </a:r>
            <a:r>
              <a:rPr sz="2200" dirty="0">
                <a:latin typeface="Microsoft JhengHei"/>
                <a:cs typeface="Microsoft JhengHei"/>
              </a:rPr>
              <a:t>or</a:t>
            </a:r>
            <a:r>
              <a:rPr sz="2200" spc="-20" dirty="0">
                <a:latin typeface="Microsoft JhengHei"/>
                <a:cs typeface="Microsoft JhengHei"/>
              </a:rPr>
              <a:t> 數學</a:t>
            </a:r>
            <a:r>
              <a:rPr sz="2200" spc="-25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達前標、自然達均標)，因英文+數學</a:t>
            </a:r>
            <a:r>
              <a:rPr sz="2200" dirty="0">
                <a:latin typeface="Microsoft JhengHei"/>
                <a:cs typeface="Microsoft JhengHei"/>
              </a:rPr>
              <a:t>A(or</a:t>
            </a:r>
            <a:r>
              <a:rPr sz="2200" spc="-10" dirty="0">
                <a:latin typeface="Microsoft JhengHei"/>
                <a:cs typeface="Microsoft JhengHei"/>
              </a:rPr>
              <a:t> 數學B)+自然 </a:t>
            </a:r>
            <a:r>
              <a:rPr sz="2200" b="1" spc="-25" dirty="0">
                <a:solidFill>
                  <a:srgbClr val="0000FF"/>
                </a:solidFill>
                <a:latin typeface="Microsoft JhengHei"/>
                <a:cs typeface="Microsoft JhengHei"/>
              </a:rPr>
              <a:t>&gt; 零級分</a:t>
            </a:r>
            <a:endParaRPr sz="22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2320" y="6009321"/>
            <a:ext cx="30175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98450" algn="l"/>
              </a:tabLst>
            </a:pPr>
            <a:r>
              <a:rPr sz="2200" b="1" spc="-35" dirty="0">
                <a:solidFill>
                  <a:srgbClr val="0000FF"/>
                </a:solidFill>
                <a:latin typeface="Microsoft JhengHei"/>
                <a:cs typeface="Microsoft JhengHei"/>
              </a:rPr>
              <a:t>可參加分發比序(篩選)</a:t>
            </a:r>
            <a:endParaRPr sz="22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8257" y="1493362"/>
            <a:ext cx="5942330" cy="344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校系參採檢定、分發比序之科目至多</a:t>
            </a:r>
            <a:r>
              <a:rPr sz="24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4</a:t>
            </a:r>
            <a:r>
              <a:rPr sz="24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科</a:t>
            </a:r>
            <a:endParaRPr sz="2400">
              <a:latin typeface="Microsoft JhengHei"/>
              <a:cs typeface="Microsoft JhengHei"/>
            </a:endParaRPr>
          </a:p>
          <a:p>
            <a:pPr marL="930910" marR="393065" indent="-836930">
              <a:lnSpc>
                <a:spcPct val="121400"/>
              </a:lnSpc>
              <a:spcBef>
                <a:spcPts val="2610"/>
              </a:spcBef>
            </a:pPr>
            <a:r>
              <a:rPr sz="2200" spc="-30" dirty="0">
                <a:latin typeface="Microsoft JhengHei"/>
                <a:cs typeface="Microsoft JhengHei"/>
              </a:rPr>
              <a:t>範例：國文、英文、數學(</a:t>
            </a:r>
            <a:r>
              <a:rPr sz="2200" spc="-10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或</a:t>
            </a:r>
            <a:r>
              <a:rPr sz="2200" spc="-10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)、自然共</a:t>
            </a:r>
            <a:r>
              <a:rPr sz="2200" spc="-25" dirty="0">
                <a:latin typeface="Microsoft JhengHei"/>
                <a:cs typeface="Microsoft JhengHei"/>
              </a:rPr>
              <a:t>4</a:t>
            </a:r>
            <a:r>
              <a:rPr sz="2200" spc="-50" dirty="0">
                <a:latin typeface="Microsoft JhengHei"/>
                <a:cs typeface="Microsoft JhengHei"/>
              </a:rPr>
              <a:t>科</a:t>
            </a:r>
            <a:r>
              <a:rPr sz="2200" spc="-30" dirty="0">
                <a:latin typeface="Microsoft JhengHei"/>
                <a:cs typeface="Microsoft JhengHei"/>
              </a:rPr>
              <a:t>數學</a:t>
            </a:r>
            <a:r>
              <a:rPr sz="2200" spc="-20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、數學</a:t>
            </a:r>
            <a:r>
              <a:rPr sz="2200" spc="-25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於規則中僅計為</a:t>
            </a:r>
            <a:r>
              <a:rPr sz="2200" spc="-25" dirty="0">
                <a:latin typeface="Microsoft JhengHei"/>
                <a:cs typeface="Microsoft JhengHei"/>
              </a:rPr>
              <a:t>1</a:t>
            </a:r>
            <a:r>
              <a:rPr sz="2200" spc="-50" dirty="0">
                <a:latin typeface="Microsoft JhengHei"/>
                <a:cs typeface="Microsoft JhengHei"/>
              </a:rPr>
              <a:t>科</a:t>
            </a:r>
            <a:endParaRPr sz="2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960"/>
              </a:spcBef>
            </a:pPr>
            <a:r>
              <a:rPr sz="2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校系參採之所有學測科目總和不為零級分</a:t>
            </a:r>
            <a:endParaRPr sz="2400">
              <a:latin typeface="Microsoft JhengHei"/>
              <a:cs typeface="Microsoft JhengHei"/>
            </a:endParaRPr>
          </a:p>
          <a:p>
            <a:pPr marL="436880" indent="-296545">
              <a:lnSpc>
                <a:spcPct val="100000"/>
              </a:lnSpc>
              <a:spcBef>
                <a:spcPts val="3045"/>
              </a:spcBef>
              <a:buAutoNum type="arabicPeriod"/>
              <a:tabLst>
                <a:tab pos="436880" algn="l"/>
              </a:tabLst>
            </a:pPr>
            <a:r>
              <a:rPr sz="2200" spc="-30" dirty="0">
                <a:latin typeface="Microsoft JhengHei"/>
                <a:cs typeface="Microsoft JhengHei"/>
              </a:rPr>
              <a:t>國文+英文+數學</a:t>
            </a:r>
            <a:r>
              <a:rPr sz="2200" dirty="0">
                <a:latin typeface="Microsoft JhengHei"/>
                <a:cs typeface="Microsoft JhengHei"/>
              </a:rPr>
              <a:t>A(or</a:t>
            </a:r>
            <a:r>
              <a:rPr sz="2200" spc="-10" dirty="0">
                <a:latin typeface="Microsoft JhengHei"/>
                <a:cs typeface="Microsoft JhengHei"/>
              </a:rPr>
              <a:t> 數學B</a:t>
            </a:r>
            <a:r>
              <a:rPr sz="2200" spc="-5" dirty="0">
                <a:latin typeface="Microsoft JhengHei"/>
                <a:cs typeface="Microsoft JhengHei"/>
              </a:rPr>
              <a:t>)+自然 </a:t>
            </a:r>
            <a:r>
              <a:rPr sz="2200" b="1" spc="-25" dirty="0">
                <a:solidFill>
                  <a:srgbClr val="FF0000"/>
                </a:solidFill>
                <a:latin typeface="Microsoft JhengHei"/>
                <a:cs typeface="Microsoft JhengHei"/>
              </a:rPr>
              <a:t>= 零級分</a:t>
            </a:r>
            <a:endParaRPr sz="2200">
              <a:latin typeface="Microsoft JhengHei"/>
              <a:cs typeface="Microsoft JhengHei"/>
            </a:endParaRPr>
          </a:p>
          <a:p>
            <a:pPr marL="883285" lvl="1" indent="-285750">
              <a:lnSpc>
                <a:spcPct val="100000"/>
              </a:lnSpc>
              <a:spcBef>
                <a:spcPts val="850"/>
              </a:spcBef>
              <a:buFont typeface="Wingdings"/>
              <a:buChar char=""/>
              <a:tabLst>
                <a:tab pos="883285" algn="l"/>
              </a:tabLst>
            </a:pPr>
            <a:r>
              <a:rPr sz="2200" b="1" spc="-35" dirty="0">
                <a:solidFill>
                  <a:srgbClr val="FF0000"/>
                </a:solidFill>
                <a:latin typeface="Microsoft JhengHei"/>
                <a:cs typeface="Microsoft JhengHei"/>
              </a:rPr>
              <a:t>不可參加分發比序(篩選)</a:t>
            </a:r>
            <a:endParaRPr sz="2200">
              <a:latin typeface="Microsoft JhengHei"/>
              <a:cs typeface="Microsoft JhengHe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11112" y="5710428"/>
            <a:ext cx="5029199" cy="87782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777283" y="5795049"/>
            <a:ext cx="4572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註1</a:t>
            </a: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. 可參加分發比序≠分發錄取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註2</a:t>
            </a:r>
            <a:r>
              <a:rPr sz="1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. 僅須達到[數</a:t>
            </a:r>
            <a:r>
              <a:rPr sz="18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A</a:t>
            </a: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均標]或[數</a:t>
            </a:r>
            <a:r>
              <a:rPr sz="18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B</a:t>
            </a:r>
            <a:r>
              <a:rPr sz="1800" b="1" spc="-15" dirty="0">
                <a:solidFill>
                  <a:srgbClr val="FFFFFF"/>
                </a:solidFill>
                <a:latin typeface="Microsoft JhengHei"/>
                <a:cs typeface="Microsoft JhengHei"/>
              </a:rPr>
              <a:t>前標]其一標準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4800" y="316844"/>
            <a:ext cx="8596668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745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latin typeface="Microsoft YaHei"/>
                <a:cs typeface="Microsoft YaHei"/>
              </a:rPr>
              <a:t>繁星推薦分發(篩選)規則說明(</a:t>
            </a:r>
            <a:r>
              <a:rPr spc="-25" dirty="0">
                <a:latin typeface="Microsoft YaHei"/>
                <a:cs typeface="Microsoft YaHei"/>
              </a:rPr>
              <a:t>1)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6919" y="5677077"/>
            <a:ext cx="719999" cy="7199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263342"/>
            <a:ext cx="8596668" cy="1320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95"/>
              </a:spcBef>
            </a:pPr>
            <a:r>
              <a:rPr spc="-40" dirty="0">
                <a:latin typeface="Microsoft YaHei"/>
                <a:cs typeface="Microsoft YaHei"/>
              </a:rPr>
              <a:t>繁星推薦分發(篩選)規則說明(</a:t>
            </a:r>
            <a:r>
              <a:rPr spc="-25" dirty="0">
                <a:latin typeface="Microsoft YaHei"/>
                <a:cs typeface="Microsoft YaHei"/>
              </a:rPr>
              <a:t>2)</a:t>
            </a:r>
          </a:p>
        </p:txBody>
      </p:sp>
      <p:sp>
        <p:nvSpPr>
          <p:cNvPr id="3" name="object 3"/>
          <p:cNvSpPr/>
          <p:nvPr/>
        </p:nvSpPr>
        <p:spPr>
          <a:xfrm>
            <a:off x="5157152" y="5621083"/>
            <a:ext cx="2268220" cy="880744"/>
          </a:xfrm>
          <a:custGeom>
            <a:avLst/>
            <a:gdLst/>
            <a:ahLst/>
            <a:cxnLst/>
            <a:rect l="l" t="t" r="r" b="b"/>
            <a:pathLst>
              <a:path w="2268220" h="880745">
                <a:moveTo>
                  <a:pt x="2268004" y="0"/>
                </a:moveTo>
                <a:lnTo>
                  <a:pt x="0" y="0"/>
                </a:lnTo>
                <a:lnTo>
                  <a:pt x="0" y="880541"/>
                </a:lnTo>
                <a:lnTo>
                  <a:pt x="2268004" y="880541"/>
                </a:lnTo>
                <a:lnTo>
                  <a:pt x="2268004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57152" y="4628934"/>
            <a:ext cx="2268220" cy="880744"/>
          </a:xfrm>
          <a:custGeom>
            <a:avLst/>
            <a:gdLst/>
            <a:ahLst/>
            <a:cxnLst/>
            <a:rect l="l" t="t" r="r" b="b"/>
            <a:pathLst>
              <a:path w="2268220" h="880745">
                <a:moveTo>
                  <a:pt x="2268004" y="0"/>
                </a:moveTo>
                <a:lnTo>
                  <a:pt x="0" y="0"/>
                </a:lnTo>
                <a:lnTo>
                  <a:pt x="0" y="880541"/>
                </a:lnTo>
                <a:lnTo>
                  <a:pt x="2268004" y="880541"/>
                </a:lnTo>
                <a:lnTo>
                  <a:pt x="2268004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403301" y="1580648"/>
            <a:ext cx="1646555" cy="838835"/>
            <a:chOff x="403301" y="1580648"/>
            <a:chExt cx="1646555" cy="838835"/>
          </a:xfrm>
        </p:grpSpPr>
        <p:sp>
          <p:nvSpPr>
            <p:cNvPr id="6" name="object 6"/>
            <p:cNvSpPr/>
            <p:nvPr/>
          </p:nvSpPr>
          <p:spPr>
            <a:xfrm>
              <a:off x="480543" y="1648085"/>
              <a:ext cx="1569085" cy="771525"/>
            </a:xfrm>
            <a:custGeom>
              <a:avLst/>
              <a:gdLst/>
              <a:ahLst/>
              <a:cxnLst/>
              <a:rect l="l" t="t" r="r" b="b"/>
              <a:pathLst>
                <a:path w="1569085" h="771525">
                  <a:moveTo>
                    <a:pt x="1440434" y="0"/>
                  </a:moveTo>
                  <a:lnTo>
                    <a:pt x="128511" y="0"/>
                  </a:lnTo>
                  <a:lnTo>
                    <a:pt x="78491" y="10098"/>
                  </a:lnTo>
                  <a:lnTo>
                    <a:pt x="37642" y="37638"/>
                  </a:lnTo>
                  <a:lnTo>
                    <a:pt x="10100" y="78486"/>
                  </a:lnTo>
                  <a:lnTo>
                    <a:pt x="0" y="128511"/>
                  </a:lnTo>
                  <a:lnTo>
                    <a:pt x="0" y="642569"/>
                  </a:lnTo>
                  <a:lnTo>
                    <a:pt x="10100" y="692588"/>
                  </a:lnTo>
                  <a:lnTo>
                    <a:pt x="37642" y="733437"/>
                  </a:lnTo>
                  <a:lnTo>
                    <a:pt x="78491" y="760980"/>
                  </a:lnTo>
                  <a:lnTo>
                    <a:pt x="128511" y="771080"/>
                  </a:lnTo>
                  <a:lnTo>
                    <a:pt x="1440434" y="771080"/>
                  </a:lnTo>
                  <a:lnTo>
                    <a:pt x="1490458" y="760980"/>
                  </a:lnTo>
                  <a:lnTo>
                    <a:pt x="1531307" y="733437"/>
                  </a:lnTo>
                  <a:lnTo>
                    <a:pt x="1558847" y="692588"/>
                  </a:lnTo>
                  <a:lnTo>
                    <a:pt x="1568945" y="642569"/>
                  </a:lnTo>
                  <a:lnTo>
                    <a:pt x="1568945" y="128511"/>
                  </a:lnTo>
                  <a:lnTo>
                    <a:pt x="1558847" y="78486"/>
                  </a:lnTo>
                  <a:lnTo>
                    <a:pt x="1531307" y="37638"/>
                  </a:lnTo>
                  <a:lnTo>
                    <a:pt x="1490458" y="10098"/>
                  </a:lnTo>
                  <a:lnTo>
                    <a:pt x="1440434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2748" y="2237831"/>
              <a:ext cx="1417955" cy="128270"/>
            </a:xfrm>
            <a:custGeom>
              <a:avLst/>
              <a:gdLst/>
              <a:ahLst/>
              <a:cxnLst/>
              <a:rect l="l" t="t" r="r" b="b"/>
              <a:pathLst>
                <a:path w="1417955" h="128269">
                  <a:moveTo>
                    <a:pt x="1417447" y="0"/>
                  </a:moveTo>
                  <a:lnTo>
                    <a:pt x="1417447" y="39725"/>
                  </a:lnTo>
                  <a:lnTo>
                    <a:pt x="1404508" y="74126"/>
                  </a:lnTo>
                  <a:lnTo>
                    <a:pt x="1369202" y="102260"/>
                  </a:lnTo>
                  <a:lnTo>
                    <a:pt x="1316795" y="121250"/>
                  </a:lnTo>
                  <a:lnTo>
                    <a:pt x="1252550" y="128219"/>
                  </a:lnTo>
                  <a:lnTo>
                    <a:pt x="28066" y="128219"/>
                  </a:lnTo>
                  <a:lnTo>
                    <a:pt x="22204" y="127937"/>
                  </a:lnTo>
                  <a:lnTo>
                    <a:pt x="15352" y="127317"/>
                  </a:lnTo>
                  <a:lnTo>
                    <a:pt x="784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29018" y="2366053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>
                  <a:moveTo>
                    <a:pt x="270421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9494" y="1844391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19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29494" y="1969378"/>
              <a:ext cx="133350" cy="395605"/>
            </a:xfrm>
            <a:custGeom>
              <a:avLst/>
              <a:gdLst/>
              <a:ahLst/>
              <a:cxnLst/>
              <a:rect l="l" t="t" r="r" b="b"/>
              <a:pathLst>
                <a:path w="133350" h="395605">
                  <a:moveTo>
                    <a:pt x="133286" y="395325"/>
                  </a:moveTo>
                  <a:lnTo>
                    <a:pt x="81385" y="384791"/>
                  </a:lnTo>
                  <a:lnTo>
                    <a:pt x="39020" y="365421"/>
                  </a:lnTo>
                  <a:lnTo>
                    <a:pt x="10467" y="339248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9494" y="1606842"/>
              <a:ext cx="1551305" cy="631190"/>
            </a:xfrm>
            <a:custGeom>
              <a:avLst/>
              <a:gdLst/>
              <a:ahLst/>
              <a:cxnLst/>
              <a:rect l="l" t="t" r="r" b="b"/>
              <a:pathLst>
                <a:path w="1551305" h="631189">
                  <a:moveTo>
                    <a:pt x="0" y="130555"/>
                  </a:moveTo>
                  <a:lnTo>
                    <a:pt x="0" y="88849"/>
                  </a:lnTo>
                  <a:lnTo>
                    <a:pt x="12880" y="54306"/>
                  </a:lnTo>
                  <a:lnTo>
                    <a:pt x="47801" y="26060"/>
                  </a:lnTo>
                  <a:lnTo>
                    <a:pt x="99178" y="6996"/>
                  </a:lnTo>
                  <a:lnTo>
                    <a:pt x="161429" y="0"/>
                  </a:lnTo>
                  <a:lnTo>
                    <a:pt x="1385862" y="0"/>
                  </a:lnTo>
                  <a:lnTo>
                    <a:pt x="1450086" y="6996"/>
                  </a:lnTo>
                  <a:lnTo>
                    <a:pt x="1502473" y="26060"/>
                  </a:lnTo>
                  <a:lnTo>
                    <a:pt x="1537763" y="54306"/>
                  </a:lnTo>
                  <a:lnTo>
                    <a:pt x="1550695" y="88849"/>
                  </a:lnTo>
                  <a:lnTo>
                    <a:pt x="1550695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5157152" y="1444713"/>
            <a:ext cx="2268220" cy="3112135"/>
          </a:xfrm>
          <a:custGeom>
            <a:avLst/>
            <a:gdLst/>
            <a:ahLst/>
            <a:cxnLst/>
            <a:rect l="l" t="t" r="r" b="b"/>
            <a:pathLst>
              <a:path w="2268220" h="3112135">
                <a:moveTo>
                  <a:pt x="2268004" y="0"/>
                </a:moveTo>
                <a:lnTo>
                  <a:pt x="0" y="0"/>
                </a:lnTo>
                <a:lnTo>
                  <a:pt x="0" y="3111550"/>
                </a:lnTo>
                <a:lnTo>
                  <a:pt x="2268004" y="3111550"/>
                </a:lnTo>
                <a:lnTo>
                  <a:pt x="2268004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7575245" y="1444713"/>
            <a:ext cx="3600450" cy="3101340"/>
            <a:chOff x="7575245" y="1444713"/>
            <a:chExt cx="3600450" cy="3101340"/>
          </a:xfrm>
        </p:grpSpPr>
        <p:sp>
          <p:nvSpPr>
            <p:cNvPr id="14" name="object 14"/>
            <p:cNvSpPr/>
            <p:nvPr/>
          </p:nvSpPr>
          <p:spPr>
            <a:xfrm>
              <a:off x="7575245" y="1444713"/>
              <a:ext cx="3600450" cy="3101340"/>
            </a:xfrm>
            <a:custGeom>
              <a:avLst/>
              <a:gdLst/>
              <a:ahLst/>
              <a:cxnLst/>
              <a:rect l="l" t="t" r="r" b="b"/>
              <a:pathLst>
                <a:path w="3600450" h="3101340">
                  <a:moveTo>
                    <a:pt x="3600005" y="0"/>
                  </a:moveTo>
                  <a:lnTo>
                    <a:pt x="0" y="0"/>
                  </a:lnTo>
                  <a:lnTo>
                    <a:pt x="0" y="3101174"/>
                  </a:lnTo>
                  <a:lnTo>
                    <a:pt x="3600005" y="3101174"/>
                  </a:lnTo>
                  <a:lnTo>
                    <a:pt x="3600005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10654" y="3736933"/>
              <a:ext cx="731428" cy="731428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7575245" y="4634014"/>
            <a:ext cx="3600450" cy="1868170"/>
            <a:chOff x="7575245" y="4634014"/>
            <a:chExt cx="3600450" cy="1868170"/>
          </a:xfrm>
        </p:grpSpPr>
        <p:sp>
          <p:nvSpPr>
            <p:cNvPr id="17" name="object 17"/>
            <p:cNvSpPr/>
            <p:nvPr/>
          </p:nvSpPr>
          <p:spPr>
            <a:xfrm>
              <a:off x="7575245" y="4634014"/>
              <a:ext cx="3600450" cy="1868170"/>
            </a:xfrm>
            <a:custGeom>
              <a:avLst/>
              <a:gdLst/>
              <a:ahLst/>
              <a:cxnLst/>
              <a:rect l="l" t="t" r="r" b="b"/>
              <a:pathLst>
                <a:path w="3600450" h="1868170">
                  <a:moveTo>
                    <a:pt x="3600005" y="0"/>
                  </a:moveTo>
                  <a:lnTo>
                    <a:pt x="0" y="0"/>
                  </a:lnTo>
                  <a:lnTo>
                    <a:pt x="0" y="1867611"/>
                  </a:lnTo>
                  <a:lnTo>
                    <a:pt x="3600005" y="1867611"/>
                  </a:lnTo>
                  <a:lnTo>
                    <a:pt x="3600005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97708" y="4995551"/>
              <a:ext cx="731428" cy="73142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2293" y="4995551"/>
              <a:ext cx="731428" cy="7314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51549" y="4995551"/>
              <a:ext cx="731423" cy="73142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2355634" y="1449298"/>
            <a:ext cx="2520315" cy="3102610"/>
            <a:chOff x="2355634" y="1449298"/>
            <a:chExt cx="2520315" cy="3102610"/>
          </a:xfrm>
        </p:grpSpPr>
        <p:sp>
          <p:nvSpPr>
            <p:cNvPr id="22" name="object 22"/>
            <p:cNvSpPr/>
            <p:nvPr/>
          </p:nvSpPr>
          <p:spPr>
            <a:xfrm>
              <a:off x="2355634" y="1449298"/>
              <a:ext cx="2520315" cy="3102610"/>
            </a:xfrm>
            <a:custGeom>
              <a:avLst/>
              <a:gdLst/>
              <a:ahLst/>
              <a:cxnLst/>
              <a:rect l="l" t="t" r="r" b="b"/>
              <a:pathLst>
                <a:path w="2520315" h="3102610">
                  <a:moveTo>
                    <a:pt x="2519997" y="0"/>
                  </a:moveTo>
                  <a:lnTo>
                    <a:pt x="0" y="0"/>
                  </a:lnTo>
                  <a:lnTo>
                    <a:pt x="0" y="3102432"/>
                  </a:lnTo>
                  <a:lnTo>
                    <a:pt x="2519997" y="3102432"/>
                  </a:lnTo>
                  <a:lnTo>
                    <a:pt x="2519997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1387" y="1641692"/>
              <a:ext cx="731428" cy="73142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1387" y="2696244"/>
              <a:ext cx="731428" cy="73142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79781" y="3713823"/>
              <a:ext cx="731428" cy="73142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79781" y="1633225"/>
              <a:ext cx="731428" cy="73142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79781" y="2679310"/>
              <a:ext cx="731428" cy="73142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1387" y="3713823"/>
              <a:ext cx="731428" cy="73142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9924" y="1591055"/>
              <a:ext cx="402335" cy="19964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437295" y="158711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2220" y="175412"/>
                  </a:moveTo>
                  <a:lnTo>
                    <a:pt x="91300" y="175412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20" y="175412"/>
                  </a:lnTo>
                  <a:close/>
                </a:path>
                <a:path w="389255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812"/>
                  </a:lnTo>
                  <a:lnTo>
                    <a:pt x="144738" y="159306"/>
                  </a:lnTo>
                  <a:lnTo>
                    <a:pt x="149813" y="168230"/>
                  </a:lnTo>
                  <a:lnTo>
                    <a:pt x="154573" y="177583"/>
                  </a:lnTo>
                  <a:lnTo>
                    <a:pt x="159016" y="187363"/>
                  </a:lnTo>
                  <a:lnTo>
                    <a:pt x="186016" y="179184"/>
                  </a:lnTo>
                  <a:lnTo>
                    <a:pt x="182309" y="172109"/>
                  </a:lnTo>
                  <a:lnTo>
                    <a:pt x="178273" y="165341"/>
                  </a:lnTo>
                  <a:lnTo>
                    <a:pt x="173908" y="158878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5" h="187960">
                  <a:moveTo>
                    <a:pt x="91300" y="10096"/>
                  </a:moveTo>
                  <a:lnTo>
                    <a:pt x="64630" y="10096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20" y="175412"/>
                  </a:lnTo>
                  <a:lnTo>
                    <a:pt x="125634" y="170867"/>
                  </a:lnTo>
                  <a:lnTo>
                    <a:pt x="125991" y="170256"/>
                  </a:lnTo>
                  <a:lnTo>
                    <a:pt x="91300" y="170256"/>
                  </a:lnTo>
                  <a:lnTo>
                    <a:pt x="91300" y="10096"/>
                  </a:lnTo>
                  <a:close/>
                </a:path>
                <a:path w="389255" h="187960">
                  <a:moveTo>
                    <a:pt x="124193" y="147764"/>
                  </a:moveTo>
                  <a:lnTo>
                    <a:pt x="109702" y="147764"/>
                  </a:lnTo>
                  <a:lnTo>
                    <a:pt x="107378" y="151828"/>
                  </a:lnTo>
                  <a:lnTo>
                    <a:pt x="104228" y="156641"/>
                  </a:lnTo>
                  <a:lnTo>
                    <a:pt x="100304" y="161455"/>
                  </a:lnTo>
                  <a:lnTo>
                    <a:pt x="95580" y="166242"/>
                  </a:lnTo>
                  <a:lnTo>
                    <a:pt x="91300" y="170256"/>
                  </a:lnTo>
                  <a:lnTo>
                    <a:pt x="125991" y="170256"/>
                  </a:lnTo>
                  <a:lnTo>
                    <a:pt x="131130" y="161455"/>
                  </a:lnTo>
                  <a:lnTo>
                    <a:pt x="131249" y="161250"/>
                  </a:lnTo>
                  <a:lnTo>
                    <a:pt x="135901" y="150812"/>
                  </a:lnTo>
                  <a:lnTo>
                    <a:pt x="136293" y="150812"/>
                  </a:lnTo>
                  <a:lnTo>
                    <a:pt x="124193" y="147764"/>
                  </a:lnTo>
                  <a:close/>
                </a:path>
                <a:path w="389255" h="187960">
                  <a:moveTo>
                    <a:pt x="178638" y="37452"/>
                  </a:moveTo>
                  <a:lnTo>
                    <a:pt x="96659" y="37452"/>
                  </a:lnTo>
                  <a:lnTo>
                    <a:pt x="96659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13" y="125374"/>
                  </a:lnTo>
                  <a:lnTo>
                    <a:pt x="123913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13" y="95097"/>
                  </a:lnTo>
                  <a:lnTo>
                    <a:pt x="123913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13" y="66370"/>
                  </a:lnTo>
                  <a:lnTo>
                    <a:pt x="123913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5" h="187960">
                  <a:moveTo>
                    <a:pt x="178638" y="115938"/>
                  </a:moveTo>
                  <a:lnTo>
                    <a:pt x="151193" y="115938"/>
                  </a:lnTo>
                  <a:lnTo>
                    <a:pt x="151193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5" h="187960">
                  <a:moveTo>
                    <a:pt x="178638" y="87210"/>
                  </a:moveTo>
                  <a:lnTo>
                    <a:pt x="151193" y="87210"/>
                  </a:lnTo>
                  <a:lnTo>
                    <a:pt x="151193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5" h="187960">
                  <a:moveTo>
                    <a:pt x="178638" y="60045"/>
                  </a:moveTo>
                  <a:lnTo>
                    <a:pt x="151193" y="60045"/>
                  </a:lnTo>
                  <a:lnTo>
                    <a:pt x="151193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5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5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5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99"/>
                  </a:lnTo>
                  <a:lnTo>
                    <a:pt x="215955" y="124036"/>
                  </a:lnTo>
                  <a:lnTo>
                    <a:pt x="215840" y="125090"/>
                  </a:lnTo>
                  <a:lnTo>
                    <a:pt x="215768" y="125753"/>
                  </a:lnTo>
                  <a:lnTo>
                    <a:pt x="210795" y="148677"/>
                  </a:lnTo>
                  <a:lnTo>
                    <a:pt x="203834" y="167170"/>
                  </a:lnTo>
                  <a:lnTo>
                    <a:pt x="230974" y="186588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32"/>
                  </a:lnTo>
                  <a:lnTo>
                    <a:pt x="248767" y="94132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51"/>
                  </a:lnTo>
                  <a:lnTo>
                    <a:pt x="249135" y="39674"/>
                  </a:lnTo>
                  <a:lnTo>
                    <a:pt x="389254" y="39674"/>
                  </a:lnTo>
                  <a:lnTo>
                    <a:pt x="389254" y="14363"/>
                  </a:lnTo>
                  <a:close/>
                </a:path>
                <a:path w="389255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5" h="187960">
                  <a:moveTo>
                    <a:pt x="331812" y="119633"/>
                  </a:moveTo>
                  <a:lnTo>
                    <a:pt x="302234" y="119633"/>
                  </a:lnTo>
                  <a:lnTo>
                    <a:pt x="302234" y="156248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33"/>
                  </a:lnTo>
                  <a:close/>
                </a:path>
                <a:path w="389255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33"/>
                  </a:lnTo>
                  <a:lnTo>
                    <a:pt x="357543" y="119633"/>
                  </a:lnTo>
                  <a:lnTo>
                    <a:pt x="353930" y="124036"/>
                  </a:lnTo>
                  <a:lnTo>
                    <a:pt x="349781" y="128557"/>
                  </a:lnTo>
                  <a:lnTo>
                    <a:pt x="345096" y="133194"/>
                  </a:lnTo>
                  <a:lnTo>
                    <a:pt x="339877" y="137947"/>
                  </a:lnTo>
                  <a:lnTo>
                    <a:pt x="363131" y="154177"/>
                  </a:lnTo>
                  <a:lnTo>
                    <a:pt x="371143" y="145460"/>
                  </a:lnTo>
                  <a:lnTo>
                    <a:pt x="378072" y="135764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5" h="187960">
                  <a:moveTo>
                    <a:pt x="377812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42" y="88090"/>
                  </a:lnTo>
                  <a:lnTo>
                    <a:pt x="283692" y="90398"/>
                  </a:lnTo>
                  <a:lnTo>
                    <a:pt x="288569" y="92709"/>
                  </a:lnTo>
                  <a:lnTo>
                    <a:pt x="294447" y="94132"/>
                  </a:lnTo>
                  <a:lnTo>
                    <a:pt x="341577" y="94132"/>
                  </a:lnTo>
                  <a:lnTo>
                    <a:pt x="351798" y="88090"/>
                  </a:lnTo>
                  <a:lnTo>
                    <a:pt x="361178" y="81051"/>
                  </a:lnTo>
                  <a:lnTo>
                    <a:pt x="369849" y="72935"/>
                  </a:lnTo>
                  <a:lnTo>
                    <a:pt x="377812" y="63741"/>
                  </a:lnTo>
                  <a:lnTo>
                    <a:pt x="377812" y="44640"/>
                  </a:lnTo>
                  <a:close/>
                </a:path>
                <a:path w="389255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17"/>
                  </a:lnTo>
                  <a:lnTo>
                    <a:pt x="308413" y="76238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5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70" y="8839"/>
                  </a:lnTo>
                  <a:lnTo>
                    <a:pt x="287705" y="12953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5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5" h="187960">
                  <a:moveTo>
                    <a:pt x="62191" y="23875"/>
                  </a:moveTo>
                  <a:lnTo>
                    <a:pt x="38823" y="23875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5"/>
                  </a:lnTo>
                  <a:close/>
                </a:path>
                <a:path w="389255" h="187960">
                  <a:moveTo>
                    <a:pt x="36766" y="10096"/>
                  </a:moveTo>
                  <a:lnTo>
                    <a:pt x="10096" y="10096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72"/>
                  </a:lnTo>
                  <a:lnTo>
                    <a:pt x="29731" y="165991"/>
                  </a:lnTo>
                  <a:lnTo>
                    <a:pt x="33640" y="138739"/>
                  </a:lnTo>
                  <a:lnTo>
                    <a:pt x="35985" y="105417"/>
                  </a:lnTo>
                  <a:lnTo>
                    <a:pt x="36766" y="66027"/>
                  </a:lnTo>
                  <a:lnTo>
                    <a:pt x="36766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37295" y="158711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3913" y="125374"/>
                  </a:moveTo>
                  <a:lnTo>
                    <a:pt x="151193" y="125374"/>
                  </a:lnTo>
                  <a:lnTo>
                    <a:pt x="151193" y="115938"/>
                  </a:lnTo>
                  <a:lnTo>
                    <a:pt x="123913" y="115938"/>
                  </a:lnTo>
                  <a:lnTo>
                    <a:pt x="123913" y="125374"/>
                  </a:lnTo>
                  <a:close/>
                </a:path>
                <a:path w="389255" h="187960">
                  <a:moveTo>
                    <a:pt x="123913" y="95097"/>
                  </a:moveTo>
                  <a:lnTo>
                    <a:pt x="151193" y="95097"/>
                  </a:lnTo>
                  <a:lnTo>
                    <a:pt x="151193" y="87210"/>
                  </a:lnTo>
                  <a:lnTo>
                    <a:pt x="123913" y="87210"/>
                  </a:lnTo>
                  <a:lnTo>
                    <a:pt x="123913" y="95097"/>
                  </a:lnTo>
                  <a:close/>
                </a:path>
                <a:path w="389255" h="187960">
                  <a:moveTo>
                    <a:pt x="293903" y="70142"/>
                  </a:moveTo>
                  <a:lnTo>
                    <a:pt x="302425" y="73634"/>
                  </a:lnTo>
                  <a:lnTo>
                    <a:pt x="308254" y="76161"/>
                  </a:lnTo>
                  <a:lnTo>
                    <a:pt x="313994" y="78917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26"/>
                  </a:lnTo>
                  <a:lnTo>
                    <a:pt x="338912" y="70142"/>
                  </a:lnTo>
                  <a:lnTo>
                    <a:pt x="293903" y="70142"/>
                  </a:lnTo>
                  <a:close/>
                </a:path>
                <a:path w="389255" h="187960">
                  <a:moveTo>
                    <a:pt x="123913" y="66370"/>
                  </a:moveTo>
                  <a:lnTo>
                    <a:pt x="151193" y="66370"/>
                  </a:lnTo>
                  <a:lnTo>
                    <a:pt x="151193" y="60045"/>
                  </a:lnTo>
                  <a:lnTo>
                    <a:pt x="123913" y="60045"/>
                  </a:lnTo>
                  <a:lnTo>
                    <a:pt x="123913" y="66370"/>
                  </a:lnTo>
                  <a:close/>
                </a:path>
                <a:path w="389255" h="187960">
                  <a:moveTo>
                    <a:pt x="38823" y="23875"/>
                  </a:moveTo>
                  <a:lnTo>
                    <a:pt x="62191" y="23875"/>
                  </a:lnTo>
                  <a:lnTo>
                    <a:pt x="62191" y="161747"/>
                  </a:lnTo>
                  <a:lnTo>
                    <a:pt x="38823" y="161747"/>
                  </a:lnTo>
                  <a:lnTo>
                    <a:pt x="38823" y="23875"/>
                  </a:lnTo>
                  <a:close/>
                </a:path>
                <a:path w="389255" h="187960">
                  <a:moveTo>
                    <a:pt x="10096" y="10096"/>
                  </a:moveTo>
                  <a:lnTo>
                    <a:pt x="36766" y="10096"/>
                  </a:lnTo>
                  <a:lnTo>
                    <a:pt x="36766" y="60007"/>
                  </a:lnTo>
                  <a:lnTo>
                    <a:pt x="36766" y="66027"/>
                  </a:lnTo>
                  <a:lnTo>
                    <a:pt x="35985" y="105417"/>
                  </a:lnTo>
                  <a:lnTo>
                    <a:pt x="33640" y="138739"/>
                  </a:lnTo>
                  <a:lnTo>
                    <a:pt x="29731" y="165991"/>
                  </a:lnTo>
                  <a:lnTo>
                    <a:pt x="24256" y="187172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96"/>
                  </a:lnTo>
                  <a:close/>
                </a:path>
                <a:path w="389255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17"/>
                  </a:lnTo>
                  <a:lnTo>
                    <a:pt x="173908" y="158878"/>
                  </a:lnTo>
                  <a:lnTo>
                    <a:pt x="178273" y="165341"/>
                  </a:lnTo>
                  <a:lnTo>
                    <a:pt x="182309" y="172109"/>
                  </a:lnTo>
                  <a:lnTo>
                    <a:pt x="186016" y="179184"/>
                  </a:lnTo>
                  <a:lnTo>
                    <a:pt x="159016" y="187363"/>
                  </a:lnTo>
                  <a:lnTo>
                    <a:pt x="154573" y="177583"/>
                  </a:lnTo>
                  <a:lnTo>
                    <a:pt x="149813" y="168230"/>
                  </a:lnTo>
                  <a:lnTo>
                    <a:pt x="144738" y="159306"/>
                  </a:lnTo>
                  <a:lnTo>
                    <a:pt x="139344" y="150812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23"/>
                  </a:lnTo>
                  <a:lnTo>
                    <a:pt x="131249" y="161250"/>
                  </a:lnTo>
                  <a:lnTo>
                    <a:pt x="125634" y="170867"/>
                  </a:lnTo>
                  <a:lnTo>
                    <a:pt x="119095" y="179571"/>
                  </a:lnTo>
                  <a:lnTo>
                    <a:pt x="111632" y="187363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96"/>
                  </a:lnTo>
                  <a:lnTo>
                    <a:pt x="91300" y="10096"/>
                  </a:lnTo>
                  <a:lnTo>
                    <a:pt x="91300" y="170256"/>
                  </a:lnTo>
                  <a:lnTo>
                    <a:pt x="95580" y="166242"/>
                  </a:lnTo>
                  <a:lnTo>
                    <a:pt x="100304" y="161455"/>
                  </a:lnTo>
                  <a:lnTo>
                    <a:pt x="104228" y="156641"/>
                  </a:lnTo>
                  <a:lnTo>
                    <a:pt x="107378" y="151828"/>
                  </a:lnTo>
                  <a:lnTo>
                    <a:pt x="109702" y="147764"/>
                  </a:lnTo>
                  <a:lnTo>
                    <a:pt x="96659" y="147764"/>
                  </a:lnTo>
                  <a:lnTo>
                    <a:pt x="96659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5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5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74"/>
                  </a:lnTo>
                  <a:lnTo>
                    <a:pt x="249135" y="39674"/>
                  </a:lnTo>
                  <a:lnTo>
                    <a:pt x="249135" y="78447"/>
                  </a:lnTo>
                  <a:lnTo>
                    <a:pt x="248767" y="94132"/>
                  </a:lnTo>
                  <a:lnTo>
                    <a:pt x="299123" y="94132"/>
                  </a:lnTo>
                  <a:lnTo>
                    <a:pt x="293712" y="93954"/>
                  </a:lnTo>
                  <a:lnTo>
                    <a:pt x="288569" y="92709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42"/>
                  </a:lnTo>
                  <a:lnTo>
                    <a:pt x="265353" y="81851"/>
                  </a:lnTo>
                  <a:lnTo>
                    <a:pt x="280352" y="70142"/>
                  </a:lnTo>
                  <a:lnTo>
                    <a:pt x="256819" y="70142"/>
                  </a:lnTo>
                  <a:lnTo>
                    <a:pt x="256819" y="44640"/>
                  </a:lnTo>
                  <a:lnTo>
                    <a:pt x="377812" y="44640"/>
                  </a:lnTo>
                  <a:lnTo>
                    <a:pt x="377812" y="63741"/>
                  </a:lnTo>
                  <a:lnTo>
                    <a:pt x="369849" y="72935"/>
                  </a:lnTo>
                  <a:lnTo>
                    <a:pt x="361178" y="81051"/>
                  </a:lnTo>
                  <a:lnTo>
                    <a:pt x="351798" y="88090"/>
                  </a:lnTo>
                  <a:lnTo>
                    <a:pt x="341706" y="94056"/>
                  </a:lnTo>
                  <a:lnTo>
                    <a:pt x="343928" y="94132"/>
                  </a:lnTo>
                  <a:lnTo>
                    <a:pt x="388670" y="94132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4"/>
                  </a:lnTo>
                  <a:lnTo>
                    <a:pt x="371143" y="145460"/>
                  </a:lnTo>
                  <a:lnTo>
                    <a:pt x="363131" y="154177"/>
                  </a:lnTo>
                  <a:lnTo>
                    <a:pt x="339877" y="137947"/>
                  </a:lnTo>
                  <a:lnTo>
                    <a:pt x="345096" y="133194"/>
                  </a:lnTo>
                  <a:lnTo>
                    <a:pt x="349781" y="128557"/>
                  </a:lnTo>
                  <a:lnTo>
                    <a:pt x="353930" y="124036"/>
                  </a:lnTo>
                  <a:lnTo>
                    <a:pt x="357543" y="119633"/>
                  </a:lnTo>
                  <a:lnTo>
                    <a:pt x="331812" y="119633"/>
                  </a:lnTo>
                  <a:lnTo>
                    <a:pt x="331812" y="158407"/>
                  </a:lnTo>
                  <a:lnTo>
                    <a:pt x="330379" y="170141"/>
                  </a:lnTo>
                  <a:lnTo>
                    <a:pt x="326077" y="178523"/>
                  </a:lnTo>
                  <a:lnTo>
                    <a:pt x="318905" y="183553"/>
                  </a:lnTo>
                  <a:lnTo>
                    <a:pt x="308863" y="185229"/>
                  </a:lnTo>
                  <a:lnTo>
                    <a:pt x="276555" y="185229"/>
                  </a:lnTo>
                  <a:lnTo>
                    <a:pt x="271754" y="157010"/>
                  </a:lnTo>
                  <a:lnTo>
                    <a:pt x="295351" y="158381"/>
                  </a:lnTo>
                  <a:lnTo>
                    <a:pt x="295567" y="158368"/>
                  </a:lnTo>
                  <a:lnTo>
                    <a:pt x="295795" y="158368"/>
                  </a:lnTo>
                  <a:lnTo>
                    <a:pt x="296062" y="158368"/>
                  </a:lnTo>
                  <a:lnTo>
                    <a:pt x="300177" y="158368"/>
                  </a:lnTo>
                  <a:lnTo>
                    <a:pt x="302234" y="156248"/>
                  </a:lnTo>
                  <a:lnTo>
                    <a:pt x="302234" y="152006"/>
                  </a:lnTo>
                  <a:lnTo>
                    <a:pt x="302234" y="119633"/>
                  </a:lnTo>
                  <a:lnTo>
                    <a:pt x="248081" y="119633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6836" y="118485"/>
                  </a:lnTo>
                  <a:lnTo>
                    <a:pt x="240276" y="156870"/>
                  </a:lnTo>
                  <a:lnTo>
                    <a:pt x="230974" y="186588"/>
                  </a:lnTo>
                  <a:lnTo>
                    <a:pt x="203834" y="167170"/>
                  </a:lnTo>
                  <a:lnTo>
                    <a:pt x="210795" y="148677"/>
                  </a:lnTo>
                  <a:lnTo>
                    <a:pt x="215768" y="125753"/>
                  </a:lnTo>
                  <a:lnTo>
                    <a:pt x="218752" y="98399"/>
                  </a:lnTo>
                  <a:lnTo>
                    <a:pt x="219748" y="66611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3"/>
                  </a:lnTo>
                  <a:lnTo>
                    <a:pt x="284670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9880" y="1600199"/>
              <a:ext cx="94487" cy="17525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846346" y="1596825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391" y="18882"/>
                  </a:lnTo>
                  <a:lnTo>
                    <a:pt x="774" y="50647"/>
                  </a:lnTo>
                  <a:lnTo>
                    <a:pt x="22783" y="59270"/>
                  </a:lnTo>
                  <a:lnTo>
                    <a:pt x="23095" y="49457"/>
                  </a:lnTo>
                  <a:lnTo>
                    <a:pt x="24031" y="41430"/>
                  </a:lnTo>
                  <a:lnTo>
                    <a:pt x="25591" y="35189"/>
                  </a:lnTo>
                  <a:lnTo>
                    <a:pt x="27774" y="30734"/>
                  </a:lnTo>
                  <a:lnTo>
                    <a:pt x="30721" y="26987"/>
                  </a:lnTo>
                  <a:lnTo>
                    <a:pt x="35331" y="25107"/>
                  </a:lnTo>
                  <a:lnTo>
                    <a:pt x="47701" y="25107"/>
                  </a:lnTo>
                  <a:lnTo>
                    <a:pt x="52171" y="26619"/>
                  </a:lnTo>
                  <a:lnTo>
                    <a:pt x="57124" y="32143"/>
                  </a:lnTo>
                  <a:lnTo>
                    <a:pt x="58216" y="36385"/>
                  </a:lnTo>
                  <a:lnTo>
                    <a:pt x="58216" y="42341"/>
                  </a:lnTo>
                  <a:lnTo>
                    <a:pt x="56749" y="51329"/>
                  </a:lnTo>
                  <a:lnTo>
                    <a:pt x="52349" y="62080"/>
                  </a:lnTo>
                  <a:lnTo>
                    <a:pt x="45015" y="74599"/>
                  </a:lnTo>
                  <a:lnTo>
                    <a:pt x="34747" y="88887"/>
                  </a:lnTo>
                  <a:lnTo>
                    <a:pt x="20581" y="109170"/>
                  </a:lnTo>
                  <a:lnTo>
                    <a:pt x="10067" y="128431"/>
                  </a:lnTo>
                  <a:lnTo>
                    <a:pt x="3207" y="146669"/>
                  </a:lnTo>
                  <a:lnTo>
                    <a:pt x="0" y="163880"/>
                  </a:lnTo>
                  <a:lnTo>
                    <a:pt x="82562" y="163880"/>
                  </a:lnTo>
                  <a:lnTo>
                    <a:pt x="82562" y="139738"/>
                  </a:lnTo>
                  <a:lnTo>
                    <a:pt x="28994" y="139738"/>
                  </a:lnTo>
                  <a:lnTo>
                    <a:pt x="32411" y="132129"/>
                  </a:lnTo>
                  <a:lnTo>
                    <a:pt x="37804" y="122769"/>
                  </a:lnTo>
                  <a:lnTo>
                    <a:pt x="45174" y="111654"/>
                  </a:lnTo>
                  <a:lnTo>
                    <a:pt x="66789" y="81602"/>
                  </a:lnTo>
                  <a:lnTo>
                    <a:pt x="75552" y="66470"/>
                  </a:lnTo>
                  <a:lnTo>
                    <a:pt x="80810" y="53383"/>
                  </a:lnTo>
                  <a:lnTo>
                    <a:pt x="82562" y="42341"/>
                  </a:lnTo>
                  <a:lnTo>
                    <a:pt x="81979" y="33904"/>
                  </a:lnTo>
                  <a:lnTo>
                    <a:pt x="50832" y="938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846346" y="1596825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7317" y="20235"/>
                  </a:lnTo>
                  <a:lnTo>
                    <a:pt x="82562" y="42341"/>
                  </a:lnTo>
                  <a:lnTo>
                    <a:pt x="80810" y="53383"/>
                  </a:lnTo>
                  <a:lnTo>
                    <a:pt x="75552" y="66470"/>
                  </a:lnTo>
                  <a:lnTo>
                    <a:pt x="66789" y="81602"/>
                  </a:lnTo>
                  <a:lnTo>
                    <a:pt x="54521" y="98780"/>
                  </a:lnTo>
                  <a:lnTo>
                    <a:pt x="45174" y="111654"/>
                  </a:lnTo>
                  <a:lnTo>
                    <a:pt x="37804" y="122769"/>
                  </a:lnTo>
                  <a:lnTo>
                    <a:pt x="32411" y="132129"/>
                  </a:lnTo>
                  <a:lnTo>
                    <a:pt x="28994" y="139738"/>
                  </a:lnTo>
                  <a:lnTo>
                    <a:pt x="82562" y="139738"/>
                  </a:lnTo>
                  <a:lnTo>
                    <a:pt x="82562" y="163880"/>
                  </a:lnTo>
                  <a:lnTo>
                    <a:pt x="0" y="163880"/>
                  </a:lnTo>
                  <a:lnTo>
                    <a:pt x="3207" y="146669"/>
                  </a:lnTo>
                  <a:lnTo>
                    <a:pt x="10067" y="128431"/>
                  </a:lnTo>
                  <a:lnTo>
                    <a:pt x="20581" y="109170"/>
                  </a:lnTo>
                  <a:lnTo>
                    <a:pt x="34747" y="88887"/>
                  </a:lnTo>
                  <a:lnTo>
                    <a:pt x="45015" y="74599"/>
                  </a:lnTo>
                  <a:lnTo>
                    <a:pt x="52349" y="62080"/>
                  </a:lnTo>
                  <a:lnTo>
                    <a:pt x="56749" y="51329"/>
                  </a:lnTo>
                  <a:lnTo>
                    <a:pt x="58216" y="42341"/>
                  </a:lnTo>
                  <a:lnTo>
                    <a:pt x="58216" y="36385"/>
                  </a:lnTo>
                  <a:lnTo>
                    <a:pt x="57124" y="32143"/>
                  </a:lnTo>
                  <a:lnTo>
                    <a:pt x="54952" y="29629"/>
                  </a:lnTo>
                  <a:lnTo>
                    <a:pt x="52171" y="26619"/>
                  </a:lnTo>
                  <a:lnTo>
                    <a:pt x="47701" y="25107"/>
                  </a:lnTo>
                  <a:lnTo>
                    <a:pt x="41567" y="25107"/>
                  </a:lnTo>
                  <a:lnTo>
                    <a:pt x="35331" y="25107"/>
                  </a:lnTo>
                  <a:lnTo>
                    <a:pt x="22783" y="59270"/>
                  </a:lnTo>
                  <a:lnTo>
                    <a:pt x="774" y="50647"/>
                  </a:lnTo>
                  <a:lnTo>
                    <a:pt x="12534" y="12026"/>
                  </a:lnTo>
                  <a:lnTo>
                    <a:pt x="32958" y="752"/>
                  </a:lnTo>
                  <a:lnTo>
                    <a:pt x="41567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439924" y="3677411"/>
              <a:ext cx="402335" cy="19964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437295" y="367400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2219" y="175412"/>
                  </a:moveTo>
                  <a:lnTo>
                    <a:pt x="91300" y="175412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19" y="175412"/>
                  </a:lnTo>
                  <a:close/>
                </a:path>
                <a:path w="389255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799"/>
                  </a:lnTo>
                  <a:lnTo>
                    <a:pt x="144738" y="159300"/>
                  </a:lnTo>
                  <a:lnTo>
                    <a:pt x="149813" y="168228"/>
                  </a:lnTo>
                  <a:lnTo>
                    <a:pt x="154573" y="177583"/>
                  </a:lnTo>
                  <a:lnTo>
                    <a:pt x="159016" y="187363"/>
                  </a:lnTo>
                  <a:lnTo>
                    <a:pt x="186016" y="179184"/>
                  </a:lnTo>
                  <a:lnTo>
                    <a:pt x="182309" y="172107"/>
                  </a:lnTo>
                  <a:lnTo>
                    <a:pt x="178273" y="165336"/>
                  </a:lnTo>
                  <a:lnTo>
                    <a:pt x="173908" y="158872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5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9" y="175412"/>
                  </a:lnTo>
                  <a:lnTo>
                    <a:pt x="125634" y="170865"/>
                  </a:lnTo>
                  <a:lnTo>
                    <a:pt x="125990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5" h="187960">
                  <a:moveTo>
                    <a:pt x="124193" y="147764"/>
                  </a:moveTo>
                  <a:lnTo>
                    <a:pt x="109702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2"/>
                  </a:lnTo>
                  <a:lnTo>
                    <a:pt x="91300" y="170256"/>
                  </a:lnTo>
                  <a:lnTo>
                    <a:pt x="125990" y="170256"/>
                  </a:lnTo>
                  <a:lnTo>
                    <a:pt x="131134" y="161442"/>
                  </a:lnTo>
                  <a:lnTo>
                    <a:pt x="131249" y="161245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5" h="187960">
                  <a:moveTo>
                    <a:pt x="178638" y="37452"/>
                  </a:moveTo>
                  <a:lnTo>
                    <a:pt x="96659" y="37452"/>
                  </a:lnTo>
                  <a:lnTo>
                    <a:pt x="96659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13" y="125374"/>
                  </a:lnTo>
                  <a:lnTo>
                    <a:pt x="123913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13" y="95097"/>
                  </a:lnTo>
                  <a:lnTo>
                    <a:pt x="123913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13" y="66370"/>
                  </a:lnTo>
                  <a:lnTo>
                    <a:pt x="123913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5" h="187960">
                  <a:moveTo>
                    <a:pt x="178638" y="115938"/>
                  </a:moveTo>
                  <a:lnTo>
                    <a:pt x="151193" y="115938"/>
                  </a:lnTo>
                  <a:lnTo>
                    <a:pt x="151193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5" h="187960">
                  <a:moveTo>
                    <a:pt x="178638" y="87210"/>
                  </a:moveTo>
                  <a:lnTo>
                    <a:pt x="151193" y="87210"/>
                  </a:lnTo>
                  <a:lnTo>
                    <a:pt x="151193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5" h="187960">
                  <a:moveTo>
                    <a:pt x="178638" y="60045"/>
                  </a:moveTo>
                  <a:lnTo>
                    <a:pt x="151193" y="60045"/>
                  </a:lnTo>
                  <a:lnTo>
                    <a:pt x="151193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5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5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5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4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51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5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5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21"/>
                  </a:lnTo>
                  <a:close/>
                </a:path>
                <a:path w="389255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77"/>
                  </a:lnTo>
                  <a:lnTo>
                    <a:pt x="371143" y="145460"/>
                  </a:lnTo>
                  <a:lnTo>
                    <a:pt x="378072" y="135764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5" h="187960">
                  <a:moveTo>
                    <a:pt x="377812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13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42" y="88090"/>
                  </a:lnTo>
                  <a:lnTo>
                    <a:pt x="283692" y="90398"/>
                  </a:lnTo>
                  <a:lnTo>
                    <a:pt x="288569" y="92709"/>
                  </a:lnTo>
                  <a:lnTo>
                    <a:pt x="294395" y="94119"/>
                  </a:lnTo>
                  <a:lnTo>
                    <a:pt x="341598" y="94119"/>
                  </a:lnTo>
                  <a:lnTo>
                    <a:pt x="351798" y="88090"/>
                  </a:lnTo>
                  <a:lnTo>
                    <a:pt x="361178" y="81051"/>
                  </a:lnTo>
                  <a:lnTo>
                    <a:pt x="369849" y="72935"/>
                  </a:lnTo>
                  <a:lnTo>
                    <a:pt x="377812" y="63741"/>
                  </a:lnTo>
                  <a:lnTo>
                    <a:pt x="377812" y="44640"/>
                  </a:lnTo>
                  <a:close/>
                </a:path>
                <a:path w="389255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5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70" y="8839"/>
                  </a:lnTo>
                  <a:lnTo>
                    <a:pt x="287705" y="12953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5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5" h="187960">
                  <a:moveTo>
                    <a:pt x="62191" y="23875"/>
                  </a:moveTo>
                  <a:lnTo>
                    <a:pt x="38823" y="23875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5"/>
                  </a:lnTo>
                  <a:close/>
                </a:path>
                <a:path w="389255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31" y="165986"/>
                  </a:lnTo>
                  <a:lnTo>
                    <a:pt x="33640" y="138737"/>
                  </a:lnTo>
                  <a:lnTo>
                    <a:pt x="35985" y="105417"/>
                  </a:lnTo>
                  <a:lnTo>
                    <a:pt x="36766" y="66027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32723" y="3669436"/>
              <a:ext cx="398399" cy="19650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69692" y="3686555"/>
              <a:ext cx="56387" cy="17983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866527" y="3683711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44526" y="0"/>
                  </a:moveTo>
                  <a:lnTo>
                    <a:pt x="26606" y="0"/>
                  </a:lnTo>
                  <a:lnTo>
                    <a:pt x="25374" y="10159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66527" y="3683711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59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9924" y="2638044"/>
              <a:ext cx="402335" cy="19964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437295" y="263446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2213" y="175412"/>
                  </a:moveTo>
                  <a:lnTo>
                    <a:pt x="91300" y="175412"/>
                  </a:lnTo>
                  <a:lnTo>
                    <a:pt x="111632" y="187350"/>
                  </a:lnTo>
                  <a:lnTo>
                    <a:pt x="119095" y="179560"/>
                  </a:lnTo>
                  <a:lnTo>
                    <a:pt x="122213" y="175412"/>
                  </a:lnTo>
                  <a:close/>
                </a:path>
                <a:path w="389255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799"/>
                  </a:lnTo>
                  <a:lnTo>
                    <a:pt x="144738" y="159298"/>
                  </a:lnTo>
                  <a:lnTo>
                    <a:pt x="149813" y="168222"/>
                  </a:lnTo>
                  <a:lnTo>
                    <a:pt x="154573" y="177572"/>
                  </a:lnTo>
                  <a:lnTo>
                    <a:pt x="159016" y="187350"/>
                  </a:lnTo>
                  <a:lnTo>
                    <a:pt x="186016" y="179184"/>
                  </a:lnTo>
                  <a:lnTo>
                    <a:pt x="182309" y="172107"/>
                  </a:lnTo>
                  <a:lnTo>
                    <a:pt x="178273" y="165334"/>
                  </a:lnTo>
                  <a:lnTo>
                    <a:pt x="173908" y="158867"/>
                  </a:lnTo>
                  <a:lnTo>
                    <a:pt x="169214" y="152704"/>
                  </a:lnTo>
                  <a:lnTo>
                    <a:pt x="164884" y="147764"/>
                  </a:lnTo>
                  <a:close/>
                </a:path>
                <a:path w="389255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3" y="175412"/>
                  </a:lnTo>
                  <a:lnTo>
                    <a:pt x="125634" y="170859"/>
                  </a:lnTo>
                  <a:lnTo>
                    <a:pt x="125987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5" h="187960">
                  <a:moveTo>
                    <a:pt x="124193" y="147764"/>
                  </a:moveTo>
                  <a:lnTo>
                    <a:pt x="109702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3"/>
                  </a:lnTo>
                  <a:lnTo>
                    <a:pt x="91300" y="170256"/>
                  </a:lnTo>
                  <a:lnTo>
                    <a:pt x="125987" y="170256"/>
                  </a:lnTo>
                  <a:lnTo>
                    <a:pt x="131133" y="161442"/>
                  </a:lnTo>
                  <a:lnTo>
                    <a:pt x="131249" y="161243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5" h="187960">
                  <a:moveTo>
                    <a:pt x="178638" y="37452"/>
                  </a:moveTo>
                  <a:lnTo>
                    <a:pt x="96659" y="37452"/>
                  </a:lnTo>
                  <a:lnTo>
                    <a:pt x="96659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13" y="125374"/>
                  </a:lnTo>
                  <a:lnTo>
                    <a:pt x="123913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13" y="95097"/>
                  </a:lnTo>
                  <a:lnTo>
                    <a:pt x="123913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13" y="66370"/>
                  </a:lnTo>
                  <a:lnTo>
                    <a:pt x="123913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5" h="187960">
                  <a:moveTo>
                    <a:pt x="178638" y="115938"/>
                  </a:moveTo>
                  <a:lnTo>
                    <a:pt x="151193" y="115938"/>
                  </a:lnTo>
                  <a:lnTo>
                    <a:pt x="151193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5" h="187960">
                  <a:moveTo>
                    <a:pt x="178638" y="87210"/>
                  </a:moveTo>
                  <a:lnTo>
                    <a:pt x="151193" y="87210"/>
                  </a:lnTo>
                  <a:lnTo>
                    <a:pt x="151193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5" h="187960">
                  <a:moveTo>
                    <a:pt x="178638" y="60045"/>
                  </a:moveTo>
                  <a:lnTo>
                    <a:pt x="151193" y="60045"/>
                  </a:lnTo>
                  <a:lnTo>
                    <a:pt x="151193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5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5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5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29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4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29"/>
                  </a:lnTo>
                  <a:lnTo>
                    <a:pt x="249074" y="81045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5" h="187960">
                  <a:moveTo>
                    <a:pt x="271754" y="156997"/>
                  </a:moveTo>
                  <a:lnTo>
                    <a:pt x="276555" y="185216"/>
                  </a:lnTo>
                  <a:lnTo>
                    <a:pt x="308863" y="185216"/>
                  </a:lnTo>
                  <a:lnTo>
                    <a:pt x="318905" y="183540"/>
                  </a:lnTo>
                  <a:lnTo>
                    <a:pt x="326077" y="178511"/>
                  </a:lnTo>
                  <a:lnTo>
                    <a:pt x="330379" y="170129"/>
                  </a:lnTo>
                  <a:lnTo>
                    <a:pt x="331812" y="158394"/>
                  </a:lnTo>
                  <a:lnTo>
                    <a:pt x="295567" y="158394"/>
                  </a:lnTo>
                  <a:lnTo>
                    <a:pt x="271754" y="156997"/>
                  </a:lnTo>
                  <a:close/>
                </a:path>
                <a:path w="389255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40" y="158394"/>
                  </a:lnTo>
                  <a:lnTo>
                    <a:pt x="331812" y="158394"/>
                  </a:lnTo>
                  <a:lnTo>
                    <a:pt x="331812" y="119621"/>
                  </a:lnTo>
                  <a:close/>
                </a:path>
                <a:path w="389255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65"/>
                  </a:lnTo>
                  <a:lnTo>
                    <a:pt x="371143" y="145454"/>
                  </a:lnTo>
                  <a:lnTo>
                    <a:pt x="378072" y="135762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5" h="187960">
                  <a:moveTo>
                    <a:pt x="377812" y="44627"/>
                  </a:moveTo>
                  <a:lnTo>
                    <a:pt x="256819" y="44627"/>
                  </a:lnTo>
                  <a:lnTo>
                    <a:pt x="256819" y="70129"/>
                  </a:lnTo>
                  <a:lnTo>
                    <a:pt x="338912" y="70129"/>
                  </a:lnTo>
                  <a:lnTo>
                    <a:pt x="334619" y="72313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84" y="81902"/>
                  </a:lnTo>
                  <a:lnTo>
                    <a:pt x="272313" y="85229"/>
                  </a:lnTo>
                  <a:lnTo>
                    <a:pt x="278434" y="88087"/>
                  </a:lnTo>
                  <a:lnTo>
                    <a:pt x="283692" y="90398"/>
                  </a:lnTo>
                  <a:lnTo>
                    <a:pt x="288569" y="92710"/>
                  </a:lnTo>
                  <a:lnTo>
                    <a:pt x="294455" y="94119"/>
                  </a:lnTo>
                  <a:lnTo>
                    <a:pt x="341577" y="94119"/>
                  </a:lnTo>
                  <a:lnTo>
                    <a:pt x="351792" y="88087"/>
                  </a:lnTo>
                  <a:lnTo>
                    <a:pt x="361178" y="81045"/>
                  </a:lnTo>
                  <a:lnTo>
                    <a:pt x="369849" y="72930"/>
                  </a:lnTo>
                  <a:lnTo>
                    <a:pt x="377812" y="63741"/>
                  </a:lnTo>
                  <a:lnTo>
                    <a:pt x="377812" y="44627"/>
                  </a:lnTo>
                  <a:close/>
                </a:path>
                <a:path w="389255" h="187960">
                  <a:moveTo>
                    <a:pt x="293903" y="70129"/>
                  </a:moveTo>
                  <a:lnTo>
                    <a:pt x="280352" y="70129"/>
                  </a:lnTo>
                  <a:lnTo>
                    <a:pt x="265272" y="81902"/>
                  </a:lnTo>
                  <a:lnTo>
                    <a:pt x="319658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29"/>
                  </a:lnTo>
                  <a:close/>
                </a:path>
                <a:path w="389255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70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5" h="187960">
                  <a:moveTo>
                    <a:pt x="62191" y="23863"/>
                  </a:moveTo>
                  <a:lnTo>
                    <a:pt x="38823" y="23863"/>
                  </a:lnTo>
                  <a:lnTo>
                    <a:pt x="38823" y="161734"/>
                  </a:lnTo>
                  <a:lnTo>
                    <a:pt x="62191" y="161734"/>
                  </a:lnTo>
                  <a:lnTo>
                    <a:pt x="62191" y="23863"/>
                  </a:lnTo>
                  <a:close/>
                </a:path>
                <a:path w="389255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31" y="165980"/>
                  </a:lnTo>
                  <a:lnTo>
                    <a:pt x="33640" y="138731"/>
                  </a:lnTo>
                  <a:lnTo>
                    <a:pt x="35985" y="105410"/>
                  </a:lnTo>
                  <a:lnTo>
                    <a:pt x="36766" y="66014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437295" y="263446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3913" y="125374"/>
                  </a:moveTo>
                  <a:lnTo>
                    <a:pt x="151193" y="125374"/>
                  </a:lnTo>
                  <a:lnTo>
                    <a:pt x="151193" y="115938"/>
                  </a:lnTo>
                  <a:lnTo>
                    <a:pt x="123913" y="115938"/>
                  </a:lnTo>
                  <a:lnTo>
                    <a:pt x="123913" y="125374"/>
                  </a:lnTo>
                  <a:close/>
                </a:path>
                <a:path w="389255" h="187960">
                  <a:moveTo>
                    <a:pt x="123913" y="95097"/>
                  </a:moveTo>
                  <a:lnTo>
                    <a:pt x="151193" y="95097"/>
                  </a:lnTo>
                  <a:lnTo>
                    <a:pt x="151193" y="87210"/>
                  </a:lnTo>
                  <a:lnTo>
                    <a:pt x="123913" y="87210"/>
                  </a:lnTo>
                  <a:lnTo>
                    <a:pt x="123913" y="95097"/>
                  </a:lnTo>
                  <a:close/>
                </a:path>
                <a:path w="389255" h="187960">
                  <a:moveTo>
                    <a:pt x="293903" y="70129"/>
                  </a:moveTo>
                  <a:lnTo>
                    <a:pt x="302425" y="73634"/>
                  </a:lnTo>
                  <a:lnTo>
                    <a:pt x="308254" y="76149"/>
                  </a:lnTo>
                  <a:lnTo>
                    <a:pt x="313994" y="78905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13"/>
                  </a:lnTo>
                  <a:lnTo>
                    <a:pt x="338912" y="70129"/>
                  </a:lnTo>
                  <a:lnTo>
                    <a:pt x="293903" y="70129"/>
                  </a:lnTo>
                  <a:close/>
                </a:path>
                <a:path w="389255" h="187960">
                  <a:moveTo>
                    <a:pt x="123913" y="66370"/>
                  </a:moveTo>
                  <a:lnTo>
                    <a:pt x="151193" y="66370"/>
                  </a:lnTo>
                  <a:lnTo>
                    <a:pt x="151193" y="60045"/>
                  </a:lnTo>
                  <a:lnTo>
                    <a:pt x="123913" y="60045"/>
                  </a:lnTo>
                  <a:lnTo>
                    <a:pt x="123913" y="66370"/>
                  </a:lnTo>
                  <a:close/>
                </a:path>
                <a:path w="389255" h="187960">
                  <a:moveTo>
                    <a:pt x="38823" y="23863"/>
                  </a:moveTo>
                  <a:lnTo>
                    <a:pt x="62191" y="23863"/>
                  </a:lnTo>
                  <a:lnTo>
                    <a:pt x="62191" y="161734"/>
                  </a:lnTo>
                  <a:lnTo>
                    <a:pt x="38823" y="161734"/>
                  </a:lnTo>
                  <a:lnTo>
                    <a:pt x="38823" y="23863"/>
                  </a:lnTo>
                  <a:close/>
                </a:path>
                <a:path w="389255" h="187960">
                  <a:moveTo>
                    <a:pt x="10096" y="10083"/>
                  </a:moveTo>
                  <a:lnTo>
                    <a:pt x="36766" y="10083"/>
                  </a:lnTo>
                  <a:lnTo>
                    <a:pt x="36766" y="60007"/>
                  </a:lnTo>
                  <a:lnTo>
                    <a:pt x="36766" y="66014"/>
                  </a:lnTo>
                  <a:lnTo>
                    <a:pt x="35985" y="105410"/>
                  </a:lnTo>
                  <a:lnTo>
                    <a:pt x="33640" y="138731"/>
                  </a:lnTo>
                  <a:lnTo>
                    <a:pt x="29731" y="165980"/>
                  </a:lnTo>
                  <a:lnTo>
                    <a:pt x="24256" y="187159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83"/>
                  </a:lnTo>
                  <a:close/>
                </a:path>
                <a:path w="389255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04"/>
                  </a:lnTo>
                  <a:lnTo>
                    <a:pt x="173908" y="158867"/>
                  </a:lnTo>
                  <a:lnTo>
                    <a:pt x="178273" y="165334"/>
                  </a:lnTo>
                  <a:lnTo>
                    <a:pt x="182309" y="172107"/>
                  </a:lnTo>
                  <a:lnTo>
                    <a:pt x="186016" y="179184"/>
                  </a:lnTo>
                  <a:lnTo>
                    <a:pt x="159016" y="187350"/>
                  </a:lnTo>
                  <a:lnTo>
                    <a:pt x="154573" y="177572"/>
                  </a:lnTo>
                  <a:lnTo>
                    <a:pt x="149813" y="168222"/>
                  </a:lnTo>
                  <a:lnTo>
                    <a:pt x="144738" y="159298"/>
                  </a:lnTo>
                  <a:lnTo>
                    <a:pt x="139344" y="150799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10"/>
                  </a:lnTo>
                  <a:lnTo>
                    <a:pt x="131249" y="161243"/>
                  </a:lnTo>
                  <a:lnTo>
                    <a:pt x="125634" y="170859"/>
                  </a:lnTo>
                  <a:lnTo>
                    <a:pt x="119095" y="179560"/>
                  </a:lnTo>
                  <a:lnTo>
                    <a:pt x="111632" y="187350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83"/>
                  </a:lnTo>
                  <a:lnTo>
                    <a:pt x="91300" y="10083"/>
                  </a:lnTo>
                  <a:lnTo>
                    <a:pt x="91300" y="170256"/>
                  </a:lnTo>
                  <a:lnTo>
                    <a:pt x="95580" y="166243"/>
                  </a:lnTo>
                  <a:lnTo>
                    <a:pt x="100304" y="161442"/>
                  </a:lnTo>
                  <a:lnTo>
                    <a:pt x="104228" y="156641"/>
                  </a:lnTo>
                  <a:lnTo>
                    <a:pt x="107378" y="151815"/>
                  </a:lnTo>
                  <a:lnTo>
                    <a:pt x="109702" y="147764"/>
                  </a:lnTo>
                  <a:lnTo>
                    <a:pt x="96659" y="147764"/>
                  </a:lnTo>
                  <a:lnTo>
                    <a:pt x="96659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5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6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62"/>
                  </a:lnTo>
                  <a:lnTo>
                    <a:pt x="249135" y="39662"/>
                  </a:lnTo>
                  <a:lnTo>
                    <a:pt x="249135" y="78447"/>
                  </a:lnTo>
                  <a:lnTo>
                    <a:pt x="248767" y="94119"/>
                  </a:lnTo>
                  <a:lnTo>
                    <a:pt x="299123" y="94119"/>
                  </a:lnTo>
                  <a:lnTo>
                    <a:pt x="293712" y="93941"/>
                  </a:lnTo>
                  <a:lnTo>
                    <a:pt x="288569" y="92710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29"/>
                  </a:lnTo>
                  <a:lnTo>
                    <a:pt x="265353" y="81838"/>
                  </a:lnTo>
                  <a:lnTo>
                    <a:pt x="280352" y="70129"/>
                  </a:lnTo>
                  <a:lnTo>
                    <a:pt x="256819" y="70129"/>
                  </a:lnTo>
                  <a:lnTo>
                    <a:pt x="256819" y="44627"/>
                  </a:lnTo>
                  <a:lnTo>
                    <a:pt x="377812" y="44627"/>
                  </a:lnTo>
                  <a:lnTo>
                    <a:pt x="377812" y="63741"/>
                  </a:lnTo>
                  <a:lnTo>
                    <a:pt x="369849" y="72930"/>
                  </a:lnTo>
                  <a:lnTo>
                    <a:pt x="361178" y="81045"/>
                  </a:lnTo>
                  <a:lnTo>
                    <a:pt x="351798" y="88083"/>
                  </a:lnTo>
                  <a:lnTo>
                    <a:pt x="341706" y="94043"/>
                  </a:lnTo>
                  <a:lnTo>
                    <a:pt x="343928" y="94119"/>
                  </a:lnTo>
                  <a:lnTo>
                    <a:pt x="388670" y="94119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2"/>
                  </a:lnTo>
                  <a:lnTo>
                    <a:pt x="371143" y="145454"/>
                  </a:lnTo>
                  <a:lnTo>
                    <a:pt x="363131" y="154165"/>
                  </a:lnTo>
                  <a:lnTo>
                    <a:pt x="339877" y="137934"/>
                  </a:lnTo>
                  <a:lnTo>
                    <a:pt x="345096" y="133189"/>
                  </a:lnTo>
                  <a:lnTo>
                    <a:pt x="349781" y="128554"/>
                  </a:lnTo>
                  <a:lnTo>
                    <a:pt x="353930" y="124031"/>
                  </a:lnTo>
                  <a:lnTo>
                    <a:pt x="357543" y="119621"/>
                  </a:lnTo>
                  <a:lnTo>
                    <a:pt x="331812" y="119621"/>
                  </a:lnTo>
                  <a:lnTo>
                    <a:pt x="331812" y="158394"/>
                  </a:lnTo>
                  <a:lnTo>
                    <a:pt x="330379" y="170129"/>
                  </a:lnTo>
                  <a:lnTo>
                    <a:pt x="326077" y="178511"/>
                  </a:lnTo>
                  <a:lnTo>
                    <a:pt x="318905" y="183540"/>
                  </a:lnTo>
                  <a:lnTo>
                    <a:pt x="308863" y="185216"/>
                  </a:lnTo>
                  <a:lnTo>
                    <a:pt x="276555" y="185216"/>
                  </a:lnTo>
                  <a:lnTo>
                    <a:pt x="271754" y="156997"/>
                  </a:lnTo>
                  <a:lnTo>
                    <a:pt x="295351" y="158381"/>
                  </a:lnTo>
                  <a:lnTo>
                    <a:pt x="295567" y="158369"/>
                  </a:lnTo>
                  <a:lnTo>
                    <a:pt x="295795" y="158356"/>
                  </a:lnTo>
                  <a:lnTo>
                    <a:pt x="296062" y="158356"/>
                  </a:lnTo>
                  <a:lnTo>
                    <a:pt x="300177" y="158356"/>
                  </a:lnTo>
                  <a:lnTo>
                    <a:pt x="302234" y="156235"/>
                  </a:lnTo>
                  <a:lnTo>
                    <a:pt x="302234" y="151993"/>
                  </a:lnTo>
                  <a:lnTo>
                    <a:pt x="302234" y="119621"/>
                  </a:lnTo>
                  <a:lnTo>
                    <a:pt x="248081" y="119621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0276" y="156870"/>
                  </a:lnTo>
                  <a:lnTo>
                    <a:pt x="230974" y="186575"/>
                  </a:lnTo>
                  <a:lnTo>
                    <a:pt x="203834" y="167170"/>
                  </a:lnTo>
                  <a:lnTo>
                    <a:pt x="210795" y="148675"/>
                  </a:lnTo>
                  <a:lnTo>
                    <a:pt x="215768" y="125747"/>
                  </a:lnTo>
                  <a:lnTo>
                    <a:pt x="218752" y="98388"/>
                  </a:lnTo>
                  <a:lnTo>
                    <a:pt x="219748" y="66598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4"/>
                  </a:lnTo>
                  <a:lnTo>
                    <a:pt x="284670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49879" y="2647187"/>
              <a:ext cx="94487" cy="17983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2846344" y="2644162"/>
              <a:ext cx="83185" cy="167005"/>
            </a:xfrm>
            <a:custGeom>
              <a:avLst/>
              <a:gdLst/>
              <a:ahLst/>
              <a:cxnLst/>
              <a:rect l="l" t="t" r="r" b="b"/>
              <a:pathLst>
                <a:path w="83185" h="167005">
                  <a:moveTo>
                    <a:pt x="40792" y="0"/>
                  </a:moveTo>
                  <a:lnTo>
                    <a:pt x="5778" y="20804"/>
                  </a:lnTo>
                  <a:lnTo>
                    <a:pt x="2527" y="38112"/>
                  </a:lnTo>
                  <a:lnTo>
                    <a:pt x="23558" y="48209"/>
                  </a:lnTo>
                  <a:lnTo>
                    <a:pt x="23558" y="39268"/>
                  </a:lnTo>
                  <a:lnTo>
                    <a:pt x="24942" y="32943"/>
                  </a:lnTo>
                  <a:lnTo>
                    <a:pt x="30416" y="25958"/>
                  </a:lnTo>
                  <a:lnTo>
                    <a:pt x="34785" y="24333"/>
                  </a:lnTo>
                  <a:lnTo>
                    <a:pt x="45478" y="24333"/>
                  </a:lnTo>
                  <a:lnTo>
                    <a:pt x="48856" y="25526"/>
                  </a:lnTo>
                  <a:lnTo>
                    <a:pt x="53200" y="30543"/>
                  </a:lnTo>
                  <a:lnTo>
                    <a:pt x="54343" y="35610"/>
                  </a:lnTo>
                  <a:lnTo>
                    <a:pt x="54343" y="52451"/>
                  </a:lnTo>
                  <a:lnTo>
                    <a:pt x="53174" y="59016"/>
                  </a:lnTo>
                  <a:lnTo>
                    <a:pt x="50825" y="62839"/>
                  </a:lnTo>
                  <a:lnTo>
                    <a:pt x="48971" y="67005"/>
                  </a:lnTo>
                  <a:lnTo>
                    <a:pt x="46393" y="69088"/>
                  </a:lnTo>
                  <a:lnTo>
                    <a:pt x="28714" y="69088"/>
                  </a:lnTo>
                  <a:lnTo>
                    <a:pt x="28714" y="93230"/>
                  </a:lnTo>
                  <a:lnTo>
                    <a:pt x="48005" y="93230"/>
                  </a:lnTo>
                  <a:lnTo>
                    <a:pt x="51815" y="95084"/>
                  </a:lnTo>
                  <a:lnTo>
                    <a:pt x="56997" y="102349"/>
                  </a:lnTo>
                  <a:lnTo>
                    <a:pt x="58216" y="109410"/>
                  </a:lnTo>
                  <a:lnTo>
                    <a:pt x="58216" y="127787"/>
                  </a:lnTo>
                  <a:lnTo>
                    <a:pt x="56464" y="133794"/>
                  </a:lnTo>
                  <a:lnTo>
                    <a:pt x="50088" y="141236"/>
                  </a:lnTo>
                  <a:lnTo>
                    <a:pt x="46037" y="142836"/>
                  </a:lnTo>
                  <a:lnTo>
                    <a:pt x="34645" y="142836"/>
                  </a:lnTo>
                  <a:lnTo>
                    <a:pt x="30022" y="141389"/>
                  </a:lnTo>
                  <a:lnTo>
                    <a:pt x="23126" y="134708"/>
                  </a:lnTo>
                  <a:lnTo>
                    <a:pt x="21234" y="127101"/>
                  </a:lnTo>
                  <a:lnTo>
                    <a:pt x="21234" y="115671"/>
                  </a:lnTo>
                  <a:lnTo>
                    <a:pt x="0" y="125006"/>
                  </a:lnTo>
                  <a:lnTo>
                    <a:pt x="3385" y="143367"/>
                  </a:lnTo>
                  <a:lnTo>
                    <a:pt x="11314" y="156484"/>
                  </a:lnTo>
                  <a:lnTo>
                    <a:pt x="23783" y="164355"/>
                  </a:lnTo>
                  <a:lnTo>
                    <a:pt x="40792" y="166979"/>
                  </a:lnTo>
                  <a:lnTo>
                    <a:pt x="50145" y="166069"/>
                  </a:lnTo>
                  <a:lnTo>
                    <a:pt x="79952" y="138234"/>
                  </a:lnTo>
                  <a:lnTo>
                    <a:pt x="82562" y="119976"/>
                  </a:lnTo>
                  <a:lnTo>
                    <a:pt x="81107" y="105391"/>
                  </a:lnTo>
                  <a:lnTo>
                    <a:pt x="76741" y="93754"/>
                  </a:lnTo>
                  <a:lnTo>
                    <a:pt x="69462" y="85065"/>
                  </a:lnTo>
                  <a:lnTo>
                    <a:pt x="59270" y="79324"/>
                  </a:lnTo>
                  <a:lnTo>
                    <a:pt x="67762" y="73431"/>
                  </a:lnTo>
                  <a:lnTo>
                    <a:pt x="73826" y="65431"/>
                  </a:lnTo>
                  <a:lnTo>
                    <a:pt x="77464" y="55330"/>
                  </a:lnTo>
                  <a:lnTo>
                    <a:pt x="78676" y="43129"/>
                  </a:lnTo>
                  <a:lnTo>
                    <a:pt x="77835" y="33451"/>
                  </a:lnTo>
                  <a:lnTo>
                    <a:pt x="75310" y="24880"/>
                  </a:lnTo>
                  <a:lnTo>
                    <a:pt x="71100" y="17417"/>
                  </a:lnTo>
                  <a:lnTo>
                    <a:pt x="65201" y="11061"/>
                  </a:lnTo>
                  <a:lnTo>
                    <a:pt x="61012" y="6220"/>
                  </a:lnTo>
                  <a:lnTo>
                    <a:pt x="55549" y="2763"/>
                  </a:lnTo>
                  <a:lnTo>
                    <a:pt x="48810" y="690"/>
                  </a:lnTo>
                  <a:lnTo>
                    <a:pt x="407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846344" y="2644162"/>
              <a:ext cx="83185" cy="167005"/>
            </a:xfrm>
            <a:custGeom>
              <a:avLst/>
              <a:gdLst/>
              <a:ahLst/>
              <a:cxnLst/>
              <a:rect l="l" t="t" r="r" b="b"/>
              <a:pathLst>
                <a:path w="83185" h="167005">
                  <a:moveTo>
                    <a:pt x="40792" y="0"/>
                  </a:moveTo>
                  <a:lnTo>
                    <a:pt x="48810" y="690"/>
                  </a:lnTo>
                  <a:lnTo>
                    <a:pt x="55549" y="2763"/>
                  </a:lnTo>
                  <a:lnTo>
                    <a:pt x="61012" y="6220"/>
                  </a:lnTo>
                  <a:lnTo>
                    <a:pt x="65201" y="11061"/>
                  </a:lnTo>
                  <a:lnTo>
                    <a:pt x="71100" y="17417"/>
                  </a:lnTo>
                  <a:lnTo>
                    <a:pt x="75310" y="24880"/>
                  </a:lnTo>
                  <a:lnTo>
                    <a:pt x="77835" y="33451"/>
                  </a:lnTo>
                  <a:lnTo>
                    <a:pt x="78676" y="43129"/>
                  </a:lnTo>
                  <a:lnTo>
                    <a:pt x="77464" y="55330"/>
                  </a:lnTo>
                  <a:lnTo>
                    <a:pt x="73826" y="65431"/>
                  </a:lnTo>
                  <a:lnTo>
                    <a:pt x="67762" y="73431"/>
                  </a:lnTo>
                  <a:lnTo>
                    <a:pt x="59270" y="79324"/>
                  </a:lnTo>
                  <a:lnTo>
                    <a:pt x="69462" y="85065"/>
                  </a:lnTo>
                  <a:lnTo>
                    <a:pt x="76741" y="93754"/>
                  </a:lnTo>
                  <a:lnTo>
                    <a:pt x="81107" y="105391"/>
                  </a:lnTo>
                  <a:lnTo>
                    <a:pt x="82562" y="119976"/>
                  </a:lnTo>
                  <a:lnTo>
                    <a:pt x="81910" y="129613"/>
                  </a:lnTo>
                  <a:lnTo>
                    <a:pt x="58486" y="163341"/>
                  </a:lnTo>
                  <a:lnTo>
                    <a:pt x="40792" y="166979"/>
                  </a:lnTo>
                  <a:lnTo>
                    <a:pt x="23783" y="164355"/>
                  </a:lnTo>
                  <a:lnTo>
                    <a:pt x="11314" y="156484"/>
                  </a:lnTo>
                  <a:lnTo>
                    <a:pt x="3385" y="143367"/>
                  </a:lnTo>
                  <a:lnTo>
                    <a:pt x="0" y="125006"/>
                  </a:lnTo>
                  <a:lnTo>
                    <a:pt x="21234" y="115671"/>
                  </a:lnTo>
                  <a:lnTo>
                    <a:pt x="21234" y="127101"/>
                  </a:lnTo>
                  <a:lnTo>
                    <a:pt x="23126" y="134708"/>
                  </a:lnTo>
                  <a:lnTo>
                    <a:pt x="26923" y="138506"/>
                  </a:lnTo>
                  <a:lnTo>
                    <a:pt x="30022" y="141389"/>
                  </a:lnTo>
                  <a:lnTo>
                    <a:pt x="34645" y="142836"/>
                  </a:lnTo>
                  <a:lnTo>
                    <a:pt x="40792" y="142836"/>
                  </a:lnTo>
                  <a:lnTo>
                    <a:pt x="46037" y="142836"/>
                  </a:lnTo>
                  <a:lnTo>
                    <a:pt x="50088" y="141236"/>
                  </a:lnTo>
                  <a:lnTo>
                    <a:pt x="52958" y="138023"/>
                  </a:lnTo>
                  <a:lnTo>
                    <a:pt x="56464" y="133794"/>
                  </a:lnTo>
                  <a:lnTo>
                    <a:pt x="58216" y="127787"/>
                  </a:lnTo>
                  <a:lnTo>
                    <a:pt x="58216" y="119976"/>
                  </a:lnTo>
                  <a:lnTo>
                    <a:pt x="58216" y="109410"/>
                  </a:lnTo>
                  <a:lnTo>
                    <a:pt x="56997" y="102349"/>
                  </a:lnTo>
                  <a:lnTo>
                    <a:pt x="54533" y="98793"/>
                  </a:lnTo>
                  <a:lnTo>
                    <a:pt x="51815" y="95084"/>
                  </a:lnTo>
                  <a:lnTo>
                    <a:pt x="48005" y="93230"/>
                  </a:lnTo>
                  <a:lnTo>
                    <a:pt x="43116" y="93230"/>
                  </a:lnTo>
                  <a:lnTo>
                    <a:pt x="28714" y="93230"/>
                  </a:lnTo>
                  <a:lnTo>
                    <a:pt x="28714" y="69088"/>
                  </a:lnTo>
                  <a:lnTo>
                    <a:pt x="43116" y="69088"/>
                  </a:lnTo>
                  <a:lnTo>
                    <a:pt x="46393" y="69088"/>
                  </a:lnTo>
                  <a:lnTo>
                    <a:pt x="48971" y="67005"/>
                  </a:lnTo>
                  <a:lnTo>
                    <a:pt x="50825" y="62839"/>
                  </a:lnTo>
                  <a:lnTo>
                    <a:pt x="53174" y="59016"/>
                  </a:lnTo>
                  <a:lnTo>
                    <a:pt x="54343" y="52451"/>
                  </a:lnTo>
                  <a:lnTo>
                    <a:pt x="54343" y="43129"/>
                  </a:lnTo>
                  <a:lnTo>
                    <a:pt x="54343" y="35610"/>
                  </a:lnTo>
                  <a:lnTo>
                    <a:pt x="53200" y="30543"/>
                  </a:lnTo>
                  <a:lnTo>
                    <a:pt x="50926" y="27927"/>
                  </a:lnTo>
                  <a:lnTo>
                    <a:pt x="48856" y="25526"/>
                  </a:lnTo>
                  <a:lnTo>
                    <a:pt x="45478" y="24333"/>
                  </a:lnTo>
                  <a:lnTo>
                    <a:pt x="40792" y="24333"/>
                  </a:lnTo>
                  <a:lnTo>
                    <a:pt x="34785" y="24333"/>
                  </a:lnTo>
                  <a:lnTo>
                    <a:pt x="30416" y="25958"/>
                  </a:lnTo>
                  <a:lnTo>
                    <a:pt x="27711" y="29209"/>
                  </a:lnTo>
                  <a:lnTo>
                    <a:pt x="24942" y="32943"/>
                  </a:lnTo>
                  <a:lnTo>
                    <a:pt x="23558" y="39268"/>
                  </a:lnTo>
                  <a:lnTo>
                    <a:pt x="23558" y="48209"/>
                  </a:lnTo>
                  <a:lnTo>
                    <a:pt x="2527" y="38112"/>
                  </a:lnTo>
                  <a:lnTo>
                    <a:pt x="25849" y="1990"/>
                  </a:lnTo>
                  <a:lnTo>
                    <a:pt x="32741" y="497"/>
                  </a:lnTo>
                  <a:lnTo>
                    <a:pt x="40792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45408" y="3677411"/>
              <a:ext cx="402335" cy="199643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642537" y="367400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9" y="175412"/>
                  </a:moveTo>
                  <a:lnTo>
                    <a:pt x="91300" y="175412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19" y="175412"/>
                  </a:lnTo>
                  <a:close/>
                </a:path>
                <a:path w="389254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799"/>
                  </a:lnTo>
                  <a:lnTo>
                    <a:pt x="144737" y="159300"/>
                  </a:lnTo>
                  <a:lnTo>
                    <a:pt x="149812" y="168228"/>
                  </a:lnTo>
                  <a:lnTo>
                    <a:pt x="154567" y="177583"/>
                  </a:lnTo>
                  <a:lnTo>
                    <a:pt x="159003" y="187363"/>
                  </a:lnTo>
                  <a:lnTo>
                    <a:pt x="186004" y="179184"/>
                  </a:lnTo>
                  <a:lnTo>
                    <a:pt x="182303" y="172107"/>
                  </a:lnTo>
                  <a:lnTo>
                    <a:pt x="178271" y="165336"/>
                  </a:lnTo>
                  <a:lnTo>
                    <a:pt x="173908" y="158872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4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9" y="175412"/>
                  </a:lnTo>
                  <a:lnTo>
                    <a:pt x="125634" y="170865"/>
                  </a:lnTo>
                  <a:lnTo>
                    <a:pt x="125990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4" h="187960">
                  <a:moveTo>
                    <a:pt x="124193" y="147764"/>
                  </a:moveTo>
                  <a:lnTo>
                    <a:pt x="109689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2"/>
                  </a:lnTo>
                  <a:lnTo>
                    <a:pt x="91300" y="170256"/>
                  </a:lnTo>
                  <a:lnTo>
                    <a:pt x="125990" y="170256"/>
                  </a:lnTo>
                  <a:lnTo>
                    <a:pt x="131134" y="161442"/>
                  </a:lnTo>
                  <a:lnTo>
                    <a:pt x="131249" y="161245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4" h="187960">
                  <a:moveTo>
                    <a:pt x="178638" y="37452"/>
                  </a:moveTo>
                  <a:lnTo>
                    <a:pt x="96646" y="37452"/>
                  </a:lnTo>
                  <a:lnTo>
                    <a:pt x="96646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4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51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21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77"/>
                  </a:lnTo>
                  <a:lnTo>
                    <a:pt x="371143" y="145460"/>
                  </a:lnTo>
                  <a:lnTo>
                    <a:pt x="378072" y="135764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799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13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42" y="88090"/>
                  </a:lnTo>
                  <a:lnTo>
                    <a:pt x="283692" y="90398"/>
                  </a:lnTo>
                  <a:lnTo>
                    <a:pt x="288569" y="92709"/>
                  </a:lnTo>
                  <a:lnTo>
                    <a:pt x="294395" y="94119"/>
                  </a:lnTo>
                  <a:lnTo>
                    <a:pt x="341598" y="94119"/>
                  </a:lnTo>
                  <a:lnTo>
                    <a:pt x="351798" y="88090"/>
                  </a:lnTo>
                  <a:lnTo>
                    <a:pt x="361176" y="81051"/>
                  </a:lnTo>
                  <a:lnTo>
                    <a:pt x="369843" y="72935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3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5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5"/>
                  </a:moveTo>
                  <a:lnTo>
                    <a:pt x="38823" y="23875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5"/>
                  </a:lnTo>
                  <a:close/>
                </a:path>
                <a:path w="389254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26" y="165986"/>
                  </a:lnTo>
                  <a:lnTo>
                    <a:pt x="33635" y="138737"/>
                  </a:lnTo>
                  <a:lnTo>
                    <a:pt x="35983" y="105417"/>
                  </a:lnTo>
                  <a:lnTo>
                    <a:pt x="36766" y="66027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642537" y="367400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3901" y="125374"/>
                  </a:moveTo>
                  <a:lnTo>
                    <a:pt x="151180" y="125374"/>
                  </a:lnTo>
                  <a:lnTo>
                    <a:pt x="151180" y="115938"/>
                  </a:lnTo>
                  <a:lnTo>
                    <a:pt x="123901" y="115938"/>
                  </a:lnTo>
                  <a:lnTo>
                    <a:pt x="123901" y="125374"/>
                  </a:lnTo>
                  <a:close/>
                </a:path>
                <a:path w="389254" h="187960">
                  <a:moveTo>
                    <a:pt x="123901" y="95097"/>
                  </a:moveTo>
                  <a:lnTo>
                    <a:pt x="151180" y="95097"/>
                  </a:lnTo>
                  <a:lnTo>
                    <a:pt x="151180" y="87210"/>
                  </a:lnTo>
                  <a:lnTo>
                    <a:pt x="123901" y="87210"/>
                  </a:lnTo>
                  <a:lnTo>
                    <a:pt x="123901" y="95097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302425" y="73634"/>
                  </a:lnTo>
                  <a:lnTo>
                    <a:pt x="308254" y="76149"/>
                  </a:lnTo>
                  <a:lnTo>
                    <a:pt x="313994" y="78905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13"/>
                  </a:lnTo>
                  <a:lnTo>
                    <a:pt x="338912" y="70142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123901" y="66370"/>
                  </a:moveTo>
                  <a:lnTo>
                    <a:pt x="151180" y="66370"/>
                  </a:lnTo>
                  <a:lnTo>
                    <a:pt x="151180" y="60045"/>
                  </a:lnTo>
                  <a:lnTo>
                    <a:pt x="123901" y="60045"/>
                  </a:lnTo>
                  <a:lnTo>
                    <a:pt x="123901" y="66370"/>
                  </a:lnTo>
                  <a:close/>
                </a:path>
                <a:path w="389254" h="187960">
                  <a:moveTo>
                    <a:pt x="38823" y="23875"/>
                  </a:moveTo>
                  <a:lnTo>
                    <a:pt x="62191" y="23875"/>
                  </a:lnTo>
                  <a:lnTo>
                    <a:pt x="62191" y="161747"/>
                  </a:lnTo>
                  <a:lnTo>
                    <a:pt x="38823" y="161747"/>
                  </a:lnTo>
                  <a:lnTo>
                    <a:pt x="38823" y="23875"/>
                  </a:lnTo>
                  <a:close/>
                </a:path>
                <a:path w="389254" h="187960">
                  <a:moveTo>
                    <a:pt x="10096" y="10083"/>
                  </a:moveTo>
                  <a:lnTo>
                    <a:pt x="36766" y="10083"/>
                  </a:lnTo>
                  <a:lnTo>
                    <a:pt x="36766" y="60007"/>
                  </a:lnTo>
                  <a:lnTo>
                    <a:pt x="36766" y="66027"/>
                  </a:lnTo>
                  <a:lnTo>
                    <a:pt x="35983" y="105417"/>
                  </a:lnTo>
                  <a:lnTo>
                    <a:pt x="33635" y="138737"/>
                  </a:lnTo>
                  <a:lnTo>
                    <a:pt x="29726" y="165986"/>
                  </a:lnTo>
                  <a:lnTo>
                    <a:pt x="24256" y="187159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83"/>
                  </a:lnTo>
                  <a:close/>
                </a:path>
                <a:path w="389254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17"/>
                  </a:lnTo>
                  <a:lnTo>
                    <a:pt x="173908" y="158872"/>
                  </a:lnTo>
                  <a:lnTo>
                    <a:pt x="178271" y="165336"/>
                  </a:lnTo>
                  <a:lnTo>
                    <a:pt x="182303" y="172107"/>
                  </a:lnTo>
                  <a:lnTo>
                    <a:pt x="186004" y="179184"/>
                  </a:lnTo>
                  <a:lnTo>
                    <a:pt x="159003" y="187363"/>
                  </a:lnTo>
                  <a:lnTo>
                    <a:pt x="154567" y="177583"/>
                  </a:lnTo>
                  <a:lnTo>
                    <a:pt x="149812" y="168228"/>
                  </a:lnTo>
                  <a:lnTo>
                    <a:pt x="144737" y="159300"/>
                  </a:lnTo>
                  <a:lnTo>
                    <a:pt x="139344" y="150799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10"/>
                  </a:lnTo>
                  <a:lnTo>
                    <a:pt x="131249" y="161245"/>
                  </a:lnTo>
                  <a:lnTo>
                    <a:pt x="125634" y="170865"/>
                  </a:lnTo>
                  <a:lnTo>
                    <a:pt x="119095" y="179571"/>
                  </a:lnTo>
                  <a:lnTo>
                    <a:pt x="111632" y="187363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83"/>
                  </a:lnTo>
                  <a:lnTo>
                    <a:pt x="91300" y="10083"/>
                  </a:lnTo>
                  <a:lnTo>
                    <a:pt x="91300" y="170256"/>
                  </a:lnTo>
                  <a:lnTo>
                    <a:pt x="95580" y="166242"/>
                  </a:lnTo>
                  <a:lnTo>
                    <a:pt x="100304" y="161442"/>
                  </a:lnTo>
                  <a:lnTo>
                    <a:pt x="104228" y="156641"/>
                  </a:lnTo>
                  <a:lnTo>
                    <a:pt x="107378" y="151815"/>
                  </a:lnTo>
                  <a:lnTo>
                    <a:pt x="109689" y="147764"/>
                  </a:lnTo>
                  <a:lnTo>
                    <a:pt x="96646" y="147764"/>
                  </a:lnTo>
                  <a:lnTo>
                    <a:pt x="96646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5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62"/>
                  </a:lnTo>
                  <a:lnTo>
                    <a:pt x="249135" y="39662"/>
                  </a:lnTo>
                  <a:lnTo>
                    <a:pt x="249135" y="78447"/>
                  </a:lnTo>
                  <a:lnTo>
                    <a:pt x="248767" y="94119"/>
                  </a:lnTo>
                  <a:lnTo>
                    <a:pt x="299123" y="94119"/>
                  </a:lnTo>
                  <a:lnTo>
                    <a:pt x="293712" y="93954"/>
                  </a:lnTo>
                  <a:lnTo>
                    <a:pt x="288569" y="92709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42"/>
                  </a:lnTo>
                  <a:lnTo>
                    <a:pt x="265353" y="81851"/>
                  </a:lnTo>
                  <a:lnTo>
                    <a:pt x="280352" y="70142"/>
                  </a:lnTo>
                  <a:lnTo>
                    <a:pt x="256819" y="70142"/>
                  </a:lnTo>
                  <a:lnTo>
                    <a:pt x="256819" y="44640"/>
                  </a:lnTo>
                  <a:lnTo>
                    <a:pt x="377799" y="44640"/>
                  </a:lnTo>
                  <a:lnTo>
                    <a:pt x="377799" y="63741"/>
                  </a:lnTo>
                  <a:lnTo>
                    <a:pt x="369843" y="72935"/>
                  </a:lnTo>
                  <a:lnTo>
                    <a:pt x="361176" y="81051"/>
                  </a:lnTo>
                  <a:lnTo>
                    <a:pt x="351798" y="88090"/>
                  </a:lnTo>
                  <a:lnTo>
                    <a:pt x="341706" y="94056"/>
                  </a:lnTo>
                  <a:lnTo>
                    <a:pt x="343928" y="94119"/>
                  </a:lnTo>
                  <a:lnTo>
                    <a:pt x="388670" y="94119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4"/>
                  </a:lnTo>
                  <a:lnTo>
                    <a:pt x="371143" y="145460"/>
                  </a:lnTo>
                  <a:lnTo>
                    <a:pt x="363131" y="154177"/>
                  </a:lnTo>
                  <a:lnTo>
                    <a:pt x="339877" y="137934"/>
                  </a:lnTo>
                  <a:lnTo>
                    <a:pt x="345096" y="133189"/>
                  </a:lnTo>
                  <a:lnTo>
                    <a:pt x="349781" y="128554"/>
                  </a:lnTo>
                  <a:lnTo>
                    <a:pt x="353930" y="124031"/>
                  </a:lnTo>
                  <a:lnTo>
                    <a:pt x="357543" y="119621"/>
                  </a:lnTo>
                  <a:lnTo>
                    <a:pt x="331812" y="119621"/>
                  </a:lnTo>
                  <a:lnTo>
                    <a:pt x="331812" y="158407"/>
                  </a:lnTo>
                  <a:lnTo>
                    <a:pt x="330379" y="170141"/>
                  </a:lnTo>
                  <a:lnTo>
                    <a:pt x="326077" y="178523"/>
                  </a:lnTo>
                  <a:lnTo>
                    <a:pt x="318905" y="183553"/>
                  </a:lnTo>
                  <a:lnTo>
                    <a:pt x="308863" y="185229"/>
                  </a:lnTo>
                  <a:lnTo>
                    <a:pt x="276555" y="185229"/>
                  </a:lnTo>
                  <a:lnTo>
                    <a:pt x="271754" y="157010"/>
                  </a:lnTo>
                  <a:lnTo>
                    <a:pt x="295351" y="158381"/>
                  </a:lnTo>
                  <a:lnTo>
                    <a:pt x="295567" y="158368"/>
                  </a:lnTo>
                  <a:lnTo>
                    <a:pt x="295795" y="158368"/>
                  </a:lnTo>
                  <a:lnTo>
                    <a:pt x="296049" y="158368"/>
                  </a:lnTo>
                  <a:lnTo>
                    <a:pt x="300177" y="158368"/>
                  </a:lnTo>
                  <a:lnTo>
                    <a:pt x="302234" y="156235"/>
                  </a:lnTo>
                  <a:lnTo>
                    <a:pt x="302234" y="151993"/>
                  </a:lnTo>
                  <a:lnTo>
                    <a:pt x="302234" y="119621"/>
                  </a:lnTo>
                  <a:lnTo>
                    <a:pt x="248081" y="119621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6829" y="118480"/>
                  </a:lnTo>
                  <a:lnTo>
                    <a:pt x="240268" y="156870"/>
                  </a:lnTo>
                  <a:lnTo>
                    <a:pt x="230974" y="186575"/>
                  </a:lnTo>
                  <a:lnTo>
                    <a:pt x="203834" y="167170"/>
                  </a:lnTo>
                  <a:lnTo>
                    <a:pt x="210795" y="148675"/>
                  </a:lnTo>
                  <a:lnTo>
                    <a:pt x="215768" y="125747"/>
                  </a:lnTo>
                  <a:lnTo>
                    <a:pt x="218752" y="98388"/>
                  </a:lnTo>
                  <a:lnTo>
                    <a:pt x="219748" y="66598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3"/>
                  </a:lnTo>
                  <a:lnTo>
                    <a:pt x="284657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52315" y="3686555"/>
              <a:ext cx="100583" cy="17983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4049257" y="3683714"/>
              <a:ext cx="88265" cy="167005"/>
            </a:xfrm>
            <a:custGeom>
              <a:avLst/>
              <a:gdLst/>
              <a:ahLst/>
              <a:cxnLst/>
              <a:rect l="l" t="t" r="r" b="b"/>
              <a:pathLst>
                <a:path w="88264" h="167004">
                  <a:moveTo>
                    <a:pt x="74803" y="126606"/>
                  </a:moveTo>
                  <a:lnTo>
                    <a:pt x="50457" y="126606"/>
                  </a:lnTo>
                  <a:lnTo>
                    <a:pt x="50457" y="166979"/>
                  </a:lnTo>
                  <a:lnTo>
                    <a:pt x="74803" y="166979"/>
                  </a:lnTo>
                  <a:lnTo>
                    <a:pt x="74803" y="126606"/>
                  </a:lnTo>
                  <a:close/>
                </a:path>
                <a:path w="88264" h="167004">
                  <a:moveTo>
                    <a:pt x="74803" y="0"/>
                  </a:moveTo>
                  <a:lnTo>
                    <a:pt x="54292" y="0"/>
                  </a:lnTo>
                  <a:lnTo>
                    <a:pt x="0" y="110947"/>
                  </a:lnTo>
                  <a:lnTo>
                    <a:pt x="0" y="126606"/>
                  </a:lnTo>
                  <a:lnTo>
                    <a:pt x="87998" y="126606"/>
                  </a:lnTo>
                  <a:lnTo>
                    <a:pt x="87998" y="102463"/>
                  </a:lnTo>
                  <a:lnTo>
                    <a:pt x="24333" y="102463"/>
                  </a:lnTo>
                  <a:lnTo>
                    <a:pt x="50457" y="49174"/>
                  </a:lnTo>
                  <a:lnTo>
                    <a:pt x="74803" y="49174"/>
                  </a:lnTo>
                  <a:lnTo>
                    <a:pt x="74803" y="0"/>
                  </a:lnTo>
                  <a:close/>
                </a:path>
                <a:path w="88264" h="167004">
                  <a:moveTo>
                    <a:pt x="74803" y="49174"/>
                  </a:moveTo>
                  <a:lnTo>
                    <a:pt x="50457" y="49174"/>
                  </a:lnTo>
                  <a:lnTo>
                    <a:pt x="50457" y="102463"/>
                  </a:lnTo>
                  <a:lnTo>
                    <a:pt x="74803" y="102463"/>
                  </a:lnTo>
                  <a:lnTo>
                    <a:pt x="74803" y="4917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049257" y="3683714"/>
              <a:ext cx="88265" cy="167005"/>
            </a:xfrm>
            <a:custGeom>
              <a:avLst/>
              <a:gdLst/>
              <a:ahLst/>
              <a:cxnLst/>
              <a:rect l="l" t="t" r="r" b="b"/>
              <a:pathLst>
                <a:path w="88264" h="167004">
                  <a:moveTo>
                    <a:pt x="50457" y="49174"/>
                  </a:moveTo>
                  <a:lnTo>
                    <a:pt x="24333" y="102463"/>
                  </a:lnTo>
                  <a:lnTo>
                    <a:pt x="50457" y="102463"/>
                  </a:lnTo>
                  <a:lnTo>
                    <a:pt x="50457" y="49174"/>
                  </a:lnTo>
                  <a:close/>
                </a:path>
                <a:path w="88264" h="167004">
                  <a:moveTo>
                    <a:pt x="54292" y="0"/>
                  </a:moveTo>
                  <a:lnTo>
                    <a:pt x="74803" y="0"/>
                  </a:lnTo>
                  <a:lnTo>
                    <a:pt x="74803" y="102463"/>
                  </a:lnTo>
                  <a:lnTo>
                    <a:pt x="87998" y="102463"/>
                  </a:lnTo>
                  <a:lnTo>
                    <a:pt x="87998" y="126606"/>
                  </a:lnTo>
                  <a:lnTo>
                    <a:pt x="74803" y="126606"/>
                  </a:lnTo>
                  <a:lnTo>
                    <a:pt x="74803" y="166979"/>
                  </a:lnTo>
                  <a:lnTo>
                    <a:pt x="50457" y="166979"/>
                  </a:lnTo>
                  <a:lnTo>
                    <a:pt x="50457" y="126606"/>
                  </a:lnTo>
                  <a:lnTo>
                    <a:pt x="0" y="126606"/>
                  </a:lnTo>
                  <a:lnTo>
                    <a:pt x="0" y="110947"/>
                  </a:lnTo>
                  <a:lnTo>
                    <a:pt x="54292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45408" y="2638044"/>
              <a:ext cx="402335" cy="199643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642537" y="263446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3" y="175412"/>
                  </a:moveTo>
                  <a:lnTo>
                    <a:pt x="91300" y="175412"/>
                  </a:lnTo>
                  <a:lnTo>
                    <a:pt x="111632" y="187350"/>
                  </a:lnTo>
                  <a:lnTo>
                    <a:pt x="119095" y="179560"/>
                  </a:lnTo>
                  <a:lnTo>
                    <a:pt x="122213" y="175412"/>
                  </a:lnTo>
                  <a:close/>
                </a:path>
                <a:path w="389254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799"/>
                  </a:lnTo>
                  <a:lnTo>
                    <a:pt x="144737" y="159298"/>
                  </a:lnTo>
                  <a:lnTo>
                    <a:pt x="149812" y="168222"/>
                  </a:lnTo>
                  <a:lnTo>
                    <a:pt x="154567" y="177572"/>
                  </a:lnTo>
                  <a:lnTo>
                    <a:pt x="159003" y="187350"/>
                  </a:lnTo>
                  <a:lnTo>
                    <a:pt x="186004" y="179184"/>
                  </a:lnTo>
                  <a:lnTo>
                    <a:pt x="182303" y="172107"/>
                  </a:lnTo>
                  <a:lnTo>
                    <a:pt x="178271" y="165334"/>
                  </a:lnTo>
                  <a:lnTo>
                    <a:pt x="173908" y="158867"/>
                  </a:lnTo>
                  <a:lnTo>
                    <a:pt x="169214" y="152704"/>
                  </a:lnTo>
                  <a:lnTo>
                    <a:pt x="164884" y="147764"/>
                  </a:lnTo>
                  <a:close/>
                </a:path>
                <a:path w="389254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3" y="175412"/>
                  </a:lnTo>
                  <a:lnTo>
                    <a:pt x="125634" y="170859"/>
                  </a:lnTo>
                  <a:lnTo>
                    <a:pt x="125987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4" h="187960">
                  <a:moveTo>
                    <a:pt x="124193" y="147764"/>
                  </a:moveTo>
                  <a:lnTo>
                    <a:pt x="109689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3"/>
                  </a:lnTo>
                  <a:lnTo>
                    <a:pt x="91300" y="170256"/>
                  </a:lnTo>
                  <a:lnTo>
                    <a:pt x="125987" y="170256"/>
                  </a:lnTo>
                  <a:lnTo>
                    <a:pt x="131133" y="161442"/>
                  </a:lnTo>
                  <a:lnTo>
                    <a:pt x="131249" y="161243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4" h="187960">
                  <a:moveTo>
                    <a:pt x="178638" y="37452"/>
                  </a:moveTo>
                  <a:lnTo>
                    <a:pt x="96646" y="37452"/>
                  </a:lnTo>
                  <a:lnTo>
                    <a:pt x="96646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29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4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29"/>
                  </a:lnTo>
                  <a:lnTo>
                    <a:pt x="249074" y="81045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6997"/>
                  </a:moveTo>
                  <a:lnTo>
                    <a:pt x="276555" y="185216"/>
                  </a:lnTo>
                  <a:lnTo>
                    <a:pt x="308863" y="185216"/>
                  </a:lnTo>
                  <a:lnTo>
                    <a:pt x="318905" y="183540"/>
                  </a:lnTo>
                  <a:lnTo>
                    <a:pt x="326077" y="178511"/>
                  </a:lnTo>
                  <a:lnTo>
                    <a:pt x="330379" y="170129"/>
                  </a:lnTo>
                  <a:lnTo>
                    <a:pt x="331812" y="158394"/>
                  </a:lnTo>
                  <a:lnTo>
                    <a:pt x="295567" y="158394"/>
                  </a:lnTo>
                  <a:lnTo>
                    <a:pt x="271754" y="156997"/>
                  </a:lnTo>
                  <a:close/>
                </a:path>
                <a:path w="389254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40" y="158394"/>
                  </a:lnTo>
                  <a:lnTo>
                    <a:pt x="331812" y="158394"/>
                  </a:lnTo>
                  <a:lnTo>
                    <a:pt x="331812" y="119621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65"/>
                  </a:lnTo>
                  <a:lnTo>
                    <a:pt x="371143" y="145454"/>
                  </a:lnTo>
                  <a:lnTo>
                    <a:pt x="378072" y="135762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799" y="44627"/>
                  </a:moveTo>
                  <a:lnTo>
                    <a:pt x="256819" y="44627"/>
                  </a:lnTo>
                  <a:lnTo>
                    <a:pt x="256819" y="70129"/>
                  </a:lnTo>
                  <a:lnTo>
                    <a:pt x="338912" y="70129"/>
                  </a:lnTo>
                  <a:lnTo>
                    <a:pt x="334619" y="72313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84" y="81902"/>
                  </a:lnTo>
                  <a:lnTo>
                    <a:pt x="272313" y="85229"/>
                  </a:lnTo>
                  <a:lnTo>
                    <a:pt x="278434" y="88087"/>
                  </a:lnTo>
                  <a:lnTo>
                    <a:pt x="283692" y="90398"/>
                  </a:lnTo>
                  <a:lnTo>
                    <a:pt x="288569" y="92710"/>
                  </a:lnTo>
                  <a:lnTo>
                    <a:pt x="294455" y="94119"/>
                  </a:lnTo>
                  <a:lnTo>
                    <a:pt x="341577" y="94119"/>
                  </a:lnTo>
                  <a:lnTo>
                    <a:pt x="351792" y="88087"/>
                  </a:lnTo>
                  <a:lnTo>
                    <a:pt x="361176" y="81045"/>
                  </a:lnTo>
                  <a:lnTo>
                    <a:pt x="369843" y="72930"/>
                  </a:lnTo>
                  <a:lnTo>
                    <a:pt x="377799" y="63741"/>
                  </a:lnTo>
                  <a:lnTo>
                    <a:pt x="377799" y="44627"/>
                  </a:lnTo>
                  <a:close/>
                </a:path>
                <a:path w="389254" h="187960">
                  <a:moveTo>
                    <a:pt x="293903" y="70129"/>
                  </a:moveTo>
                  <a:lnTo>
                    <a:pt x="280352" y="70129"/>
                  </a:lnTo>
                  <a:lnTo>
                    <a:pt x="265272" y="81902"/>
                  </a:lnTo>
                  <a:lnTo>
                    <a:pt x="319658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29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63"/>
                  </a:moveTo>
                  <a:lnTo>
                    <a:pt x="38823" y="23863"/>
                  </a:lnTo>
                  <a:lnTo>
                    <a:pt x="38823" y="161734"/>
                  </a:lnTo>
                  <a:lnTo>
                    <a:pt x="62191" y="161734"/>
                  </a:lnTo>
                  <a:lnTo>
                    <a:pt x="62191" y="23863"/>
                  </a:lnTo>
                  <a:close/>
                </a:path>
                <a:path w="389254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26" y="165980"/>
                  </a:lnTo>
                  <a:lnTo>
                    <a:pt x="33635" y="138731"/>
                  </a:lnTo>
                  <a:lnTo>
                    <a:pt x="35983" y="105410"/>
                  </a:lnTo>
                  <a:lnTo>
                    <a:pt x="36766" y="66014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642537" y="263446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3901" y="125374"/>
                  </a:moveTo>
                  <a:lnTo>
                    <a:pt x="151180" y="125374"/>
                  </a:lnTo>
                  <a:lnTo>
                    <a:pt x="151180" y="115938"/>
                  </a:lnTo>
                  <a:lnTo>
                    <a:pt x="123901" y="115938"/>
                  </a:lnTo>
                  <a:lnTo>
                    <a:pt x="123901" y="125374"/>
                  </a:lnTo>
                  <a:close/>
                </a:path>
                <a:path w="389254" h="187960">
                  <a:moveTo>
                    <a:pt x="123901" y="95097"/>
                  </a:moveTo>
                  <a:lnTo>
                    <a:pt x="151180" y="95097"/>
                  </a:lnTo>
                  <a:lnTo>
                    <a:pt x="151180" y="87210"/>
                  </a:lnTo>
                  <a:lnTo>
                    <a:pt x="123901" y="87210"/>
                  </a:lnTo>
                  <a:lnTo>
                    <a:pt x="123901" y="95097"/>
                  </a:lnTo>
                  <a:close/>
                </a:path>
                <a:path w="389254" h="187960">
                  <a:moveTo>
                    <a:pt x="293903" y="70129"/>
                  </a:moveTo>
                  <a:lnTo>
                    <a:pt x="302425" y="73634"/>
                  </a:lnTo>
                  <a:lnTo>
                    <a:pt x="308254" y="76149"/>
                  </a:lnTo>
                  <a:lnTo>
                    <a:pt x="313994" y="78905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13"/>
                  </a:lnTo>
                  <a:lnTo>
                    <a:pt x="338912" y="70129"/>
                  </a:lnTo>
                  <a:lnTo>
                    <a:pt x="293903" y="70129"/>
                  </a:lnTo>
                  <a:close/>
                </a:path>
                <a:path w="389254" h="187960">
                  <a:moveTo>
                    <a:pt x="123901" y="66370"/>
                  </a:moveTo>
                  <a:lnTo>
                    <a:pt x="151180" y="66370"/>
                  </a:lnTo>
                  <a:lnTo>
                    <a:pt x="151180" y="60045"/>
                  </a:lnTo>
                  <a:lnTo>
                    <a:pt x="123901" y="60045"/>
                  </a:lnTo>
                  <a:lnTo>
                    <a:pt x="123901" y="66370"/>
                  </a:lnTo>
                  <a:close/>
                </a:path>
                <a:path w="389254" h="187960">
                  <a:moveTo>
                    <a:pt x="38823" y="23863"/>
                  </a:moveTo>
                  <a:lnTo>
                    <a:pt x="62191" y="23863"/>
                  </a:lnTo>
                  <a:lnTo>
                    <a:pt x="62191" y="161734"/>
                  </a:lnTo>
                  <a:lnTo>
                    <a:pt x="38823" y="161734"/>
                  </a:lnTo>
                  <a:lnTo>
                    <a:pt x="38823" y="23863"/>
                  </a:lnTo>
                  <a:close/>
                </a:path>
                <a:path w="389254" h="187960">
                  <a:moveTo>
                    <a:pt x="10096" y="10083"/>
                  </a:moveTo>
                  <a:lnTo>
                    <a:pt x="36766" y="10083"/>
                  </a:lnTo>
                  <a:lnTo>
                    <a:pt x="36766" y="60007"/>
                  </a:lnTo>
                  <a:lnTo>
                    <a:pt x="36766" y="66014"/>
                  </a:lnTo>
                  <a:lnTo>
                    <a:pt x="35983" y="105410"/>
                  </a:lnTo>
                  <a:lnTo>
                    <a:pt x="33635" y="138731"/>
                  </a:lnTo>
                  <a:lnTo>
                    <a:pt x="29726" y="165980"/>
                  </a:lnTo>
                  <a:lnTo>
                    <a:pt x="24256" y="187159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83"/>
                  </a:lnTo>
                  <a:close/>
                </a:path>
                <a:path w="389254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04"/>
                  </a:lnTo>
                  <a:lnTo>
                    <a:pt x="173908" y="158867"/>
                  </a:lnTo>
                  <a:lnTo>
                    <a:pt x="178271" y="165334"/>
                  </a:lnTo>
                  <a:lnTo>
                    <a:pt x="182303" y="172107"/>
                  </a:lnTo>
                  <a:lnTo>
                    <a:pt x="186004" y="179184"/>
                  </a:lnTo>
                  <a:lnTo>
                    <a:pt x="159003" y="187350"/>
                  </a:lnTo>
                  <a:lnTo>
                    <a:pt x="154567" y="177572"/>
                  </a:lnTo>
                  <a:lnTo>
                    <a:pt x="149812" y="168222"/>
                  </a:lnTo>
                  <a:lnTo>
                    <a:pt x="144737" y="159298"/>
                  </a:lnTo>
                  <a:lnTo>
                    <a:pt x="139344" y="150799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10"/>
                  </a:lnTo>
                  <a:lnTo>
                    <a:pt x="131249" y="161243"/>
                  </a:lnTo>
                  <a:lnTo>
                    <a:pt x="125634" y="170859"/>
                  </a:lnTo>
                  <a:lnTo>
                    <a:pt x="119095" y="179560"/>
                  </a:lnTo>
                  <a:lnTo>
                    <a:pt x="111632" y="187350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83"/>
                  </a:lnTo>
                  <a:lnTo>
                    <a:pt x="91300" y="10083"/>
                  </a:lnTo>
                  <a:lnTo>
                    <a:pt x="91300" y="170256"/>
                  </a:lnTo>
                  <a:lnTo>
                    <a:pt x="95580" y="166243"/>
                  </a:lnTo>
                  <a:lnTo>
                    <a:pt x="100304" y="161442"/>
                  </a:lnTo>
                  <a:lnTo>
                    <a:pt x="104228" y="156641"/>
                  </a:lnTo>
                  <a:lnTo>
                    <a:pt x="107378" y="151815"/>
                  </a:lnTo>
                  <a:lnTo>
                    <a:pt x="109689" y="147764"/>
                  </a:lnTo>
                  <a:lnTo>
                    <a:pt x="96646" y="147764"/>
                  </a:lnTo>
                  <a:lnTo>
                    <a:pt x="96646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6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62"/>
                  </a:lnTo>
                  <a:lnTo>
                    <a:pt x="249135" y="39662"/>
                  </a:lnTo>
                  <a:lnTo>
                    <a:pt x="249135" y="78447"/>
                  </a:lnTo>
                  <a:lnTo>
                    <a:pt x="248767" y="94119"/>
                  </a:lnTo>
                  <a:lnTo>
                    <a:pt x="299123" y="94119"/>
                  </a:lnTo>
                  <a:lnTo>
                    <a:pt x="293712" y="93941"/>
                  </a:lnTo>
                  <a:lnTo>
                    <a:pt x="288569" y="92710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29"/>
                  </a:lnTo>
                  <a:lnTo>
                    <a:pt x="265353" y="81838"/>
                  </a:lnTo>
                  <a:lnTo>
                    <a:pt x="280352" y="70129"/>
                  </a:lnTo>
                  <a:lnTo>
                    <a:pt x="256819" y="70129"/>
                  </a:lnTo>
                  <a:lnTo>
                    <a:pt x="256819" y="44627"/>
                  </a:lnTo>
                  <a:lnTo>
                    <a:pt x="377799" y="44627"/>
                  </a:lnTo>
                  <a:lnTo>
                    <a:pt x="377799" y="63741"/>
                  </a:lnTo>
                  <a:lnTo>
                    <a:pt x="369843" y="72930"/>
                  </a:lnTo>
                  <a:lnTo>
                    <a:pt x="361176" y="81045"/>
                  </a:lnTo>
                  <a:lnTo>
                    <a:pt x="351798" y="88083"/>
                  </a:lnTo>
                  <a:lnTo>
                    <a:pt x="341706" y="94043"/>
                  </a:lnTo>
                  <a:lnTo>
                    <a:pt x="343928" y="94119"/>
                  </a:lnTo>
                  <a:lnTo>
                    <a:pt x="388670" y="94119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2"/>
                  </a:lnTo>
                  <a:lnTo>
                    <a:pt x="371143" y="145454"/>
                  </a:lnTo>
                  <a:lnTo>
                    <a:pt x="363131" y="154165"/>
                  </a:lnTo>
                  <a:lnTo>
                    <a:pt x="339877" y="137934"/>
                  </a:lnTo>
                  <a:lnTo>
                    <a:pt x="345096" y="133189"/>
                  </a:lnTo>
                  <a:lnTo>
                    <a:pt x="349781" y="128554"/>
                  </a:lnTo>
                  <a:lnTo>
                    <a:pt x="353930" y="124031"/>
                  </a:lnTo>
                  <a:lnTo>
                    <a:pt x="357543" y="119621"/>
                  </a:lnTo>
                  <a:lnTo>
                    <a:pt x="331812" y="119621"/>
                  </a:lnTo>
                  <a:lnTo>
                    <a:pt x="331812" y="158394"/>
                  </a:lnTo>
                  <a:lnTo>
                    <a:pt x="330379" y="170129"/>
                  </a:lnTo>
                  <a:lnTo>
                    <a:pt x="326077" y="178511"/>
                  </a:lnTo>
                  <a:lnTo>
                    <a:pt x="318905" y="183540"/>
                  </a:lnTo>
                  <a:lnTo>
                    <a:pt x="308863" y="185216"/>
                  </a:lnTo>
                  <a:lnTo>
                    <a:pt x="276555" y="185216"/>
                  </a:lnTo>
                  <a:lnTo>
                    <a:pt x="271754" y="156997"/>
                  </a:lnTo>
                  <a:lnTo>
                    <a:pt x="295351" y="158381"/>
                  </a:lnTo>
                  <a:lnTo>
                    <a:pt x="295567" y="158369"/>
                  </a:lnTo>
                  <a:lnTo>
                    <a:pt x="295795" y="158356"/>
                  </a:lnTo>
                  <a:lnTo>
                    <a:pt x="296049" y="158356"/>
                  </a:lnTo>
                  <a:lnTo>
                    <a:pt x="300177" y="158356"/>
                  </a:lnTo>
                  <a:lnTo>
                    <a:pt x="302234" y="156235"/>
                  </a:lnTo>
                  <a:lnTo>
                    <a:pt x="302234" y="151993"/>
                  </a:lnTo>
                  <a:lnTo>
                    <a:pt x="302234" y="119621"/>
                  </a:lnTo>
                  <a:lnTo>
                    <a:pt x="248081" y="119621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0268" y="156870"/>
                  </a:lnTo>
                  <a:lnTo>
                    <a:pt x="230974" y="186575"/>
                  </a:lnTo>
                  <a:lnTo>
                    <a:pt x="203834" y="167170"/>
                  </a:lnTo>
                  <a:lnTo>
                    <a:pt x="210795" y="148675"/>
                  </a:lnTo>
                  <a:lnTo>
                    <a:pt x="215768" y="125747"/>
                  </a:lnTo>
                  <a:lnTo>
                    <a:pt x="218752" y="98388"/>
                  </a:lnTo>
                  <a:lnTo>
                    <a:pt x="219748" y="66598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4"/>
                  </a:lnTo>
                  <a:lnTo>
                    <a:pt x="284657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55364" y="2651759"/>
              <a:ext cx="94487" cy="175259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052357" y="2648239"/>
              <a:ext cx="81915" cy="163195"/>
            </a:xfrm>
            <a:custGeom>
              <a:avLst/>
              <a:gdLst/>
              <a:ahLst/>
              <a:cxnLst/>
              <a:rect l="l" t="t" r="r" b="b"/>
              <a:pathLst>
                <a:path w="81914" h="163194">
                  <a:moveTo>
                    <a:pt x="75577" y="0"/>
                  </a:moveTo>
                  <a:lnTo>
                    <a:pt x="4660" y="0"/>
                  </a:lnTo>
                  <a:lnTo>
                    <a:pt x="4660" y="91490"/>
                  </a:lnTo>
                  <a:lnTo>
                    <a:pt x="28613" y="91490"/>
                  </a:lnTo>
                  <a:lnTo>
                    <a:pt x="31203" y="79070"/>
                  </a:lnTo>
                  <a:lnTo>
                    <a:pt x="35775" y="72859"/>
                  </a:lnTo>
                  <a:lnTo>
                    <a:pt x="46672" y="72859"/>
                  </a:lnTo>
                  <a:lnTo>
                    <a:pt x="50292" y="75006"/>
                  </a:lnTo>
                  <a:lnTo>
                    <a:pt x="57454" y="107365"/>
                  </a:lnTo>
                  <a:lnTo>
                    <a:pt x="57135" y="115392"/>
                  </a:lnTo>
                  <a:lnTo>
                    <a:pt x="45593" y="138760"/>
                  </a:lnTo>
                  <a:lnTo>
                    <a:pt x="36093" y="138760"/>
                  </a:lnTo>
                  <a:lnTo>
                    <a:pt x="32753" y="137515"/>
                  </a:lnTo>
                  <a:lnTo>
                    <a:pt x="30772" y="135026"/>
                  </a:lnTo>
                  <a:lnTo>
                    <a:pt x="27457" y="131457"/>
                  </a:lnTo>
                  <a:lnTo>
                    <a:pt x="25184" y="125006"/>
                  </a:lnTo>
                  <a:lnTo>
                    <a:pt x="23952" y="115671"/>
                  </a:lnTo>
                  <a:lnTo>
                    <a:pt x="0" y="126644"/>
                  </a:lnTo>
                  <a:lnTo>
                    <a:pt x="26020" y="161026"/>
                  </a:lnTo>
                  <a:lnTo>
                    <a:pt x="40792" y="162902"/>
                  </a:lnTo>
                  <a:lnTo>
                    <a:pt x="50953" y="161600"/>
                  </a:lnTo>
                  <a:lnTo>
                    <a:pt x="79702" y="127542"/>
                  </a:lnTo>
                  <a:lnTo>
                    <a:pt x="81788" y="107365"/>
                  </a:lnTo>
                  <a:lnTo>
                    <a:pt x="81192" y="92980"/>
                  </a:lnTo>
                  <a:lnTo>
                    <a:pt x="60355" y="54324"/>
                  </a:lnTo>
                  <a:lnTo>
                    <a:pt x="44678" y="51231"/>
                  </a:lnTo>
                  <a:lnTo>
                    <a:pt x="36169" y="51231"/>
                  </a:lnTo>
                  <a:lnTo>
                    <a:pt x="30949" y="54533"/>
                  </a:lnTo>
                  <a:lnTo>
                    <a:pt x="29006" y="61137"/>
                  </a:lnTo>
                  <a:lnTo>
                    <a:pt x="29006" y="23952"/>
                  </a:lnTo>
                  <a:lnTo>
                    <a:pt x="75577" y="23952"/>
                  </a:lnTo>
                  <a:lnTo>
                    <a:pt x="7557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052357" y="2648239"/>
              <a:ext cx="81915" cy="163195"/>
            </a:xfrm>
            <a:custGeom>
              <a:avLst/>
              <a:gdLst/>
              <a:ahLst/>
              <a:cxnLst/>
              <a:rect l="l" t="t" r="r" b="b"/>
              <a:pathLst>
                <a:path w="81914" h="163194">
                  <a:moveTo>
                    <a:pt x="4660" y="0"/>
                  </a:moveTo>
                  <a:lnTo>
                    <a:pt x="75577" y="0"/>
                  </a:lnTo>
                  <a:lnTo>
                    <a:pt x="75577" y="23952"/>
                  </a:lnTo>
                  <a:lnTo>
                    <a:pt x="29006" y="23952"/>
                  </a:lnTo>
                  <a:lnTo>
                    <a:pt x="29006" y="61137"/>
                  </a:lnTo>
                  <a:lnTo>
                    <a:pt x="30949" y="54533"/>
                  </a:lnTo>
                  <a:lnTo>
                    <a:pt x="36169" y="51231"/>
                  </a:lnTo>
                  <a:lnTo>
                    <a:pt x="44678" y="51231"/>
                  </a:lnTo>
                  <a:lnTo>
                    <a:pt x="79405" y="80891"/>
                  </a:lnTo>
                  <a:lnTo>
                    <a:pt x="81788" y="107365"/>
                  </a:lnTo>
                  <a:lnTo>
                    <a:pt x="81266" y="118162"/>
                  </a:lnTo>
                  <a:lnTo>
                    <a:pt x="59780" y="157692"/>
                  </a:lnTo>
                  <a:lnTo>
                    <a:pt x="40792" y="162902"/>
                  </a:lnTo>
                  <a:lnTo>
                    <a:pt x="32936" y="162433"/>
                  </a:lnTo>
                  <a:lnTo>
                    <a:pt x="2152" y="135814"/>
                  </a:lnTo>
                  <a:lnTo>
                    <a:pt x="0" y="126644"/>
                  </a:lnTo>
                  <a:lnTo>
                    <a:pt x="23952" y="115671"/>
                  </a:lnTo>
                  <a:lnTo>
                    <a:pt x="25184" y="125006"/>
                  </a:lnTo>
                  <a:lnTo>
                    <a:pt x="27457" y="131457"/>
                  </a:lnTo>
                  <a:lnTo>
                    <a:pt x="30772" y="135026"/>
                  </a:lnTo>
                  <a:lnTo>
                    <a:pt x="32753" y="137515"/>
                  </a:lnTo>
                  <a:lnTo>
                    <a:pt x="36093" y="138760"/>
                  </a:lnTo>
                  <a:lnTo>
                    <a:pt x="40792" y="138760"/>
                  </a:lnTo>
                  <a:lnTo>
                    <a:pt x="45593" y="138760"/>
                  </a:lnTo>
                  <a:lnTo>
                    <a:pt x="49441" y="136855"/>
                  </a:lnTo>
                  <a:lnTo>
                    <a:pt x="57454" y="107365"/>
                  </a:lnTo>
                  <a:lnTo>
                    <a:pt x="57188" y="97683"/>
                  </a:lnTo>
                  <a:lnTo>
                    <a:pt x="46672" y="72859"/>
                  </a:lnTo>
                  <a:lnTo>
                    <a:pt x="42354" y="72859"/>
                  </a:lnTo>
                  <a:lnTo>
                    <a:pt x="35775" y="72859"/>
                  </a:lnTo>
                  <a:lnTo>
                    <a:pt x="31203" y="79070"/>
                  </a:lnTo>
                  <a:lnTo>
                    <a:pt x="28613" y="91490"/>
                  </a:lnTo>
                  <a:lnTo>
                    <a:pt x="4660" y="91490"/>
                  </a:lnTo>
                  <a:lnTo>
                    <a:pt x="466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45408" y="1595627"/>
              <a:ext cx="402335" cy="19964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642537" y="159240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9" y="175412"/>
                  </a:moveTo>
                  <a:lnTo>
                    <a:pt x="91300" y="175412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19" y="175412"/>
                  </a:lnTo>
                  <a:close/>
                </a:path>
                <a:path w="389254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799"/>
                  </a:lnTo>
                  <a:lnTo>
                    <a:pt x="144737" y="159300"/>
                  </a:lnTo>
                  <a:lnTo>
                    <a:pt x="149812" y="168228"/>
                  </a:lnTo>
                  <a:lnTo>
                    <a:pt x="154567" y="177583"/>
                  </a:lnTo>
                  <a:lnTo>
                    <a:pt x="159003" y="187363"/>
                  </a:lnTo>
                  <a:lnTo>
                    <a:pt x="186004" y="179184"/>
                  </a:lnTo>
                  <a:lnTo>
                    <a:pt x="182303" y="172107"/>
                  </a:lnTo>
                  <a:lnTo>
                    <a:pt x="178271" y="165336"/>
                  </a:lnTo>
                  <a:lnTo>
                    <a:pt x="173908" y="158872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4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9" y="175412"/>
                  </a:lnTo>
                  <a:lnTo>
                    <a:pt x="125634" y="170865"/>
                  </a:lnTo>
                  <a:lnTo>
                    <a:pt x="125990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4" h="187960">
                  <a:moveTo>
                    <a:pt x="124193" y="147764"/>
                  </a:moveTo>
                  <a:lnTo>
                    <a:pt x="109689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2"/>
                  </a:lnTo>
                  <a:lnTo>
                    <a:pt x="91300" y="170256"/>
                  </a:lnTo>
                  <a:lnTo>
                    <a:pt x="125990" y="170256"/>
                  </a:lnTo>
                  <a:lnTo>
                    <a:pt x="131134" y="161442"/>
                  </a:lnTo>
                  <a:lnTo>
                    <a:pt x="131249" y="161245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4" h="187960">
                  <a:moveTo>
                    <a:pt x="178638" y="37452"/>
                  </a:moveTo>
                  <a:lnTo>
                    <a:pt x="96646" y="37452"/>
                  </a:lnTo>
                  <a:lnTo>
                    <a:pt x="96646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4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51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21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77"/>
                  </a:lnTo>
                  <a:lnTo>
                    <a:pt x="371143" y="145460"/>
                  </a:lnTo>
                  <a:lnTo>
                    <a:pt x="378072" y="135764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799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42" y="88090"/>
                  </a:lnTo>
                  <a:lnTo>
                    <a:pt x="283692" y="90398"/>
                  </a:lnTo>
                  <a:lnTo>
                    <a:pt x="288569" y="92709"/>
                  </a:lnTo>
                  <a:lnTo>
                    <a:pt x="294395" y="94119"/>
                  </a:lnTo>
                  <a:lnTo>
                    <a:pt x="341598" y="94119"/>
                  </a:lnTo>
                  <a:lnTo>
                    <a:pt x="351798" y="88090"/>
                  </a:lnTo>
                  <a:lnTo>
                    <a:pt x="361176" y="81051"/>
                  </a:lnTo>
                  <a:lnTo>
                    <a:pt x="369843" y="72935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3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5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5"/>
                  </a:moveTo>
                  <a:lnTo>
                    <a:pt x="38823" y="23875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5"/>
                  </a:lnTo>
                  <a:close/>
                </a:path>
                <a:path w="389254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26" y="165986"/>
                  </a:lnTo>
                  <a:lnTo>
                    <a:pt x="33635" y="138737"/>
                  </a:lnTo>
                  <a:lnTo>
                    <a:pt x="35983" y="105417"/>
                  </a:lnTo>
                  <a:lnTo>
                    <a:pt x="36766" y="66027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642537" y="1592402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3901" y="125374"/>
                  </a:moveTo>
                  <a:lnTo>
                    <a:pt x="151180" y="125374"/>
                  </a:lnTo>
                  <a:lnTo>
                    <a:pt x="151180" y="115938"/>
                  </a:lnTo>
                  <a:lnTo>
                    <a:pt x="123901" y="115938"/>
                  </a:lnTo>
                  <a:lnTo>
                    <a:pt x="123901" y="125374"/>
                  </a:lnTo>
                  <a:close/>
                </a:path>
                <a:path w="389254" h="187960">
                  <a:moveTo>
                    <a:pt x="123901" y="95097"/>
                  </a:moveTo>
                  <a:lnTo>
                    <a:pt x="151180" y="95097"/>
                  </a:lnTo>
                  <a:lnTo>
                    <a:pt x="151180" y="87210"/>
                  </a:lnTo>
                  <a:lnTo>
                    <a:pt x="123901" y="87210"/>
                  </a:lnTo>
                  <a:lnTo>
                    <a:pt x="123901" y="95097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302425" y="73634"/>
                  </a:lnTo>
                  <a:lnTo>
                    <a:pt x="308254" y="76149"/>
                  </a:lnTo>
                  <a:lnTo>
                    <a:pt x="313994" y="78905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26"/>
                  </a:lnTo>
                  <a:lnTo>
                    <a:pt x="338912" y="70142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123901" y="66370"/>
                  </a:moveTo>
                  <a:lnTo>
                    <a:pt x="151180" y="66370"/>
                  </a:lnTo>
                  <a:lnTo>
                    <a:pt x="151180" y="60045"/>
                  </a:lnTo>
                  <a:lnTo>
                    <a:pt x="123901" y="60045"/>
                  </a:lnTo>
                  <a:lnTo>
                    <a:pt x="123901" y="66370"/>
                  </a:lnTo>
                  <a:close/>
                </a:path>
                <a:path w="389254" h="187960">
                  <a:moveTo>
                    <a:pt x="38823" y="23875"/>
                  </a:moveTo>
                  <a:lnTo>
                    <a:pt x="62191" y="23875"/>
                  </a:lnTo>
                  <a:lnTo>
                    <a:pt x="62191" y="161747"/>
                  </a:lnTo>
                  <a:lnTo>
                    <a:pt x="38823" y="161747"/>
                  </a:lnTo>
                  <a:lnTo>
                    <a:pt x="38823" y="23875"/>
                  </a:lnTo>
                  <a:close/>
                </a:path>
                <a:path w="389254" h="187960">
                  <a:moveTo>
                    <a:pt x="10096" y="10083"/>
                  </a:moveTo>
                  <a:lnTo>
                    <a:pt x="36766" y="10083"/>
                  </a:lnTo>
                  <a:lnTo>
                    <a:pt x="36766" y="60007"/>
                  </a:lnTo>
                  <a:lnTo>
                    <a:pt x="36766" y="66027"/>
                  </a:lnTo>
                  <a:lnTo>
                    <a:pt x="35983" y="105417"/>
                  </a:lnTo>
                  <a:lnTo>
                    <a:pt x="33635" y="138737"/>
                  </a:lnTo>
                  <a:lnTo>
                    <a:pt x="29726" y="165986"/>
                  </a:lnTo>
                  <a:lnTo>
                    <a:pt x="24256" y="187159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83"/>
                  </a:lnTo>
                  <a:close/>
                </a:path>
                <a:path w="389254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17"/>
                  </a:lnTo>
                  <a:lnTo>
                    <a:pt x="173908" y="158872"/>
                  </a:lnTo>
                  <a:lnTo>
                    <a:pt x="178271" y="165336"/>
                  </a:lnTo>
                  <a:lnTo>
                    <a:pt x="182303" y="172107"/>
                  </a:lnTo>
                  <a:lnTo>
                    <a:pt x="186004" y="179184"/>
                  </a:lnTo>
                  <a:lnTo>
                    <a:pt x="159003" y="187363"/>
                  </a:lnTo>
                  <a:lnTo>
                    <a:pt x="154567" y="177583"/>
                  </a:lnTo>
                  <a:lnTo>
                    <a:pt x="149812" y="168228"/>
                  </a:lnTo>
                  <a:lnTo>
                    <a:pt x="144737" y="159300"/>
                  </a:lnTo>
                  <a:lnTo>
                    <a:pt x="139344" y="150799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10"/>
                  </a:lnTo>
                  <a:lnTo>
                    <a:pt x="131249" y="161245"/>
                  </a:lnTo>
                  <a:lnTo>
                    <a:pt x="125634" y="170865"/>
                  </a:lnTo>
                  <a:lnTo>
                    <a:pt x="119095" y="179571"/>
                  </a:lnTo>
                  <a:lnTo>
                    <a:pt x="111632" y="187363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83"/>
                  </a:lnTo>
                  <a:lnTo>
                    <a:pt x="91300" y="10083"/>
                  </a:lnTo>
                  <a:lnTo>
                    <a:pt x="91300" y="170256"/>
                  </a:lnTo>
                  <a:lnTo>
                    <a:pt x="95580" y="166242"/>
                  </a:lnTo>
                  <a:lnTo>
                    <a:pt x="100304" y="161442"/>
                  </a:lnTo>
                  <a:lnTo>
                    <a:pt x="104228" y="156641"/>
                  </a:lnTo>
                  <a:lnTo>
                    <a:pt x="107378" y="151815"/>
                  </a:lnTo>
                  <a:lnTo>
                    <a:pt x="109689" y="147764"/>
                  </a:lnTo>
                  <a:lnTo>
                    <a:pt x="96646" y="147764"/>
                  </a:lnTo>
                  <a:lnTo>
                    <a:pt x="96646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5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62"/>
                  </a:lnTo>
                  <a:lnTo>
                    <a:pt x="249135" y="39662"/>
                  </a:lnTo>
                  <a:lnTo>
                    <a:pt x="249135" y="78447"/>
                  </a:lnTo>
                  <a:lnTo>
                    <a:pt x="248767" y="94119"/>
                  </a:lnTo>
                  <a:lnTo>
                    <a:pt x="299123" y="94119"/>
                  </a:lnTo>
                  <a:lnTo>
                    <a:pt x="293712" y="93954"/>
                  </a:lnTo>
                  <a:lnTo>
                    <a:pt x="288569" y="92709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42"/>
                  </a:lnTo>
                  <a:lnTo>
                    <a:pt x="265353" y="81851"/>
                  </a:lnTo>
                  <a:lnTo>
                    <a:pt x="280352" y="70142"/>
                  </a:lnTo>
                  <a:lnTo>
                    <a:pt x="256819" y="70142"/>
                  </a:lnTo>
                  <a:lnTo>
                    <a:pt x="256819" y="44640"/>
                  </a:lnTo>
                  <a:lnTo>
                    <a:pt x="377799" y="44640"/>
                  </a:lnTo>
                  <a:lnTo>
                    <a:pt x="377799" y="63741"/>
                  </a:lnTo>
                  <a:lnTo>
                    <a:pt x="369843" y="72935"/>
                  </a:lnTo>
                  <a:lnTo>
                    <a:pt x="361176" y="81051"/>
                  </a:lnTo>
                  <a:lnTo>
                    <a:pt x="351798" y="88090"/>
                  </a:lnTo>
                  <a:lnTo>
                    <a:pt x="341706" y="94056"/>
                  </a:lnTo>
                  <a:lnTo>
                    <a:pt x="343928" y="94119"/>
                  </a:lnTo>
                  <a:lnTo>
                    <a:pt x="388670" y="94119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4"/>
                  </a:lnTo>
                  <a:lnTo>
                    <a:pt x="371143" y="145460"/>
                  </a:lnTo>
                  <a:lnTo>
                    <a:pt x="363131" y="154177"/>
                  </a:lnTo>
                  <a:lnTo>
                    <a:pt x="339877" y="137934"/>
                  </a:lnTo>
                  <a:lnTo>
                    <a:pt x="345096" y="133189"/>
                  </a:lnTo>
                  <a:lnTo>
                    <a:pt x="349781" y="128554"/>
                  </a:lnTo>
                  <a:lnTo>
                    <a:pt x="353930" y="124031"/>
                  </a:lnTo>
                  <a:lnTo>
                    <a:pt x="357543" y="119621"/>
                  </a:lnTo>
                  <a:lnTo>
                    <a:pt x="331812" y="119621"/>
                  </a:lnTo>
                  <a:lnTo>
                    <a:pt x="331812" y="158407"/>
                  </a:lnTo>
                  <a:lnTo>
                    <a:pt x="330379" y="170141"/>
                  </a:lnTo>
                  <a:lnTo>
                    <a:pt x="326077" y="178523"/>
                  </a:lnTo>
                  <a:lnTo>
                    <a:pt x="318905" y="183553"/>
                  </a:lnTo>
                  <a:lnTo>
                    <a:pt x="308863" y="185229"/>
                  </a:lnTo>
                  <a:lnTo>
                    <a:pt x="276555" y="185229"/>
                  </a:lnTo>
                  <a:lnTo>
                    <a:pt x="271754" y="157010"/>
                  </a:lnTo>
                  <a:lnTo>
                    <a:pt x="295351" y="158381"/>
                  </a:lnTo>
                  <a:lnTo>
                    <a:pt x="295567" y="158368"/>
                  </a:lnTo>
                  <a:lnTo>
                    <a:pt x="295795" y="158368"/>
                  </a:lnTo>
                  <a:lnTo>
                    <a:pt x="296049" y="158368"/>
                  </a:lnTo>
                  <a:lnTo>
                    <a:pt x="300177" y="158368"/>
                  </a:lnTo>
                  <a:lnTo>
                    <a:pt x="302234" y="156235"/>
                  </a:lnTo>
                  <a:lnTo>
                    <a:pt x="302234" y="151993"/>
                  </a:lnTo>
                  <a:lnTo>
                    <a:pt x="302234" y="119621"/>
                  </a:lnTo>
                  <a:lnTo>
                    <a:pt x="248081" y="119621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6829" y="118485"/>
                  </a:lnTo>
                  <a:lnTo>
                    <a:pt x="240268" y="156870"/>
                  </a:lnTo>
                  <a:lnTo>
                    <a:pt x="230974" y="186575"/>
                  </a:lnTo>
                  <a:lnTo>
                    <a:pt x="203834" y="167170"/>
                  </a:lnTo>
                  <a:lnTo>
                    <a:pt x="210795" y="148675"/>
                  </a:lnTo>
                  <a:lnTo>
                    <a:pt x="215768" y="125747"/>
                  </a:lnTo>
                  <a:lnTo>
                    <a:pt x="218752" y="98388"/>
                  </a:lnTo>
                  <a:lnTo>
                    <a:pt x="219748" y="66598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3"/>
                  </a:lnTo>
                  <a:lnTo>
                    <a:pt x="284657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55364" y="1604771"/>
              <a:ext cx="94487" cy="17983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4052478" y="1602107"/>
              <a:ext cx="81915" cy="167005"/>
            </a:xfrm>
            <a:custGeom>
              <a:avLst/>
              <a:gdLst/>
              <a:ahLst/>
              <a:cxnLst/>
              <a:rect l="l" t="t" r="r" b="b"/>
              <a:pathLst>
                <a:path w="81914" h="167005">
                  <a:moveTo>
                    <a:pt x="41447" y="0"/>
                  </a:moveTo>
                  <a:lnTo>
                    <a:pt x="7729" y="22123"/>
                  </a:lnTo>
                  <a:lnTo>
                    <a:pt x="371" y="65380"/>
                  </a:lnTo>
                  <a:lnTo>
                    <a:pt x="0" y="89184"/>
                  </a:lnTo>
                  <a:lnTo>
                    <a:pt x="630" y="106985"/>
                  </a:lnTo>
                  <a:lnTo>
                    <a:pt x="11869" y="150583"/>
                  </a:lnTo>
                  <a:lnTo>
                    <a:pt x="43009" y="166979"/>
                  </a:lnTo>
                  <a:lnTo>
                    <a:pt x="51350" y="165955"/>
                  </a:lnTo>
                  <a:lnTo>
                    <a:pt x="51718" y="165955"/>
                  </a:lnTo>
                  <a:lnTo>
                    <a:pt x="59732" y="162626"/>
                  </a:lnTo>
                  <a:lnTo>
                    <a:pt x="66587" y="157185"/>
                  </a:lnTo>
                  <a:lnTo>
                    <a:pt x="72435" y="149567"/>
                  </a:lnTo>
                  <a:lnTo>
                    <a:pt x="75909" y="142836"/>
                  </a:lnTo>
                  <a:lnTo>
                    <a:pt x="36164" y="142836"/>
                  </a:lnTo>
                  <a:lnTo>
                    <a:pt x="32075" y="139992"/>
                  </a:lnTo>
                  <a:lnTo>
                    <a:pt x="24234" y="96012"/>
                  </a:lnTo>
                  <a:lnTo>
                    <a:pt x="24226" y="95694"/>
                  </a:lnTo>
                  <a:lnTo>
                    <a:pt x="29462" y="89184"/>
                  </a:lnTo>
                  <a:lnTo>
                    <a:pt x="34727" y="84532"/>
                  </a:lnTo>
                  <a:lnTo>
                    <a:pt x="40019" y="81740"/>
                  </a:lnTo>
                  <a:lnTo>
                    <a:pt x="45333" y="80810"/>
                  </a:lnTo>
                  <a:lnTo>
                    <a:pt x="77275" y="80810"/>
                  </a:lnTo>
                  <a:lnTo>
                    <a:pt x="75132" y="75258"/>
                  </a:lnTo>
                  <a:lnTo>
                    <a:pt x="73589" y="72974"/>
                  </a:lnTo>
                  <a:lnTo>
                    <a:pt x="24226" y="72974"/>
                  </a:lnTo>
                  <a:lnTo>
                    <a:pt x="24342" y="67729"/>
                  </a:lnTo>
                  <a:lnTo>
                    <a:pt x="30322" y="28917"/>
                  </a:lnTo>
                  <a:lnTo>
                    <a:pt x="34932" y="24333"/>
                  </a:lnTo>
                  <a:lnTo>
                    <a:pt x="73743" y="24333"/>
                  </a:lnTo>
                  <a:lnTo>
                    <a:pt x="72012" y="19164"/>
                  </a:lnTo>
                  <a:lnTo>
                    <a:pt x="64418" y="8516"/>
                  </a:lnTo>
                  <a:lnTo>
                    <a:pt x="54229" y="2129"/>
                  </a:lnTo>
                  <a:lnTo>
                    <a:pt x="41447" y="0"/>
                  </a:lnTo>
                  <a:close/>
                </a:path>
                <a:path w="81914" h="167005">
                  <a:moveTo>
                    <a:pt x="77275" y="80810"/>
                  </a:moveTo>
                  <a:lnTo>
                    <a:pt x="48458" y="80810"/>
                  </a:lnTo>
                  <a:lnTo>
                    <a:pt x="51290" y="82257"/>
                  </a:lnTo>
                  <a:lnTo>
                    <a:pt x="53817" y="85166"/>
                  </a:lnTo>
                  <a:lnTo>
                    <a:pt x="56154" y="88036"/>
                  </a:lnTo>
                  <a:lnTo>
                    <a:pt x="57276" y="95694"/>
                  </a:lnTo>
                  <a:lnTo>
                    <a:pt x="57322" y="109105"/>
                  </a:lnTo>
                  <a:lnTo>
                    <a:pt x="57051" y="116566"/>
                  </a:lnTo>
                  <a:lnTo>
                    <a:pt x="46819" y="142836"/>
                  </a:lnTo>
                  <a:lnTo>
                    <a:pt x="75909" y="142836"/>
                  </a:lnTo>
                  <a:lnTo>
                    <a:pt x="76476" y="141738"/>
                  </a:lnTo>
                  <a:lnTo>
                    <a:pt x="79361" y="132384"/>
                  </a:lnTo>
                  <a:lnTo>
                    <a:pt x="81092" y="121507"/>
                  </a:lnTo>
                  <a:lnTo>
                    <a:pt x="81668" y="109105"/>
                  </a:lnTo>
                  <a:lnTo>
                    <a:pt x="80945" y="96012"/>
                  </a:lnTo>
                  <a:lnTo>
                    <a:pt x="78985" y="85813"/>
                  </a:lnTo>
                  <a:lnTo>
                    <a:pt x="78860" y="85166"/>
                  </a:lnTo>
                  <a:lnTo>
                    <a:pt x="78763" y="84664"/>
                  </a:lnTo>
                  <a:lnTo>
                    <a:pt x="77275" y="80810"/>
                  </a:lnTo>
                  <a:close/>
                </a:path>
                <a:path w="81914" h="167005">
                  <a:moveTo>
                    <a:pt x="58313" y="58216"/>
                  </a:moveTo>
                  <a:lnTo>
                    <a:pt x="50769" y="58216"/>
                  </a:lnTo>
                  <a:lnTo>
                    <a:pt x="42423" y="59138"/>
                  </a:lnTo>
                  <a:lnTo>
                    <a:pt x="35216" y="61904"/>
                  </a:lnTo>
                  <a:lnTo>
                    <a:pt x="29150" y="66516"/>
                  </a:lnTo>
                  <a:lnTo>
                    <a:pt x="24226" y="72974"/>
                  </a:lnTo>
                  <a:lnTo>
                    <a:pt x="73589" y="72974"/>
                  </a:lnTo>
                  <a:lnTo>
                    <a:pt x="70048" y="67729"/>
                  </a:lnTo>
                  <a:lnTo>
                    <a:pt x="64739" y="61391"/>
                  </a:lnTo>
                  <a:lnTo>
                    <a:pt x="58313" y="58216"/>
                  </a:lnTo>
                  <a:close/>
                </a:path>
                <a:path w="81914" h="167005">
                  <a:moveTo>
                    <a:pt x="73743" y="24333"/>
                  </a:moveTo>
                  <a:lnTo>
                    <a:pt x="47150" y="24333"/>
                  </a:lnTo>
                  <a:lnTo>
                    <a:pt x="51023" y="31254"/>
                  </a:lnTo>
                  <a:lnTo>
                    <a:pt x="53068" y="45097"/>
                  </a:lnTo>
                  <a:lnTo>
                    <a:pt x="77007" y="34074"/>
                  </a:lnTo>
                  <a:lnTo>
                    <a:pt x="73743" y="2433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052359" y="1602107"/>
              <a:ext cx="81915" cy="167005"/>
            </a:xfrm>
            <a:custGeom>
              <a:avLst/>
              <a:gdLst/>
              <a:ahLst/>
              <a:cxnLst/>
              <a:rect l="l" t="t" r="r" b="b"/>
              <a:pathLst>
                <a:path w="81914" h="167005">
                  <a:moveTo>
                    <a:pt x="45453" y="80810"/>
                  </a:moveTo>
                  <a:lnTo>
                    <a:pt x="40138" y="81740"/>
                  </a:lnTo>
                  <a:lnTo>
                    <a:pt x="34847" y="84532"/>
                  </a:lnTo>
                  <a:lnTo>
                    <a:pt x="29581" y="89184"/>
                  </a:lnTo>
                  <a:lnTo>
                    <a:pt x="24345" y="95694"/>
                  </a:lnTo>
                  <a:lnTo>
                    <a:pt x="24653" y="108465"/>
                  </a:lnTo>
                  <a:lnTo>
                    <a:pt x="36283" y="142836"/>
                  </a:lnTo>
                  <a:lnTo>
                    <a:pt x="41567" y="142836"/>
                  </a:lnTo>
                  <a:lnTo>
                    <a:pt x="46939" y="142836"/>
                  </a:lnTo>
                  <a:lnTo>
                    <a:pt x="57442" y="109105"/>
                  </a:lnTo>
                  <a:lnTo>
                    <a:pt x="57442" y="96012"/>
                  </a:lnTo>
                  <a:lnTo>
                    <a:pt x="56273" y="88036"/>
                  </a:lnTo>
                  <a:lnTo>
                    <a:pt x="53936" y="85166"/>
                  </a:lnTo>
                  <a:lnTo>
                    <a:pt x="51409" y="82257"/>
                  </a:lnTo>
                  <a:lnTo>
                    <a:pt x="48577" y="80810"/>
                  </a:lnTo>
                  <a:lnTo>
                    <a:pt x="45453" y="80810"/>
                  </a:lnTo>
                  <a:close/>
                </a:path>
                <a:path w="81914" h="167005">
                  <a:moveTo>
                    <a:pt x="41567" y="0"/>
                  </a:moveTo>
                  <a:lnTo>
                    <a:pt x="54349" y="2129"/>
                  </a:lnTo>
                  <a:lnTo>
                    <a:pt x="64538" y="8516"/>
                  </a:lnTo>
                  <a:lnTo>
                    <a:pt x="72131" y="19164"/>
                  </a:lnTo>
                  <a:lnTo>
                    <a:pt x="77127" y="34074"/>
                  </a:lnTo>
                  <a:lnTo>
                    <a:pt x="53187" y="45097"/>
                  </a:lnTo>
                  <a:lnTo>
                    <a:pt x="51142" y="31254"/>
                  </a:lnTo>
                  <a:lnTo>
                    <a:pt x="47269" y="24333"/>
                  </a:lnTo>
                  <a:lnTo>
                    <a:pt x="41567" y="24333"/>
                  </a:lnTo>
                  <a:lnTo>
                    <a:pt x="35052" y="24333"/>
                  </a:lnTo>
                  <a:lnTo>
                    <a:pt x="30441" y="28917"/>
                  </a:lnTo>
                  <a:lnTo>
                    <a:pt x="24345" y="72974"/>
                  </a:lnTo>
                  <a:lnTo>
                    <a:pt x="29270" y="66516"/>
                  </a:lnTo>
                  <a:lnTo>
                    <a:pt x="35336" y="61904"/>
                  </a:lnTo>
                  <a:lnTo>
                    <a:pt x="75251" y="75258"/>
                  </a:lnTo>
                  <a:lnTo>
                    <a:pt x="81788" y="109105"/>
                  </a:lnTo>
                  <a:lnTo>
                    <a:pt x="81211" y="121507"/>
                  </a:lnTo>
                  <a:lnTo>
                    <a:pt x="66707" y="157185"/>
                  </a:lnTo>
                  <a:lnTo>
                    <a:pt x="43129" y="166979"/>
                  </a:lnTo>
                  <a:lnTo>
                    <a:pt x="33030" y="165955"/>
                  </a:lnTo>
                  <a:lnTo>
                    <a:pt x="2998" y="124837"/>
                  </a:lnTo>
                  <a:lnTo>
                    <a:pt x="0" y="85813"/>
                  </a:lnTo>
                  <a:lnTo>
                    <a:pt x="490" y="65380"/>
                  </a:lnTo>
                  <a:lnTo>
                    <a:pt x="7848" y="22123"/>
                  </a:lnTo>
                  <a:lnTo>
                    <a:pt x="30387" y="1381"/>
                  </a:lnTo>
                  <a:lnTo>
                    <a:pt x="41567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46704" y="2214371"/>
              <a:ext cx="117347" cy="17983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37410" y="2205198"/>
              <a:ext cx="114515" cy="177101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72000" y="2197607"/>
              <a:ext cx="115823" cy="17983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562857" y="2188258"/>
              <a:ext cx="112776" cy="17711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348227" y="3240023"/>
              <a:ext cx="115823" cy="18440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339162" y="3231897"/>
              <a:ext cx="112763" cy="18083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573523" y="4287011"/>
              <a:ext cx="112775" cy="17983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564612" y="4277951"/>
              <a:ext cx="109270" cy="17711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74135" y="4303776"/>
              <a:ext cx="112775" cy="17983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365437" y="4294884"/>
              <a:ext cx="109270" cy="17711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72000" y="3259835"/>
              <a:ext cx="115823" cy="179831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562857" y="3250798"/>
              <a:ext cx="112776" cy="177114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2355634" y="4629277"/>
            <a:ext cx="2520315" cy="880744"/>
            <a:chOff x="2355634" y="4629277"/>
            <a:chExt cx="2520315" cy="880744"/>
          </a:xfrm>
        </p:grpSpPr>
        <p:sp>
          <p:nvSpPr>
            <p:cNvPr id="78" name="object 78"/>
            <p:cNvSpPr/>
            <p:nvPr/>
          </p:nvSpPr>
          <p:spPr>
            <a:xfrm>
              <a:off x="2355634" y="4629277"/>
              <a:ext cx="2520315" cy="880744"/>
            </a:xfrm>
            <a:custGeom>
              <a:avLst/>
              <a:gdLst/>
              <a:ahLst/>
              <a:cxnLst/>
              <a:rect l="l" t="t" r="r" b="b"/>
              <a:pathLst>
                <a:path w="2520315" h="880745">
                  <a:moveTo>
                    <a:pt x="2519997" y="0"/>
                  </a:moveTo>
                  <a:lnTo>
                    <a:pt x="0" y="0"/>
                  </a:lnTo>
                  <a:lnTo>
                    <a:pt x="0" y="880541"/>
                  </a:lnTo>
                  <a:lnTo>
                    <a:pt x="2519997" y="880541"/>
                  </a:lnTo>
                  <a:lnTo>
                    <a:pt x="2519997" y="0"/>
                  </a:lnTo>
                  <a:close/>
                </a:path>
              </a:pathLst>
            </a:custGeom>
            <a:solidFill>
              <a:srgbClr val="F4B0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05181" y="4702812"/>
              <a:ext cx="731428" cy="73142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61387" y="4694656"/>
              <a:ext cx="731427" cy="73142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65832" y="4751832"/>
              <a:ext cx="402335" cy="199643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2462707" y="4748771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2198" y="175425"/>
                  </a:moveTo>
                  <a:lnTo>
                    <a:pt x="91287" y="175425"/>
                  </a:lnTo>
                  <a:lnTo>
                    <a:pt x="111620" y="187363"/>
                  </a:lnTo>
                  <a:lnTo>
                    <a:pt x="119083" y="179571"/>
                  </a:lnTo>
                  <a:lnTo>
                    <a:pt x="122198" y="175425"/>
                  </a:lnTo>
                  <a:close/>
                </a:path>
                <a:path w="389255" h="187960">
                  <a:moveTo>
                    <a:pt x="164871" y="147777"/>
                  </a:moveTo>
                  <a:lnTo>
                    <a:pt x="151371" y="147777"/>
                  </a:lnTo>
                  <a:lnTo>
                    <a:pt x="139344" y="150812"/>
                  </a:lnTo>
                  <a:lnTo>
                    <a:pt x="144730" y="159311"/>
                  </a:lnTo>
                  <a:lnTo>
                    <a:pt x="149802" y="168235"/>
                  </a:lnTo>
                  <a:lnTo>
                    <a:pt x="154560" y="177585"/>
                  </a:lnTo>
                  <a:lnTo>
                    <a:pt x="159004" y="187363"/>
                  </a:lnTo>
                  <a:lnTo>
                    <a:pt x="186004" y="179184"/>
                  </a:lnTo>
                  <a:lnTo>
                    <a:pt x="182296" y="172114"/>
                  </a:lnTo>
                  <a:lnTo>
                    <a:pt x="178260" y="165346"/>
                  </a:lnTo>
                  <a:lnTo>
                    <a:pt x="173895" y="158879"/>
                  </a:lnTo>
                  <a:lnTo>
                    <a:pt x="169202" y="152717"/>
                  </a:lnTo>
                  <a:lnTo>
                    <a:pt x="164871" y="147777"/>
                  </a:lnTo>
                  <a:close/>
                </a:path>
                <a:path w="389255" h="187960">
                  <a:moveTo>
                    <a:pt x="91287" y="10096"/>
                  </a:moveTo>
                  <a:lnTo>
                    <a:pt x="64617" y="10096"/>
                  </a:lnTo>
                  <a:lnTo>
                    <a:pt x="64617" y="181927"/>
                  </a:lnTo>
                  <a:lnTo>
                    <a:pt x="91287" y="181927"/>
                  </a:lnTo>
                  <a:lnTo>
                    <a:pt x="91287" y="175425"/>
                  </a:lnTo>
                  <a:lnTo>
                    <a:pt x="122198" y="175425"/>
                  </a:lnTo>
                  <a:lnTo>
                    <a:pt x="125622" y="170867"/>
                  </a:lnTo>
                  <a:lnTo>
                    <a:pt x="125971" y="170268"/>
                  </a:lnTo>
                  <a:lnTo>
                    <a:pt x="91287" y="170268"/>
                  </a:lnTo>
                  <a:lnTo>
                    <a:pt x="91287" y="10096"/>
                  </a:lnTo>
                  <a:close/>
                </a:path>
                <a:path w="389255" h="187960">
                  <a:moveTo>
                    <a:pt x="124180" y="147777"/>
                  </a:moveTo>
                  <a:lnTo>
                    <a:pt x="109689" y="147777"/>
                  </a:lnTo>
                  <a:lnTo>
                    <a:pt x="107365" y="151828"/>
                  </a:lnTo>
                  <a:lnTo>
                    <a:pt x="104216" y="156641"/>
                  </a:lnTo>
                  <a:lnTo>
                    <a:pt x="100291" y="161455"/>
                  </a:lnTo>
                  <a:lnTo>
                    <a:pt x="95567" y="166243"/>
                  </a:lnTo>
                  <a:lnTo>
                    <a:pt x="91287" y="170268"/>
                  </a:lnTo>
                  <a:lnTo>
                    <a:pt x="125971" y="170268"/>
                  </a:lnTo>
                  <a:lnTo>
                    <a:pt x="131117" y="161455"/>
                  </a:lnTo>
                  <a:lnTo>
                    <a:pt x="131237" y="161250"/>
                  </a:lnTo>
                  <a:lnTo>
                    <a:pt x="135888" y="150812"/>
                  </a:lnTo>
                  <a:lnTo>
                    <a:pt x="136282" y="150812"/>
                  </a:lnTo>
                  <a:lnTo>
                    <a:pt x="124180" y="147777"/>
                  </a:lnTo>
                  <a:close/>
                </a:path>
                <a:path w="389255" h="187960">
                  <a:moveTo>
                    <a:pt x="178625" y="37465"/>
                  </a:moveTo>
                  <a:lnTo>
                    <a:pt x="96647" y="37465"/>
                  </a:lnTo>
                  <a:lnTo>
                    <a:pt x="96647" y="147777"/>
                  </a:lnTo>
                  <a:lnTo>
                    <a:pt x="178625" y="147777"/>
                  </a:lnTo>
                  <a:lnTo>
                    <a:pt x="178625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25" y="115938"/>
                  </a:lnTo>
                  <a:lnTo>
                    <a:pt x="178625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25" y="87210"/>
                  </a:lnTo>
                  <a:lnTo>
                    <a:pt x="178625" y="66382"/>
                  </a:lnTo>
                  <a:lnTo>
                    <a:pt x="123901" y="66382"/>
                  </a:lnTo>
                  <a:lnTo>
                    <a:pt x="123901" y="60058"/>
                  </a:lnTo>
                  <a:lnTo>
                    <a:pt x="178625" y="60058"/>
                  </a:lnTo>
                  <a:lnTo>
                    <a:pt x="178625" y="37465"/>
                  </a:lnTo>
                  <a:close/>
                </a:path>
                <a:path w="389255" h="187960">
                  <a:moveTo>
                    <a:pt x="178625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25" y="125374"/>
                  </a:lnTo>
                  <a:lnTo>
                    <a:pt x="178625" y="115938"/>
                  </a:lnTo>
                  <a:close/>
                </a:path>
                <a:path w="389255" h="187960">
                  <a:moveTo>
                    <a:pt x="178625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25" y="95097"/>
                  </a:lnTo>
                  <a:lnTo>
                    <a:pt x="178625" y="87210"/>
                  </a:lnTo>
                  <a:close/>
                </a:path>
                <a:path w="389255" h="187960">
                  <a:moveTo>
                    <a:pt x="178625" y="60058"/>
                  </a:moveTo>
                  <a:lnTo>
                    <a:pt x="151180" y="60058"/>
                  </a:lnTo>
                  <a:lnTo>
                    <a:pt x="151180" y="66382"/>
                  </a:lnTo>
                  <a:lnTo>
                    <a:pt x="178625" y="66382"/>
                  </a:lnTo>
                  <a:lnTo>
                    <a:pt x="178625" y="60058"/>
                  </a:lnTo>
                  <a:close/>
                </a:path>
                <a:path w="389255" h="187960">
                  <a:moveTo>
                    <a:pt x="151180" y="30556"/>
                  </a:moveTo>
                  <a:lnTo>
                    <a:pt x="124587" y="30556"/>
                  </a:lnTo>
                  <a:lnTo>
                    <a:pt x="120421" y="37465"/>
                  </a:lnTo>
                  <a:lnTo>
                    <a:pt x="147370" y="37465"/>
                  </a:lnTo>
                  <a:lnTo>
                    <a:pt x="151180" y="30556"/>
                  </a:lnTo>
                  <a:close/>
                </a:path>
                <a:path w="389255" h="187960">
                  <a:moveTo>
                    <a:pt x="185610" y="6210"/>
                  </a:moveTo>
                  <a:lnTo>
                    <a:pt x="92951" y="6210"/>
                  </a:lnTo>
                  <a:lnTo>
                    <a:pt x="92951" y="30556"/>
                  </a:lnTo>
                  <a:lnTo>
                    <a:pt x="185610" y="30556"/>
                  </a:lnTo>
                  <a:lnTo>
                    <a:pt x="185610" y="6210"/>
                  </a:lnTo>
                  <a:close/>
                </a:path>
                <a:path w="389255" h="187960">
                  <a:moveTo>
                    <a:pt x="389242" y="14363"/>
                  </a:moveTo>
                  <a:lnTo>
                    <a:pt x="219735" y="14363"/>
                  </a:lnTo>
                  <a:lnTo>
                    <a:pt x="219624" y="70142"/>
                  </a:lnTo>
                  <a:lnTo>
                    <a:pt x="218740" y="98399"/>
                  </a:lnTo>
                  <a:lnTo>
                    <a:pt x="215942" y="124042"/>
                  </a:lnTo>
                  <a:lnTo>
                    <a:pt x="215827" y="125095"/>
                  </a:lnTo>
                  <a:lnTo>
                    <a:pt x="215755" y="125753"/>
                  </a:lnTo>
                  <a:lnTo>
                    <a:pt x="210782" y="148677"/>
                  </a:lnTo>
                  <a:lnTo>
                    <a:pt x="203822" y="167170"/>
                  </a:lnTo>
                  <a:lnTo>
                    <a:pt x="230962" y="186588"/>
                  </a:lnTo>
                  <a:lnTo>
                    <a:pt x="243230" y="142278"/>
                  </a:lnTo>
                  <a:lnTo>
                    <a:pt x="248069" y="104419"/>
                  </a:lnTo>
                  <a:lnTo>
                    <a:pt x="388658" y="104419"/>
                  </a:lnTo>
                  <a:lnTo>
                    <a:pt x="388658" y="94132"/>
                  </a:lnTo>
                  <a:lnTo>
                    <a:pt x="248767" y="94132"/>
                  </a:lnTo>
                  <a:lnTo>
                    <a:pt x="248851" y="90411"/>
                  </a:lnTo>
                  <a:lnTo>
                    <a:pt x="248969" y="85242"/>
                  </a:lnTo>
                  <a:lnTo>
                    <a:pt x="249064" y="81056"/>
                  </a:lnTo>
                  <a:lnTo>
                    <a:pt x="249123" y="39674"/>
                  </a:lnTo>
                  <a:lnTo>
                    <a:pt x="389242" y="39674"/>
                  </a:lnTo>
                  <a:lnTo>
                    <a:pt x="389242" y="14363"/>
                  </a:lnTo>
                  <a:close/>
                </a:path>
                <a:path w="389255" h="187960">
                  <a:moveTo>
                    <a:pt x="271741" y="157010"/>
                  </a:moveTo>
                  <a:lnTo>
                    <a:pt x="276542" y="185229"/>
                  </a:lnTo>
                  <a:lnTo>
                    <a:pt x="308851" y="185229"/>
                  </a:lnTo>
                  <a:lnTo>
                    <a:pt x="318893" y="183553"/>
                  </a:lnTo>
                  <a:lnTo>
                    <a:pt x="326064" y="178523"/>
                  </a:lnTo>
                  <a:lnTo>
                    <a:pt x="330366" y="170141"/>
                  </a:lnTo>
                  <a:lnTo>
                    <a:pt x="331800" y="158407"/>
                  </a:lnTo>
                  <a:lnTo>
                    <a:pt x="295775" y="158407"/>
                  </a:lnTo>
                  <a:lnTo>
                    <a:pt x="271741" y="157010"/>
                  </a:lnTo>
                  <a:close/>
                </a:path>
                <a:path w="389255" h="187960">
                  <a:moveTo>
                    <a:pt x="331800" y="119634"/>
                  </a:moveTo>
                  <a:lnTo>
                    <a:pt x="302221" y="119634"/>
                  </a:lnTo>
                  <a:lnTo>
                    <a:pt x="302221" y="156248"/>
                  </a:lnTo>
                  <a:lnTo>
                    <a:pt x="300127" y="158407"/>
                  </a:lnTo>
                  <a:lnTo>
                    <a:pt x="331800" y="158407"/>
                  </a:lnTo>
                  <a:lnTo>
                    <a:pt x="331800" y="119634"/>
                  </a:lnTo>
                  <a:close/>
                </a:path>
                <a:path w="389255" h="187960">
                  <a:moveTo>
                    <a:pt x="388658" y="104419"/>
                  </a:moveTo>
                  <a:lnTo>
                    <a:pt x="248069" y="104419"/>
                  </a:lnTo>
                  <a:lnTo>
                    <a:pt x="248069" y="119634"/>
                  </a:lnTo>
                  <a:lnTo>
                    <a:pt x="357530" y="119634"/>
                  </a:lnTo>
                  <a:lnTo>
                    <a:pt x="353918" y="124042"/>
                  </a:lnTo>
                  <a:lnTo>
                    <a:pt x="349769" y="128562"/>
                  </a:lnTo>
                  <a:lnTo>
                    <a:pt x="345084" y="133196"/>
                  </a:lnTo>
                  <a:lnTo>
                    <a:pt x="339864" y="137947"/>
                  </a:lnTo>
                  <a:lnTo>
                    <a:pt x="363118" y="154178"/>
                  </a:lnTo>
                  <a:lnTo>
                    <a:pt x="371130" y="145460"/>
                  </a:lnTo>
                  <a:lnTo>
                    <a:pt x="378059" y="135766"/>
                  </a:lnTo>
                  <a:lnTo>
                    <a:pt x="383903" y="125095"/>
                  </a:lnTo>
                  <a:lnTo>
                    <a:pt x="388658" y="113449"/>
                  </a:lnTo>
                  <a:lnTo>
                    <a:pt x="388658" y="104419"/>
                  </a:lnTo>
                  <a:close/>
                </a:path>
                <a:path w="389255" h="187960">
                  <a:moveTo>
                    <a:pt x="377799" y="44640"/>
                  </a:moveTo>
                  <a:lnTo>
                    <a:pt x="256806" y="44640"/>
                  </a:lnTo>
                  <a:lnTo>
                    <a:pt x="256806" y="70142"/>
                  </a:lnTo>
                  <a:lnTo>
                    <a:pt x="338899" y="70142"/>
                  </a:lnTo>
                  <a:lnTo>
                    <a:pt x="334606" y="72326"/>
                  </a:lnTo>
                  <a:lnTo>
                    <a:pt x="328180" y="76250"/>
                  </a:lnTo>
                  <a:lnTo>
                    <a:pt x="319646" y="81902"/>
                  </a:lnTo>
                  <a:lnTo>
                    <a:pt x="265445" y="81902"/>
                  </a:lnTo>
                  <a:lnTo>
                    <a:pt x="272313" y="85242"/>
                  </a:lnTo>
                  <a:lnTo>
                    <a:pt x="278422" y="88099"/>
                  </a:lnTo>
                  <a:lnTo>
                    <a:pt x="283692" y="90411"/>
                  </a:lnTo>
                  <a:lnTo>
                    <a:pt x="288556" y="92710"/>
                  </a:lnTo>
                  <a:lnTo>
                    <a:pt x="294434" y="94132"/>
                  </a:lnTo>
                  <a:lnTo>
                    <a:pt x="341564" y="94132"/>
                  </a:lnTo>
                  <a:lnTo>
                    <a:pt x="351779" y="88099"/>
                  </a:lnTo>
                  <a:lnTo>
                    <a:pt x="361165" y="81056"/>
                  </a:lnTo>
                  <a:lnTo>
                    <a:pt x="369836" y="72937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5" h="187960">
                  <a:moveTo>
                    <a:pt x="293890" y="70142"/>
                  </a:moveTo>
                  <a:lnTo>
                    <a:pt x="280339" y="70142"/>
                  </a:lnTo>
                  <a:lnTo>
                    <a:pt x="265276" y="81902"/>
                  </a:lnTo>
                  <a:lnTo>
                    <a:pt x="319646" y="81902"/>
                  </a:lnTo>
                  <a:lnTo>
                    <a:pt x="313982" y="78917"/>
                  </a:lnTo>
                  <a:lnTo>
                    <a:pt x="308426" y="76250"/>
                  </a:lnTo>
                  <a:lnTo>
                    <a:pt x="302412" y="73634"/>
                  </a:lnTo>
                  <a:lnTo>
                    <a:pt x="293890" y="70142"/>
                  </a:lnTo>
                  <a:close/>
                </a:path>
                <a:path w="389255" h="187960">
                  <a:moveTo>
                    <a:pt x="311937" y="0"/>
                  </a:moveTo>
                  <a:lnTo>
                    <a:pt x="280289" y="2019"/>
                  </a:lnTo>
                  <a:lnTo>
                    <a:pt x="284657" y="8839"/>
                  </a:lnTo>
                  <a:lnTo>
                    <a:pt x="287693" y="12954"/>
                  </a:lnTo>
                  <a:lnTo>
                    <a:pt x="289407" y="14363"/>
                  </a:lnTo>
                  <a:lnTo>
                    <a:pt x="320878" y="14363"/>
                  </a:lnTo>
                  <a:lnTo>
                    <a:pt x="318592" y="9906"/>
                  </a:lnTo>
                  <a:lnTo>
                    <a:pt x="315607" y="5118"/>
                  </a:lnTo>
                  <a:lnTo>
                    <a:pt x="311937" y="0"/>
                  </a:lnTo>
                  <a:close/>
                </a:path>
                <a:path w="389255" h="187960">
                  <a:moveTo>
                    <a:pt x="62179" y="23876"/>
                  </a:moveTo>
                  <a:lnTo>
                    <a:pt x="38811" y="23876"/>
                  </a:lnTo>
                  <a:lnTo>
                    <a:pt x="38811" y="161747"/>
                  </a:lnTo>
                  <a:lnTo>
                    <a:pt x="62179" y="161747"/>
                  </a:lnTo>
                  <a:lnTo>
                    <a:pt x="62179" y="23876"/>
                  </a:lnTo>
                  <a:close/>
                </a:path>
                <a:path w="389255" h="187960">
                  <a:moveTo>
                    <a:pt x="36753" y="10096"/>
                  </a:moveTo>
                  <a:lnTo>
                    <a:pt x="10083" y="10096"/>
                  </a:lnTo>
                  <a:lnTo>
                    <a:pt x="10083" y="60020"/>
                  </a:lnTo>
                  <a:lnTo>
                    <a:pt x="9310" y="95714"/>
                  </a:lnTo>
                  <a:lnTo>
                    <a:pt x="7370" y="125779"/>
                  </a:lnTo>
                  <a:lnTo>
                    <a:pt x="4267" y="150211"/>
                  </a:lnTo>
                  <a:lnTo>
                    <a:pt x="0" y="169011"/>
                  </a:lnTo>
                  <a:lnTo>
                    <a:pt x="24244" y="187172"/>
                  </a:lnTo>
                  <a:lnTo>
                    <a:pt x="29718" y="165993"/>
                  </a:lnTo>
                  <a:lnTo>
                    <a:pt x="33628" y="138744"/>
                  </a:lnTo>
                  <a:lnTo>
                    <a:pt x="35972" y="105423"/>
                  </a:lnTo>
                  <a:lnTo>
                    <a:pt x="36753" y="66027"/>
                  </a:lnTo>
                  <a:lnTo>
                    <a:pt x="36753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458135" y="4744199"/>
              <a:ext cx="398386" cy="19650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95600" y="4762500"/>
              <a:ext cx="56387" cy="178307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2891928" y="4758480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44526" y="0"/>
                  </a:moveTo>
                  <a:lnTo>
                    <a:pt x="26606" y="0"/>
                  </a:lnTo>
                  <a:lnTo>
                    <a:pt x="25374" y="10160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891928" y="4758480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60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645408" y="4751832"/>
              <a:ext cx="402335" cy="199643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3642537" y="4748771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0" y="175425"/>
                  </a:moveTo>
                  <a:lnTo>
                    <a:pt x="91300" y="175425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10" y="175425"/>
                  </a:lnTo>
                  <a:close/>
                </a:path>
                <a:path w="389254" h="187960">
                  <a:moveTo>
                    <a:pt x="164884" y="147777"/>
                  </a:moveTo>
                  <a:lnTo>
                    <a:pt x="151383" y="147777"/>
                  </a:lnTo>
                  <a:lnTo>
                    <a:pt x="139344" y="150812"/>
                  </a:lnTo>
                  <a:lnTo>
                    <a:pt x="144737" y="159311"/>
                  </a:lnTo>
                  <a:lnTo>
                    <a:pt x="149812" y="168235"/>
                  </a:lnTo>
                  <a:lnTo>
                    <a:pt x="154567" y="177585"/>
                  </a:lnTo>
                  <a:lnTo>
                    <a:pt x="159003" y="187363"/>
                  </a:lnTo>
                  <a:lnTo>
                    <a:pt x="186004" y="179184"/>
                  </a:lnTo>
                  <a:lnTo>
                    <a:pt x="182303" y="172114"/>
                  </a:lnTo>
                  <a:lnTo>
                    <a:pt x="178271" y="165346"/>
                  </a:lnTo>
                  <a:lnTo>
                    <a:pt x="173908" y="158879"/>
                  </a:lnTo>
                  <a:lnTo>
                    <a:pt x="169214" y="152717"/>
                  </a:lnTo>
                  <a:lnTo>
                    <a:pt x="164884" y="147777"/>
                  </a:lnTo>
                  <a:close/>
                </a:path>
                <a:path w="389254" h="187960">
                  <a:moveTo>
                    <a:pt x="91300" y="10096"/>
                  </a:moveTo>
                  <a:lnTo>
                    <a:pt x="64630" y="10096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25"/>
                  </a:lnTo>
                  <a:lnTo>
                    <a:pt x="122210" y="175425"/>
                  </a:lnTo>
                  <a:lnTo>
                    <a:pt x="125634" y="170867"/>
                  </a:lnTo>
                  <a:lnTo>
                    <a:pt x="125984" y="170268"/>
                  </a:lnTo>
                  <a:lnTo>
                    <a:pt x="91300" y="170268"/>
                  </a:lnTo>
                  <a:lnTo>
                    <a:pt x="91300" y="10096"/>
                  </a:lnTo>
                  <a:close/>
                </a:path>
                <a:path w="389254" h="187960">
                  <a:moveTo>
                    <a:pt x="124193" y="147777"/>
                  </a:moveTo>
                  <a:lnTo>
                    <a:pt x="109689" y="147777"/>
                  </a:lnTo>
                  <a:lnTo>
                    <a:pt x="107378" y="151828"/>
                  </a:lnTo>
                  <a:lnTo>
                    <a:pt x="104228" y="156641"/>
                  </a:lnTo>
                  <a:lnTo>
                    <a:pt x="100304" y="161455"/>
                  </a:lnTo>
                  <a:lnTo>
                    <a:pt x="95580" y="166243"/>
                  </a:lnTo>
                  <a:lnTo>
                    <a:pt x="91300" y="170268"/>
                  </a:lnTo>
                  <a:lnTo>
                    <a:pt x="125984" y="170268"/>
                  </a:lnTo>
                  <a:lnTo>
                    <a:pt x="131130" y="161455"/>
                  </a:lnTo>
                  <a:lnTo>
                    <a:pt x="131249" y="161250"/>
                  </a:lnTo>
                  <a:lnTo>
                    <a:pt x="135901" y="150812"/>
                  </a:lnTo>
                  <a:lnTo>
                    <a:pt x="136295" y="150812"/>
                  </a:lnTo>
                  <a:lnTo>
                    <a:pt x="124193" y="147777"/>
                  </a:lnTo>
                  <a:close/>
                </a:path>
                <a:path w="389254" h="187960">
                  <a:moveTo>
                    <a:pt x="178638" y="37465"/>
                  </a:moveTo>
                  <a:lnTo>
                    <a:pt x="96646" y="37465"/>
                  </a:lnTo>
                  <a:lnTo>
                    <a:pt x="96646" y="147777"/>
                  </a:lnTo>
                  <a:lnTo>
                    <a:pt x="178638" y="147777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82"/>
                  </a:lnTo>
                  <a:lnTo>
                    <a:pt x="123901" y="66382"/>
                  </a:lnTo>
                  <a:lnTo>
                    <a:pt x="123901" y="60058"/>
                  </a:lnTo>
                  <a:lnTo>
                    <a:pt x="178638" y="60058"/>
                  </a:lnTo>
                  <a:lnTo>
                    <a:pt x="178638" y="37465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58"/>
                  </a:moveTo>
                  <a:lnTo>
                    <a:pt x="151180" y="60058"/>
                  </a:lnTo>
                  <a:lnTo>
                    <a:pt x="151180" y="66382"/>
                  </a:lnTo>
                  <a:lnTo>
                    <a:pt x="178638" y="66382"/>
                  </a:lnTo>
                  <a:lnTo>
                    <a:pt x="178638" y="60058"/>
                  </a:lnTo>
                  <a:close/>
                </a:path>
                <a:path w="389254" h="187960">
                  <a:moveTo>
                    <a:pt x="151193" y="30556"/>
                  </a:moveTo>
                  <a:lnTo>
                    <a:pt x="124599" y="30556"/>
                  </a:lnTo>
                  <a:lnTo>
                    <a:pt x="120434" y="37465"/>
                  </a:lnTo>
                  <a:lnTo>
                    <a:pt x="147383" y="37465"/>
                  </a:lnTo>
                  <a:lnTo>
                    <a:pt x="151193" y="30556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56"/>
                  </a:lnTo>
                  <a:lnTo>
                    <a:pt x="185623" y="30556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99"/>
                  </a:lnTo>
                  <a:lnTo>
                    <a:pt x="215955" y="124042"/>
                  </a:lnTo>
                  <a:lnTo>
                    <a:pt x="215840" y="125095"/>
                  </a:lnTo>
                  <a:lnTo>
                    <a:pt x="215768" y="125753"/>
                  </a:lnTo>
                  <a:lnTo>
                    <a:pt x="210795" y="148677"/>
                  </a:lnTo>
                  <a:lnTo>
                    <a:pt x="203834" y="167170"/>
                  </a:lnTo>
                  <a:lnTo>
                    <a:pt x="230974" y="186588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32"/>
                  </a:lnTo>
                  <a:lnTo>
                    <a:pt x="248767" y="94132"/>
                  </a:lnTo>
                  <a:lnTo>
                    <a:pt x="248854" y="90411"/>
                  </a:lnTo>
                  <a:lnTo>
                    <a:pt x="248976" y="85242"/>
                  </a:lnTo>
                  <a:lnTo>
                    <a:pt x="249074" y="81056"/>
                  </a:lnTo>
                  <a:lnTo>
                    <a:pt x="249135" y="39674"/>
                  </a:lnTo>
                  <a:lnTo>
                    <a:pt x="389254" y="39674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34"/>
                  </a:moveTo>
                  <a:lnTo>
                    <a:pt x="302234" y="119634"/>
                  </a:lnTo>
                  <a:lnTo>
                    <a:pt x="302234" y="156248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34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34"/>
                  </a:lnTo>
                  <a:lnTo>
                    <a:pt x="357543" y="119634"/>
                  </a:lnTo>
                  <a:lnTo>
                    <a:pt x="353930" y="124042"/>
                  </a:lnTo>
                  <a:lnTo>
                    <a:pt x="349781" y="128562"/>
                  </a:lnTo>
                  <a:lnTo>
                    <a:pt x="345096" y="133196"/>
                  </a:lnTo>
                  <a:lnTo>
                    <a:pt x="339877" y="137947"/>
                  </a:lnTo>
                  <a:lnTo>
                    <a:pt x="363131" y="154178"/>
                  </a:lnTo>
                  <a:lnTo>
                    <a:pt x="371143" y="145460"/>
                  </a:lnTo>
                  <a:lnTo>
                    <a:pt x="378072" y="135766"/>
                  </a:lnTo>
                  <a:lnTo>
                    <a:pt x="383915" y="125095"/>
                  </a:lnTo>
                  <a:lnTo>
                    <a:pt x="388670" y="113449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799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50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34" y="88099"/>
                  </a:lnTo>
                  <a:lnTo>
                    <a:pt x="283692" y="90411"/>
                  </a:lnTo>
                  <a:lnTo>
                    <a:pt x="288569" y="92710"/>
                  </a:lnTo>
                  <a:lnTo>
                    <a:pt x="294447" y="94132"/>
                  </a:lnTo>
                  <a:lnTo>
                    <a:pt x="341577" y="94132"/>
                  </a:lnTo>
                  <a:lnTo>
                    <a:pt x="351791" y="88099"/>
                  </a:lnTo>
                  <a:lnTo>
                    <a:pt x="361176" y="81056"/>
                  </a:lnTo>
                  <a:lnTo>
                    <a:pt x="369843" y="72937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17"/>
                  </a:lnTo>
                  <a:lnTo>
                    <a:pt x="308439" y="76250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6"/>
                  </a:moveTo>
                  <a:lnTo>
                    <a:pt x="38823" y="23876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6"/>
                  </a:lnTo>
                  <a:close/>
                </a:path>
                <a:path w="389254" h="187960">
                  <a:moveTo>
                    <a:pt x="36766" y="10096"/>
                  </a:moveTo>
                  <a:lnTo>
                    <a:pt x="10096" y="10096"/>
                  </a:lnTo>
                  <a:lnTo>
                    <a:pt x="10096" y="60020"/>
                  </a:lnTo>
                  <a:lnTo>
                    <a:pt x="9322" y="95714"/>
                  </a:lnTo>
                  <a:lnTo>
                    <a:pt x="7381" y="125779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72"/>
                  </a:lnTo>
                  <a:lnTo>
                    <a:pt x="29726" y="165993"/>
                  </a:lnTo>
                  <a:lnTo>
                    <a:pt x="33635" y="138744"/>
                  </a:lnTo>
                  <a:lnTo>
                    <a:pt x="35983" y="105423"/>
                  </a:lnTo>
                  <a:lnTo>
                    <a:pt x="36766" y="66027"/>
                  </a:lnTo>
                  <a:lnTo>
                    <a:pt x="36766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642537" y="4748771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3901" y="125374"/>
                  </a:moveTo>
                  <a:lnTo>
                    <a:pt x="151180" y="125374"/>
                  </a:lnTo>
                  <a:lnTo>
                    <a:pt x="151180" y="115938"/>
                  </a:lnTo>
                  <a:lnTo>
                    <a:pt x="123901" y="115938"/>
                  </a:lnTo>
                  <a:lnTo>
                    <a:pt x="123901" y="125374"/>
                  </a:lnTo>
                  <a:close/>
                </a:path>
                <a:path w="389254" h="187960">
                  <a:moveTo>
                    <a:pt x="123901" y="95097"/>
                  </a:moveTo>
                  <a:lnTo>
                    <a:pt x="151180" y="95097"/>
                  </a:lnTo>
                  <a:lnTo>
                    <a:pt x="151180" y="87210"/>
                  </a:lnTo>
                  <a:lnTo>
                    <a:pt x="123901" y="87210"/>
                  </a:lnTo>
                  <a:lnTo>
                    <a:pt x="123901" y="95097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302425" y="73634"/>
                  </a:lnTo>
                  <a:lnTo>
                    <a:pt x="308254" y="76161"/>
                  </a:lnTo>
                  <a:lnTo>
                    <a:pt x="313994" y="78917"/>
                  </a:lnTo>
                  <a:lnTo>
                    <a:pt x="319658" y="81902"/>
                  </a:lnTo>
                  <a:lnTo>
                    <a:pt x="328193" y="76250"/>
                  </a:lnTo>
                  <a:lnTo>
                    <a:pt x="334619" y="72326"/>
                  </a:lnTo>
                  <a:lnTo>
                    <a:pt x="338912" y="70142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123901" y="66382"/>
                  </a:moveTo>
                  <a:lnTo>
                    <a:pt x="151180" y="66382"/>
                  </a:lnTo>
                  <a:lnTo>
                    <a:pt x="151180" y="60058"/>
                  </a:lnTo>
                  <a:lnTo>
                    <a:pt x="123901" y="60058"/>
                  </a:lnTo>
                  <a:lnTo>
                    <a:pt x="123901" y="66382"/>
                  </a:lnTo>
                  <a:close/>
                </a:path>
                <a:path w="389254" h="187960">
                  <a:moveTo>
                    <a:pt x="38823" y="23876"/>
                  </a:moveTo>
                  <a:lnTo>
                    <a:pt x="62191" y="23876"/>
                  </a:lnTo>
                  <a:lnTo>
                    <a:pt x="62191" y="161747"/>
                  </a:lnTo>
                  <a:lnTo>
                    <a:pt x="38823" y="161747"/>
                  </a:lnTo>
                  <a:lnTo>
                    <a:pt x="38823" y="23876"/>
                  </a:lnTo>
                  <a:close/>
                </a:path>
                <a:path w="389254" h="187960">
                  <a:moveTo>
                    <a:pt x="10096" y="10096"/>
                  </a:moveTo>
                  <a:lnTo>
                    <a:pt x="36766" y="10096"/>
                  </a:lnTo>
                  <a:lnTo>
                    <a:pt x="36766" y="60020"/>
                  </a:lnTo>
                  <a:lnTo>
                    <a:pt x="36766" y="66027"/>
                  </a:lnTo>
                  <a:lnTo>
                    <a:pt x="35983" y="105423"/>
                  </a:lnTo>
                  <a:lnTo>
                    <a:pt x="33635" y="138744"/>
                  </a:lnTo>
                  <a:lnTo>
                    <a:pt x="29726" y="165993"/>
                  </a:lnTo>
                  <a:lnTo>
                    <a:pt x="24256" y="187172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9"/>
                  </a:lnTo>
                  <a:lnTo>
                    <a:pt x="9322" y="95714"/>
                  </a:lnTo>
                  <a:lnTo>
                    <a:pt x="10096" y="60020"/>
                  </a:lnTo>
                  <a:lnTo>
                    <a:pt x="10096" y="10096"/>
                  </a:lnTo>
                  <a:close/>
                </a:path>
                <a:path w="389254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56"/>
                  </a:lnTo>
                  <a:lnTo>
                    <a:pt x="151193" y="30556"/>
                  </a:lnTo>
                  <a:lnTo>
                    <a:pt x="147383" y="37465"/>
                  </a:lnTo>
                  <a:lnTo>
                    <a:pt x="178638" y="37465"/>
                  </a:lnTo>
                  <a:lnTo>
                    <a:pt x="178638" y="147777"/>
                  </a:lnTo>
                  <a:lnTo>
                    <a:pt x="164884" y="147777"/>
                  </a:lnTo>
                  <a:lnTo>
                    <a:pt x="169214" y="152717"/>
                  </a:lnTo>
                  <a:lnTo>
                    <a:pt x="173908" y="158879"/>
                  </a:lnTo>
                  <a:lnTo>
                    <a:pt x="178271" y="165346"/>
                  </a:lnTo>
                  <a:lnTo>
                    <a:pt x="182303" y="172114"/>
                  </a:lnTo>
                  <a:lnTo>
                    <a:pt x="186004" y="179184"/>
                  </a:lnTo>
                  <a:lnTo>
                    <a:pt x="159003" y="187363"/>
                  </a:lnTo>
                  <a:lnTo>
                    <a:pt x="154567" y="177585"/>
                  </a:lnTo>
                  <a:lnTo>
                    <a:pt x="149812" y="168235"/>
                  </a:lnTo>
                  <a:lnTo>
                    <a:pt x="144737" y="159311"/>
                  </a:lnTo>
                  <a:lnTo>
                    <a:pt x="139344" y="150812"/>
                  </a:lnTo>
                  <a:lnTo>
                    <a:pt x="151383" y="147777"/>
                  </a:lnTo>
                  <a:lnTo>
                    <a:pt x="124193" y="147777"/>
                  </a:lnTo>
                  <a:lnTo>
                    <a:pt x="135940" y="150723"/>
                  </a:lnTo>
                  <a:lnTo>
                    <a:pt x="131249" y="161250"/>
                  </a:lnTo>
                  <a:lnTo>
                    <a:pt x="125634" y="170867"/>
                  </a:lnTo>
                  <a:lnTo>
                    <a:pt x="119095" y="179571"/>
                  </a:lnTo>
                  <a:lnTo>
                    <a:pt x="111632" y="187363"/>
                  </a:lnTo>
                  <a:lnTo>
                    <a:pt x="91300" y="175425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96"/>
                  </a:lnTo>
                  <a:lnTo>
                    <a:pt x="91300" y="10096"/>
                  </a:lnTo>
                  <a:lnTo>
                    <a:pt x="91300" y="170268"/>
                  </a:lnTo>
                  <a:lnTo>
                    <a:pt x="95580" y="166243"/>
                  </a:lnTo>
                  <a:lnTo>
                    <a:pt x="100304" y="161455"/>
                  </a:lnTo>
                  <a:lnTo>
                    <a:pt x="104228" y="156641"/>
                  </a:lnTo>
                  <a:lnTo>
                    <a:pt x="107378" y="151828"/>
                  </a:lnTo>
                  <a:lnTo>
                    <a:pt x="109689" y="147777"/>
                  </a:lnTo>
                  <a:lnTo>
                    <a:pt x="96646" y="147777"/>
                  </a:lnTo>
                  <a:lnTo>
                    <a:pt x="96646" y="37465"/>
                  </a:lnTo>
                  <a:lnTo>
                    <a:pt x="120434" y="37465"/>
                  </a:lnTo>
                  <a:lnTo>
                    <a:pt x="124599" y="30556"/>
                  </a:lnTo>
                  <a:lnTo>
                    <a:pt x="92963" y="30556"/>
                  </a:lnTo>
                  <a:lnTo>
                    <a:pt x="92963" y="6210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6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74"/>
                  </a:lnTo>
                  <a:lnTo>
                    <a:pt x="249135" y="39674"/>
                  </a:lnTo>
                  <a:lnTo>
                    <a:pt x="249135" y="78447"/>
                  </a:lnTo>
                  <a:lnTo>
                    <a:pt x="248767" y="94132"/>
                  </a:lnTo>
                  <a:lnTo>
                    <a:pt x="299123" y="94132"/>
                  </a:lnTo>
                  <a:lnTo>
                    <a:pt x="293712" y="93954"/>
                  </a:lnTo>
                  <a:lnTo>
                    <a:pt x="288569" y="92710"/>
                  </a:lnTo>
                  <a:lnTo>
                    <a:pt x="283692" y="90411"/>
                  </a:lnTo>
                  <a:lnTo>
                    <a:pt x="278434" y="88099"/>
                  </a:lnTo>
                  <a:lnTo>
                    <a:pt x="272313" y="85242"/>
                  </a:lnTo>
                  <a:lnTo>
                    <a:pt x="265353" y="81851"/>
                  </a:lnTo>
                  <a:lnTo>
                    <a:pt x="280352" y="70142"/>
                  </a:lnTo>
                  <a:lnTo>
                    <a:pt x="256819" y="70142"/>
                  </a:lnTo>
                  <a:lnTo>
                    <a:pt x="256819" y="44640"/>
                  </a:lnTo>
                  <a:lnTo>
                    <a:pt x="377799" y="44640"/>
                  </a:lnTo>
                  <a:lnTo>
                    <a:pt x="377799" y="63741"/>
                  </a:lnTo>
                  <a:lnTo>
                    <a:pt x="369843" y="72937"/>
                  </a:lnTo>
                  <a:lnTo>
                    <a:pt x="361176" y="81056"/>
                  </a:lnTo>
                  <a:lnTo>
                    <a:pt x="351798" y="88096"/>
                  </a:lnTo>
                  <a:lnTo>
                    <a:pt x="341706" y="94056"/>
                  </a:lnTo>
                  <a:lnTo>
                    <a:pt x="343928" y="94132"/>
                  </a:lnTo>
                  <a:lnTo>
                    <a:pt x="388670" y="94132"/>
                  </a:lnTo>
                  <a:lnTo>
                    <a:pt x="388670" y="113449"/>
                  </a:lnTo>
                  <a:lnTo>
                    <a:pt x="383915" y="125095"/>
                  </a:lnTo>
                  <a:lnTo>
                    <a:pt x="378072" y="135766"/>
                  </a:lnTo>
                  <a:lnTo>
                    <a:pt x="371143" y="145460"/>
                  </a:lnTo>
                  <a:lnTo>
                    <a:pt x="363131" y="154178"/>
                  </a:lnTo>
                  <a:lnTo>
                    <a:pt x="339877" y="137947"/>
                  </a:lnTo>
                  <a:lnTo>
                    <a:pt x="345096" y="133196"/>
                  </a:lnTo>
                  <a:lnTo>
                    <a:pt x="349781" y="128562"/>
                  </a:lnTo>
                  <a:lnTo>
                    <a:pt x="353930" y="124042"/>
                  </a:lnTo>
                  <a:lnTo>
                    <a:pt x="357543" y="119634"/>
                  </a:lnTo>
                  <a:lnTo>
                    <a:pt x="331812" y="119634"/>
                  </a:lnTo>
                  <a:lnTo>
                    <a:pt x="331812" y="158407"/>
                  </a:lnTo>
                  <a:lnTo>
                    <a:pt x="330379" y="170141"/>
                  </a:lnTo>
                  <a:lnTo>
                    <a:pt x="326077" y="178523"/>
                  </a:lnTo>
                  <a:lnTo>
                    <a:pt x="318905" y="183553"/>
                  </a:lnTo>
                  <a:lnTo>
                    <a:pt x="308863" y="185229"/>
                  </a:lnTo>
                  <a:lnTo>
                    <a:pt x="276555" y="185229"/>
                  </a:lnTo>
                  <a:lnTo>
                    <a:pt x="271754" y="157010"/>
                  </a:lnTo>
                  <a:lnTo>
                    <a:pt x="295351" y="158381"/>
                  </a:lnTo>
                  <a:lnTo>
                    <a:pt x="295567" y="158369"/>
                  </a:lnTo>
                  <a:lnTo>
                    <a:pt x="295795" y="158369"/>
                  </a:lnTo>
                  <a:lnTo>
                    <a:pt x="296049" y="158369"/>
                  </a:lnTo>
                  <a:lnTo>
                    <a:pt x="300177" y="158369"/>
                  </a:lnTo>
                  <a:lnTo>
                    <a:pt x="302234" y="156248"/>
                  </a:lnTo>
                  <a:lnTo>
                    <a:pt x="302234" y="152006"/>
                  </a:lnTo>
                  <a:lnTo>
                    <a:pt x="302234" y="119634"/>
                  </a:lnTo>
                  <a:lnTo>
                    <a:pt x="248081" y="119634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6829" y="118487"/>
                  </a:lnTo>
                  <a:lnTo>
                    <a:pt x="240268" y="156870"/>
                  </a:lnTo>
                  <a:lnTo>
                    <a:pt x="230974" y="186588"/>
                  </a:lnTo>
                  <a:lnTo>
                    <a:pt x="203834" y="167170"/>
                  </a:lnTo>
                  <a:lnTo>
                    <a:pt x="210795" y="148677"/>
                  </a:lnTo>
                  <a:lnTo>
                    <a:pt x="215768" y="125753"/>
                  </a:lnTo>
                  <a:lnTo>
                    <a:pt x="218752" y="98399"/>
                  </a:lnTo>
                  <a:lnTo>
                    <a:pt x="219748" y="66611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4"/>
                  </a:lnTo>
                  <a:lnTo>
                    <a:pt x="284657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55364" y="4762500"/>
              <a:ext cx="94487" cy="175259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4051588" y="4758480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391" y="18882"/>
                  </a:lnTo>
                  <a:lnTo>
                    <a:pt x="774" y="50647"/>
                  </a:lnTo>
                  <a:lnTo>
                    <a:pt x="22783" y="59270"/>
                  </a:lnTo>
                  <a:lnTo>
                    <a:pt x="23095" y="49457"/>
                  </a:lnTo>
                  <a:lnTo>
                    <a:pt x="24031" y="41430"/>
                  </a:lnTo>
                  <a:lnTo>
                    <a:pt x="25591" y="35189"/>
                  </a:lnTo>
                  <a:lnTo>
                    <a:pt x="27774" y="30734"/>
                  </a:lnTo>
                  <a:lnTo>
                    <a:pt x="30721" y="26987"/>
                  </a:lnTo>
                  <a:lnTo>
                    <a:pt x="35331" y="25107"/>
                  </a:lnTo>
                  <a:lnTo>
                    <a:pt x="47701" y="25107"/>
                  </a:lnTo>
                  <a:lnTo>
                    <a:pt x="52171" y="26619"/>
                  </a:lnTo>
                  <a:lnTo>
                    <a:pt x="57124" y="32143"/>
                  </a:lnTo>
                  <a:lnTo>
                    <a:pt x="58216" y="36385"/>
                  </a:lnTo>
                  <a:lnTo>
                    <a:pt x="58216" y="42341"/>
                  </a:lnTo>
                  <a:lnTo>
                    <a:pt x="56749" y="51329"/>
                  </a:lnTo>
                  <a:lnTo>
                    <a:pt x="52349" y="62080"/>
                  </a:lnTo>
                  <a:lnTo>
                    <a:pt x="45015" y="74599"/>
                  </a:lnTo>
                  <a:lnTo>
                    <a:pt x="34747" y="88887"/>
                  </a:lnTo>
                  <a:lnTo>
                    <a:pt x="20581" y="109170"/>
                  </a:lnTo>
                  <a:lnTo>
                    <a:pt x="10067" y="128431"/>
                  </a:lnTo>
                  <a:lnTo>
                    <a:pt x="3207" y="146669"/>
                  </a:lnTo>
                  <a:lnTo>
                    <a:pt x="0" y="163880"/>
                  </a:lnTo>
                  <a:lnTo>
                    <a:pt x="82562" y="163880"/>
                  </a:lnTo>
                  <a:lnTo>
                    <a:pt x="82562" y="139738"/>
                  </a:lnTo>
                  <a:lnTo>
                    <a:pt x="28994" y="139738"/>
                  </a:lnTo>
                  <a:lnTo>
                    <a:pt x="32411" y="132129"/>
                  </a:lnTo>
                  <a:lnTo>
                    <a:pt x="37804" y="122769"/>
                  </a:lnTo>
                  <a:lnTo>
                    <a:pt x="45174" y="111654"/>
                  </a:lnTo>
                  <a:lnTo>
                    <a:pt x="66789" y="81602"/>
                  </a:lnTo>
                  <a:lnTo>
                    <a:pt x="75552" y="66470"/>
                  </a:lnTo>
                  <a:lnTo>
                    <a:pt x="80810" y="53383"/>
                  </a:lnTo>
                  <a:lnTo>
                    <a:pt x="82562" y="42341"/>
                  </a:lnTo>
                  <a:lnTo>
                    <a:pt x="81979" y="33904"/>
                  </a:lnTo>
                  <a:lnTo>
                    <a:pt x="50832" y="938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051588" y="4758480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7317" y="20235"/>
                  </a:lnTo>
                  <a:lnTo>
                    <a:pt x="82562" y="42341"/>
                  </a:lnTo>
                  <a:lnTo>
                    <a:pt x="80810" y="53383"/>
                  </a:lnTo>
                  <a:lnTo>
                    <a:pt x="75552" y="66470"/>
                  </a:lnTo>
                  <a:lnTo>
                    <a:pt x="66789" y="81602"/>
                  </a:lnTo>
                  <a:lnTo>
                    <a:pt x="54521" y="98780"/>
                  </a:lnTo>
                  <a:lnTo>
                    <a:pt x="45174" y="111654"/>
                  </a:lnTo>
                  <a:lnTo>
                    <a:pt x="37804" y="122769"/>
                  </a:lnTo>
                  <a:lnTo>
                    <a:pt x="32411" y="132129"/>
                  </a:lnTo>
                  <a:lnTo>
                    <a:pt x="28994" y="139738"/>
                  </a:lnTo>
                  <a:lnTo>
                    <a:pt x="82562" y="139738"/>
                  </a:lnTo>
                  <a:lnTo>
                    <a:pt x="82562" y="163880"/>
                  </a:lnTo>
                  <a:lnTo>
                    <a:pt x="0" y="163880"/>
                  </a:lnTo>
                  <a:lnTo>
                    <a:pt x="3207" y="146669"/>
                  </a:lnTo>
                  <a:lnTo>
                    <a:pt x="10067" y="128431"/>
                  </a:lnTo>
                  <a:lnTo>
                    <a:pt x="20581" y="109170"/>
                  </a:lnTo>
                  <a:lnTo>
                    <a:pt x="34747" y="88887"/>
                  </a:lnTo>
                  <a:lnTo>
                    <a:pt x="45015" y="74599"/>
                  </a:lnTo>
                  <a:lnTo>
                    <a:pt x="52349" y="62080"/>
                  </a:lnTo>
                  <a:lnTo>
                    <a:pt x="56749" y="51329"/>
                  </a:lnTo>
                  <a:lnTo>
                    <a:pt x="58216" y="42341"/>
                  </a:lnTo>
                  <a:lnTo>
                    <a:pt x="58216" y="36385"/>
                  </a:lnTo>
                  <a:lnTo>
                    <a:pt x="57124" y="32143"/>
                  </a:lnTo>
                  <a:lnTo>
                    <a:pt x="54952" y="29629"/>
                  </a:lnTo>
                  <a:lnTo>
                    <a:pt x="52171" y="26619"/>
                  </a:lnTo>
                  <a:lnTo>
                    <a:pt x="47701" y="25107"/>
                  </a:lnTo>
                  <a:lnTo>
                    <a:pt x="41567" y="25107"/>
                  </a:lnTo>
                  <a:lnTo>
                    <a:pt x="35331" y="25107"/>
                  </a:lnTo>
                  <a:lnTo>
                    <a:pt x="22783" y="59270"/>
                  </a:lnTo>
                  <a:lnTo>
                    <a:pt x="774" y="50647"/>
                  </a:lnTo>
                  <a:lnTo>
                    <a:pt x="12534" y="12026"/>
                  </a:lnTo>
                  <a:lnTo>
                    <a:pt x="32958" y="752"/>
                  </a:lnTo>
                  <a:lnTo>
                    <a:pt x="41567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570476" y="5260848"/>
              <a:ext cx="112775" cy="18135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561111" y="5252777"/>
              <a:ext cx="110134" cy="17711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372612" y="5259324"/>
              <a:ext cx="115823" cy="184403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363687" y="5250807"/>
              <a:ext cx="113639" cy="180835"/>
            </a:xfrm>
            <a:prstGeom prst="rect">
              <a:avLst/>
            </a:prstGeom>
          </p:spPr>
        </p:pic>
      </p:grpSp>
      <p:grpSp>
        <p:nvGrpSpPr>
          <p:cNvPr id="97" name="object 97"/>
          <p:cNvGrpSpPr/>
          <p:nvPr/>
        </p:nvGrpSpPr>
        <p:grpSpPr>
          <a:xfrm>
            <a:off x="2355634" y="5601639"/>
            <a:ext cx="2520315" cy="900430"/>
            <a:chOff x="2355634" y="5601639"/>
            <a:chExt cx="2520315" cy="900430"/>
          </a:xfrm>
        </p:grpSpPr>
        <p:sp>
          <p:nvSpPr>
            <p:cNvPr id="98" name="object 98"/>
            <p:cNvSpPr/>
            <p:nvPr/>
          </p:nvSpPr>
          <p:spPr>
            <a:xfrm>
              <a:off x="2355634" y="5601639"/>
              <a:ext cx="2520315" cy="900430"/>
            </a:xfrm>
            <a:custGeom>
              <a:avLst/>
              <a:gdLst/>
              <a:ahLst/>
              <a:cxnLst/>
              <a:rect l="l" t="t" r="r" b="b"/>
              <a:pathLst>
                <a:path w="2520315" h="900429">
                  <a:moveTo>
                    <a:pt x="2519997" y="0"/>
                  </a:moveTo>
                  <a:lnTo>
                    <a:pt x="0" y="0"/>
                  </a:lnTo>
                  <a:lnTo>
                    <a:pt x="0" y="899985"/>
                  </a:lnTo>
                  <a:lnTo>
                    <a:pt x="2519997" y="899985"/>
                  </a:lnTo>
                  <a:lnTo>
                    <a:pt x="2519997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705181" y="5687610"/>
              <a:ext cx="731428" cy="731428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1387" y="5687610"/>
              <a:ext cx="731428" cy="731428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465832" y="5687568"/>
              <a:ext cx="402335" cy="199643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2462707" y="5684570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5" h="187960">
                  <a:moveTo>
                    <a:pt x="122207" y="175412"/>
                  </a:moveTo>
                  <a:lnTo>
                    <a:pt x="91287" y="175412"/>
                  </a:lnTo>
                  <a:lnTo>
                    <a:pt x="111620" y="187363"/>
                  </a:lnTo>
                  <a:lnTo>
                    <a:pt x="119083" y="179571"/>
                  </a:lnTo>
                  <a:lnTo>
                    <a:pt x="122207" y="175412"/>
                  </a:lnTo>
                  <a:close/>
                </a:path>
                <a:path w="389255" h="187960">
                  <a:moveTo>
                    <a:pt x="164871" y="147764"/>
                  </a:moveTo>
                  <a:lnTo>
                    <a:pt x="151371" y="147764"/>
                  </a:lnTo>
                  <a:lnTo>
                    <a:pt x="139344" y="150812"/>
                  </a:lnTo>
                  <a:lnTo>
                    <a:pt x="144730" y="159306"/>
                  </a:lnTo>
                  <a:lnTo>
                    <a:pt x="149802" y="168230"/>
                  </a:lnTo>
                  <a:lnTo>
                    <a:pt x="154560" y="177583"/>
                  </a:lnTo>
                  <a:lnTo>
                    <a:pt x="159004" y="187363"/>
                  </a:lnTo>
                  <a:lnTo>
                    <a:pt x="186004" y="179184"/>
                  </a:lnTo>
                  <a:lnTo>
                    <a:pt x="182296" y="172109"/>
                  </a:lnTo>
                  <a:lnTo>
                    <a:pt x="178260" y="165341"/>
                  </a:lnTo>
                  <a:lnTo>
                    <a:pt x="173895" y="158878"/>
                  </a:lnTo>
                  <a:lnTo>
                    <a:pt x="169202" y="152717"/>
                  </a:lnTo>
                  <a:lnTo>
                    <a:pt x="164871" y="147764"/>
                  </a:lnTo>
                  <a:close/>
                </a:path>
                <a:path w="389255" h="187960">
                  <a:moveTo>
                    <a:pt x="91287" y="10096"/>
                  </a:moveTo>
                  <a:lnTo>
                    <a:pt x="64617" y="10096"/>
                  </a:lnTo>
                  <a:lnTo>
                    <a:pt x="64617" y="181927"/>
                  </a:lnTo>
                  <a:lnTo>
                    <a:pt x="91287" y="181927"/>
                  </a:lnTo>
                  <a:lnTo>
                    <a:pt x="91287" y="175412"/>
                  </a:lnTo>
                  <a:lnTo>
                    <a:pt x="122207" y="175412"/>
                  </a:lnTo>
                  <a:lnTo>
                    <a:pt x="125622" y="170865"/>
                  </a:lnTo>
                  <a:lnTo>
                    <a:pt x="125977" y="170256"/>
                  </a:lnTo>
                  <a:lnTo>
                    <a:pt x="91287" y="170256"/>
                  </a:lnTo>
                  <a:lnTo>
                    <a:pt x="91287" y="10096"/>
                  </a:lnTo>
                  <a:close/>
                </a:path>
                <a:path w="389255" h="187960">
                  <a:moveTo>
                    <a:pt x="124180" y="147764"/>
                  </a:moveTo>
                  <a:lnTo>
                    <a:pt x="109689" y="147764"/>
                  </a:lnTo>
                  <a:lnTo>
                    <a:pt x="107365" y="151828"/>
                  </a:lnTo>
                  <a:lnTo>
                    <a:pt x="104216" y="156641"/>
                  </a:lnTo>
                  <a:lnTo>
                    <a:pt x="100291" y="161455"/>
                  </a:lnTo>
                  <a:lnTo>
                    <a:pt x="95567" y="166243"/>
                  </a:lnTo>
                  <a:lnTo>
                    <a:pt x="91287" y="170256"/>
                  </a:lnTo>
                  <a:lnTo>
                    <a:pt x="125977" y="170256"/>
                  </a:lnTo>
                  <a:lnTo>
                    <a:pt x="131114" y="161455"/>
                  </a:lnTo>
                  <a:lnTo>
                    <a:pt x="131237" y="161245"/>
                  </a:lnTo>
                  <a:lnTo>
                    <a:pt x="135882" y="150812"/>
                  </a:lnTo>
                  <a:lnTo>
                    <a:pt x="136333" y="150812"/>
                  </a:lnTo>
                  <a:lnTo>
                    <a:pt x="124180" y="147764"/>
                  </a:lnTo>
                  <a:close/>
                </a:path>
                <a:path w="389255" h="187960">
                  <a:moveTo>
                    <a:pt x="178625" y="37452"/>
                  </a:moveTo>
                  <a:lnTo>
                    <a:pt x="96647" y="37452"/>
                  </a:lnTo>
                  <a:lnTo>
                    <a:pt x="96647" y="147764"/>
                  </a:lnTo>
                  <a:lnTo>
                    <a:pt x="178625" y="147764"/>
                  </a:lnTo>
                  <a:lnTo>
                    <a:pt x="178625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25" y="115938"/>
                  </a:lnTo>
                  <a:lnTo>
                    <a:pt x="178625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25" y="87210"/>
                  </a:lnTo>
                  <a:lnTo>
                    <a:pt x="178625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25" y="60045"/>
                  </a:lnTo>
                  <a:lnTo>
                    <a:pt x="178625" y="37452"/>
                  </a:lnTo>
                  <a:close/>
                </a:path>
                <a:path w="389255" h="187960">
                  <a:moveTo>
                    <a:pt x="178625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25" y="125374"/>
                  </a:lnTo>
                  <a:lnTo>
                    <a:pt x="178625" y="115938"/>
                  </a:lnTo>
                  <a:close/>
                </a:path>
                <a:path w="389255" h="187960">
                  <a:moveTo>
                    <a:pt x="178625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25" y="95097"/>
                  </a:lnTo>
                  <a:lnTo>
                    <a:pt x="178625" y="87210"/>
                  </a:lnTo>
                  <a:close/>
                </a:path>
                <a:path w="389255" h="187960">
                  <a:moveTo>
                    <a:pt x="178625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25" y="66370"/>
                  </a:lnTo>
                  <a:lnTo>
                    <a:pt x="178625" y="60045"/>
                  </a:lnTo>
                  <a:close/>
                </a:path>
                <a:path w="389255" h="187960">
                  <a:moveTo>
                    <a:pt x="151180" y="30543"/>
                  </a:moveTo>
                  <a:lnTo>
                    <a:pt x="124587" y="30543"/>
                  </a:lnTo>
                  <a:lnTo>
                    <a:pt x="120421" y="37452"/>
                  </a:lnTo>
                  <a:lnTo>
                    <a:pt x="147370" y="37452"/>
                  </a:lnTo>
                  <a:lnTo>
                    <a:pt x="151180" y="30543"/>
                  </a:lnTo>
                  <a:close/>
                </a:path>
                <a:path w="389255" h="187960">
                  <a:moveTo>
                    <a:pt x="185610" y="6210"/>
                  </a:moveTo>
                  <a:lnTo>
                    <a:pt x="92951" y="6210"/>
                  </a:lnTo>
                  <a:lnTo>
                    <a:pt x="92951" y="30543"/>
                  </a:lnTo>
                  <a:lnTo>
                    <a:pt x="185610" y="30543"/>
                  </a:lnTo>
                  <a:lnTo>
                    <a:pt x="185610" y="6210"/>
                  </a:lnTo>
                  <a:close/>
                </a:path>
                <a:path w="389255" h="187960">
                  <a:moveTo>
                    <a:pt x="389242" y="14363"/>
                  </a:moveTo>
                  <a:lnTo>
                    <a:pt x="219735" y="14363"/>
                  </a:lnTo>
                  <a:lnTo>
                    <a:pt x="219624" y="70142"/>
                  </a:lnTo>
                  <a:lnTo>
                    <a:pt x="218740" y="98399"/>
                  </a:lnTo>
                  <a:lnTo>
                    <a:pt x="215943" y="124031"/>
                  </a:lnTo>
                  <a:lnTo>
                    <a:pt x="215827" y="125090"/>
                  </a:lnTo>
                  <a:lnTo>
                    <a:pt x="215755" y="125753"/>
                  </a:lnTo>
                  <a:lnTo>
                    <a:pt x="210782" y="148677"/>
                  </a:lnTo>
                  <a:lnTo>
                    <a:pt x="203822" y="167170"/>
                  </a:lnTo>
                  <a:lnTo>
                    <a:pt x="230962" y="186588"/>
                  </a:lnTo>
                  <a:lnTo>
                    <a:pt x="243230" y="142278"/>
                  </a:lnTo>
                  <a:lnTo>
                    <a:pt x="248069" y="104419"/>
                  </a:lnTo>
                  <a:lnTo>
                    <a:pt x="388658" y="104419"/>
                  </a:lnTo>
                  <a:lnTo>
                    <a:pt x="388658" y="94132"/>
                  </a:lnTo>
                  <a:lnTo>
                    <a:pt x="248767" y="94132"/>
                  </a:lnTo>
                  <a:lnTo>
                    <a:pt x="248852" y="90398"/>
                  </a:lnTo>
                  <a:lnTo>
                    <a:pt x="248969" y="85242"/>
                  </a:lnTo>
                  <a:lnTo>
                    <a:pt x="249064" y="81051"/>
                  </a:lnTo>
                  <a:lnTo>
                    <a:pt x="249123" y="39662"/>
                  </a:lnTo>
                  <a:lnTo>
                    <a:pt x="389242" y="39662"/>
                  </a:lnTo>
                  <a:lnTo>
                    <a:pt x="389242" y="14363"/>
                  </a:lnTo>
                  <a:close/>
                </a:path>
                <a:path w="389255" h="187960">
                  <a:moveTo>
                    <a:pt x="271741" y="157010"/>
                  </a:moveTo>
                  <a:lnTo>
                    <a:pt x="276542" y="185229"/>
                  </a:lnTo>
                  <a:lnTo>
                    <a:pt x="308851" y="185229"/>
                  </a:lnTo>
                  <a:lnTo>
                    <a:pt x="318893" y="183553"/>
                  </a:lnTo>
                  <a:lnTo>
                    <a:pt x="326064" y="178523"/>
                  </a:lnTo>
                  <a:lnTo>
                    <a:pt x="330366" y="170141"/>
                  </a:lnTo>
                  <a:lnTo>
                    <a:pt x="331800" y="158407"/>
                  </a:lnTo>
                  <a:lnTo>
                    <a:pt x="295775" y="158407"/>
                  </a:lnTo>
                  <a:lnTo>
                    <a:pt x="271741" y="157010"/>
                  </a:lnTo>
                  <a:close/>
                </a:path>
                <a:path w="389255" h="187960">
                  <a:moveTo>
                    <a:pt x="331800" y="119621"/>
                  </a:moveTo>
                  <a:lnTo>
                    <a:pt x="302221" y="119621"/>
                  </a:lnTo>
                  <a:lnTo>
                    <a:pt x="302221" y="156248"/>
                  </a:lnTo>
                  <a:lnTo>
                    <a:pt x="300127" y="158407"/>
                  </a:lnTo>
                  <a:lnTo>
                    <a:pt x="331800" y="158407"/>
                  </a:lnTo>
                  <a:lnTo>
                    <a:pt x="331800" y="119621"/>
                  </a:lnTo>
                  <a:close/>
                </a:path>
                <a:path w="389255" h="187960">
                  <a:moveTo>
                    <a:pt x="388658" y="104419"/>
                  </a:moveTo>
                  <a:lnTo>
                    <a:pt x="248069" y="104419"/>
                  </a:lnTo>
                  <a:lnTo>
                    <a:pt x="248069" y="119621"/>
                  </a:lnTo>
                  <a:lnTo>
                    <a:pt x="357530" y="119621"/>
                  </a:lnTo>
                  <a:lnTo>
                    <a:pt x="353918" y="124031"/>
                  </a:lnTo>
                  <a:lnTo>
                    <a:pt x="349769" y="128555"/>
                  </a:lnTo>
                  <a:lnTo>
                    <a:pt x="345084" y="133194"/>
                  </a:lnTo>
                  <a:lnTo>
                    <a:pt x="339864" y="137947"/>
                  </a:lnTo>
                  <a:lnTo>
                    <a:pt x="363118" y="154178"/>
                  </a:lnTo>
                  <a:lnTo>
                    <a:pt x="371130" y="145460"/>
                  </a:lnTo>
                  <a:lnTo>
                    <a:pt x="378059" y="135764"/>
                  </a:lnTo>
                  <a:lnTo>
                    <a:pt x="383903" y="125090"/>
                  </a:lnTo>
                  <a:lnTo>
                    <a:pt x="388658" y="113436"/>
                  </a:lnTo>
                  <a:lnTo>
                    <a:pt x="388658" y="104419"/>
                  </a:lnTo>
                  <a:close/>
                </a:path>
                <a:path w="389255" h="187960">
                  <a:moveTo>
                    <a:pt x="377799" y="44640"/>
                  </a:moveTo>
                  <a:lnTo>
                    <a:pt x="256806" y="44640"/>
                  </a:lnTo>
                  <a:lnTo>
                    <a:pt x="256806" y="70142"/>
                  </a:lnTo>
                  <a:lnTo>
                    <a:pt x="338899" y="70142"/>
                  </a:lnTo>
                  <a:lnTo>
                    <a:pt x="334606" y="72326"/>
                  </a:lnTo>
                  <a:lnTo>
                    <a:pt x="328180" y="76238"/>
                  </a:lnTo>
                  <a:lnTo>
                    <a:pt x="319646" y="81902"/>
                  </a:lnTo>
                  <a:lnTo>
                    <a:pt x="265445" y="81902"/>
                  </a:lnTo>
                  <a:lnTo>
                    <a:pt x="272313" y="85242"/>
                  </a:lnTo>
                  <a:lnTo>
                    <a:pt x="278430" y="88090"/>
                  </a:lnTo>
                  <a:lnTo>
                    <a:pt x="283692" y="90398"/>
                  </a:lnTo>
                  <a:lnTo>
                    <a:pt x="288556" y="92710"/>
                  </a:lnTo>
                  <a:lnTo>
                    <a:pt x="294434" y="94132"/>
                  </a:lnTo>
                  <a:lnTo>
                    <a:pt x="341564" y="94132"/>
                  </a:lnTo>
                  <a:lnTo>
                    <a:pt x="351785" y="88090"/>
                  </a:lnTo>
                  <a:lnTo>
                    <a:pt x="361165" y="81051"/>
                  </a:lnTo>
                  <a:lnTo>
                    <a:pt x="369836" y="72935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5" h="187960">
                  <a:moveTo>
                    <a:pt x="293890" y="70142"/>
                  </a:moveTo>
                  <a:lnTo>
                    <a:pt x="280339" y="70142"/>
                  </a:lnTo>
                  <a:lnTo>
                    <a:pt x="265276" y="81902"/>
                  </a:lnTo>
                  <a:lnTo>
                    <a:pt x="319646" y="81902"/>
                  </a:lnTo>
                  <a:lnTo>
                    <a:pt x="313982" y="78917"/>
                  </a:lnTo>
                  <a:lnTo>
                    <a:pt x="308400" y="76238"/>
                  </a:lnTo>
                  <a:lnTo>
                    <a:pt x="302412" y="73634"/>
                  </a:lnTo>
                  <a:lnTo>
                    <a:pt x="293890" y="70142"/>
                  </a:lnTo>
                  <a:close/>
                </a:path>
                <a:path w="389255" h="187960">
                  <a:moveTo>
                    <a:pt x="311937" y="0"/>
                  </a:moveTo>
                  <a:lnTo>
                    <a:pt x="280289" y="2019"/>
                  </a:lnTo>
                  <a:lnTo>
                    <a:pt x="284657" y="8839"/>
                  </a:lnTo>
                  <a:lnTo>
                    <a:pt x="287693" y="12954"/>
                  </a:lnTo>
                  <a:lnTo>
                    <a:pt x="289407" y="14363"/>
                  </a:lnTo>
                  <a:lnTo>
                    <a:pt x="320878" y="14363"/>
                  </a:lnTo>
                  <a:lnTo>
                    <a:pt x="318592" y="9906"/>
                  </a:lnTo>
                  <a:lnTo>
                    <a:pt x="315607" y="5118"/>
                  </a:lnTo>
                  <a:lnTo>
                    <a:pt x="311937" y="0"/>
                  </a:lnTo>
                  <a:close/>
                </a:path>
                <a:path w="389255" h="187960">
                  <a:moveTo>
                    <a:pt x="62179" y="23876"/>
                  </a:moveTo>
                  <a:lnTo>
                    <a:pt x="38811" y="23876"/>
                  </a:lnTo>
                  <a:lnTo>
                    <a:pt x="38811" y="161747"/>
                  </a:lnTo>
                  <a:lnTo>
                    <a:pt x="62179" y="161747"/>
                  </a:lnTo>
                  <a:lnTo>
                    <a:pt x="62179" y="23876"/>
                  </a:lnTo>
                  <a:close/>
                </a:path>
                <a:path w="389255" h="187960">
                  <a:moveTo>
                    <a:pt x="36753" y="10096"/>
                  </a:moveTo>
                  <a:lnTo>
                    <a:pt x="10083" y="10096"/>
                  </a:lnTo>
                  <a:lnTo>
                    <a:pt x="10083" y="60007"/>
                  </a:lnTo>
                  <a:lnTo>
                    <a:pt x="9310" y="95709"/>
                  </a:lnTo>
                  <a:lnTo>
                    <a:pt x="7370" y="125777"/>
                  </a:lnTo>
                  <a:lnTo>
                    <a:pt x="4267" y="150211"/>
                  </a:lnTo>
                  <a:lnTo>
                    <a:pt x="0" y="169011"/>
                  </a:lnTo>
                  <a:lnTo>
                    <a:pt x="24244" y="187159"/>
                  </a:lnTo>
                  <a:lnTo>
                    <a:pt x="29718" y="165986"/>
                  </a:lnTo>
                  <a:lnTo>
                    <a:pt x="33628" y="138737"/>
                  </a:lnTo>
                  <a:lnTo>
                    <a:pt x="35972" y="105417"/>
                  </a:lnTo>
                  <a:lnTo>
                    <a:pt x="36753" y="66027"/>
                  </a:lnTo>
                  <a:lnTo>
                    <a:pt x="36753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458135" y="5679998"/>
              <a:ext cx="398386" cy="196507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895600" y="5698236"/>
              <a:ext cx="56387" cy="178307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2891928" y="5694276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44526" y="0"/>
                  </a:moveTo>
                  <a:lnTo>
                    <a:pt x="26606" y="0"/>
                  </a:lnTo>
                  <a:lnTo>
                    <a:pt x="25374" y="10160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891928" y="5694276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60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45408" y="5687568"/>
              <a:ext cx="402335" cy="199643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3642537" y="5684570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9" y="175412"/>
                  </a:moveTo>
                  <a:lnTo>
                    <a:pt x="91300" y="175412"/>
                  </a:lnTo>
                  <a:lnTo>
                    <a:pt x="111632" y="187363"/>
                  </a:lnTo>
                  <a:lnTo>
                    <a:pt x="119095" y="179571"/>
                  </a:lnTo>
                  <a:lnTo>
                    <a:pt x="122219" y="175412"/>
                  </a:lnTo>
                  <a:close/>
                </a:path>
                <a:path w="389254" h="187960">
                  <a:moveTo>
                    <a:pt x="164884" y="147764"/>
                  </a:moveTo>
                  <a:lnTo>
                    <a:pt x="151383" y="147764"/>
                  </a:lnTo>
                  <a:lnTo>
                    <a:pt x="139344" y="150812"/>
                  </a:lnTo>
                  <a:lnTo>
                    <a:pt x="144737" y="159306"/>
                  </a:lnTo>
                  <a:lnTo>
                    <a:pt x="149812" y="168230"/>
                  </a:lnTo>
                  <a:lnTo>
                    <a:pt x="154567" y="177583"/>
                  </a:lnTo>
                  <a:lnTo>
                    <a:pt x="159003" y="187363"/>
                  </a:lnTo>
                  <a:lnTo>
                    <a:pt x="186004" y="179184"/>
                  </a:lnTo>
                  <a:lnTo>
                    <a:pt x="182303" y="172109"/>
                  </a:lnTo>
                  <a:lnTo>
                    <a:pt x="178271" y="165341"/>
                  </a:lnTo>
                  <a:lnTo>
                    <a:pt x="173908" y="158878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4" h="187960">
                  <a:moveTo>
                    <a:pt x="91300" y="10096"/>
                  </a:moveTo>
                  <a:lnTo>
                    <a:pt x="64630" y="10096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9" y="175412"/>
                  </a:lnTo>
                  <a:lnTo>
                    <a:pt x="125634" y="170865"/>
                  </a:lnTo>
                  <a:lnTo>
                    <a:pt x="125990" y="170256"/>
                  </a:lnTo>
                  <a:lnTo>
                    <a:pt x="91300" y="170256"/>
                  </a:lnTo>
                  <a:lnTo>
                    <a:pt x="91300" y="10096"/>
                  </a:lnTo>
                  <a:close/>
                </a:path>
                <a:path w="389254" h="187960">
                  <a:moveTo>
                    <a:pt x="124193" y="147764"/>
                  </a:moveTo>
                  <a:lnTo>
                    <a:pt x="109689" y="147764"/>
                  </a:lnTo>
                  <a:lnTo>
                    <a:pt x="107378" y="151828"/>
                  </a:lnTo>
                  <a:lnTo>
                    <a:pt x="104228" y="156641"/>
                  </a:lnTo>
                  <a:lnTo>
                    <a:pt x="100304" y="161455"/>
                  </a:lnTo>
                  <a:lnTo>
                    <a:pt x="95580" y="166243"/>
                  </a:lnTo>
                  <a:lnTo>
                    <a:pt x="91300" y="170256"/>
                  </a:lnTo>
                  <a:lnTo>
                    <a:pt x="125990" y="170256"/>
                  </a:lnTo>
                  <a:lnTo>
                    <a:pt x="131127" y="161455"/>
                  </a:lnTo>
                  <a:lnTo>
                    <a:pt x="131249" y="161245"/>
                  </a:lnTo>
                  <a:lnTo>
                    <a:pt x="135895" y="150812"/>
                  </a:lnTo>
                  <a:lnTo>
                    <a:pt x="136345" y="150812"/>
                  </a:lnTo>
                  <a:lnTo>
                    <a:pt x="124193" y="147764"/>
                  </a:lnTo>
                  <a:close/>
                </a:path>
                <a:path w="389254" h="187960">
                  <a:moveTo>
                    <a:pt x="178638" y="37452"/>
                  </a:moveTo>
                  <a:lnTo>
                    <a:pt x="96646" y="37452"/>
                  </a:lnTo>
                  <a:lnTo>
                    <a:pt x="96646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99"/>
                  </a:lnTo>
                  <a:lnTo>
                    <a:pt x="215956" y="124031"/>
                  </a:lnTo>
                  <a:lnTo>
                    <a:pt x="215840" y="125090"/>
                  </a:lnTo>
                  <a:lnTo>
                    <a:pt x="215768" y="125753"/>
                  </a:lnTo>
                  <a:lnTo>
                    <a:pt x="210795" y="148677"/>
                  </a:lnTo>
                  <a:lnTo>
                    <a:pt x="203834" y="167170"/>
                  </a:lnTo>
                  <a:lnTo>
                    <a:pt x="230974" y="186588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32"/>
                  </a:lnTo>
                  <a:lnTo>
                    <a:pt x="248767" y="94132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51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48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21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5"/>
                  </a:lnTo>
                  <a:lnTo>
                    <a:pt x="345096" y="133194"/>
                  </a:lnTo>
                  <a:lnTo>
                    <a:pt x="339877" y="137947"/>
                  </a:lnTo>
                  <a:lnTo>
                    <a:pt x="363131" y="154178"/>
                  </a:lnTo>
                  <a:lnTo>
                    <a:pt x="371143" y="145460"/>
                  </a:lnTo>
                  <a:lnTo>
                    <a:pt x="378072" y="135764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799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38"/>
                  </a:lnTo>
                  <a:lnTo>
                    <a:pt x="319658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42" y="88090"/>
                  </a:lnTo>
                  <a:lnTo>
                    <a:pt x="283692" y="90398"/>
                  </a:lnTo>
                  <a:lnTo>
                    <a:pt x="288569" y="92710"/>
                  </a:lnTo>
                  <a:lnTo>
                    <a:pt x="294447" y="94132"/>
                  </a:lnTo>
                  <a:lnTo>
                    <a:pt x="341577" y="94132"/>
                  </a:lnTo>
                  <a:lnTo>
                    <a:pt x="351798" y="88090"/>
                  </a:lnTo>
                  <a:lnTo>
                    <a:pt x="361176" y="81051"/>
                  </a:lnTo>
                  <a:lnTo>
                    <a:pt x="369843" y="72935"/>
                  </a:lnTo>
                  <a:lnTo>
                    <a:pt x="377799" y="63741"/>
                  </a:lnTo>
                  <a:lnTo>
                    <a:pt x="377799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8" y="81902"/>
                  </a:lnTo>
                  <a:lnTo>
                    <a:pt x="313994" y="78917"/>
                  </a:lnTo>
                  <a:lnTo>
                    <a:pt x="308413" y="76238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6"/>
                  </a:moveTo>
                  <a:lnTo>
                    <a:pt x="38823" y="23876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6"/>
                  </a:lnTo>
                  <a:close/>
                </a:path>
                <a:path w="389254" h="187960">
                  <a:moveTo>
                    <a:pt x="36766" y="10096"/>
                  </a:moveTo>
                  <a:lnTo>
                    <a:pt x="10096" y="10096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6" y="187159"/>
                  </a:lnTo>
                  <a:lnTo>
                    <a:pt x="29726" y="165986"/>
                  </a:lnTo>
                  <a:lnTo>
                    <a:pt x="33635" y="138737"/>
                  </a:lnTo>
                  <a:lnTo>
                    <a:pt x="35983" y="105417"/>
                  </a:lnTo>
                  <a:lnTo>
                    <a:pt x="36766" y="66027"/>
                  </a:lnTo>
                  <a:lnTo>
                    <a:pt x="36766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642537" y="5684570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3901" y="125374"/>
                  </a:moveTo>
                  <a:lnTo>
                    <a:pt x="151180" y="125374"/>
                  </a:lnTo>
                  <a:lnTo>
                    <a:pt x="151180" y="115938"/>
                  </a:lnTo>
                  <a:lnTo>
                    <a:pt x="123901" y="115938"/>
                  </a:lnTo>
                  <a:lnTo>
                    <a:pt x="123901" y="125374"/>
                  </a:lnTo>
                  <a:close/>
                </a:path>
                <a:path w="389254" h="187960">
                  <a:moveTo>
                    <a:pt x="123901" y="95097"/>
                  </a:moveTo>
                  <a:lnTo>
                    <a:pt x="151180" y="95097"/>
                  </a:lnTo>
                  <a:lnTo>
                    <a:pt x="151180" y="87210"/>
                  </a:lnTo>
                  <a:lnTo>
                    <a:pt x="123901" y="87210"/>
                  </a:lnTo>
                  <a:lnTo>
                    <a:pt x="123901" y="95097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302425" y="73634"/>
                  </a:lnTo>
                  <a:lnTo>
                    <a:pt x="308254" y="76161"/>
                  </a:lnTo>
                  <a:lnTo>
                    <a:pt x="313994" y="78917"/>
                  </a:lnTo>
                  <a:lnTo>
                    <a:pt x="319658" y="81902"/>
                  </a:lnTo>
                  <a:lnTo>
                    <a:pt x="328193" y="76238"/>
                  </a:lnTo>
                  <a:lnTo>
                    <a:pt x="334619" y="72326"/>
                  </a:lnTo>
                  <a:lnTo>
                    <a:pt x="338912" y="70142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123901" y="66370"/>
                  </a:moveTo>
                  <a:lnTo>
                    <a:pt x="151180" y="66370"/>
                  </a:lnTo>
                  <a:lnTo>
                    <a:pt x="151180" y="60045"/>
                  </a:lnTo>
                  <a:lnTo>
                    <a:pt x="123901" y="60045"/>
                  </a:lnTo>
                  <a:lnTo>
                    <a:pt x="123901" y="66370"/>
                  </a:lnTo>
                  <a:close/>
                </a:path>
                <a:path w="389254" h="187960">
                  <a:moveTo>
                    <a:pt x="38823" y="23876"/>
                  </a:moveTo>
                  <a:lnTo>
                    <a:pt x="62191" y="23876"/>
                  </a:lnTo>
                  <a:lnTo>
                    <a:pt x="62191" y="161747"/>
                  </a:lnTo>
                  <a:lnTo>
                    <a:pt x="38823" y="161747"/>
                  </a:lnTo>
                  <a:lnTo>
                    <a:pt x="38823" y="23876"/>
                  </a:lnTo>
                  <a:close/>
                </a:path>
                <a:path w="389254" h="187960">
                  <a:moveTo>
                    <a:pt x="10096" y="10096"/>
                  </a:moveTo>
                  <a:lnTo>
                    <a:pt x="36766" y="10096"/>
                  </a:lnTo>
                  <a:lnTo>
                    <a:pt x="36766" y="60007"/>
                  </a:lnTo>
                  <a:lnTo>
                    <a:pt x="36766" y="66027"/>
                  </a:lnTo>
                  <a:lnTo>
                    <a:pt x="35983" y="105417"/>
                  </a:lnTo>
                  <a:lnTo>
                    <a:pt x="33635" y="138737"/>
                  </a:lnTo>
                  <a:lnTo>
                    <a:pt x="29726" y="165986"/>
                  </a:lnTo>
                  <a:lnTo>
                    <a:pt x="24256" y="187159"/>
                  </a:lnTo>
                  <a:lnTo>
                    <a:pt x="0" y="169011"/>
                  </a:lnTo>
                  <a:lnTo>
                    <a:pt x="4274" y="150211"/>
                  </a:lnTo>
                  <a:lnTo>
                    <a:pt x="7381" y="125777"/>
                  </a:lnTo>
                  <a:lnTo>
                    <a:pt x="9322" y="95709"/>
                  </a:lnTo>
                  <a:lnTo>
                    <a:pt x="10096" y="60007"/>
                  </a:lnTo>
                  <a:lnTo>
                    <a:pt x="10096" y="10096"/>
                  </a:lnTo>
                  <a:close/>
                </a:path>
                <a:path w="389254" h="187960">
                  <a:moveTo>
                    <a:pt x="92963" y="6210"/>
                  </a:moveTo>
                  <a:lnTo>
                    <a:pt x="185623" y="6210"/>
                  </a:lnTo>
                  <a:lnTo>
                    <a:pt x="185623" y="30543"/>
                  </a:lnTo>
                  <a:lnTo>
                    <a:pt x="151193" y="30543"/>
                  </a:lnTo>
                  <a:lnTo>
                    <a:pt x="147383" y="37452"/>
                  </a:lnTo>
                  <a:lnTo>
                    <a:pt x="178638" y="37452"/>
                  </a:lnTo>
                  <a:lnTo>
                    <a:pt x="178638" y="147764"/>
                  </a:lnTo>
                  <a:lnTo>
                    <a:pt x="164884" y="147764"/>
                  </a:lnTo>
                  <a:lnTo>
                    <a:pt x="169214" y="152717"/>
                  </a:lnTo>
                  <a:lnTo>
                    <a:pt x="173908" y="158878"/>
                  </a:lnTo>
                  <a:lnTo>
                    <a:pt x="178271" y="165341"/>
                  </a:lnTo>
                  <a:lnTo>
                    <a:pt x="182303" y="172109"/>
                  </a:lnTo>
                  <a:lnTo>
                    <a:pt x="186004" y="179184"/>
                  </a:lnTo>
                  <a:lnTo>
                    <a:pt x="159003" y="187363"/>
                  </a:lnTo>
                  <a:lnTo>
                    <a:pt x="154567" y="177583"/>
                  </a:lnTo>
                  <a:lnTo>
                    <a:pt x="149812" y="168230"/>
                  </a:lnTo>
                  <a:lnTo>
                    <a:pt x="144737" y="159306"/>
                  </a:lnTo>
                  <a:lnTo>
                    <a:pt x="139344" y="150812"/>
                  </a:lnTo>
                  <a:lnTo>
                    <a:pt x="151383" y="147764"/>
                  </a:lnTo>
                  <a:lnTo>
                    <a:pt x="124193" y="147764"/>
                  </a:lnTo>
                  <a:lnTo>
                    <a:pt x="135940" y="150710"/>
                  </a:lnTo>
                  <a:lnTo>
                    <a:pt x="131249" y="161245"/>
                  </a:lnTo>
                  <a:lnTo>
                    <a:pt x="125634" y="170865"/>
                  </a:lnTo>
                  <a:lnTo>
                    <a:pt x="119095" y="179571"/>
                  </a:lnTo>
                  <a:lnTo>
                    <a:pt x="111632" y="187363"/>
                  </a:lnTo>
                  <a:lnTo>
                    <a:pt x="91300" y="175412"/>
                  </a:lnTo>
                  <a:lnTo>
                    <a:pt x="91300" y="181927"/>
                  </a:lnTo>
                  <a:lnTo>
                    <a:pt x="64630" y="181927"/>
                  </a:lnTo>
                  <a:lnTo>
                    <a:pt x="64630" y="10096"/>
                  </a:lnTo>
                  <a:lnTo>
                    <a:pt x="91300" y="10096"/>
                  </a:lnTo>
                  <a:lnTo>
                    <a:pt x="91300" y="170256"/>
                  </a:lnTo>
                  <a:lnTo>
                    <a:pt x="95580" y="166243"/>
                  </a:lnTo>
                  <a:lnTo>
                    <a:pt x="100304" y="161455"/>
                  </a:lnTo>
                  <a:lnTo>
                    <a:pt x="104228" y="156641"/>
                  </a:lnTo>
                  <a:lnTo>
                    <a:pt x="107378" y="151828"/>
                  </a:lnTo>
                  <a:lnTo>
                    <a:pt x="109689" y="147764"/>
                  </a:lnTo>
                  <a:lnTo>
                    <a:pt x="96646" y="147764"/>
                  </a:lnTo>
                  <a:lnTo>
                    <a:pt x="96646" y="37452"/>
                  </a:lnTo>
                  <a:lnTo>
                    <a:pt x="120434" y="37452"/>
                  </a:lnTo>
                  <a:lnTo>
                    <a:pt x="124599" y="30543"/>
                  </a:lnTo>
                  <a:lnTo>
                    <a:pt x="92963" y="30543"/>
                  </a:lnTo>
                  <a:lnTo>
                    <a:pt x="92963" y="6210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315620" y="5118"/>
                  </a:lnTo>
                  <a:lnTo>
                    <a:pt x="318604" y="9906"/>
                  </a:lnTo>
                  <a:lnTo>
                    <a:pt x="320890" y="14363"/>
                  </a:lnTo>
                  <a:lnTo>
                    <a:pt x="389254" y="14363"/>
                  </a:lnTo>
                  <a:lnTo>
                    <a:pt x="389254" y="39662"/>
                  </a:lnTo>
                  <a:lnTo>
                    <a:pt x="249135" y="39662"/>
                  </a:lnTo>
                  <a:lnTo>
                    <a:pt x="249135" y="78447"/>
                  </a:lnTo>
                  <a:lnTo>
                    <a:pt x="248767" y="94132"/>
                  </a:lnTo>
                  <a:lnTo>
                    <a:pt x="299123" y="94132"/>
                  </a:lnTo>
                  <a:lnTo>
                    <a:pt x="293712" y="93954"/>
                  </a:lnTo>
                  <a:lnTo>
                    <a:pt x="288569" y="92710"/>
                  </a:lnTo>
                  <a:lnTo>
                    <a:pt x="283692" y="90398"/>
                  </a:lnTo>
                  <a:lnTo>
                    <a:pt x="278434" y="88087"/>
                  </a:lnTo>
                  <a:lnTo>
                    <a:pt x="272313" y="85242"/>
                  </a:lnTo>
                  <a:lnTo>
                    <a:pt x="265353" y="81851"/>
                  </a:lnTo>
                  <a:lnTo>
                    <a:pt x="280352" y="70142"/>
                  </a:lnTo>
                  <a:lnTo>
                    <a:pt x="256819" y="70142"/>
                  </a:lnTo>
                  <a:lnTo>
                    <a:pt x="256819" y="44640"/>
                  </a:lnTo>
                  <a:lnTo>
                    <a:pt x="377799" y="44640"/>
                  </a:lnTo>
                  <a:lnTo>
                    <a:pt x="377799" y="63741"/>
                  </a:lnTo>
                  <a:lnTo>
                    <a:pt x="369843" y="72935"/>
                  </a:lnTo>
                  <a:lnTo>
                    <a:pt x="361176" y="81051"/>
                  </a:lnTo>
                  <a:lnTo>
                    <a:pt x="351798" y="88090"/>
                  </a:lnTo>
                  <a:lnTo>
                    <a:pt x="341706" y="94056"/>
                  </a:lnTo>
                  <a:lnTo>
                    <a:pt x="343928" y="94132"/>
                  </a:lnTo>
                  <a:lnTo>
                    <a:pt x="388670" y="94132"/>
                  </a:lnTo>
                  <a:lnTo>
                    <a:pt x="388670" y="113436"/>
                  </a:lnTo>
                  <a:lnTo>
                    <a:pt x="383915" y="125090"/>
                  </a:lnTo>
                  <a:lnTo>
                    <a:pt x="378072" y="135764"/>
                  </a:lnTo>
                  <a:lnTo>
                    <a:pt x="371143" y="145460"/>
                  </a:lnTo>
                  <a:lnTo>
                    <a:pt x="363131" y="154178"/>
                  </a:lnTo>
                  <a:lnTo>
                    <a:pt x="339877" y="137947"/>
                  </a:lnTo>
                  <a:lnTo>
                    <a:pt x="345096" y="133194"/>
                  </a:lnTo>
                  <a:lnTo>
                    <a:pt x="349781" y="128555"/>
                  </a:lnTo>
                  <a:lnTo>
                    <a:pt x="353930" y="124031"/>
                  </a:lnTo>
                  <a:lnTo>
                    <a:pt x="357543" y="119621"/>
                  </a:lnTo>
                  <a:lnTo>
                    <a:pt x="331812" y="119621"/>
                  </a:lnTo>
                  <a:lnTo>
                    <a:pt x="331812" y="158407"/>
                  </a:lnTo>
                  <a:lnTo>
                    <a:pt x="330379" y="170141"/>
                  </a:lnTo>
                  <a:lnTo>
                    <a:pt x="326077" y="178523"/>
                  </a:lnTo>
                  <a:lnTo>
                    <a:pt x="318905" y="183553"/>
                  </a:lnTo>
                  <a:lnTo>
                    <a:pt x="308863" y="185229"/>
                  </a:lnTo>
                  <a:lnTo>
                    <a:pt x="276555" y="185229"/>
                  </a:lnTo>
                  <a:lnTo>
                    <a:pt x="271754" y="157010"/>
                  </a:lnTo>
                  <a:lnTo>
                    <a:pt x="295351" y="158381"/>
                  </a:lnTo>
                  <a:lnTo>
                    <a:pt x="295567" y="158369"/>
                  </a:lnTo>
                  <a:lnTo>
                    <a:pt x="295795" y="158369"/>
                  </a:lnTo>
                  <a:lnTo>
                    <a:pt x="296049" y="158369"/>
                  </a:lnTo>
                  <a:lnTo>
                    <a:pt x="300177" y="158369"/>
                  </a:lnTo>
                  <a:lnTo>
                    <a:pt x="302234" y="156248"/>
                  </a:lnTo>
                  <a:lnTo>
                    <a:pt x="302234" y="152006"/>
                  </a:lnTo>
                  <a:lnTo>
                    <a:pt x="302234" y="119621"/>
                  </a:lnTo>
                  <a:lnTo>
                    <a:pt x="248081" y="119621"/>
                  </a:lnTo>
                  <a:lnTo>
                    <a:pt x="248081" y="104419"/>
                  </a:lnTo>
                  <a:lnTo>
                    <a:pt x="247662" y="110515"/>
                  </a:lnTo>
                  <a:lnTo>
                    <a:pt x="246829" y="118485"/>
                  </a:lnTo>
                  <a:lnTo>
                    <a:pt x="240268" y="156870"/>
                  </a:lnTo>
                  <a:lnTo>
                    <a:pt x="230974" y="186588"/>
                  </a:lnTo>
                  <a:lnTo>
                    <a:pt x="203834" y="167170"/>
                  </a:lnTo>
                  <a:lnTo>
                    <a:pt x="210795" y="148677"/>
                  </a:lnTo>
                  <a:lnTo>
                    <a:pt x="215768" y="125753"/>
                  </a:lnTo>
                  <a:lnTo>
                    <a:pt x="218752" y="98399"/>
                  </a:lnTo>
                  <a:lnTo>
                    <a:pt x="219748" y="66611"/>
                  </a:lnTo>
                  <a:lnTo>
                    <a:pt x="219748" y="14363"/>
                  </a:lnTo>
                  <a:lnTo>
                    <a:pt x="289420" y="14363"/>
                  </a:lnTo>
                  <a:lnTo>
                    <a:pt x="287705" y="12954"/>
                  </a:lnTo>
                  <a:lnTo>
                    <a:pt x="284657" y="8839"/>
                  </a:lnTo>
                  <a:lnTo>
                    <a:pt x="280301" y="2019"/>
                  </a:lnTo>
                  <a:lnTo>
                    <a:pt x="31195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" name="object 11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055364" y="5698236"/>
              <a:ext cx="94487" cy="175259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4051588" y="5694276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391" y="18882"/>
                  </a:lnTo>
                  <a:lnTo>
                    <a:pt x="774" y="50647"/>
                  </a:lnTo>
                  <a:lnTo>
                    <a:pt x="22783" y="59270"/>
                  </a:lnTo>
                  <a:lnTo>
                    <a:pt x="23095" y="49457"/>
                  </a:lnTo>
                  <a:lnTo>
                    <a:pt x="24031" y="41430"/>
                  </a:lnTo>
                  <a:lnTo>
                    <a:pt x="25591" y="35189"/>
                  </a:lnTo>
                  <a:lnTo>
                    <a:pt x="27774" y="30734"/>
                  </a:lnTo>
                  <a:lnTo>
                    <a:pt x="30721" y="26987"/>
                  </a:lnTo>
                  <a:lnTo>
                    <a:pt x="35331" y="25107"/>
                  </a:lnTo>
                  <a:lnTo>
                    <a:pt x="47701" y="25107"/>
                  </a:lnTo>
                  <a:lnTo>
                    <a:pt x="52171" y="26619"/>
                  </a:lnTo>
                  <a:lnTo>
                    <a:pt x="57124" y="32143"/>
                  </a:lnTo>
                  <a:lnTo>
                    <a:pt x="58216" y="36385"/>
                  </a:lnTo>
                  <a:lnTo>
                    <a:pt x="58216" y="42341"/>
                  </a:lnTo>
                  <a:lnTo>
                    <a:pt x="56749" y="51329"/>
                  </a:lnTo>
                  <a:lnTo>
                    <a:pt x="52349" y="62080"/>
                  </a:lnTo>
                  <a:lnTo>
                    <a:pt x="45015" y="74599"/>
                  </a:lnTo>
                  <a:lnTo>
                    <a:pt x="34747" y="88887"/>
                  </a:lnTo>
                  <a:lnTo>
                    <a:pt x="20581" y="109170"/>
                  </a:lnTo>
                  <a:lnTo>
                    <a:pt x="10067" y="128431"/>
                  </a:lnTo>
                  <a:lnTo>
                    <a:pt x="3207" y="146669"/>
                  </a:lnTo>
                  <a:lnTo>
                    <a:pt x="0" y="163880"/>
                  </a:lnTo>
                  <a:lnTo>
                    <a:pt x="82562" y="163880"/>
                  </a:lnTo>
                  <a:lnTo>
                    <a:pt x="82562" y="139738"/>
                  </a:lnTo>
                  <a:lnTo>
                    <a:pt x="28994" y="139738"/>
                  </a:lnTo>
                  <a:lnTo>
                    <a:pt x="32411" y="132129"/>
                  </a:lnTo>
                  <a:lnTo>
                    <a:pt x="37804" y="122769"/>
                  </a:lnTo>
                  <a:lnTo>
                    <a:pt x="45174" y="111654"/>
                  </a:lnTo>
                  <a:lnTo>
                    <a:pt x="66789" y="81602"/>
                  </a:lnTo>
                  <a:lnTo>
                    <a:pt x="75552" y="66470"/>
                  </a:lnTo>
                  <a:lnTo>
                    <a:pt x="80810" y="53383"/>
                  </a:lnTo>
                  <a:lnTo>
                    <a:pt x="82562" y="42341"/>
                  </a:lnTo>
                  <a:lnTo>
                    <a:pt x="81979" y="33904"/>
                  </a:lnTo>
                  <a:lnTo>
                    <a:pt x="50832" y="938"/>
                  </a:lnTo>
                  <a:lnTo>
                    <a:pt x="4156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051588" y="5694276"/>
              <a:ext cx="83185" cy="164465"/>
            </a:xfrm>
            <a:custGeom>
              <a:avLst/>
              <a:gdLst/>
              <a:ahLst/>
              <a:cxnLst/>
              <a:rect l="l" t="t" r="r" b="b"/>
              <a:pathLst>
                <a:path w="83185" h="164464">
                  <a:moveTo>
                    <a:pt x="41567" y="0"/>
                  </a:moveTo>
                  <a:lnTo>
                    <a:pt x="77317" y="20235"/>
                  </a:lnTo>
                  <a:lnTo>
                    <a:pt x="82562" y="42341"/>
                  </a:lnTo>
                  <a:lnTo>
                    <a:pt x="80810" y="53383"/>
                  </a:lnTo>
                  <a:lnTo>
                    <a:pt x="75552" y="66470"/>
                  </a:lnTo>
                  <a:lnTo>
                    <a:pt x="66789" y="81602"/>
                  </a:lnTo>
                  <a:lnTo>
                    <a:pt x="54521" y="98780"/>
                  </a:lnTo>
                  <a:lnTo>
                    <a:pt x="45174" y="111654"/>
                  </a:lnTo>
                  <a:lnTo>
                    <a:pt x="37804" y="122769"/>
                  </a:lnTo>
                  <a:lnTo>
                    <a:pt x="32411" y="132129"/>
                  </a:lnTo>
                  <a:lnTo>
                    <a:pt x="28994" y="139738"/>
                  </a:lnTo>
                  <a:lnTo>
                    <a:pt x="82562" y="139738"/>
                  </a:lnTo>
                  <a:lnTo>
                    <a:pt x="82562" y="163880"/>
                  </a:lnTo>
                  <a:lnTo>
                    <a:pt x="0" y="163880"/>
                  </a:lnTo>
                  <a:lnTo>
                    <a:pt x="3207" y="146669"/>
                  </a:lnTo>
                  <a:lnTo>
                    <a:pt x="10067" y="128431"/>
                  </a:lnTo>
                  <a:lnTo>
                    <a:pt x="20581" y="109170"/>
                  </a:lnTo>
                  <a:lnTo>
                    <a:pt x="34747" y="88887"/>
                  </a:lnTo>
                  <a:lnTo>
                    <a:pt x="45015" y="74599"/>
                  </a:lnTo>
                  <a:lnTo>
                    <a:pt x="52349" y="62080"/>
                  </a:lnTo>
                  <a:lnTo>
                    <a:pt x="56749" y="51329"/>
                  </a:lnTo>
                  <a:lnTo>
                    <a:pt x="58216" y="42341"/>
                  </a:lnTo>
                  <a:lnTo>
                    <a:pt x="58216" y="36385"/>
                  </a:lnTo>
                  <a:lnTo>
                    <a:pt x="57124" y="32143"/>
                  </a:lnTo>
                  <a:lnTo>
                    <a:pt x="54952" y="29629"/>
                  </a:lnTo>
                  <a:lnTo>
                    <a:pt x="52171" y="26619"/>
                  </a:lnTo>
                  <a:lnTo>
                    <a:pt x="47701" y="25107"/>
                  </a:lnTo>
                  <a:lnTo>
                    <a:pt x="41567" y="25107"/>
                  </a:lnTo>
                  <a:lnTo>
                    <a:pt x="35331" y="25107"/>
                  </a:lnTo>
                  <a:lnTo>
                    <a:pt x="22783" y="59270"/>
                  </a:lnTo>
                  <a:lnTo>
                    <a:pt x="774" y="50647"/>
                  </a:lnTo>
                  <a:lnTo>
                    <a:pt x="12534" y="12026"/>
                  </a:lnTo>
                  <a:lnTo>
                    <a:pt x="32958" y="752"/>
                  </a:lnTo>
                  <a:lnTo>
                    <a:pt x="41567" y="0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573523" y="6257544"/>
              <a:ext cx="114299" cy="18135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564609" y="6249581"/>
              <a:ext cx="111023" cy="17711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412236" y="6257544"/>
              <a:ext cx="38099" cy="181355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3407651" y="6254153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26581" y="0"/>
                  </a:moveTo>
                  <a:lnTo>
                    <a:pt x="0" y="0"/>
                  </a:lnTo>
                  <a:lnTo>
                    <a:pt x="0" y="167970"/>
                  </a:lnTo>
                  <a:lnTo>
                    <a:pt x="26581" y="167970"/>
                  </a:lnTo>
                  <a:lnTo>
                    <a:pt x="26581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407651" y="6254153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0" y="0"/>
                  </a:moveTo>
                  <a:lnTo>
                    <a:pt x="26581" y="0"/>
                  </a:lnTo>
                  <a:lnTo>
                    <a:pt x="26581" y="167970"/>
                  </a:lnTo>
                  <a:lnTo>
                    <a:pt x="0" y="16797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2419502" y="1049281"/>
            <a:ext cx="24422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Microsoft YaHei"/>
                <a:cs typeface="Microsoft YaHei"/>
              </a:rPr>
              <a:t>A</a:t>
            </a:r>
            <a:r>
              <a:rPr sz="2200" b="1" spc="-20" dirty="0">
                <a:latin typeface="Microsoft YaHei"/>
                <a:cs typeface="Microsoft YaHei"/>
              </a:rPr>
              <a:t> 高中</a:t>
            </a:r>
            <a:r>
              <a:rPr sz="1400" b="1" spc="-10" dirty="0">
                <a:latin typeface="Microsoft YaHei"/>
                <a:cs typeface="Microsoft YaHei"/>
              </a:rPr>
              <a:t>(排定推薦優先順序)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608802" y="1132047"/>
            <a:ext cx="1216025" cy="10013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13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Microsoft YaHei"/>
                <a:cs typeface="Microsoft YaHei"/>
              </a:rPr>
              <a:t>F</a:t>
            </a:r>
            <a:r>
              <a:rPr sz="2200" b="1" spc="-30" dirty="0">
                <a:latin typeface="Microsoft YaHei"/>
                <a:cs typeface="Microsoft YaHei"/>
              </a:rPr>
              <a:t> 大學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2645"/>
              </a:spcBef>
            </a:pPr>
            <a:r>
              <a:rPr sz="2000" b="1" dirty="0">
                <a:solidFill>
                  <a:srgbClr val="FFFFFF"/>
                </a:solidFill>
                <a:latin typeface="Microsoft YaHei"/>
                <a:cs typeface="Microsoft YaHei"/>
              </a:rPr>
              <a:t>第1</a:t>
            </a:r>
            <a:r>
              <a:rPr sz="2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240508" y="887737"/>
            <a:ext cx="2056764" cy="551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55"/>
              </a:lnSpc>
              <a:spcBef>
                <a:spcPts val="95"/>
              </a:spcBef>
            </a:pPr>
            <a:r>
              <a:rPr sz="2200" b="1" spc="-30" dirty="0">
                <a:latin typeface="Microsoft YaHei"/>
                <a:cs typeface="Microsoft YaHei"/>
              </a:rPr>
              <a:t>分發第</a:t>
            </a:r>
            <a:r>
              <a:rPr sz="2200" b="1" spc="-20" dirty="0">
                <a:latin typeface="Microsoft YaHei"/>
                <a:cs typeface="Microsoft YaHei"/>
              </a:rPr>
              <a:t>1</a:t>
            </a:r>
            <a:r>
              <a:rPr sz="2200" b="1" spc="-50" dirty="0">
                <a:latin typeface="Microsoft YaHei"/>
                <a:cs typeface="Microsoft YaHei"/>
              </a:rPr>
              <a:t>輪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ts val="1595"/>
              </a:lnSpc>
            </a:pPr>
            <a:r>
              <a:rPr sz="1400" b="1" spc="-5" dirty="0">
                <a:latin typeface="Microsoft YaHei"/>
                <a:cs typeface="Microsoft YaHei"/>
              </a:rPr>
              <a:t>(同一高中錄取以</a:t>
            </a:r>
            <a:r>
              <a:rPr sz="1400" b="1" spc="-10" dirty="0">
                <a:latin typeface="Microsoft YaHei"/>
                <a:cs typeface="Microsoft YaHei"/>
              </a:rPr>
              <a:t>1</a:t>
            </a:r>
            <a:r>
              <a:rPr sz="1400" b="1" spc="-20" dirty="0">
                <a:latin typeface="Microsoft YaHei"/>
                <a:cs typeface="Microsoft YaHei"/>
              </a:rPr>
              <a:t>名為限)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157152" y="1444713"/>
            <a:ext cx="2268220" cy="3112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1600">
              <a:latin typeface="Times New Roman"/>
              <a:cs typeface="Times New Roman"/>
            </a:endParaRPr>
          </a:p>
          <a:p>
            <a:pPr marL="1146175" marR="100330">
              <a:lnSpc>
                <a:spcPct val="100000"/>
              </a:lnSpc>
            </a:pPr>
            <a:r>
              <a:rPr sz="1600" b="1" spc="-35" dirty="0">
                <a:solidFill>
                  <a:srgbClr val="0000FF"/>
                </a:solidFill>
                <a:latin typeface="Microsoft YaHei"/>
                <a:cs typeface="Microsoft YaHei"/>
              </a:rPr>
              <a:t>分發錄取</a:t>
            </a:r>
            <a:r>
              <a:rPr sz="1600" b="1" spc="-50" dirty="0">
                <a:solidFill>
                  <a:srgbClr val="0000FF"/>
                </a:solidFill>
                <a:latin typeface="Microsoft YaHei"/>
                <a:cs typeface="Microsoft YaHei"/>
              </a:rPr>
              <a:t> </a:t>
            </a:r>
            <a:r>
              <a:rPr sz="1600" b="1" spc="-30" dirty="0">
                <a:solidFill>
                  <a:srgbClr val="FF0000"/>
                </a:solidFill>
                <a:latin typeface="Microsoft YaHei"/>
                <a:cs typeface="Microsoft YaHei"/>
              </a:rPr>
              <a:t>生命科學系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157152" y="4628934"/>
            <a:ext cx="2268220" cy="88074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Times New Roman"/>
              <a:cs typeface="Times New Roman"/>
            </a:endParaRPr>
          </a:p>
          <a:p>
            <a:pPr marL="1218565" marR="230504">
              <a:lnSpc>
                <a:spcPct val="100000"/>
              </a:lnSpc>
            </a:pPr>
            <a:r>
              <a:rPr sz="1600" b="1" spc="-35" dirty="0">
                <a:solidFill>
                  <a:srgbClr val="0000FF"/>
                </a:solidFill>
                <a:latin typeface="Microsoft YaHei"/>
                <a:cs typeface="Microsoft YaHei"/>
              </a:rPr>
              <a:t>分發錄取</a:t>
            </a:r>
            <a:r>
              <a:rPr sz="1600" b="1" spc="-35" dirty="0">
                <a:solidFill>
                  <a:srgbClr val="FF0000"/>
                </a:solidFill>
                <a:latin typeface="Microsoft YaHei"/>
                <a:cs typeface="Microsoft YaHei"/>
              </a:rPr>
              <a:t>設計學系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157152" y="5621083"/>
            <a:ext cx="2268220" cy="880744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5"/>
              </a:spcBef>
            </a:pPr>
            <a:endParaRPr sz="1600">
              <a:latin typeface="Times New Roman"/>
              <a:cs typeface="Times New Roman"/>
            </a:endParaRPr>
          </a:p>
          <a:p>
            <a:pPr marL="1226820" marR="221615">
              <a:lnSpc>
                <a:spcPct val="100000"/>
              </a:lnSpc>
            </a:pPr>
            <a:r>
              <a:rPr sz="1600" b="1" spc="-35" dirty="0">
                <a:solidFill>
                  <a:srgbClr val="0000FF"/>
                </a:solidFill>
                <a:latin typeface="Microsoft YaHei"/>
                <a:cs typeface="Microsoft YaHei"/>
              </a:rPr>
              <a:t>通過篩選</a:t>
            </a:r>
            <a:r>
              <a:rPr sz="1600" b="1" spc="-35" dirty="0">
                <a:solidFill>
                  <a:srgbClr val="FF0000"/>
                </a:solidFill>
                <a:latin typeface="Microsoft YaHei"/>
                <a:cs typeface="Microsoft YaHei"/>
              </a:rPr>
              <a:t>醫學系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7647751" y="1044748"/>
            <a:ext cx="34740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30" dirty="0">
                <a:latin typeface="Microsoft YaHei"/>
                <a:cs typeface="Microsoft YaHei"/>
              </a:rPr>
              <a:t>第</a:t>
            </a:r>
            <a:r>
              <a:rPr sz="2200" b="1" spc="-20" dirty="0">
                <a:latin typeface="Microsoft YaHei"/>
                <a:cs typeface="Microsoft YaHei"/>
              </a:rPr>
              <a:t>2</a:t>
            </a:r>
            <a:r>
              <a:rPr sz="2200" b="1" dirty="0">
                <a:latin typeface="Microsoft YaHei"/>
                <a:cs typeface="Microsoft YaHei"/>
              </a:rPr>
              <a:t>輪 </a:t>
            </a:r>
            <a:r>
              <a:rPr sz="1400" b="1" spc="-15" dirty="0">
                <a:latin typeface="Microsoft YaHei"/>
                <a:cs typeface="Microsoft YaHei"/>
              </a:rPr>
              <a:t>(缺額或未達預計甄試人數之校系)</a:t>
            </a:r>
            <a:endParaRPr sz="1400">
              <a:latin typeface="Microsoft YaHei"/>
              <a:cs typeface="Microsoft YaHe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7575245" y="1444713"/>
            <a:ext cx="3600450" cy="310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60"/>
              </a:spcBef>
            </a:pPr>
            <a:endParaRPr sz="1600">
              <a:latin typeface="Times New Roman"/>
              <a:cs typeface="Times New Roman"/>
            </a:endParaRPr>
          </a:p>
          <a:p>
            <a:pPr marL="2091689">
              <a:lnSpc>
                <a:spcPct val="100000"/>
              </a:lnSpc>
              <a:spcBef>
                <a:spcPts val="5"/>
              </a:spcBef>
            </a:pPr>
            <a:r>
              <a:rPr sz="1600" b="1" spc="-35" dirty="0">
                <a:solidFill>
                  <a:srgbClr val="0000FF"/>
                </a:solidFill>
                <a:latin typeface="Microsoft YaHei"/>
                <a:cs typeface="Microsoft YaHei"/>
              </a:rPr>
              <a:t>分發錄取</a:t>
            </a:r>
            <a:endParaRPr sz="1600">
              <a:latin typeface="Microsoft YaHei"/>
              <a:cs typeface="Microsoft YaHei"/>
            </a:endParaRPr>
          </a:p>
          <a:p>
            <a:pPr marL="2091689">
              <a:lnSpc>
                <a:spcPct val="100000"/>
              </a:lnSpc>
            </a:pPr>
            <a:r>
              <a:rPr sz="1600" b="1" spc="-30" dirty="0">
                <a:solidFill>
                  <a:srgbClr val="FF0000"/>
                </a:solidFill>
                <a:latin typeface="Microsoft YaHei"/>
                <a:cs typeface="Microsoft YaHei"/>
              </a:rPr>
              <a:t>新聞傳播學系</a:t>
            </a:r>
            <a:endParaRPr sz="16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  <a:spcBef>
                <a:spcPts val="2475"/>
              </a:spcBef>
            </a:pPr>
            <a:endParaRPr sz="1600">
              <a:latin typeface="Microsoft YaHei"/>
              <a:cs typeface="Microsoft YaHei"/>
            </a:endParaRPr>
          </a:p>
          <a:p>
            <a:pPr marL="1908175">
              <a:lnSpc>
                <a:spcPct val="100000"/>
              </a:lnSpc>
              <a:spcBef>
                <a:spcPts val="5"/>
              </a:spcBef>
            </a:pPr>
            <a:r>
              <a:rPr sz="1600" b="1" spc="-35" dirty="0">
                <a:solidFill>
                  <a:srgbClr val="0000FF"/>
                </a:solidFill>
                <a:latin typeface="Microsoft YaHei"/>
                <a:cs typeface="Microsoft YaHei"/>
              </a:rPr>
              <a:t>分發錄取</a:t>
            </a:r>
            <a:endParaRPr sz="1600">
              <a:latin typeface="Microsoft YaHei"/>
              <a:cs typeface="Microsoft YaHei"/>
            </a:endParaRPr>
          </a:p>
          <a:p>
            <a:pPr marL="1908175">
              <a:lnSpc>
                <a:spcPct val="100000"/>
              </a:lnSpc>
            </a:pPr>
            <a:r>
              <a:rPr sz="1600" b="1" spc="-30" dirty="0">
                <a:solidFill>
                  <a:srgbClr val="FF0000"/>
                </a:solidFill>
                <a:latin typeface="Microsoft YaHei"/>
                <a:cs typeface="Microsoft YaHei"/>
              </a:rPr>
              <a:t>通訊工程學系</a:t>
            </a:r>
            <a:endParaRPr sz="1600">
              <a:latin typeface="Microsoft YaHei"/>
              <a:cs typeface="Microsoft YaHei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7926781" y="1511338"/>
            <a:ext cx="3168015" cy="540385"/>
          </a:xfrm>
          <a:prstGeom prst="rect">
            <a:avLst/>
          </a:prstGeom>
          <a:solidFill>
            <a:srgbClr val="538235"/>
          </a:solidFill>
        </p:spPr>
        <p:txBody>
          <a:bodyPr vert="horz" wrap="square" lIns="0" tIns="5715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450"/>
              </a:spcBef>
            </a:pPr>
            <a:r>
              <a:rPr sz="13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各大學對同一推薦高中學校</a:t>
            </a:r>
            <a:endParaRPr sz="1300">
              <a:latin typeface="Microsoft YaHei"/>
              <a:cs typeface="Microsoft YaHei"/>
            </a:endParaRPr>
          </a:p>
          <a:p>
            <a:pPr marL="71755">
              <a:lnSpc>
                <a:spcPct val="100000"/>
              </a:lnSpc>
              <a:spcBef>
                <a:spcPts val="240"/>
              </a:spcBef>
            </a:pPr>
            <a:r>
              <a:rPr sz="13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再錄取人數(通過篩選人數)不受</a:t>
            </a:r>
            <a:r>
              <a:rPr sz="1300" b="1" spc="-10" dirty="0">
                <a:solidFill>
                  <a:srgbClr val="FFFFFF"/>
                </a:solidFill>
                <a:latin typeface="Microsoft YaHei"/>
                <a:cs typeface="Microsoft YaHei"/>
              </a:rPr>
              <a:t>1</a:t>
            </a:r>
            <a:r>
              <a:rPr sz="1300" b="1" spc="-30" dirty="0">
                <a:solidFill>
                  <a:srgbClr val="FFFFFF"/>
                </a:solidFill>
                <a:latin typeface="Microsoft YaHei"/>
                <a:cs typeface="Microsoft YaHei"/>
              </a:rPr>
              <a:t>名之限制</a:t>
            </a:r>
            <a:endParaRPr sz="1300">
              <a:latin typeface="Microsoft YaHei"/>
              <a:cs typeface="Microsoft YaHe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403301" y="2590298"/>
            <a:ext cx="1646555" cy="838835"/>
            <a:chOff x="403301" y="2590298"/>
            <a:chExt cx="1646555" cy="838835"/>
          </a:xfrm>
        </p:grpSpPr>
        <p:sp>
          <p:nvSpPr>
            <p:cNvPr id="128" name="object 128"/>
            <p:cNvSpPr/>
            <p:nvPr/>
          </p:nvSpPr>
          <p:spPr>
            <a:xfrm>
              <a:off x="480543" y="2657735"/>
              <a:ext cx="1569085" cy="771525"/>
            </a:xfrm>
            <a:custGeom>
              <a:avLst/>
              <a:gdLst/>
              <a:ahLst/>
              <a:cxnLst/>
              <a:rect l="l" t="t" r="r" b="b"/>
              <a:pathLst>
                <a:path w="1569085" h="771525">
                  <a:moveTo>
                    <a:pt x="1440434" y="0"/>
                  </a:moveTo>
                  <a:lnTo>
                    <a:pt x="128511" y="0"/>
                  </a:lnTo>
                  <a:lnTo>
                    <a:pt x="78491" y="10098"/>
                  </a:lnTo>
                  <a:lnTo>
                    <a:pt x="37642" y="37638"/>
                  </a:lnTo>
                  <a:lnTo>
                    <a:pt x="10100" y="78486"/>
                  </a:lnTo>
                  <a:lnTo>
                    <a:pt x="0" y="128511"/>
                  </a:lnTo>
                  <a:lnTo>
                    <a:pt x="0" y="642569"/>
                  </a:lnTo>
                  <a:lnTo>
                    <a:pt x="10100" y="692588"/>
                  </a:lnTo>
                  <a:lnTo>
                    <a:pt x="37642" y="733437"/>
                  </a:lnTo>
                  <a:lnTo>
                    <a:pt x="78491" y="760980"/>
                  </a:lnTo>
                  <a:lnTo>
                    <a:pt x="128511" y="771080"/>
                  </a:lnTo>
                  <a:lnTo>
                    <a:pt x="1440434" y="771080"/>
                  </a:lnTo>
                  <a:lnTo>
                    <a:pt x="1490458" y="760980"/>
                  </a:lnTo>
                  <a:lnTo>
                    <a:pt x="1531307" y="733437"/>
                  </a:lnTo>
                  <a:lnTo>
                    <a:pt x="1558847" y="692588"/>
                  </a:lnTo>
                  <a:lnTo>
                    <a:pt x="1568945" y="642569"/>
                  </a:lnTo>
                  <a:lnTo>
                    <a:pt x="1568945" y="128511"/>
                  </a:lnTo>
                  <a:lnTo>
                    <a:pt x="1558847" y="78486"/>
                  </a:lnTo>
                  <a:lnTo>
                    <a:pt x="1531307" y="37638"/>
                  </a:lnTo>
                  <a:lnTo>
                    <a:pt x="1490458" y="10098"/>
                  </a:lnTo>
                  <a:lnTo>
                    <a:pt x="1440434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62748" y="3247481"/>
              <a:ext cx="1417955" cy="128270"/>
            </a:xfrm>
            <a:custGeom>
              <a:avLst/>
              <a:gdLst/>
              <a:ahLst/>
              <a:cxnLst/>
              <a:rect l="l" t="t" r="r" b="b"/>
              <a:pathLst>
                <a:path w="1417955" h="128270">
                  <a:moveTo>
                    <a:pt x="1417447" y="0"/>
                  </a:moveTo>
                  <a:lnTo>
                    <a:pt x="1417447" y="39725"/>
                  </a:lnTo>
                  <a:lnTo>
                    <a:pt x="1404508" y="74126"/>
                  </a:lnTo>
                  <a:lnTo>
                    <a:pt x="1369202" y="102260"/>
                  </a:lnTo>
                  <a:lnTo>
                    <a:pt x="1316795" y="121250"/>
                  </a:lnTo>
                  <a:lnTo>
                    <a:pt x="1252550" y="128219"/>
                  </a:lnTo>
                  <a:lnTo>
                    <a:pt x="28066" y="128219"/>
                  </a:lnTo>
                  <a:lnTo>
                    <a:pt x="22204" y="127937"/>
                  </a:lnTo>
                  <a:lnTo>
                    <a:pt x="15352" y="127317"/>
                  </a:lnTo>
                  <a:lnTo>
                    <a:pt x="784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229018" y="3375703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>
                  <a:moveTo>
                    <a:pt x="270421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429494" y="2854041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19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429494" y="2979027"/>
              <a:ext cx="133350" cy="395605"/>
            </a:xfrm>
            <a:custGeom>
              <a:avLst/>
              <a:gdLst/>
              <a:ahLst/>
              <a:cxnLst/>
              <a:rect l="l" t="t" r="r" b="b"/>
              <a:pathLst>
                <a:path w="133350" h="395604">
                  <a:moveTo>
                    <a:pt x="133286" y="395325"/>
                  </a:moveTo>
                  <a:lnTo>
                    <a:pt x="81385" y="384791"/>
                  </a:lnTo>
                  <a:lnTo>
                    <a:pt x="39020" y="365421"/>
                  </a:lnTo>
                  <a:lnTo>
                    <a:pt x="10467" y="339248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429494" y="2616492"/>
              <a:ext cx="1551305" cy="631190"/>
            </a:xfrm>
            <a:custGeom>
              <a:avLst/>
              <a:gdLst/>
              <a:ahLst/>
              <a:cxnLst/>
              <a:rect l="l" t="t" r="r" b="b"/>
              <a:pathLst>
                <a:path w="1551305" h="631189">
                  <a:moveTo>
                    <a:pt x="0" y="130555"/>
                  </a:moveTo>
                  <a:lnTo>
                    <a:pt x="0" y="88849"/>
                  </a:lnTo>
                  <a:lnTo>
                    <a:pt x="12880" y="54306"/>
                  </a:lnTo>
                  <a:lnTo>
                    <a:pt x="47801" y="26060"/>
                  </a:lnTo>
                  <a:lnTo>
                    <a:pt x="99178" y="6996"/>
                  </a:lnTo>
                  <a:lnTo>
                    <a:pt x="161429" y="0"/>
                  </a:lnTo>
                  <a:lnTo>
                    <a:pt x="1385862" y="0"/>
                  </a:lnTo>
                  <a:lnTo>
                    <a:pt x="1450086" y="6996"/>
                  </a:lnTo>
                  <a:lnTo>
                    <a:pt x="1502473" y="26060"/>
                  </a:lnTo>
                  <a:lnTo>
                    <a:pt x="1537763" y="54306"/>
                  </a:lnTo>
                  <a:lnTo>
                    <a:pt x="1550695" y="88849"/>
                  </a:lnTo>
                  <a:lnTo>
                    <a:pt x="1550695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608802" y="2812181"/>
            <a:ext cx="1216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Microsoft YaHei"/>
                <a:cs typeface="Microsoft YaHei"/>
              </a:rPr>
              <a:t>第2</a:t>
            </a:r>
            <a:r>
              <a:rPr sz="2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403301" y="3609092"/>
            <a:ext cx="1646555" cy="838835"/>
            <a:chOff x="403301" y="3609092"/>
            <a:chExt cx="1646555" cy="838835"/>
          </a:xfrm>
        </p:grpSpPr>
        <p:sp>
          <p:nvSpPr>
            <p:cNvPr id="136" name="object 136"/>
            <p:cNvSpPr/>
            <p:nvPr/>
          </p:nvSpPr>
          <p:spPr>
            <a:xfrm>
              <a:off x="480543" y="3676529"/>
              <a:ext cx="1569085" cy="771525"/>
            </a:xfrm>
            <a:custGeom>
              <a:avLst/>
              <a:gdLst/>
              <a:ahLst/>
              <a:cxnLst/>
              <a:rect l="l" t="t" r="r" b="b"/>
              <a:pathLst>
                <a:path w="1569085" h="771525">
                  <a:moveTo>
                    <a:pt x="1440434" y="0"/>
                  </a:moveTo>
                  <a:lnTo>
                    <a:pt x="128511" y="0"/>
                  </a:lnTo>
                  <a:lnTo>
                    <a:pt x="78491" y="10098"/>
                  </a:lnTo>
                  <a:lnTo>
                    <a:pt x="37642" y="37638"/>
                  </a:lnTo>
                  <a:lnTo>
                    <a:pt x="10100" y="78486"/>
                  </a:lnTo>
                  <a:lnTo>
                    <a:pt x="0" y="128511"/>
                  </a:lnTo>
                  <a:lnTo>
                    <a:pt x="0" y="642569"/>
                  </a:lnTo>
                  <a:lnTo>
                    <a:pt x="10100" y="692588"/>
                  </a:lnTo>
                  <a:lnTo>
                    <a:pt x="37642" y="733437"/>
                  </a:lnTo>
                  <a:lnTo>
                    <a:pt x="78491" y="760980"/>
                  </a:lnTo>
                  <a:lnTo>
                    <a:pt x="128511" y="771080"/>
                  </a:lnTo>
                  <a:lnTo>
                    <a:pt x="1440434" y="771080"/>
                  </a:lnTo>
                  <a:lnTo>
                    <a:pt x="1490458" y="760980"/>
                  </a:lnTo>
                  <a:lnTo>
                    <a:pt x="1531307" y="733437"/>
                  </a:lnTo>
                  <a:lnTo>
                    <a:pt x="1558847" y="692588"/>
                  </a:lnTo>
                  <a:lnTo>
                    <a:pt x="1568945" y="642569"/>
                  </a:lnTo>
                  <a:lnTo>
                    <a:pt x="1568945" y="128511"/>
                  </a:lnTo>
                  <a:lnTo>
                    <a:pt x="1558847" y="78486"/>
                  </a:lnTo>
                  <a:lnTo>
                    <a:pt x="1531307" y="37638"/>
                  </a:lnTo>
                  <a:lnTo>
                    <a:pt x="1490458" y="10098"/>
                  </a:lnTo>
                  <a:lnTo>
                    <a:pt x="1440434" y="0"/>
                  </a:lnTo>
                  <a:close/>
                </a:path>
              </a:pathLst>
            </a:custGeom>
            <a:solidFill>
              <a:srgbClr val="FF5B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62748" y="4266275"/>
              <a:ext cx="1417955" cy="128270"/>
            </a:xfrm>
            <a:custGeom>
              <a:avLst/>
              <a:gdLst/>
              <a:ahLst/>
              <a:cxnLst/>
              <a:rect l="l" t="t" r="r" b="b"/>
              <a:pathLst>
                <a:path w="1417955" h="128270">
                  <a:moveTo>
                    <a:pt x="1417447" y="0"/>
                  </a:moveTo>
                  <a:lnTo>
                    <a:pt x="1417447" y="39725"/>
                  </a:lnTo>
                  <a:lnTo>
                    <a:pt x="1404508" y="74126"/>
                  </a:lnTo>
                  <a:lnTo>
                    <a:pt x="1369202" y="102260"/>
                  </a:lnTo>
                  <a:lnTo>
                    <a:pt x="1316795" y="121250"/>
                  </a:lnTo>
                  <a:lnTo>
                    <a:pt x="1252550" y="128219"/>
                  </a:lnTo>
                  <a:lnTo>
                    <a:pt x="28066" y="128219"/>
                  </a:lnTo>
                  <a:lnTo>
                    <a:pt x="22204" y="127937"/>
                  </a:lnTo>
                  <a:lnTo>
                    <a:pt x="15352" y="127317"/>
                  </a:lnTo>
                  <a:lnTo>
                    <a:pt x="784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229018" y="4394497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>
                  <a:moveTo>
                    <a:pt x="270421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29494" y="3872835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29494" y="3997822"/>
              <a:ext cx="133350" cy="395605"/>
            </a:xfrm>
            <a:custGeom>
              <a:avLst/>
              <a:gdLst/>
              <a:ahLst/>
              <a:cxnLst/>
              <a:rect l="l" t="t" r="r" b="b"/>
              <a:pathLst>
                <a:path w="133350" h="395604">
                  <a:moveTo>
                    <a:pt x="133286" y="395325"/>
                  </a:moveTo>
                  <a:lnTo>
                    <a:pt x="81385" y="384791"/>
                  </a:lnTo>
                  <a:lnTo>
                    <a:pt x="39020" y="365421"/>
                  </a:lnTo>
                  <a:lnTo>
                    <a:pt x="10467" y="339248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29494" y="3635286"/>
              <a:ext cx="1551305" cy="631190"/>
            </a:xfrm>
            <a:custGeom>
              <a:avLst/>
              <a:gdLst/>
              <a:ahLst/>
              <a:cxnLst/>
              <a:rect l="l" t="t" r="r" b="b"/>
              <a:pathLst>
                <a:path w="1551305" h="631189">
                  <a:moveTo>
                    <a:pt x="0" y="130556"/>
                  </a:moveTo>
                  <a:lnTo>
                    <a:pt x="0" y="88849"/>
                  </a:lnTo>
                  <a:lnTo>
                    <a:pt x="12880" y="54306"/>
                  </a:lnTo>
                  <a:lnTo>
                    <a:pt x="47801" y="26060"/>
                  </a:lnTo>
                  <a:lnTo>
                    <a:pt x="99178" y="6996"/>
                  </a:lnTo>
                  <a:lnTo>
                    <a:pt x="161429" y="0"/>
                  </a:lnTo>
                  <a:lnTo>
                    <a:pt x="1385862" y="0"/>
                  </a:lnTo>
                  <a:lnTo>
                    <a:pt x="1450086" y="6996"/>
                  </a:lnTo>
                  <a:lnTo>
                    <a:pt x="1502473" y="26060"/>
                  </a:lnTo>
                  <a:lnTo>
                    <a:pt x="1537763" y="54306"/>
                  </a:lnTo>
                  <a:lnTo>
                    <a:pt x="1550695" y="88849"/>
                  </a:lnTo>
                  <a:lnTo>
                    <a:pt x="1550695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608802" y="3830975"/>
            <a:ext cx="1216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Microsoft YaHei"/>
                <a:cs typeface="Microsoft YaHei"/>
              </a:rPr>
              <a:t>第3</a:t>
            </a:r>
            <a:r>
              <a:rPr sz="2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403301" y="4600454"/>
            <a:ext cx="1646555" cy="838835"/>
            <a:chOff x="403301" y="4600454"/>
            <a:chExt cx="1646555" cy="838835"/>
          </a:xfrm>
        </p:grpSpPr>
        <p:sp>
          <p:nvSpPr>
            <p:cNvPr id="144" name="object 144"/>
            <p:cNvSpPr/>
            <p:nvPr/>
          </p:nvSpPr>
          <p:spPr>
            <a:xfrm>
              <a:off x="480543" y="4667890"/>
              <a:ext cx="1569085" cy="771525"/>
            </a:xfrm>
            <a:custGeom>
              <a:avLst/>
              <a:gdLst/>
              <a:ahLst/>
              <a:cxnLst/>
              <a:rect l="l" t="t" r="r" b="b"/>
              <a:pathLst>
                <a:path w="1569085" h="771525">
                  <a:moveTo>
                    <a:pt x="1440434" y="0"/>
                  </a:moveTo>
                  <a:lnTo>
                    <a:pt x="128511" y="0"/>
                  </a:lnTo>
                  <a:lnTo>
                    <a:pt x="78491" y="10098"/>
                  </a:lnTo>
                  <a:lnTo>
                    <a:pt x="37642" y="37638"/>
                  </a:lnTo>
                  <a:lnTo>
                    <a:pt x="10100" y="78486"/>
                  </a:lnTo>
                  <a:lnTo>
                    <a:pt x="0" y="128511"/>
                  </a:lnTo>
                  <a:lnTo>
                    <a:pt x="0" y="642569"/>
                  </a:lnTo>
                  <a:lnTo>
                    <a:pt x="10100" y="692588"/>
                  </a:lnTo>
                  <a:lnTo>
                    <a:pt x="37642" y="733437"/>
                  </a:lnTo>
                  <a:lnTo>
                    <a:pt x="78491" y="760980"/>
                  </a:lnTo>
                  <a:lnTo>
                    <a:pt x="128511" y="771080"/>
                  </a:lnTo>
                  <a:lnTo>
                    <a:pt x="1440434" y="771080"/>
                  </a:lnTo>
                  <a:lnTo>
                    <a:pt x="1490458" y="760980"/>
                  </a:lnTo>
                  <a:lnTo>
                    <a:pt x="1531307" y="733437"/>
                  </a:lnTo>
                  <a:lnTo>
                    <a:pt x="1558847" y="692588"/>
                  </a:lnTo>
                  <a:lnTo>
                    <a:pt x="1568945" y="642569"/>
                  </a:lnTo>
                  <a:lnTo>
                    <a:pt x="1568945" y="128511"/>
                  </a:lnTo>
                  <a:lnTo>
                    <a:pt x="1558847" y="78486"/>
                  </a:lnTo>
                  <a:lnTo>
                    <a:pt x="1531307" y="37638"/>
                  </a:lnTo>
                  <a:lnTo>
                    <a:pt x="1490458" y="10098"/>
                  </a:lnTo>
                  <a:lnTo>
                    <a:pt x="1440434" y="0"/>
                  </a:lnTo>
                  <a:close/>
                </a:path>
              </a:pathLst>
            </a:custGeom>
            <a:solidFill>
              <a:srgbClr val="FAA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62748" y="5257637"/>
              <a:ext cx="1417955" cy="128270"/>
            </a:xfrm>
            <a:custGeom>
              <a:avLst/>
              <a:gdLst/>
              <a:ahLst/>
              <a:cxnLst/>
              <a:rect l="l" t="t" r="r" b="b"/>
              <a:pathLst>
                <a:path w="1417955" h="128270">
                  <a:moveTo>
                    <a:pt x="1417447" y="0"/>
                  </a:moveTo>
                  <a:lnTo>
                    <a:pt x="1417447" y="39725"/>
                  </a:lnTo>
                  <a:lnTo>
                    <a:pt x="1404508" y="74126"/>
                  </a:lnTo>
                  <a:lnTo>
                    <a:pt x="1369202" y="102260"/>
                  </a:lnTo>
                  <a:lnTo>
                    <a:pt x="1316795" y="121250"/>
                  </a:lnTo>
                  <a:lnTo>
                    <a:pt x="1252550" y="128219"/>
                  </a:lnTo>
                  <a:lnTo>
                    <a:pt x="28066" y="128219"/>
                  </a:lnTo>
                  <a:lnTo>
                    <a:pt x="22204" y="127937"/>
                  </a:lnTo>
                  <a:lnTo>
                    <a:pt x="15352" y="127317"/>
                  </a:lnTo>
                  <a:lnTo>
                    <a:pt x="784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229018" y="5385859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>
                  <a:moveTo>
                    <a:pt x="270421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429494" y="4864197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29494" y="4989184"/>
              <a:ext cx="133350" cy="395605"/>
            </a:xfrm>
            <a:custGeom>
              <a:avLst/>
              <a:gdLst/>
              <a:ahLst/>
              <a:cxnLst/>
              <a:rect l="l" t="t" r="r" b="b"/>
              <a:pathLst>
                <a:path w="133350" h="395604">
                  <a:moveTo>
                    <a:pt x="133286" y="395325"/>
                  </a:moveTo>
                  <a:lnTo>
                    <a:pt x="81385" y="384791"/>
                  </a:lnTo>
                  <a:lnTo>
                    <a:pt x="39020" y="365421"/>
                  </a:lnTo>
                  <a:lnTo>
                    <a:pt x="10467" y="339248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29494" y="4626648"/>
              <a:ext cx="1551305" cy="631190"/>
            </a:xfrm>
            <a:custGeom>
              <a:avLst/>
              <a:gdLst/>
              <a:ahLst/>
              <a:cxnLst/>
              <a:rect l="l" t="t" r="r" b="b"/>
              <a:pathLst>
                <a:path w="1551305" h="631189">
                  <a:moveTo>
                    <a:pt x="0" y="130556"/>
                  </a:moveTo>
                  <a:lnTo>
                    <a:pt x="0" y="88849"/>
                  </a:lnTo>
                  <a:lnTo>
                    <a:pt x="12880" y="54306"/>
                  </a:lnTo>
                  <a:lnTo>
                    <a:pt x="47801" y="26060"/>
                  </a:lnTo>
                  <a:lnTo>
                    <a:pt x="99178" y="6996"/>
                  </a:lnTo>
                  <a:lnTo>
                    <a:pt x="161429" y="0"/>
                  </a:lnTo>
                  <a:lnTo>
                    <a:pt x="1385862" y="0"/>
                  </a:lnTo>
                  <a:lnTo>
                    <a:pt x="1450086" y="6996"/>
                  </a:lnTo>
                  <a:lnTo>
                    <a:pt x="1502473" y="26060"/>
                  </a:lnTo>
                  <a:lnTo>
                    <a:pt x="1537763" y="54306"/>
                  </a:lnTo>
                  <a:lnTo>
                    <a:pt x="1550695" y="88849"/>
                  </a:lnTo>
                  <a:lnTo>
                    <a:pt x="1550695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" name="object 150"/>
          <p:cNvSpPr txBox="1"/>
          <p:nvPr/>
        </p:nvSpPr>
        <p:spPr>
          <a:xfrm>
            <a:off x="608802" y="4822337"/>
            <a:ext cx="1216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Microsoft YaHei"/>
                <a:cs typeface="Microsoft YaHei"/>
              </a:rPr>
              <a:t>第5</a:t>
            </a:r>
            <a:r>
              <a:rPr sz="2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151" name="object 151"/>
          <p:cNvGrpSpPr/>
          <p:nvPr/>
        </p:nvGrpSpPr>
        <p:grpSpPr>
          <a:xfrm>
            <a:off x="403301" y="5582672"/>
            <a:ext cx="1646555" cy="838835"/>
            <a:chOff x="403301" y="5582672"/>
            <a:chExt cx="1646555" cy="838835"/>
          </a:xfrm>
        </p:grpSpPr>
        <p:sp>
          <p:nvSpPr>
            <p:cNvPr id="152" name="object 152"/>
            <p:cNvSpPr/>
            <p:nvPr/>
          </p:nvSpPr>
          <p:spPr>
            <a:xfrm>
              <a:off x="480543" y="5650109"/>
              <a:ext cx="1569085" cy="771525"/>
            </a:xfrm>
            <a:custGeom>
              <a:avLst/>
              <a:gdLst/>
              <a:ahLst/>
              <a:cxnLst/>
              <a:rect l="l" t="t" r="r" b="b"/>
              <a:pathLst>
                <a:path w="1569085" h="771525">
                  <a:moveTo>
                    <a:pt x="1440434" y="0"/>
                  </a:moveTo>
                  <a:lnTo>
                    <a:pt x="128511" y="0"/>
                  </a:lnTo>
                  <a:lnTo>
                    <a:pt x="78491" y="10098"/>
                  </a:lnTo>
                  <a:lnTo>
                    <a:pt x="37642" y="37638"/>
                  </a:lnTo>
                  <a:lnTo>
                    <a:pt x="10100" y="78486"/>
                  </a:lnTo>
                  <a:lnTo>
                    <a:pt x="0" y="128511"/>
                  </a:lnTo>
                  <a:lnTo>
                    <a:pt x="0" y="642569"/>
                  </a:lnTo>
                  <a:lnTo>
                    <a:pt x="10100" y="692588"/>
                  </a:lnTo>
                  <a:lnTo>
                    <a:pt x="37642" y="733437"/>
                  </a:lnTo>
                  <a:lnTo>
                    <a:pt x="78491" y="760980"/>
                  </a:lnTo>
                  <a:lnTo>
                    <a:pt x="128511" y="771080"/>
                  </a:lnTo>
                  <a:lnTo>
                    <a:pt x="1440434" y="771080"/>
                  </a:lnTo>
                  <a:lnTo>
                    <a:pt x="1490458" y="760980"/>
                  </a:lnTo>
                  <a:lnTo>
                    <a:pt x="1531307" y="733437"/>
                  </a:lnTo>
                  <a:lnTo>
                    <a:pt x="1558847" y="692588"/>
                  </a:lnTo>
                  <a:lnTo>
                    <a:pt x="1568945" y="642569"/>
                  </a:lnTo>
                  <a:lnTo>
                    <a:pt x="1568945" y="128511"/>
                  </a:lnTo>
                  <a:lnTo>
                    <a:pt x="1558847" y="78486"/>
                  </a:lnTo>
                  <a:lnTo>
                    <a:pt x="1531307" y="37638"/>
                  </a:lnTo>
                  <a:lnTo>
                    <a:pt x="1490458" y="10098"/>
                  </a:lnTo>
                  <a:lnTo>
                    <a:pt x="144043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62748" y="6239855"/>
              <a:ext cx="1417955" cy="128270"/>
            </a:xfrm>
            <a:custGeom>
              <a:avLst/>
              <a:gdLst/>
              <a:ahLst/>
              <a:cxnLst/>
              <a:rect l="l" t="t" r="r" b="b"/>
              <a:pathLst>
                <a:path w="1417955" h="128270">
                  <a:moveTo>
                    <a:pt x="1417447" y="0"/>
                  </a:moveTo>
                  <a:lnTo>
                    <a:pt x="1417447" y="39725"/>
                  </a:lnTo>
                  <a:lnTo>
                    <a:pt x="1404508" y="74126"/>
                  </a:lnTo>
                  <a:lnTo>
                    <a:pt x="1369202" y="102260"/>
                  </a:lnTo>
                  <a:lnTo>
                    <a:pt x="1316795" y="121250"/>
                  </a:lnTo>
                  <a:lnTo>
                    <a:pt x="1252550" y="128219"/>
                  </a:lnTo>
                  <a:lnTo>
                    <a:pt x="28066" y="128219"/>
                  </a:lnTo>
                  <a:lnTo>
                    <a:pt x="22204" y="127937"/>
                  </a:lnTo>
                  <a:lnTo>
                    <a:pt x="15352" y="127317"/>
                  </a:lnTo>
                  <a:lnTo>
                    <a:pt x="7841" y="126697"/>
                  </a:lnTo>
                  <a:lnTo>
                    <a:pt x="0" y="126415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229018" y="6368077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09">
                  <a:moveTo>
                    <a:pt x="270421" y="0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429494" y="5846415"/>
              <a:ext cx="0" cy="58419"/>
            </a:xfrm>
            <a:custGeom>
              <a:avLst/>
              <a:gdLst/>
              <a:ahLst/>
              <a:cxnLst/>
              <a:rect l="l" t="t" r="r" b="b"/>
              <a:pathLst>
                <a:path h="58420">
                  <a:moveTo>
                    <a:pt x="0" y="58038"/>
                  </a:move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429494" y="5971402"/>
              <a:ext cx="133350" cy="395605"/>
            </a:xfrm>
            <a:custGeom>
              <a:avLst/>
              <a:gdLst/>
              <a:ahLst/>
              <a:cxnLst/>
              <a:rect l="l" t="t" r="r" b="b"/>
              <a:pathLst>
                <a:path w="133350" h="395604">
                  <a:moveTo>
                    <a:pt x="133286" y="395325"/>
                  </a:moveTo>
                  <a:lnTo>
                    <a:pt x="81385" y="384791"/>
                  </a:lnTo>
                  <a:lnTo>
                    <a:pt x="39020" y="365421"/>
                  </a:lnTo>
                  <a:lnTo>
                    <a:pt x="10467" y="339248"/>
                  </a:lnTo>
                  <a:lnTo>
                    <a:pt x="0" y="308305"/>
                  </a:lnTo>
                  <a:lnTo>
                    <a:pt x="0" y="0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29494" y="5608866"/>
              <a:ext cx="1551305" cy="631190"/>
            </a:xfrm>
            <a:custGeom>
              <a:avLst/>
              <a:gdLst/>
              <a:ahLst/>
              <a:cxnLst/>
              <a:rect l="l" t="t" r="r" b="b"/>
              <a:pathLst>
                <a:path w="1551305" h="631189">
                  <a:moveTo>
                    <a:pt x="0" y="130555"/>
                  </a:moveTo>
                  <a:lnTo>
                    <a:pt x="0" y="88849"/>
                  </a:lnTo>
                  <a:lnTo>
                    <a:pt x="12880" y="54306"/>
                  </a:lnTo>
                  <a:lnTo>
                    <a:pt x="47801" y="26060"/>
                  </a:lnTo>
                  <a:lnTo>
                    <a:pt x="99178" y="6996"/>
                  </a:lnTo>
                  <a:lnTo>
                    <a:pt x="161429" y="0"/>
                  </a:lnTo>
                  <a:lnTo>
                    <a:pt x="1385862" y="0"/>
                  </a:lnTo>
                  <a:lnTo>
                    <a:pt x="1450086" y="6996"/>
                  </a:lnTo>
                  <a:lnTo>
                    <a:pt x="1502473" y="26060"/>
                  </a:lnTo>
                  <a:lnTo>
                    <a:pt x="1537763" y="54306"/>
                  </a:lnTo>
                  <a:lnTo>
                    <a:pt x="1550695" y="88849"/>
                  </a:lnTo>
                  <a:lnTo>
                    <a:pt x="1550695" y="630986"/>
                  </a:lnTo>
                </a:path>
              </a:pathLst>
            </a:custGeom>
            <a:ln w="523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" name="object 158"/>
          <p:cNvSpPr txBox="1"/>
          <p:nvPr/>
        </p:nvSpPr>
        <p:spPr>
          <a:xfrm>
            <a:off x="608802" y="5804555"/>
            <a:ext cx="1216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Microsoft YaHei"/>
                <a:cs typeface="Microsoft YaHei"/>
              </a:rPr>
              <a:t>第8</a:t>
            </a:r>
            <a:r>
              <a:rPr sz="2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類學群</a:t>
            </a:r>
            <a:endParaRPr sz="2000">
              <a:latin typeface="Microsoft YaHei"/>
              <a:cs typeface="Microsoft YaHei"/>
            </a:endParaRPr>
          </a:p>
        </p:txBody>
      </p:sp>
      <p:grpSp>
        <p:nvGrpSpPr>
          <p:cNvPr id="159" name="object 159"/>
          <p:cNvGrpSpPr/>
          <p:nvPr/>
        </p:nvGrpSpPr>
        <p:grpSpPr>
          <a:xfrm>
            <a:off x="7552718" y="1487908"/>
            <a:ext cx="2889885" cy="2974975"/>
            <a:chOff x="7552718" y="1487908"/>
            <a:chExt cx="2889885" cy="2974975"/>
          </a:xfrm>
        </p:grpSpPr>
        <p:pic>
          <p:nvPicPr>
            <p:cNvPr id="160" name="object 16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26444" y="2523210"/>
              <a:ext cx="731428" cy="73142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61855" y="2523210"/>
              <a:ext cx="731422" cy="731420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552718" y="1487908"/>
              <a:ext cx="359999" cy="35999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369731" y="2178240"/>
              <a:ext cx="1370152" cy="232727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741776" y="2178684"/>
              <a:ext cx="690003" cy="232282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379841" y="3404654"/>
              <a:ext cx="1370710" cy="233133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9753193" y="3404654"/>
              <a:ext cx="689254" cy="233133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523732" y="3069336"/>
              <a:ext cx="117347" cy="179831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8515344" y="3060462"/>
              <a:ext cx="114515" cy="177101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433559" y="3069335"/>
              <a:ext cx="115823" cy="179831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9425092" y="3060456"/>
              <a:ext cx="112775" cy="17711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881871" y="4282439"/>
              <a:ext cx="115823" cy="179831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872708" y="4273970"/>
              <a:ext cx="112775" cy="177114"/>
            </a:xfrm>
            <a:prstGeom prst="rect">
              <a:avLst/>
            </a:prstGeom>
          </p:spPr>
        </p:pic>
      </p:grpSp>
      <p:sp>
        <p:nvSpPr>
          <p:cNvPr id="173" name="object 173"/>
          <p:cNvSpPr txBox="1"/>
          <p:nvPr/>
        </p:nvSpPr>
        <p:spPr>
          <a:xfrm>
            <a:off x="7575245" y="4634014"/>
            <a:ext cx="3600450" cy="186817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295"/>
              </a:spcBef>
            </a:pPr>
            <a:r>
              <a:rPr sz="1600" b="1" spc="-25" dirty="0">
                <a:solidFill>
                  <a:srgbClr val="0000FF"/>
                </a:solidFill>
                <a:latin typeface="Microsoft YaHei"/>
                <a:cs typeface="Microsoft YaHei"/>
              </a:rPr>
              <a:t>以下學生皆</a:t>
            </a:r>
            <a:r>
              <a:rPr sz="1600" b="1" spc="-35" dirty="0">
                <a:solidFill>
                  <a:srgbClr val="FF0000"/>
                </a:solidFill>
                <a:latin typeface="Microsoft YaHei"/>
                <a:cs typeface="Microsoft YaHei"/>
              </a:rPr>
              <a:t>未錄取</a:t>
            </a:r>
            <a:endParaRPr sz="16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</a:pPr>
            <a:endParaRPr sz="16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endParaRPr sz="1600">
              <a:latin typeface="Microsoft YaHei"/>
              <a:cs typeface="Microsoft YaHei"/>
            </a:endParaRPr>
          </a:p>
          <a:p>
            <a:pPr marL="121920">
              <a:lnSpc>
                <a:spcPct val="100000"/>
              </a:lnSpc>
            </a:pPr>
            <a:r>
              <a:rPr sz="1400" b="1" spc="-10" dirty="0">
                <a:solidFill>
                  <a:srgbClr val="006600"/>
                </a:solidFill>
                <a:latin typeface="Microsoft YaHei"/>
                <a:cs typeface="Microsoft YaHei"/>
              </a:rPr>
              <a:t>所有選填志願校系</a:t>
            </a:r>
            <a:endParaRPr sz="1400">
              <a:latin typeface="Microsoft YaHei"/>
              <a:cs typeface="Microsoft YaHei"/>
            </a:endParaRPr>
          </a:p>
          <a:p>
            <a:pPr marL="121920">
              <a:lnSpc>
                <a:spcPct val="100000"/>
              </a:lnSpc>
              <a:spcBef>
                <a:spcPts val="120"/>
              </a:spcBef>
              <a:tabLst>
                <a:tab pos="1810385" algn="l"/>
                <a:tab pos="2145665" algn="l"/>
              </a:tabLst>
            </a:pPr>
            <a:r>
              <a:rPr sz="1400" b="1" dirty="0">
                <a:solidFill>
                  <a:srgbClr val="006600"/>
                </a:solidFill>
                <a:latin typeface="Microsoft YaHei"/>
                <a:cs typeface="Microsoft YaHei"/>
              </a:rPr>
              <a:t>第</a:t>
            </a:r>
            <a:r>
              <a:rPr sz="1400" b="1" spc="-10" dirty="0">
                <a:solidFill>
                  <a:srgbClr val="006600"/>
                </a:solidFill>
                <a:latin typeface="Microsoft YaHei"/>
                <a:cs typeface="Microsoft YaHei"/>
              </a:rPr>
              <a:t>1</a:t>
            </a:r>
            <a:r>
              <a:rPr sz="1400" b="1" dirty="0">
                <a:solidFill>
                  <a:srgbClr val="006600"/>
                </a:solidFill>
                <a:latin typeface="Microsoft YaHei"/>
                <a:cs typeface="Microsoft YaHei"/>
              </a:rPr>
              <a:t>輪分發後無缺</a:t>
            </a:r>
            <a:r>
              <a:rPr sz="1400" b="1" spc="-50" dirty="0">
                <a:solidFill>
                  <a:srgbClr val="006600"/>
                </a:solidFill>
                <a:latin typeface="Microsoft YaHei"/>
                <a:cs typeface="Microsoft YaHei"/>
              </a:rPr>
              <a:t>額</a:t>
            </a:r>
            <a:r>
              <a:rPr sz="1400" b="1" dirty="0">
                <a:solidFill>
                  <a:srgbClr val="006600"/>
                </a:solidFill>
                <a:latin typeface="Microsoft YaHei"/>
                <a:cs typeface="Microsoft YaHei"/>
              </a:rPr>
              <a:t>	</a:t>
            </a:r>
            <a:r>
              <a:rPr sz="1400" b="1" spc="-60" dirty="0">
                <a:solidFill>
                  <a:srgbClr val="006600"/>
                </a:solidFill>
                <a:latin typeface="Microsoft YaHei"/>
                <a:cs typeface="Microsoft YaHei"/>
              </a:rPr>
              <a:t>或</a:t>
            </a:r>
            <a:r>
              <a:rPr sz="1400" b="1" dirty="0">
                <a:solidFill>
                  <a:srgbClr val="006600"/>
                </a:solidFill>
                <a:latin typeface="Microsoft YaHei"/>
                <a:cs typeface="Microsoft YaHei"/>
              </a:rPr>
              <a:t>	第</a:t>
            </a:r>
            <a:r>
              <a:rPr sz="1400" b="1" spc="-10" dirty="0">
                <a:solidFill>
                  <a:srgbClr val="006600"/>
                </a:solidFill>
                <a:latin typeface="Microsoft YaHei"/>
                <a:cs typeface="Microsoft YaHei"/>
              </a:rPr>
              <a:t>2</a:t>
            </a:r>
            <a:r>
              <a:rPr sz="1400" b="1" dirty="0">
                <a:solidFill>
                  <a:srgbClr val="006600"/>
                </a:solidFill>
                <a:latin typeface="Microsoft YaHei"/>
                <a:cs typeface="Microsoft YaHei"/>
              </a:rPr>
              <a:t>輪分發未錄</a:t>
            </a:r>
            <a:r>
              <a:rPr sz="1400" b="1" spc="-50" dirty="0">
                <a:solidFill>
                  <a:srgbClr val="006600"/>
                </a:solidFill>
                <a:latin typeface="Microsoft YaHei"/>
                <a:cs typeface="Microsoft YaHei"/>
              </a:rPr>
              <a:t>取</a:t>
            </a:r>
            <a:endParaRPr sz="1400">
              <a:latin typeface="Microsoft YaHei"/>
              <a:cs typeface="Microsoft YaHei"/>
            </a:endParaRPr>
          </a:p>
          <a:p>
            <a:pPr marL="2479675">
              <a:lnSpc>
                <a:spcPct val="100000"/>
              </a:lnSpc>
              <a:spcBef>
                <a:spcPts val="120"/>
              </a:spcBef>
            </a:pPr>
            <a:r>
              <a:rPr sz="1400" b="1" spc="-15" dirty="0">
                <a:solidFill>
                  <a:srgbClr val="006600"/>
                </a:solidFill>
                <a:latin typeface="Microsoft YaHei"/>
                <a:cs typeface="Microsoft YaHei"/>
              </a:rPr>
              <a:t>(未通過篩選)</a:t>
            </a:r>
            <a:endParaRPr sz="1400">
              <a:latin typeface="Microsoft YaHei"/>
              <a:cs typeface="Microsoft YaHei"/>
            </a:endParaRPr>
          </a:p>
        </p:txBody>
      </p:sp>
      <p:grpSp>
        <p:nvGrpSpPr>
          <p:cNvPr id="174" name="object 174"/>
          <p:cNvGrpSpPr/>
          <p:nvPr/>
        </p:nvGrpSpPr>
        <p:grpSpPr>
          <a:xfrm>
            <a:off x="7620788" y="4995551"/>
            <a:ext cx="3495675" cy="741045"/>
            <a:chOff x="7620788" y="4995551"/>
            <a:chExt cx="3495675" cy="741045"/>
          </a:xfrm>
        </p:grpSpPr>
        <p:pic>
          <p:nvPicPr>
            <p:cNvPr id="175" name="object 17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20788" y="4995551"/>
              <a:ext cx="731428" cy="731428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267700" y="5553455"/>
              <a:ext cx="115823" cy="182879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259165" y="5544317"/>
              <a:ext cx="112763" cy="180835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9179052" y="5554980"/>
              <a:ext cx="112763" cy="179831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9170917" y="5546288"/>
              <a:ext cx="109258" cy="177114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0070592" y="5554980"/>
              <a:ext cx="112763" cy="179831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0061357" y="5546288"/>
              <a:ext cx="110134" cy="177114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1001755" y="5554980"/>
              <a:ext cx="114299" cy="179831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0992667" y="5546288"/>
              <a:ext cx="111023" cy="177114"/>
            </a:xfrm>
            <a:prstGeom prst="rect">
              <a:avLst/>
            </a:prstGeom>
          </p:spPr>
        </p:pic>
      </p:grpSp>
      <p:pic>
        <p:nvPicPr>
          <p:cNvPr id="184" name="object 184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131741" y="1857118"/>
            <a:ext cx="168960" cy="228701"/>
          </a:xfrm>
          <a:prstGeom prst="rect">
            <a:avLst/>
          </a:prstGeom>
        </p:spPr>
      </p:pic>
      <p:pic>
        <p:nvPicPr>
          <p:cNvPr id="185" name="object 185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131741" y="2888532"/>
            <a:ext cx="168960" cy="228701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131741" y="3919946"/>
            <a:ext cx="168960" cy="228701"/>
          </a:xfrm>
          <a:prstGeom prst="rect">
            <a:avLst/>
          </a:prstGeom>
        </p:spPr>
      </p:pic>
      <p:pic>
        <p:nvPicPr>
          <p:cNvPr id="187" name="object 187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131741" y="4951359"/>
            <a:ext cx="168960" cy="228701"/>
          </a:xfrm>
          <a:prstGeom prst="rect">
            <a:avLst/>
          </a:prstGeom>
        </p:spPr>
      </p:pic>
      <p:pic>
        <p:nvPicPr>
          <p:cNvPr id="188" name="object 188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2131741" y="5982774"/>
            <a:ext cx="168960" cy="228701"/>
          </a:xfrm>
          <a:prstGeom prst="rect">
            <a:avLst/>
          </a:prstGeom>
        </p:spPr>
      </p:pic>
      <p:grpSp>
        <p:nvGrpSpPr>
          <p:cNvPr id="189" name="object 189"/>
          <p:cNvGrpSpPr/>
          <p:nvPr/>
        </p:nvGrpSpPr>
        <p:grpSpPr>
          <a:xfrm>
            <a:off x="4946638" y="2575648"/>
            <a:ext cx="1291590" cy="814069"/>
            <a:chOff x="4946638" y="2575648"/>
            <a:chExt cx="1291590" cy="814069"/>
          </a:xfrm>
        </p:grpSpPr>
        <p:pic>
          <p:nvPicPr>
            <p:cNvPr id="190" name="object 19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70506" y="2620041"/>
              <a:ext cx="731428" cy="731428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265420" y="2583180"/>
              <a:ext cx="400811" cy="199643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5261889" y="2580220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0" y="175425"/>
                  </a:moveTo>
                  <a:lnTo>
                    <a:pt x="91300" y="175425"/>
                  </a:lnTo>
                  <a:lnTo>
                    <a:pt x="111633" y="187363"/>
                  </a:lnTo>
                  <a:lnTo>
                    <a:pt x="119095" y="179571"/>
                  </a:lnTo>
                  <a:lnTo>
                    <a:pt x="122210" y="175425"/>
                  </a:lnTo>
                  <a:close/>
                </a:path>
                <a:path w="389254" h="187960">
                  <a:moveTo>
                    <a:pt x="164884" y="147777"/>
                  </a:moveTo>
                  <a:lnTo>
                    <a:pt x="151384" y="147777"/>
                  </a:lnTo>
                  <a:lnTo>
                    <a:pt x="139344" y="150812"/>
                  </a:lnTo>
                  <a:lnTo>
                    <a:pt x="144738" y="159311"/>
                  </a:lnTo>
                  <a:lnTo>
                    <a:pt x="149813" y="168235"/>
                  </a:lnTo>
                  <a:lnTo>
                    <a:pt x="154573" y="177585"/>
                  </a:lnTo>
                  <a:lnTo>
                    <a:pt x="159016" y="187363"/>
                  </a:lnTo>
                  <a:lnTo>
                    <a:pt x="186016" y="179184"/>
                  </a:lnTo>
                  <a:lnTo>
                    <a:pt x="182309" y="172114"/>
                  </a:lnTo>
                  <a:lnTo>
                    <a:pt x="178273" y="165346"/>
                  </a:lnTo>
                  <a:lnTo>
                    <a:pt x="173908" y="158879"/>
                  </a:lnTo>
                  <a:lnTo>
                    <a:pt x="169214" y="152717"/>
                  </a:lnTo>
                  <a:lnTo>
                    <a:pt x="164884" y="147777"/>
                  </a:lnTo>
                  <a:close/>
                </a:path>
                <a:path w="389254" h="187960">
                  <a:moveTo>
                    <a:pt x="91300" y="10096"/>
                  </a:moveTo>
                  <a:lnTo>
                    <a:pt x="64630" y="10096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25"/>
                  </a:lnTo>
                  <a:lnTo>
                    <a:pt x="122210" y="175425"/>
                  </a:lnTo>
                  <a:lnTo>
                    <a:pt x="125634" y="170867"/>
                  </a:lnTo>
                  <a:lnTo>
                    <a:pt x="125984" y="170268"/>
                  </a:lnTo>
                  <a:lnTo>
                    <a:pt x="91300" y="170268"/>
                  </a:lnTo>
                  <a:lnTo>
                    <a:pt x="91300" y="10096"/>
                  </a:lnTo>
                  <a:close/>
                </a:path>
                <a:path w="389254" h="187960">
                  <a:moveTo>
                    <a:pt x="124193" y="147777"/>
                  </a:moveTo>
                  <a:lnTo>
                    <a:pt x="109702" y="147777"/>
                  </a:lnTo>
                  <a:lnTo>
                    <a:pt x="107378" y="151828"/>
                  </a:lnTo>
                  <a:lnTo>
                    <a:pt x="104228" y="156641"/>
                  </a:lnTo>
                  <a:lnTo>
                    <a:pt x="100304" y="161455"/>
                  </a:lnTo>
                  <a:lnTo>
                    <a:pt x="95580" y="166243"/>
                  </a:lnTo>
                  <a:lnTo>
                    <a:pt x="91300" y="170268"/>
                  </a:lnTo>
                  <a:lnTo>
                    <a:pt x="125984" y="170268"/>
                  </a:lnTo>
                  <a:lnTo>
                    <a:pt x="131130" y="161455"/>
                  </a:lnTo>
                  <a:lnTo>
                    <a:pt x="131249" y="161250"/>
                  </a:lnTo>
                  <a:lnTo>
                    <a:pt x="135901" y="150812"/>
                  </a:lnTo>
                  <a:lnTo>
                    <a:pt x="136295" y="150812"/>
                  </a:lnTo>
                  <a:lnTo>
                    <a:pt x="124193" y="147777"/>
                  </a:lnTo>
                  <a:close/>
                </a:path>
                <a:path w="389254" h="187960">
                  <a:moveTo>
                    <a:pt x="178638" y="37465"/>
                  </a:moveTo>
                  <a:lnTo>
                    <a:pt x="96659" y="37465"/>
                  </a:lnTo>
                  <a:lnTo>
                    <a:pt x="96659" y="147777"/>
                  </a:lnTo>
                  <a:lnTo>
                    <a:pt x="178638" y="147777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82"/>
                  </a:lnTo>
                  <a:lnTo>
                    <a:pt x="123901" y="66382"/>
                  </a:lnTo>
                  <a:lnTo>
                    <a:pt x="123901" y="60058"/>
                  </a:lnTo>
                  <a:lnTo>
                    <a:pt x="178638" y="60058"/>
                  </a:lnTo>
                  <a:lnTo>
                    <a:pt x="178638" y="37465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58"/>
                  </a:moveTo>
                  <a:lnTo>
                    <a:pt x="151180" y="60058"/>
                  </a:lnTo>
                  <a:lnTo>
                    <a:pt x="151180" y="66382"/>
                  </a:lnTo>
                  <a:lnTo>
                    <a:pt x="178638" y="66382"/>
                  </a:lnTo>
                  <a:lnTo>
                    <a:pt x="178638" y="60058"/>
                  </a:lnTo>
                  <a:close/>
                </a:path>
                <a:path w="389254" h="187960">
                  <a:moveTo>
                    <a:pt x="151193" y="30556"/>
                  </a:moveTo>
                  <a:lnTo>
                    <a:pt x="124599" y="30556"/>
                  </a:lnTo>
                  <a:lnTo>
                    <a:pt x="120434" y="37465"/>
                  </a:lnTo>
                  <a:lnTo>
                    <a:pt x="147383" y="37465"/>
                  </a:lnTo>
                  <a:lnTo>
                    <a:pt x="151193" y="30556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56"/>
                  </a:lnTo>
                  <a:lnTo>
                    <a:pt x="185623" y="30556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99"/>
                  </a:lnTo>
                  <a:lnTo>
                    <a:pt x="215955" y="124036"/>
                  </a:lnTo>
                  <a:lnTo>
                    <a:pt x="215840" y="125095"/>
                  </a:lnTo>
                  <a:lnTo>
                    <a:pt x="215768" y="125753"/>
                  </a:lnTo>
                  <a:lnTo>
                    <a:pt x="210795" y="148677"/>
                  </a:lnTo>
                  <a:lnTo>
                    <a:pt x="203835" y="167170"/>
                  </a:lnTo>
                  <a:lnTo>
                    <a:pt x="230974" y="186588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32"/>
                  </a:lnTo>
                  <a:lnTo>
                    <a:pt x="248767" y="94132"/>
                  </a:lnTo>
                  <a:lnTo>
                    <a:pt x="248854" y="90411"/>
                  </a:lnTo>
                  <a:lnTo>
                    <a:pt x="248976" y="85242"/>
                  </a:lnTo>
                  <a:lnTo>
                    <a:pt x="249074" y="81056"/>
                  </a:lnTo>
                  <a:lnTo>
                    <a:pt x="249135" y="39674"/>
                  </a:lnTo>
                  <a:lnTo>
                    <a:pt x="389254" y="39674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34"/>
                  </a:moveTo>
                  <a:lnTo>
                    <a:pt x="302234" y="119634"/>
                  </a:lnTo>
                  <a:lnTo>
                    <a:pt x="302234" y="156248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34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34"/>
                  </a:lnTo>
                  <a:lnTo>
                    <a:pt x="357543" y="119634"/>
                  </a:lnTo>
                  <a:lnTo>
                    <a:pt x="353930" y="124036"/>
                  </a:lnTo>
                  <a:lnTo>
                    <a:pt x="349781" y="128557"/>
                  </a:lnTo>
                  <a:lnTo>
                    <a:pt x="345096" y="133194"/>
                  </a:lnTo>
                  <a:lnTo>
                    <a:pt x="339877" y="137947"/>
                  </a:lnTo>
                  <a:lnTo>
                    <a:pt x="363131" y="154178"/>
                  </a:lnTo>
                  <a:lnTo>
                    <a:pt x="371143" y="145460"/>
                  </a:lnTo>
                  <a:lnTo>
                    <a:pt x="378072" y="135766"/>
                  </a:lnTo>
                  <a:lnTo>
                    <a:pt x="383915" y="125095"/>
                  </a:lnTo>
                  <a:lnTo>
                    <a:pt x="388670" y="113449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812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50"/>
                  </a:lnTo>
                  <a:lnTo>
                    <a:pt x="319659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34" y="88099"/>
                  </a:lnTo>
                  <a:lnTo>
                    <a:pt x="283692" y="90411"/>
                  </a:lnTo>
                  <a:lnTo>
                    <a:pt x="288569" y="92710"/>
                  </a:lnTo>
                  <a:lnTo>
                    <a:pt x="294447" y="94132"/>
                  </a:lnTo>
                  <a:lnTo>
                    <a:pt x="341577" y="94132"/>
                  </a:lnTo>
                  <a:lnTo>
                    <a:pt x="351791" y="88099"/>
                  </a:lnTo>
                  <a:lnTo>
                    <a:pt x="361178" y="81056"/>
                  </a:lnTo>
                  <a:lnTo>
                    <a:pt x="369849" y="72937"/>
                  </a:lnTo>
                  <a:lnTo>
                    <a:pt x="377812" y="63741"/>
                  </a:lnTo>
                  <a:lnTo>
                    <a:pt x="377812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9" y="81902"/>
                  </a:lnTo>
                  <a:lnTo>
                    <a:pt x="313994" y="78917"/>
                  </a:lnTo>
                  <a:lnTo>
                    <a:pt x="308439" y="76250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6"/>
                  </a:moveTo>
                  <a:lnTo>
                    <a:pt x="38823" y="23876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6"/>
                  </a:lnTo>
                  <a:close/>
                </a:path>
                <a:path w="389254" h="187960">
                  <a:moveTo>
                    <a:pt x="36766" y="10096"/>
                  </a:moveTo>
                  <a:lnTo>
                    <a:pt x="10096" y="10096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7" y="187172"/>
                  </a:lnTo>
                  <a:lnTo>
                    <a:pt x="29731" y="165991"/>
                  </a:lnTo>
                  <a:lnTo>
                    <a:pt x="33640" y="138739"/>
                  </a:lnTo>
                  <a:lnTo>
                    <a:pt x="35985" y="105417"/>
                  </a:lnTo>
                  <a:lnTo>
                    <a:pt x="36766" y="66027"/>
                  </a:lnTo>
                  <a:lnTo>
                    <a:pt x="36766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257317" y="2575648"/>
              <a:ext cx="398399" cy="196507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5695188" y="2593848"/>
              <a:ext cx="56387" cy="178307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5691121" y="2589928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5">
                  <a:moveTo>
                    <a:pt x="44526" y="0"/>
                  </a:moveTo>
                  <a:lnTo>
                    <a:pt x="26606" y="0"/>
                  </a:lnTo>
                  <a:lnTo>
                    <a:pt x="25374" y="10160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691121" y="2589928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5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60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126480" y="3209544"/>
              <a:ext cx="111251" cy="179831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17383" y="3201103"/>
              <a:ext cx="109270" cy="177114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946638" y="2912775"/>
              <a:ext cx="168960" cy="228701"/>
            </a:xfrm>
            <a:prstGeom prst="rect">
              <a:avLst/>
            </a:prstGeom>
          </p:spPr>
        </p:pic>
      </p:grpSp>
      <p:grpSp>
        <p:nvGrpSpPr>
          <p:cNvPr id="200" name="object 200"/>
          <p:cNvGrpSpPr/>
          <p:nvPr/>
        </p:nvGrpSpPr>
        <p:grpSpPr>
          <a:xfrm>
            <a:off x="4946638" y="4643543"/>
            <a:ext cx="1294765" cy="736600"/>
            <a:chOff x="4946638" y="4643543"/>
            <a:chExt cx="1294765" cy="736600"/>
          </a:xfrm>
        </p:grpSpPr>
        <p:pic>
          <p:nvPicPr>
            <p:cNvPr id="201" name="object 20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470506" y="4643543"/>
              <a:ext cx="731428" cy="731428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265420" y="4689348"/>
              <a:ext cx="400811" cy="199643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5261889" y="4685588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20" y="175412"/>
                  </a:moveTo>
                  <a:lnTo>
                    <a:pt x="91300" y="175412"/>
                  </a:lnTo>
                  <a:lnTo>
                    <a:pt x="111633" y="187363"/>
                  </a:lnTo>
                  <a:lnTo>
                    <a:pt x="119095" y="179571"/>
                  </a:lnTo>
                  <a:lnTo>
                    <a:pt x="122220" y="175412"/>
                  </a:lnTo>
                  <a:close/>
                </a:path>
                <a:path w="389254" h="187960">
                  <a:moveTo>
                    <a:pt x="164884" y="147777"/>
                  </a:moveTo>
                  <a:lnTo>
                    <a:pt x="151384" y="147777"/>
                  </a:lnTo>
                  <a:lnTo>
                    <a:pt x="139344" y="150812"/>
                  </a:lnTo>
                  <a:lnTo>
                    <a:pt x="144738" y="159311"/>
                  </a:lnTo>
                  <a:lnTo>
                    <a:pt x="149813" y="168235"/>
                  </a:lnTo>
                  <a:lnTo>
                    <a:pt x="154573" y="177585"/>
                  </a:lnTo>
                  <a:lnTo>
                    <a:pt x="159016" y="187363"/>
                  </a:lnTo>
                  <a:lnTo>
                    <a:pt x="186016" y="179184"/>
                  </a:lnTo>
                  <a:lnTo>
                    <a:pt x="182309" y="172109"/>
                  </a:lnTo>
                  <a:lnTo>
                    <a:pt x="178273" y="165341"/>
                  </a:lnTo>
                  <a:lnTo>
                    <a:pt x="173908" y="158878"/>
                  </a:lnTo>
                  <a:lnTo>
                    <a:pt x="169214" y="152717"/>
                  </a:lnTo>
                  <a:lnTo>
                    <a:pt x="164884" y="147777"/>
                  </a:lnTo>
                  <a:close/>
                </a:path>
                <a:path w="389254" h="187960">
                  <a:moveTo>
                    <a:pt x="91300" y="10096"/>
                  </a:moveTo>
                  <a:lnTo>
                    <a:pt x="64630" y="10096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20" y="175412"/>
                  </a:lnTo>
                  <a:lnTo>
                    <a:pt x="125634" y="170867"/>
                  </a:lnTo>
                  <a:lnTo>
                    <a:pt x="125991" y="170256"/>
                  </a:lnTo>
                  <a:lnTo>
                    <a:pt x="91300" y="170256"/>
                  </a:lnTo>
                  <a:lnTo>
                    <a:pt x="91300" y="10096"/>
                  </a:lnTo>
                  <a:close/>
                </a:path>
                <a:path w="389254" h="187960">
                  <a:moveTo>
                    <a:pt x="124193" y="147777"/>
                  </a:moveTo>
                  <a:lnTo>
                    <a:pt x="109702" y="147777"/>
                  </a:lnTo>
                  <a:lnTo>
                    <a:pt x="107378" y="151828"/>
                  </a:lnTo>
                  <a:lnTo>
                    <a:pt x="104228" y="156641"/>
                  </a:lnTo>
                  <a:lnTo>
                    <a:pt x="100304" y="161455"/>
                  </a:lnTo>
                  <a:lnTo>
                    <a:pt x="95580" y="166243"/>
                  </a:lnTo>
                  <a:lnTo>
                    <a:pt x="91300" y="170256"/>
                  </a:lnTo>
                  <a:lnTo>
                    <a:pt x="125991" y="170256"/>
                  </a:lnTo>
                  <a:lnTo>
                    <a:pt x="131130" y="161455"/>
                  </a:lnTo>
                  <a:lnTo>
                    <a:pt x="131249" y="161250"/>
                  </a:lnTo>
                  <a:lnTo>
                    <a:pt x="135901" y="150812"/>
                  </a:lnTo>
                  <a:lnTo>
                    <a:pt x="136295" y="150812"/>
                  </a:lnTo>
                  <a:lnTo>
                    <a:pt x="124193" y="147777"/>
                  </a:lnTo>
                  <a:close/>
                </a:path>
                <a:path w="389254" h="187960">
                  <a:moveTo>
                    <a:pt x="178638" y="37465"/>
                  </a:moveTo>
                  <a:lnTo>
                    <a:pt x="96659" y="37465"/>
                  </a:lnTo>
                  <a:lnTo>
                    <a:pt x="96659" y="147777"/>
                  </a:lnTo>
                  <a:lnTo>
                    <a:pt x="178638" y="147777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82"/>
                  </a:lnTo>
                  <a:lnTo>
                    <a:pt x="123901" y="66382"/>
                  </a:lnTo>
                  <a:lnTo>
                    <a:pt x="123901" y="60058"/>
                  </a:lnTo>
                  <a:lnTo>
                    <a:pt x="178638" y="60058"/>
                  </a:lnTo>
                  <a:lnTo>
                    <a:pt x="178638" y="37465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58"/>
                  </a:moveTo>
                  <a:lnTo>
                    <a:pt x="151180" y="60058"/>
                  </a:lnTo>
                  <a:lnTo>
                    <a:pt x="151180" y="66382"/>
                  </a:lnTo>
                  <a:lnTo>
                    <a:pt x="178638" y="66382"/>
                  </a:lnTo>
                  <a:lnTo>
                    <a:pt x="178638" y="60058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65"/>
                  </a:lnTo>
                  <a:lnTo>
                    <a:pt x="147383" y="37465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42"/>
                  </a:lnTo>
                  <a:lnTo>
                    <a:pt x="218752" y="98399"/>
                  </a:lnTo>
                  <a:lnTo>
                    <a:pt x="215955" y="124036"/>
                  </a:lnTo>
                  <a:lnTo>
                    <a:pt x="215840" y="125095"/>
                  </a:lnTo>
                  <a:lnTo>
                    <a:pt x="215768" y="125753"/>
                  </a:lnTo>
                  <a:lnTo>
                    <a:pt x="210795" y="148677"/>
                  </a:lnTo>
                  <a:lnTo>
                    <a:pt x="203835" y="167170"/>
                  </a:lnTo>
                  <a:lnTo>
                    <a:pt x="230974" y="186588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32"/>
                  </a:lnTo>
                  <a:lnTo>
                    <a:pt x="248767" y="94132"/>
                  </a:lnTo>
                  <a:lnTo>
                    <a:pt x="248854" y="90411"/>
                  </a:lnTo>
                  <a:lnTo>
                    <a:pt x="248976" y="85242"/>
                  </a:lnTo>
                  <a:lnTo>
                    <a:pt x="249074" y="81056"/>
                  </a:lnTo>
                  <a:lnTo>
                    <a:pt x="249135" y="39674"/>
                  </a:lnTo>
                  <a:lnTo>
                    <a:pt x="389254" y="39674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29"/>
                  </a:lnTo>
                  <a:lnTo>
                    <a:pt x="308863" y="185229"/>
                  </a:lnTo>
                  <a:lnTo>
                    <a:pt x="318905" y="183553"/>
                  </a:lnTo>
                  <a:lnTo>
                    <a:pt x="326077" y="178523"/>
                  </a:lnTo>
                  <a:lnTo>
                    <a:pt x="330379" y="170141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34"/>
                  </a:moveTo>
                  <a:lnTo>
                    <a:pt x="302234" y="119634"/>
                  </a:lnTo>
                  <a:lnTo>
                    <a:pt x="302234" y="156248"/>
                  </a:lnTo>
                  <a:lnTo>
                    <a:pt x="300140" y="158407"/>
                  </a:lnTo>
                  <a:lnTo>
                    <a:pt x="331812" y="158407"/>
                  </a:lnTo>
                  <a:lnTo>
                    <a:pt x="331812" y="119634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34"/>
                  </a:lnTo>
                  <a:lnTo>
                    <a:pt x="357543" y="119634"/>
                  </a:lnTo>
                  <a:lnTo>
                    <a:pt x="353930" y="124036"/>
                  </a:lnTo>
                  <a:lnTo>
                    <a:pt x="349781" y="128557"/>
                  </a:lnTo>
                  <a:lnTo>
                    <a:pt x="345096" y="133194"/>
                  </a:lnTo>
                  <a:lnTo>
                    <a:pt x="339877" y="137947"/>
                  </a:lnTo>
                  <a:lnTo>
                    <a:pt x="363131" y="154178"/>
                  </a:lnTo>
                  <a:lnTo>
                    <a:pt x="371143" y="145460"/>
                  </a:lnTo>
                  <a:lnTo>
                    <a:pt x="378072" y="135766"/>
                  </a:lnTo>
                  <a:lnTo>
                    <a:pt x="383915" y="125095"/>
                  </a:lnTo>
                  <a:lnTo>
                    <a:pt x="388670" y="113449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812" y="44640"/>
                  </a:moveTo>
                  <a:lnTo>
                    <a:pt x="256819" y="44640"/>
                  </a:lnTo>
                  <a:lnTo>
                    <a:pt x="256819" y="70142"/>
                  </a:lnTo>
                  <a:lnTo>
                    <a:pt x="338912" y="70142"/>
                  </a:lnTo>
                  <a:lnTo>
                    <a:pt x="334619" y="72326"/>
                  </a:lnTo>
                  <a:lnTo>
                    <a:pt x="328193" y="76250"/>
                  </a:lnTo>
                  <a:lnTo>
                    <a:pt x="319659" y="81902"/>
                  </a:lnTo>
                  <a:lnTo>
                    <a:pt x="265458" y="81902"/>
                  </a:lnTo>
                  <a:lnTo>
                    <a:pt x="272313" y="85242"/>
                  </a:lnTo>
                  <a:lnTo>
                    <a:pt x="278434" y="88099"/>
                  </a:lnTo>
                  <a:lnTo>
                    <a:pt x="283692" y="90411"/>
                  </a:lnTo>
                  <a:lnTo>
                    <a:pt x="288569" y="92710"/>
                  </a:lnTo>
                  <a:lnTo>
                    <a:pt x="294447" y="94132"/>
                  </a:lnTo>
                  <a:lnTo>
                    <a:pt x="341577" y="94132"/>
                  </a:lnTo>
                  <a:lnTo>
                    <a:pt x="351791" y="88099"/>
                  </a:lnTo>
                  <a:lnTo>
                    <a:pt x="361178" y="81056"/>
                  </a:lnTo>
                  <a:lnTo>
                    <a:pt x="369849" y="72937"/>
                  </a:lnTo>
                  <a:lnTo>
                    <a:pt x="377812" y="63741"/>
                  </a:lnTo>
                  <a:lnTo>
                    <a:pt x="377812" y="44640"/>
                  </a:lnTo>
                  <a:close/>
                </a:path>
                <a:path w="389254" h="187960">
                  <a:moveTo>
                    <a:pt x="293903" y="70142"/>
                  </a:moveTo>
                  <a:lnTo>
                    <a:pt x="280352" y="70142"/>
                  </a:lnTo>
                  <a:lnTo>
                    <a:pt x="265288" y="81902"/>
                  </a:lnTo>
                  <a:lnTo>
                    <a:pt x="319659" y="81902"/>
                  </a:lnTo>
                  <a:lnTo>
                    <a:pt x="313994" y="78917"/>
                  </a:lnTo>
                  <a:lnTo>
                    <a:pt x="308439" y="76250"/>
                  </a:lnTo>
                  <a:lnTo>
                    <a:pt x="302425" y="73634"/>
                  </a:lnTo>
                  <a:lnTo>
                    <a:pt x="293903" y="70142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6"/>
                  </a:moveTo>
                  <a:lnTo>
                    <a:pt x="38823" y="23876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6"/>
                  </a:lnTo>
                  <a:close/>
                </a:path>
                <a:path w="389254" h="187960">
                  <a:moveTo>
                    <a:pt x="36766" y="10096"/>
                  </a:moveTo>
                  <a:lnTo>
                    <a:pt x="10096" y="10096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7" y="187172"/>
                  </a:lnTo>
                  <a:lnTo>
                    <a:pt x="29731" y="165991"/>
                  </a:lnTo>
                  <a:lnTo>
                    <a:pt x="33640" y="138739"/>
                  </a:lnTo>
                  <a:lnTo>
                    <a:pt x="35985" y="105417"/>
                  </a:lnTo>
                  <a:lnTo>
                    <a:pt x="36766" y="66027"/>
                  </a:lnTo>
                  <a:lnTo>
                    <a:pt x="36766" y="1009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4" name="object 20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57317" y="4681016"/>
              <a:ext cx="398399" cy="196507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695188" y="4698492"/>
              <a:ext cx="56387" cy="179831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5691121" y="4695295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44526" y="0"/>
                  </a:moveTo>
                  <a:lnTo>
                    <a:pt x="26606" y="0"/>
                  </a:lnTo>
                  <a:lnTo>
                    <a:pt x="25374" y="10160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691121" y="4695295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60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8" name="object 20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124956" y="5196839"/>
              <a:ext cx="115823" cy="182879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115633" y="5187621"/>
              <a:ext cx="113639" cy="180835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946638" y="4987682"/>
              <a:ext cx="168960" cy="228701"/>
            </a:xfrm>
            <a:prstGeom prst="rect">
              <a:avLst/>
            </a:prstGeom>
          </p:spPr>
        </p:pic>
      </p:grpSp>
      <p:grpSp>
        <p:nvGrpSpPr>
          <p:cNvPr id="211" name="object 211"/>
          <p:cNvGrpSpPr/>
          <p:nvPr/>
        </p:nvGrpSpPr>
        <p:grpSpPr>
          <a:xfrm>
            <a:off x="4946638" y="5701487"/>
            <a:ext cx="1256665" cy="758825"/>
            <a:chOff x="4946638" y="5701487"/>
            <a:chExt cx="1256665" cy="758825"/>
          </a:xfrm>
        </p:grpSpPr>
        <p:pic>
          <p:nvPicPr>
            <p:cNvPr id="212" name="object 21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470506" y="5713011"/>
              <a:ext cx="731428" cy="731428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265420" y="5708904"/>
              <a:ext cx="400811" cy="199643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5261889" y="5706059"/>
              <a:ext cx="389255" cy="187960"/>
            </a:xfrm>
            <a:custGeom>
              <a:avLst/>
              <a:gdLst/>
              <a:ahLst/>
              <a:cxnLst/>
              <a:rect l="l" t="t" r="r" b="b"/>
              <a:pathLst>
                <a:path w="389254" h="187960">
                  <a:moveTo>
                    <a:pt x="122216" y="175412"/>
                  </a:moveTo>
                  <a:lnTo>
                    <a:pt x="91300" y="175412"/>
                  </a:lnTo>
                  <a:lnTo>
                    <a:pt x="111633" y="187363"/>
                  </a:lnTo>
                  <a:lnTo>
                    <a:pt x="119095" y="179566"/>
                  </a:lnTo>
                  <a:lnTo>
                    <a:pt x="122216" y="175412"/>
                  </a:lnTo>
                  <a:close/>
                </a:path>
                <a:path w="389254" h="187960">
                  <a:moveTo>
                    <a:pt x="164884" y="147764"/>
                  </a:moveTo>
                  <a:lnTo>
                    <a:pt x="151384" y="147764"/>
                  </a:lnTo>
                  <a:lnTo>
                    <a:pt x="139344" y="150799"/>
                  </a:lnTo>
                  <a:lnTo>
                    <a:pt x="144738" y="159300"/>
                  </a:lnTo>
                  <a:lnTo>
                    <a:pt x="149813" y="168228"/>
                  </a:lnTo>
                  <a:lnTo>
                    <a:pt x="154573" y="177583"/>
                  </a:lnTo>
                  <a:lnTo>
                    <a:pt x="159016" y="187363"/>
                  </a:lnTo>
                  <a:lnTo>
                    <a:pt x="186016" y="179184"/>
                  </a:lnTo>
                  <a:lnTo>
                    <a:pt x="182309" y="172107"/>
                  </a:lnTo>
                  <a:lnTo>
                    <a:pt x="178273" y="165336"/>
                  </a:lnTo>
                  <a:lnTo>
                    <a:pt x="173908" y="158872"/>
                  </a:lnTo>
                  <a:lnTo>
                    <a:pt x="169214" y="152717"/>
                  </a:lnTo>
                  <a:lnTo>
                    <a:pt x="164884" y="147764"/>
                  </a:lnTo>
                  <a:close/>
                </a:path>
                <a:path w="389254" h="187960">
                  <a:moveTo>
                    <a:pt x="91300" y="10083"/>
                  </a:moveTo>
                  <a:lnTo>
                    <a:pt x="64630" y="10083"/>
                  </a:lnTo>
                  <a:lnTo>
                    <a:pt x="64630" y="181927"/>
                  </a:lnTo>
                  <a:lnTo>
                    <a:pt x="91300" y="181927"/>
                  </a:lnTo>
                  <a:lnTo>
                    <a:pt x="91300" y="175412"/>
                  </a:lnTo>
                  <a:lnTo>
                    <a:pt x="122216" y="175412"/>
                  </a:lnTo>
                  <a:lnTo>
                    <a:pt x="125634" y="170861"/>
                  </a:lnTo>
                  <a:lnTo>
                    <a:pt x="125987" y="170256"/>
                  </a:lnTo>
                  <a:lnTo>
                    <a:pt x="91300" y="170256"/>
                  </a:lnTo>
                  <a:lnTo>
                    <a:pt x="91300" y="10083"/>
                  </a:lnTo>
                  <a:close/>
                </a:path>
                <a:path w="389254" h="187960">
                  <a:moveTo>
                    <a:pt x="124193" y="147764"/>
                  </a:moveTo>
                  <a:lnTo>
                    <a:pt x="109702" y="147764"/>
                  </a:lnTo>
                  <a:lnTo>
                    <a:pt x="107378" y="151815"/>
                  </a:lnTo>
                  <a:lnTo>
                    <a:pt x="104228" y="156641"/>
                  </a:lnTo>
                  <a:lnTo>
                    <a:pt x="100304" y="161442"/>
                  </a:lnTo>
                  <a:lnTo>
                    <a:pt x="95580" y="166243"/>
                  </a:lnTo>
                  <a:lnTo>
                    <a:pt x="91300" y="170256"/>
                  </a:lnTo>
                  <a:lnTo>
                    <a:pt x="125987" y="170256"/>
                  </a:lnTo>
                  <a:lnTo>
                    <a:pt x="131133" y="161442"/>
                  </a:lnTo>
                  <a:lnTo>
                    <a:pt x="131249" y="161243"/>
                  </a:lnTo>
                  <a:lnTo>
                    <a:pt x="135901" y="150799"/>
                  </a:lnTo>
                  <a:lnTo>
                    <a:pt x="136295" y="150799"/>
                  </a:lnTo>
                  <a:lnTo>
                    <a:pt x="124193" y="147764"/>
                  </a:lnTo>
                  <a:close/>
                </a:path>
                <a:path w="389254" h="187960">
                  <a:moveTo>
                    <a:pt x="178638" y="37452"/>
                  </a:moveTo>
                  <a:lnTo>
                    <a:pt x="96659" y="37452"/>
                  </a:lnTo>
                  <a:lnTo>
                    <a:pt x="96659" y="147764"/>
                  </a:lnTo>
                  <a:lnTo>
                    <a:pt x="178638" y="147764"/>
                  </a:lnTo>
                  <a:lnTo>
                    <a:pt x="178638" y="125374"/>
                  </a:lnTo>
                  <a:lnTo>
                    <a:pt x="123901" y="125374"/>
                  </a:lnTo>
                  <a:lnTo>
                    <a:pt x="123901" y="115938"/>
                  </a:lnTo>
                  <a:lnTo>
                    <a:pt x="178638" y="115938"/>
                  </a:lnTo>
                  <a:lnTo>
                    <a:pt x="178638" y="95097"/>
                  </a:lnTo>
                  <a:lnTo>
                    <a:pt x="123901" y="95097"/>
                  </a:lnTo>
                  <a:lnTo>
                    <a:pt x="123901" y="87210"/>
                  </a:lnTo>
                  <a:lnTo>
                    <a:pt x="178638" y="87210"/>
                  </a:lnTo>
                  <a:lnTo>
                    <a:pt x="178638" y="66370"/>
                  </a:lnTo>
                  <a:lnTo>
                    <a:pt x="123901" y="66370"/>
                  </a:lnTo>
                  <a:lnTo>
                    <a:pt x="123901" y="60045"/>
                  </a:lnTo>
                  <a:lnTo>
                    <a:pt x="178638" y="60045"/>
                  </a:lnTo>
                  <a:lnTo>
                    <a:pt x="178638" y="37452"/>
                  </a:lnTo>
                  <a:close/>
                </a:path>
                <a:path w="389254" h="187960">
                  <a:moveTo>
                    <a:pt x="178638" y="115938"/>
                  </a:moveTo>
                  <a:lnTo>
                    <a:pt x="151180" y="115938"/>
                  </a:lnTo>
                  <a:lnTo>
                    <a:pt x="151180" y="125374"/>
                  </a:lnTo>
                  <a:lnTo>
                    <a:pt x="178638" y="125374"/>
                  </a:lnTo>
                  <a:lnTo>
                    <a:pt x="178638" y="115938"/>
                  </a:lnTo>
                  <a:close/>
                </a:path>
                <a:path w="389254" h="187960">
                  <a:moveTo>
                    <a:pt x="178638" y="87210"/>
                  </a:moveTo>
                  <a:lnTo>
                    <a:pt x="151180" y="87210"/>
                  </a:lnTo>
                  <a:lnTo>
                    <a:pt x="151180" y="95097"/>
                  </a:lnTo>
                  <a:lnTo>
                    <a:pt x="178638" y="95097"/>
                  </a:lnTo>
                  <a:lnTo>
                    <a:pt x="178638" y="87210"/>
                  </a:lnTo>
                  <a:close/>
                </a:path>
                <a:path w="389254" h="187960">
                  <a:moveTo>
                    <a:pt x="178638" y="60045"/>
                  </a:moveTo>
                  <a:lnTo>
                    <a:pt x="151180" y="60045"/>
                  </a:lnTo>
                  <a:lnTo>
                    <a:pt x="151180" y="66370"/>
                  </a:lnTo>
                  <a:lnTo>
                    <a:pt x="178638" y="66370"/>
                  </a:lnTo>
                  <a:lnTo>
                    <a:pt x="178638" y="60045"/>
                  </a:lnTo>
                  <a:close/>
                </a:path>
                <a:path w="389254" h="187960">
                  <a:moveTo>
                    <a:pt x="151193" y="30543"/>
                  </a:moveTo>
                  <a:lnTo>
                    <a:pt x="124599" y="30543"/>
                  </a:lnTo>
                  <a:lnTo>
                    <a:pt x="120434" y="37452"/>
                  </a:lnTo>
                  <a:lnTo>
                    <a:pt x="147383" y="37452"/>
                  </a:lnTo>
                  <a:lnTo>
                    <a:pt x="151193" y="30543"/>
                  </a:lnTo>
                  <a:close/>
                </a:path>
                <a:path w="389254" h="187960">
                  <a:moveTo>
                    <a:pt x="185623" y="6210"/>
                  </a:moveTo>
                  <a:lnTo>
                    <a:pt x="92963" y="6210"/>
                  </a:lnTo>
                  <a:lnTo>
                    <a:pt x="92963" y="30543"/>
                  </a:lnTo>
                  <a:lnTo>
                    <a:pt x="185623" y="30543"/>
                  </a:lnTo>
                  <a:lnTo>
                    <a:pt x="185623" y="6210"/>
                  </a:lnTo>
                  <a:close/>
                </a:path>
                <a:path w="389254" h="187960">
                  <a:moveTo>
                    <a:pt x="389254" y="14363"/>
                  </a:moveTo>
                  <a:lnTo>
                    <a:pt x="219748" y="14363"/>
                  </a:lnTo>
                  <a:lnTo>
                    <a:pt x="219637" y="70129"/>
                  </a:lnTo>
                  <a:lnTo>
                    <a:pt x="218752" y="98388"/>
                  </a:lnTo>
                  <a:lnTo>
                    <a:pt x="215955" y="124031"/>
                  </a:lnTo>
                  <a:lnTo>
                    <a:pt x="215839" y="125090"/>
                  </a:lnTo>
                  <a:lnTo>
                    <a:pt x="215768" y="125747"/>
                  </a:lnTo>
                  <a:lnTo>
                    <a:pt x="210795" y="148675"/>
                  </a:lnTo>
                  <a:lnTo>
                    <a:pt x="203835" y="167170"/>
                  </a:lnTo>
                  <a:lnTo>
                    <a:pt x="230974" y="186575"/>
                  </a:lnTo>
                  <a:lnTo>
                    <a:pt x="243243" y="142278"/>
                  </a:lnTo>
                  <a:lnTo>
                    <a:pt x="248081" y="104419"/>
                  </a:lnTo>
                  <a:lnTo>
                    <a:pt x="388670" y="104419"/>
                  </a:lnTo>
                  <a:lnTo>
                    <a:pt x="388670" y="94119"/>
                  </a:lnTo>
                  <a:lnTo>
                    <a:pt x="248767" y="94119"/>
                  </a:lnTo>
                  <a:lnTo>
                    <a:pt x="248855" y="90398"/>
                  </a:lnTo>
                  <a:lnTo>
                    <a:pt x="248976" y="85242"/>
                  </a:lnTo>
                  <a:lnTo>
                    <a:pt x="249074" y="81049"/>
                  </a:lnTo>
                  <a:lnTo>
                    <a:pt x="249135" y="39662"/>
                  </a:lnTo>
                  <a:lnTo>
                    <a:pt x="389254" y="39662"/>
                  </a:lnTo>
                  <a:lnTo>
                    <a:pt x="389254" y="14363"/>
                  </a:lnTo>
                  <a:close/>
                </a:path>
                <a:path w="389254" h="187960">
                  <a:moveTo>
                    <a:pt x="271754" y="157010"/>
                  </a:moveTo>
                  <a:lnTo>
                    <a:pt x="276555" y="185216"/>
                  </a:lnTo>
                  <a:lnTo>
                    <a:pt x="308863" y="185216"/>
                  </a:lnTo>
                  <a:lnTo>
                    <a:pt x="318905" y="183542"/>
                  </a:lnTo>
                  <a:lnTo>
                    <a:pt x="326077" y="178517"/>
                  </a:lnTo>
                  <a:lnTo>
                    <a:pt x="330379" y="170139"/>
                  </a:lnTo>
                  <a:lnTo>
                    <a:pt x="331812" y="158407"/>
                  </a:lnTo>
                  <a:lnTo>
                    <a:pt x="295788" y="158407"/>
                  </a:lnTo>
                  <a:lnTo>
                    <a:pt x="271754" y="157010"/>
                  </a:lnTo>
                  <a:close/>
                </a:path>
                <a:path w="389254" h="187960">
                  <a:moveTo>
                    <a:pt x="331812" y="119621"/>
                  </a:moveTo>
                  <a:lnTo>
                    <a:pt x="302234" y="119621"/>
                  </a:lnTo>
                  <a:lnTo>
                    <a:pt x="302234" y="156235"/>
                  </a:lnTo>
                  <a:lnTo>
                    <a:pt x="300127" y="158407"/>
                  </a:lnTo>
                  <a:lnTo>
                    <a:pt x="331812" y="158407"/>
                  </a:lnTo>
                  <a:lnTo>
                    <a:pt x="331812" y="119621"/>
                  </a:lnTo>
                  <a:close/>
                </a:path>
                <a:path w="389254" h="187960">
                  <a:moveTo>
                    <a:pt x="388670" y="104419"/>
                  </a:moveTo>
                  <a:lnTo>
                    <a:pt x="248081" y="104419"/>
                  </a:lnTo>
                  <a:lnTo>
                    <a:pt x="248081" y="119621"/>
                  </a:lnTo>
                  <a:lnTo>
                    <a:pt x="357543" y="119621"/>
                  </a:lnTo>
                  <a:lnTo>
                    <a:pt x="353930" y="124031"/>
                  </a:lnTo>
                  <a:lnTo>
                    <a:pt x="349781" y="128554"/>
                  </a:lnTo>
                  <a:lnTo>
                    <a:pt x="345096" y="133189"/>
                  </a:lnTo>
                  <a:lnTo>
                    <a:pt x="339877" y="137934"/>
                  </a:lnTo>
                  <a:lnTo>
                    <a:pt x="363131" y="154165"/>
                  </a:lnTo>
                  <a:lnTo>
                    <a:pt x="371143" y="145454"/>
                  </a:lnTo>
                  <a:lnTo>
                    <a:pt x="378072" y="135763"/>
                  </a:lnTo>
                  <a:lnTo>
                    <a:pt x="383915" y="125090"/>
                  </a:lnTo>
                  <a:lnTo>
                    <a:pt x="388670" y="113436"/>
                  </a:lnTo>
                  <a:lnTo>
                    <a:pt x="388670" y="104419"/>
                  </a:lnTo>
                  <a:close/>
                </a:path>
                <a:path w="389254" h="187960">
                  <a:moveTo>
                    <a:pt x="377812" y="44640"/>
                  </a:moveTo>
                  <a:lnTo>
                    <a:pt x="256819" y="44640"/>
                  </a:lnTo>
                  <a:lnTo>
                    <a:pt x="256819" y="70129"/>
                  </a:lnTo>
                  <a:lnTo>
                    <a:pt x="338912" y="70129"/>
                  </a:lnTo>
                  <a:lnTo>
                    <a:pt x="334619" y="72313"/>
                  </a:lnTo>
                  <a:lnTo>
                    <a:pt x="328193" y="76238"/>
                  </a:lnTo>
                  <a:lnTo>
                    <a:pt x="319659" y="81902"/>
                  </a:lnTo>
                  <a:lnTo>
                    <a:pt x="265483" y="81902"/>
                  </a:lnTo>
                  <a:lnTo>
                    <a:pt x="272313" y="85242"/>
                  </a:lnTo>
                  <a:lnTo>
                    <a:pt x="278434" y="88087"/>
                  </a:lnTo>
                  <a:lnTo>
                    <a:pt x="283692" y="90398"/>
                  </a:lnTo>
                  <a:lnTo>
                    <a:pt x="288569" y="92710"/>
                  </a:lnTo>
                  <a:lnTo>
                    <a:pt x="294395" y="94119"/>
                  </a:lnTo>
                  <a:lnTo>
                    <a:pt x="341577" y="94119"/>
                  </a:lnTo>
                  <a:lnTo>
                    <a:pt x="351795" y="88087"/>
                  </a:lnTo>
                  <a:lnTo>
                    <a:pt x="361178" y="81049"/>
                  </a:lnTo>
                  <a:lnTo>
                    <a:pt x="369849" y="72935"/>
                  </a:lnTo>
                  <a:lnTo>
                    <a:pt x="377812" y="63741"/>
                  </a:lnTo>
                  <a:lnTo>
                    <a:pt x="377812" y="44640"/>
                  </a:lnTo>
                  <a:close/>
                </a:path>
                <a:path w="389254" h="187960">
                  <a:moveTo>
                    <a:pt x="293903" y="70129"/>
                  </a:moveTo>
                  <a:lnTo>
                    <a:pt x="280352" y="70129"/>
                  </a:lnTo>
                  <a:lnTo>
                    <a:pt x="265272" y="81902"/>
                  </a:lnTo>
                  <a:lnTo>
                    <a:pt x="319659" y="81902"/>
                  </a:lnTo>
                  <a:lnTo>
                    <a:pt x="313994" y="78905"/>
                  </a:lnTo>
                  <a:lnTo>
                    <a:pt x="308439" y="76238"/>
                  </a:lnTo>
                  <a:lnTo>
                    <a:pt x="302425" y="73634"/>
                  </a:lnTo>
                  <a:lnTo>
                    <a:pt x="293903" y="70129"/>
                  </a:lnTo>
                  <a:close/>
                </a:path>
                <a:path w="389254" h="187960">
                  <a:moveTo>
                    <a:pt x="311950" y="0"/>
                  </a:moveTo>
                  <a:lnTo>
                    <a:pt x="280301" y="2019"/>
                  </a:lnTo>
                  <a:lnTo>
                    <a:pt x="284657" y="8839"/>
                  </a:lnTo>
                  <a:lnTo>
                    <a:pt x="287705" y="12954"/>
                  </a:lnTo>
                  <a:lnTo>
                    <a:pt x="289420" y="14363"/>
                  </a:lnTo>
                  <a:lnTo>
                    <a:pt x="320890" y="14363"/>
                  </a:lnTo>
                  <a:lnTo>
                    <a:pt x="318604" y="9906"/>
                  </a:lnTo>
                  <a:lnTo>
                    <a:pt x="315620" y="5118"/>
                  </a:lnTo>
                  <a:lnTo>
                    <a:pt x="311950" y="0"/>
                  </a:lnTo>
                  <a:close/>
                </a:path>
                <a:path w="389254" h="187960">
                  <a:moveTo>
                    <a:pt x="62191" y="23876"/>
                  </a:moveTo>
                  <a:lnTo>
                    <a:pt x="38823" y="23876"/>
                  </a:lnTo>
                  <a:lnTo>
                    <a:pt x="38823" y="161747"/>
                  </a:lnTo>
                  <a:lnTo>
                    <a:pt x="62191" y="161747"/>
                  </a:lnTo>
                  <a:lnTo>
                    <a:pt x="62191" y="23876"/>
                  </a:lnTo>
                  <a:close/>
                </a:path>
                <a:path w="389254" h="187960">
                  <a:moveTo>
                    <a:pt x="36766" y="10083"/>
                  </a:moveTo>
                  <a:lnTo>
                    <a:pt x="10096" y="10083"/>
                  </a:lnTo>
                  <a:lnTo>
                    <a:pt x="10096" y="60007"/>
                  </a:lnTo>
                  <a:lnTo>
                    <a:pt x="9322" y="95709"/>
                  </a:lnTo>
                  <a:lnTo>
                    <a:pt x="7381" y="125777"/>
                  </a:lnTo>
                  <a:lnTo>
                    <a:pt x="4274" y="150211"/>
                  </a:lnTo>
                  <a:lnTo>
                    <a:pt x="0" y="169011"/>
                  </a:lnTo>
                  <a:lnTo>
                    <a:pt x="24257" y="187159"/>
                  </a:lnTo>
                  <a:lnTo>
                    <a:pt x="29731" y="165980"/>
                  </a:lnTo>
                  <a:lnTo>
                    <a:pt x="33640" y="138733"/>
                  </a:lnTo>
                  <a:lnTo>
                    <a:pt x="35985" y="105415"/>
                  </a:lnTo>
                  <a:lnTo>
                    <a:pt x="36766" y="66027"/>
                  </a:lnTo>
                  <a:lnTo>
                    <a:pt x="36766" y="1008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5" name="object 215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257317" y="5701487"/>
              <a:ext cx="398399" cy="196507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5695188" y="5719572"/>
              <a:ext cx="56387" cy="178307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5691121" y="5715760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44526" y="0"/>
                  </a:moveTo>
                  <a:lnTo>
                    <a:pt x="26606" y="0"/>
                  </a:lnTo>
                  <a:lnTo>
                    <a:pt x="25374" y="10160"/>
                  </a:lnTo>
                  <a:lnTo>
                    <a:pt x="22847" y="16573"/>
                  </a:lnTo>
                  <a:lnTo>
                    <a:pt x="19024" y="19240"/>
                  </a:lnTo>
                  <a:lnTo>
                    <a:pt x="15849" y="21932"/>
                  </a:lnTo>
                  <a:lnTo>
                    <a:pt x="9512" y="23291"/>
                  </a:lnTo>
                  <a:lnTo>
                    <a:pt x="0" y="23291"/>
                  </a:lnTo>
                  <a:lnTo>
                    <a:pt x="0" y="43548"/>
                  </a:lnTo>
                  <a:lnTo>
                    <a:pt x="20180" y="43548"/>
                  </a:lnTo>
                  <a:lnTo>
                    <a:pt x="20180" y="166979"/>
                  </a:lnTo>
                  <a:lnTo>
                    <a:pt x="44526" y="166979"/>
                  </a:lnTo>
                  <a:lnTo>
                    <a:pt x="4452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5691121" y="5715760"/>
              <a:ext cx="45085" cy="167005"/>
            </a:xfrm>
            <a:custGeom>
              <a:avLst/>
              <a:gdLst/>
              <a:ahLst/>
              <a:cxnLst/>
              <a:rect l="l" t="t" r="r" b="b"/>
              <a:pathLst>
                <a:path w="45085" h="167004">
                  <a:moveTo>
                    <a:pt x="26606" y="0"/>
                  </a:moveTo>
                  <a:lnTo>
                    <a:pt x="44526" y="0"/>
                  </a:lnTo>
                  <a:lnTo>
                    <a:pt x="44526" y="166979"/>
                  </a:lnTo>
                  <a:lnTo>
                    <a:pt x="20180" y="166979"/>
                  </a:lnTo>
                  <a:lnTo>
                    <a:pt x="20180" y="43548"/>
                  </a:lnTo>
                  <a:lnTo>
                    <a:pt x="0" y="43548"/>
                  </a:lnTo>
                  <a:lnTo>
                    <a:pt x="0" y="23291"/>
                  </a:lnTo>
                  <a:lnTo>
                    <a:pt x="9512" y="23291"/>
                  </a:lnTo>
                  <a:lnTo>
                    <a:pt x="15849" y="21932"/>
                  </a:lnTo>
                  <a:lnTo>
                    <a:pt x="19024" y="19240"/>
                  </a:lnTo>
                  <a:lnTo>
                    <a:pt x="22847" y="16573"/>
                  </a:lnTo>
                  <a:lnTo>
                    <a:pt x="25374" y="10160"/>
                  </a:lnTo>
                  <a:lnTo>
                    <a:pt x="26606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163056" y="6280403"/>
              <a:ext cx="39623" cy="179831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6159601" y="6275641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26581" y="0"/>
                  </a:moveTo>
                  <a:lnTo>
                    <a:pt x="0" y="0"/>
                  </a:lnTo>
                  <a:lnTo>
                    <a:pt x="0" y="167970"/>
                  </a:lnTo>
                  <a:lnTo>
                    <a:pt x="26581" y="167970"/>
                  </a:lnTo>
                  <a:lnTo>
                    <a:pt x="26581" y="0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159601" y="6275641"/>
              <a:ext cx="26670" cy="168275"/>
            </a:xfrm>
            <a:custGeom>
              <a:avLst/>
              <a:gdLst/>
              <a:ahLst/>
              <a:cxnLst/>
              <a:rect l="l" t="t" r="r" b="b"/>
              <a:pathLst>
                <a:path w="26670" h="168275">
                  <a:moveTo>
                    <a:pt x="0" y="0"/>
                  </a:moveTo>
                  <a:lnTo>
                    <a:pt x="26581" y="0"/>
                  </a:lnTo>
                  <a:lnTo>
                    <a:pt x="26581" y="167970"/>
                  </a:lnTo>
                  <a:lnTo>
                    <a:pt x="0" y="16797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" name="object 22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946638" y="6029295"/>
              <a:ext cx="168960" cy="2287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6427" y="272795"/>
            <a:ext cx="11476990" cy="6363970"/>
            <a:chOff x="376427" y="272795"/>
            <a:chExt cx="11476990" cy="6363970"/>
          </a:xfrm>
        </p:grpSpPr>
        <p:sp>
          <p:nvSpPr>
            <p:cNvPr id="3" name="object 3"/>
            <p:cNvSpPr/>
            <p:nvPr/>
          </p:nvSpPr>
          <p:spPr>
            <a:xfrm>
              <a:off x="376427" y="272795"/>
              <a:ext cx="11476482" cy="636346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5571" y="1199387"/>
              <a:ext cx="3878579" cy="105410"/>
            </a:xfrm>
            <a:custGeom>
              <a:avLst/>
              <a:gdLst/>
              <a:ahLst/>
              <a:cxnLst/>
              <a:rect l="l" t="t" r="r" b="b"/>
              <a:pathLst>
                <a:path w="3878579" h="105409">
                  <a:moveTo>
                    <a:pt x="3878579" y="0"/>
                  </a:moveTo>
                  <a:lnTo>
                    <a:pt x="0" y="0"/>
                  </a:lnTo>
                  <a:lnTo>
                    <a:pt x="0" y="105155"/>
                  </a:lnTo>
                  <a:lnTo>
                    <a:pt x="3878579" y="105155"/>
                  </a:lnTo>
                  <a:lnTo>
                    <a:pt x="3878579" y="0"/>
                  </a:lnTo>
                  <a:close/>
                </a:path>
              </a:pathLst>
            </a:custGeom>
            <a:solidFill>
              <a:srgbClr val="6EBB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5571" y="1199387"/>
              <a:ext cx="3878579" cy="105410"/>
            </a:xfrm>
            <a:custGeom>
              <a:avLst/>
              <a:gdLst/>
              <a:ahLst/>
              <a:cxnLst/>
              <a:rect l="l" t="t" r="r" b="b"/>
              <a:pathLst>
                <a:path w="3878579" h="105409">
                  <a:moveTo>
                    <a:pt x="0" y="105155"/>
                  </a:moveTo>
                  <a:lnTo>
                    <a:pt x="3878579" y="105155"/>
                  </a:lnTo>
                  <a:lnTo>
                    <a:pt x="3878579" y="0"/>
                  </a:lnTo>
                  <a:lnTo>
                    <a:pt x="0" y="0"/>
                  </a:lnTo>
                  <a:lnTo>
                    <a:pt x="0" y="105155"/>
                  </a:lnTo>
                  <a:close/>
                </a:path>
              </a:pathLst>
            </a:custGeom>
            <a:ln w="12700">
              <a:solidFill>
                <a:srgbClr val="6EB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82776" y="551179"/>
            <a:ext cx="2768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主要招生管道</a:t>
            </a:r>
            <a:endParaRPr sz="3600"/>
          </a:p>
        </p:txBody>
      </p:sp>
      <p:grpSp>
        <p:nvGrpSpPr>
          <p:cNvPr id="62" name="object 3">
            <a:extLst>
              <a:ext uri="{FF2B5EF4-FFF2-40B4-BE49-F238E27FC236}">
                <a16:creationId xmlns:a16="http://schemas.microsoft.com/office/drawing/2014/main" id="{06AB4D2A-0D77-9526-FC74-F6C9D3035A5D}"/>
              </a:ext>
            </a:extLst>
          </p:cNvPr>
          <p:cNvGrpSpPr/>
          <p:nvPr/>
        </p:nvGrpSpPr>
        <p:grpSpPr>
          <a:xfrm>
            <a:off x="562546" y="2263813"/>
            <a:ext cx="10902315" cy="2918460"/>
            <a:chOff x="562546" y="2263813"/>
            <a:chExt cx="10902315" cy="2918460"/>
          </a:xfrm>
        </p:grpSpPr>
        <p:sp>
          <p:nvSpPr>
            <p:cNvPr id="63" name="object 4">
              <a:extLst>
                <a:ext uri="{FF2B5EF4-FFF2-40B4-BE49-F238E27FC236}">
                  <a16:creationId xmlns:a16="http://schemas.microsoft.com/office/drawing/2014/main" id="{C75EF23A-4485-22CC-CE9A-679967AE5C97}"/>
                </a:ext>
              </a:extLst>
            </p:cNvPr>
            <p:cNvSpPr/>
            <p:nvPr/>
          </p:nvSpPr>
          <p:spPr>
            <a:xfrm>
              <a:off x="7451408" y="2263812"/>
              <a:ext cx="4013835" cy="1784350"/>
            </a:xfrm>
            <a:custGeom>
              <a:avLst/>
              <a:gdLst/>
              <a:ahLst/>
              <a:cxnLst/>
              <a:rect l="l" t="t" r="r" b="b"/>
              <a:pathLst>
                <a:path w="4013834" h="1784350">
                  <a:moveTo>
                    <a:pt x="4013301" y="0"/>
                  </a:moveTo>
                  <a:lnTo>
                    <a:pt x="3054261" y="11849"/>
                  </a:lnTo>
                  <a:lnTo>
                    <a:pt x="3291052" y="248640"/>
                  </a:lnTo>
                  <a:lnTo>
                    <a:pt x="2405951" y="1133741"/>
                  </a:lnTo>
                  <a:lnTo>
                    <a:pt x="0" y="1133741"/>
                  </a:lnTo>
                  <a:lnTo>
                    <a:pt x="0" y="1784019"/>
                  </a:lnTo>
                  <a:lnTo>
                    <a:pt x="2702001" y="1784019"/>
                  </a:lnTo>
                  <a:lnTo>
                    <a:pt x="2702001" y="1782800"/>
                  </a:lnTo>
                  <a:lnTo>
                    <a:pt x="2703055" y="1783854"/>
                  </a:lnTo>
                  <a:lnTo>
                    <a:pt x="3764661" y="722249"/>
                  </a:lnTo>
                  <a:lnTo>
                    <a:pt x="4001465" y="959053"/>
                  </a:lnTo>
                  <a:lnTo>
                    <a:pt x="4013301" y="0"/>
                  </a:lnTo>
                  <a:close/>
                </a:path>
              </a:pathLst>
            </a:custGeom>
            <a:solidFill>
              <a:srgbClr val="E613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5">
              <a:extLst>
                <a:ext uri="{FF2B5EF4-FFF2-40B4-BE49-F238E27FC236}">
                  <a16:creationId xmlns:a16="http://schemas.microsoft.com/office/drawing/2014/main" id="{3310BB73-44C2-3ED8-0839-36351EF7BB1B}"/>
                </a:ext>
              </a:extLst>
            </p:cNvPr>
            <p:cNvSpPr/>
            <p:nvPr/>
          </p:nvSpPr>
          <p:spPr>
            <a:xfrm>
              <a:off x="5238826" y="3388448"/>
              <a:ext cx="4010025" cy="1793875"/>
            </a:xfrm>
            <a:custGeom>
              <a:avLst/>
              <a:gdLst/>
              <a:ahLst/>
              <a:cxnLst/>
              <a:rect l="l" t="t" r="r" b="b"/>
              <a:pathLst>
                <a:path w="4010025" h="1793875">
                  <a:moveTo>
                    <a:pt x="4009860" y="1793455"/>
                  </a:moveTo>
                  <a:lnTo>
                    <a:pt x="3998023" y="834402"/>
                  </a:lnTo>
                  <a:lnTo>
                    <a:pt x="3761219" y="1071206"/>
                  </a:lnTo>
                  <a:lnTo>
                    <a:pt x="2702001" y="11988"/>
                  </a:lnTo>
                  <a:lnTo>
                    <a:pt x="2702001" y="0"/>
                  </a:lnTo>
                  <a:lnTo>
                    <a:pt x="0" y="0"/>
                  </a:lnTo>
                  <a:lnTo>
                    <a:pt x="0" y="669124"/>
                  </a:lnTo>
                  <a:lnTo>
                    <a:pt x="2411920" y="669124"/>
                  </a:lnTo>
                  <a:lnTo>
                    <a:pt x="3287611" y="1544815"/>
                  </a:lnTo>
                  <a:lnTo>
                    <a:pt x="3050819" y="1781619"/>
                  </a:lnTo>
                  <a:lnTo>
                    <a:pt x="4009860" y="1793455"/>
                  </a:lnTo>
                  <a:close/>
                </a:path>
              </a:pathLst>
            </a:custGeom>
            <a:solidFill>
              <a:srgbClr val="EC7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">
              <a:extLst>
                <a:ext uri="{FF2B5EF4-FFF2-40B4-BE49-F238E27FC236}">
                  <a16:creationId xmlns:a16="http://schemas.microsoft.com/office/drawing/2014/main" id="{B7F1122F-FBC4-881F-D90A-084032D49E0C}"/>
                </a:ext>
              </a:extLst>
            </p:cNvPr>
            <p:cNvSpPr/>
            <p:nvPr/>
          </p:nvSpPr>
          <p:spPr>
            <a:xfrm>
              <a:off x="2897873" y="2278544"/>
              <a:ext cx="3789679" cy="1784350"/>
            </a:xfrm>
            <a:custGeom>
              <a:avLst/>
              <a:gdLst/>
              <a:ahLst/>
              <a:cxnLst/>
              <a:rect l="l" t="t" r="r" b="b"/>
              <a:pathLst>
                <a:path w="3789679" h="1784350">
                  <a:moveTo>
                    <a:pt x="3789654" y="0"/>
                  </a:moveTo>
                  <a:lnTo>
                    <a:pt x="2830614" y="11849"/>
                  </a:lnTo>
                  <a:lnTo>
                    <a:pt x="3067405" y="248640"/>
                  </a:lnTo>
                  <a:lnTo>
                    <a:pt x="2206460" y="1109586"/>
                  </a:lnTo>
                  <a:lnTo>
                    <a:pt x="0" y="1109586"/>
                  </a:lnTo>
                  <a:lnTo>
                    <a:pt x="0" y="1778711"/>
                  </a:lnTo>
                  <a:lnTo>
                    <a:pt x="2474264" y="1778711"/>
                  </a:lnTo>
                  <a:lnTo>
                    <a:pt x="2479408" y="1783854"/>
                  </a:lnTo>
                  <a:lnTo>
                    <a:pt x="2484551" y="1778711"/>
                  </a:lnTo>
                  <a:lnTo>
                    <a:pt x="2494267" y="1778711"/>
                  </a:lnTo>
                  <a:lnTo>
                    <a:pt x="2494267" y="1768995"/>
                  </a:lnTo>
                  <a:lnTo>
                    <a:pt x="3541014" y="722249"/>
                  </a:lnTo>
                  <a:lnTo>
                    <a:pt x="3777818" y="959053"/>
                  </a:lnTo>
                  <a:lnTo>
                    <a:pt x="3789654" y="0"/>
                  </a:lnTo>
                  <a:close/>
                </a:path>
              </a:pathLst>
            </a:custGeom>
            <a:solidFill>
              <a:srgbClr val="31B5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7">
              <a:extLst>
                <a:ext uri="{FF2B5EF4-FFF2-40B4-BE49-F238E27FC236}">
                  <a16:creationId xmlns:a16="http://schemas.microsoft.com/office/drawing/2014/main" id="{3477007F-F6B4-B885-4BB0-A117770F18F0}"/>
                </a:ext>
              </a:extLst>
            </p:cNvPr>
            <p:cNvSpPr/>
            <p:nvPr/>
          </p:nvSpPr>
          <p:spPr>
            <a:xfrm>
              <a:off x="562533" y="3388461"/>
              <a:ext cx="3637915" cy="1786255"/>
            </a:xfrm>
            <a:custGeom>
              <a:avLst/>
              <a:gdLst/>
              <a:ahLst/>
              <a:cxnLst/>
              <a:rect l="l" t="t" r="r" b="b"/>
              <a:pathLst>
                <a:path w="3637915" h="1786254">
                  <a:moveTo>
                    <a:pt x="3637305" y="1785683"/>
                  </a:moveTo>
                  <a:lnTo>
                    <a:pt x="3625469" y="826630"/>
                  </a:lnTo>
                  <a:lnTo>
                    <a:pt x="3388664" y="1063434"/>
                  </a:lnTo>
                  <a:lnTo>
                    <a:pt x="2327059" y="1828"/>
                  </a:lnTo>
                  <a:lnTo>
                    <a:pt x="2315349" y="13550"/>
                  </a:lnTo>
                  <a:lnTo>
                    <a:pt x="2315349" y="0"/>
                  </a:lnTo>
                  <a:lnTo>
                    <a:pt x="0" y="0"/>
                  </a:lnTo>
                  <a:lnTo>
                    <a:pt x="0" y="669124"/>
                  </a:lnTo>
                  <a:lnTo>
                    <a:pt x="2047138" y="669124"/>
                  </a:lnTo>
                  <a:lnTo>
                    <a:pt x="2915056" y="1537042"/>
                  </a:lnTo>
                  <a:lnTo>
                    <a:pt x="2678265" y="1773847"/>
                  </a:lnTo>
                  <a:lnTo>
                    <a:pt x="3637305" y="1785683"/>
                  </a:lnTo>
                  <a:close/>
                </a:path>
              </a:pathLst>
            </a:custGeom>
            <a:solidFill>
              <a:srgbClr val="9FC7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8">
            <a:extLst>
              <a:ext uri="{FF2B5EF4-FFF2-40B4-BE49-F238E27FC236}">
                <a16:creationId xmlns:a16="http://schemas.microsoft.com/office/drawing/2014/main" id="{399727F0-B2AE-78CC-6764-8D8CDAA1951D}"/>
              </a:ext>
            </a:extLst>
          </p:cNvPr>
          <p:cNvSpPr txBox="1"/>
          <p:nvPr/>
        </p:nvSpPr>
        <p:spPr>
          <a:xfrm>
            <a:off x="568054" y="3485286"/>
            <a:ext cx="24003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Microsoft JhengHei"/>
                <a:cs typeface="Microsoft JhengHei"/>
              </a:rPr>
              <a:t>特殊選才</a:t>
            </a:r>
            <a:r>
              <a:rPr sz="2000" b="1" dirty="0">
                <a:latin typeface="Microsoft JhengHei"/>
                <a:cs typeface="Microsoft JhengHei"/>
              </a:rPr>
              <a:t>（</a:t>
            </a:r>
            <a:r>
              <a:rPr sz="2000" b="1" spc="-15" dirty="0">
                <a:latin typeface="Microsoft JhengHei"/>
                <a:cs typeface="Microsoft JhengHei"/>
              </a:rPr>
              <a:t>約</a:t>
            </a:r>
            <a:r>
              <a:rPr sz="2000" b="1" spc="-20" dirty="0">
                <a:latin typeface="Microsoft JhengHei"/>
                <a:cs typeface="Microsoft JhengHei"/>
              </a:rPr>
              <a:t>2.5%）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69" name="object 9">
            <a:extLst>
              <a:ext uri="{FF2B5EF4-FFF2-40B4-BE49-F238E27FC236}">
                <a16:creationId xmlns:a16="http://schemas.microsoft.com/office/drawing/2014/main" id="{6F555F17-2A22-1B34-A030-9521E325D042}"/>
              </a:ext>
            </a:extLst>
          </p:cNvPr>
          <p:cNvSpPr txBox="1"/>
          <p:nvPr/>
        </p:nvSpPr>
        <p:spPr>
          <a:xfrm>
            <a:off x="3228681" y="3482741"/>
            <a:ext cx="23361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Microsoft JhengHei"/>
                <a:cs typeface="Microsoft JhengHei"/>
              </a:rPr>
              <a:t>繁星推薦</a:t>
            </a:r>
            <a:r>
              <a:rPr sz="2000" b="1" dirty="0">
                <a:latin typeface="Microsoft JhengHei"/>
                <a:cs typeface="Microsoft JhengHei"/>
              </a:rPr>
              <a:t>（</a:t>
            </a:r>
            <a:r>
              <a:rPr sz="2000" b="1" spc="-15" dirty="0">
                <a:latin typeface="Microsoft JhengHei"/>
                <a:cs typeface="Microsoft JhengHei"/>
              </a:rPr>
              <a:t>約</a:t>
            </a:r>
            <a:r>
              <a:rPr sz="2000" b="1" spc="-20" dirty="0">
                <a:latin typeface="Microsoft JhengHei"/>
                <a:cs typeface="Microsoft JhengHei"/>
              </a:rPr>
              <a:t>15%）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70" name="object 10">
            <a:extLst>
              <a:ext uri="{FF2B5EF4-FFF2-40B4-BE49-F238E27FC236}">
                <a16:creationId xmlns:a16="http://schemas.microsoft.com/office/drawing/2014/main" id="{DAC36AE9-A986-BBC3-C1C0-49C2E9A43EE5}"/>
              </a:ext>
            </a:extLst>
          </p:cNvPr>
          <p:cNvSpPr txBox="1"/>
          <p:nvPr/>
        </p:nvSpPr>
        <p:spPr>
          <a:xfrm>
            <a:off x="5777374" y="3461108"/>
            <a:ext cx="48742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2521585" algn="l"/>
              </a:tabLst>
            </a:pPr>
            <a:r>
              <a:rPr sz="3000" b="1" baseline="-13888" dirty="0">
                <a:latin typeface="Microsoft JhengHei"/>
                <a:cs typeface="Microsoft JhengHei"/>
              </a:rPr>
              <a:t>申請入學（約</a:t>
            </a:r>
            <a:r>
              <a:rPr sz="3000" b="1" spc="-30" baseline="-13888" dirty="0">
                <a:latin typeface="Microsoft JhengHei"/>
                <a:cs typeface="Microsoft JhengHei"/>
              </a:rPr>
              <a:t>45%）</a:t>
            </a:r>
            <a:r>
              <a:rPr sz="3000" b="1" baseline="-13888" dirty="0">
                <a:latin typeface="Microsoft JhengHei"/>
                <a:cs typeface="Microsoft JhengHei"/>
              </a:rPr>
              <a:t>	</a:t>
            </a:r>
            <a:r>
              <a:rPr sz="2000" b="1" dirty="0">
                <a:latin typeface="Microsoft JhengHei"/>
                <a:cs typeface="Microsoft JhengHei"/>
              </a:rPr>
              <a:t>分發入學（約</a:t>
            </a:r>
            <a:r>
              <a:rPr sz="2000" b="1" spc="-20" dirty="0">
                <a:latin typeface="Microsoft JhengHei"/>
                <a:cs typeface="Microsoft JhengHei"/>
              </a:rPr>
              <a:t>40%）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71" name="object 11">
            <a:extLst>
              <a:ext uri="{FF2B5EF4-FFF2-40B4-BE49-F238E27FC236}">
                <a16:creationId xmlns:a16="http://schemas.microsoft.com/office/drawing/2014/main" id="{C63CD669-CB4B-98E9-FEFB-2776531DA167}"/>
              </a:ext>
            </a:extLst>
          </p:cNvPr>
          <p:cNvSpPr txBox="1"/>
          <p:nvPr/>
        </p:nvSpPr>
        <p:spPr>
          <a:xfrm>
            <a:off x="981885" y="4045329"/>
            <a:ext cx="1684020" cy="125984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各校自行辦理</a:t>
            </a:r>
            <a:endParaRPr sz="1800">
              <a:latin typeface="Microsoft JhengHei"/>
              <a:cs typeface="Microsoft JhengHei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5" dirty="0">
                <a:latin typeface="Microsoft JhengHei"/>
                <a:cs typeface="Microsoft JhengHei"/>
              </a:rPr>
              <a:t>特殊才能</a:t>
            </a:r>
            <a:endParaRPr sz="1800">
              <a:latin typeface="Microsoft JhengHei"/>
              <a:cs typeface="Microsoft JhengHei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經歷或成就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2" name="object 12">
            <a:extLst>
              <a:ext uri="{FF2B5EF4-FFF2-40B4-BE49-F238E27FC236}">
                <a16:creationId xmlns:a16="http://schemas.microsoft.com/office/drawing/2014/main" id="{3CC846F1-2FE9-E4F4-D88C-1971C277882A}"/>
              </a:ext>
            </a:extLst>
          </p:cNvPr>
          <p:cNvSpPr txBox="1"/>
          <p:nvPr/>
        </p:nvSpPr>
        <p:spPr>
          <a:xfrm>
            <a:off x="3189099" y="2364123"/>
            <a:ext cx="2369820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高中均質、區域均衡</a:t>
            </a:r>
            <a:endParaRPr sz="1800">
              <a:latin typeface="Microsoft JhengHei"/>
              <a:cs typeface="Microsoft JhengHei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5" dirty="0">
                <a:latin typeface="Microsoft JhengHei"/>
                <a:cs typeface="Microsoft JhengHei"/>
              </a:rPr>
              <a:t>高中推薦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3" name="object 13">
            <a:extLst>
              <a:ext uri="{FF2B5EF4-FFF2-40B4-BE49-F238E27FC236}">
                <a16:creationId xmlns:a16="http://schemas.microsoft.com/office/drawing/2014/main" id="{A3DF58E5-C570-B9AF-6F5E-417D1C38A3F4}"/>
              </a:ext>
            </a:extLst>
          </p:cNvPr>
          <p:cNvSpPr txBox="1"/>
          <p:nvPr/>
        </p:nvSpPr>
        <p:spPr>
          <a:xfrm>
            <a:off x="8101169" y="2346075"/>
            <a:ext cx="2369820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僅採計入學考試成績</a:t>
            </a:r>
            <a:endParaRPr sz="1800">
              <a:latin typeface="Microsoft JhengHei"/>
              <a:cs typeface="Microsoft JhengHei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考生多元選擇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4" name="object 14">
            <a:extLst>
              <a:ext uri="{FF2B5EF4-FFF2-40B4-BE49-F238E27FC236}">
                <a16:creationId xmlns:a16="http://schemas.microsoft.com/office/drawing/2014/main" id="{C377B062-F861-520D-BBC3-F043BB085B75}"/>
              </a:ext>
            </a:extLst>
          </p:cNvPr>
          <p:cNvSpPr txBox="1"/>
          <p:nvPr/>
        </p:nvSpPr>
        <p:spPr>
          <a:xfrm>
            <a:off x="5347696" y="4073513"/>
            <a:ext cx="2827020" cy="8483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1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10" dirty="0">
                <a:latin typeface="Microsoft JhengHei"/>
                <a:cs typeface="Microsoft JhengHei"/>
              </a:rPr>
              <a:t>學生依個人志趣選擇</a:t>
            </a:r>
            <a:endParaRPr sz="1800">
              <a:latin typeface="Microsoft JhengHei"/>
              <a:cs typeface="Microsoft JhengHei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</a:tabLst>
            </a:pPr>
            <a:r>
              <a:rPr sz="1800" b="1" spc="-5" dirty="0">
                <a:latin typeface="Microsoft JhengHei"/>
                <a:cs typeface="Microsoft JhengHei"/>
              </a:rPr>
              <a:t>大學依校系特色適性選才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5" name="object 15">
            <a:extLst>
              <a:ext uri="{FF2B5EF4-FFF2-40B4-BE49-F238E27FC236}">
                <a16:creationId xmlns:a16="http://schemas.microsoft.com/office/drawing/2014/main" id="{CF4419A2-C263-5F83-E5E8-F22D68A20BB0}"/>
              </a:ext>
            </a:extLst>
          </p:cNvPr>
          <p:cNvSpPr txBox="1"/>
          <p:nvPr/>
        </p:nvSpPr>
        <p:spPr>
          <a:xfrm>
            <a:off x="2095023" y="6251842"/>
            <a:ext cx="7959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Microsoft JhengHei"/>
                <a:cs typeface="Microsoft JhengHei"/>
              </a:rPr>
              <a:t>註：招生名額比例原則訂於各管道(繁星推薦、申請入學、分發入學)之招生規定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3483" y="2452116"/>
            <a:ext cx="3869690" cy="2365375"/>
            <a:chOff x="443483" y="2452116"/>
            <a:chExt cx="3869690" cy="2365375"/>
          </a:xfrm>
        </p:grpSpPr>
        <p:sp>
          <p:nvSpPr>
            <p:cNvPr id="3" name="object 3"/>
            <p:cNvSpPr/>
            <p:nvPr/>
          </p:nvSpPr>
          <p:spPr>
            <a:xfrm>
              <a:off x="443483" y="2452116"/>
              <a:ext cx="3869436" cy="23164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44067" y="2531364"/>
              <a:ext cx="3669791" cy="2286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9391" y="2478024"/>
              <a:ext cx="3767454" cy="2214880"/>
            </a:xfrm>
            <a:custGeom>
              <a:avLst/>
              <a:gdLst/>
              <a:ahLst/>
              <a:cxnLst/>
              <a:rect l="l" t="t" r="r" b="b"/>
              <a:pathLst>
                <a:path w="3767454" h="2214879">
                  <a:moveTo>
                    <a:pt x="3398266" y="0"/>
                  </a:moveTo>
                  <a:lnTo>
                    <a:pt x="369074" y="0"/>
                  </a:lnTo>
                  <a:lnTo>
                    <a:pt x="322778" y="2875"/>
                  </a:lnTo>
                  <a:lnTo>
                    <a:pt x="278198" y="11271"/>
                  </a:lnTo>
                  <a:lnTo>
                    <a:pt x="235680" y="24841"/>
                  </a:lnTo>
                  <a:lnTo>
                    <a:pt x="195570" y="43239"/>
                  </a:lnTo>
                  <a:lnTo>
                    <a:pt x="158214" y="66121"/>
                  </a:lnTo>
                  <a:lnTo>
                    <a:pt x="123957" y="93140"/>
                  </a:lnTo>
                  <a:lnTo>
                    <a:pt x="93145" y="123950"/>
                  </a:lnTo>
                  <a:lnTo>
                    <a:pt x="66125" y="158205"/>
                  </a:lnTo>
                  <a:lnTo>
                    <a:pt x="43242" y="195560"/>
                  </a:lnTo>
                  <a:lnTo>
                    <a:pt x="24842" y="235669"/>
                  </a:lnTo>
                  <a:lnTo>
                    <a:pt x="11271" y="278186"/>
                  </a:lnTo>
                  <a:lnTo>
                    <a:pt x="2875" y="322766"/>
                  </a:lnTo>
                  <a:lnTo>
                    <a:pt x="0" y="369062"/>
                  </a:lnTo>
                  <a:lnTo>
                    <a:pt x="0" y="1845309"/>
                  </a:lnTo>
                  <a:lnTo>
                    <a:pt x="2875" y="1891605"/>
                  </a:lnTo>
                  <a:lnTo>
                    <a:pt x="11271" y="1936185"/>
                  </a:lnTo>
                  <a:lnTo>
                    <a:pt x="24842" y="1978702"/>
                  </a:lnTo>
                  <a:lnTo>
                    <a:pt x="43242" y="2018811"/>
                  </a:lnTo>
                  <a:lnTo>
                    <a:pt x="66125" y="2056166"/>
                  </a:lnTo>
                  <a:lnTo>
                    <a:pt x="93145" y="2090421"/>
                  </a:lnTo>
                  <a:lnTo>
                    <a:pt x="123957" y="2121231"/>
                  </a:lnTo>
                  <a:lnTo>
                    <a:pt x="158214" y="2148250"/>
                  </a:lnTo>
                  <a:lnTo>
                    <a:pt x="195570" y="2171132"/>
                  </a:lnTo>
                  <a:lnTo>
                    <a:pt x="235680" y="2189530"/>
                  </a:lnTo>
                  <a:lnTo>
                    <a:pt x="278198" y="2203100"/>
                  </a:lnTo>
                  <a:lnTo>
                    <a:pt x="322778" y="2211496"/>
                  </a:lnTo>
                  <a:lnTo>
                    <a:pt x="369074" y="2214372"/>
                  </a:lnTo>
                  <a:lnTo>
                    <a:pt x="3398266" y="2214372"/>
                  </a:lnTo>
                  <a:lnTo>
                    <a:pt x="3444561" y="2211496"/>
                  </a:lnTo>
                  <a:lnTo>
                    <a:pt x="3489141" y="2203100"/>
                  </a:lnTo>
                  <a:lnTo>
                    <a:pt x="3531658" y="2189530"/>
                  </a:lnTo>
                  <a:lnTo>
                    <a:pt x="3571767" y="2171132"/>
                  </a:lnTo>
                  <a:lnTo>
                    <a:pt x="3609122" y="2148250"/>
                  </a:lnTo>
                  <a:lnTo>
                    <a:pt x="3643377" y="2121231"/>
                  </a:lnTo>
                  <a:lnTo>
                    <a:pt x="3674187" y="2090421"/>
                  </a:lnTo>
                  <a:lnTo>
                    <a:pt x="3701206" y="2056166"/>
                  </a:lnTo>
                  <a:lnTo>
                    <a:pt x="3724088" y="2018811"/>
                  </a:lnTo>
                  <a:lnTo>
                    <a:pt x="3742486" y="1978702"/>
                  </a:lnTo>
                  <a:lnTo>
                    <a:pt x="3756056" y="1936185"/>
                  </a:lnTo>
                  <a:lnTo>
                    <a:pt x="3764452" y="1891605"/>
                  </a:lnTo>
                  <a:lnTo>
                    <a:pt x="3767328" y="1845309"/>
                  </a:lnTo>
                  <a:lnTo>
                    <a:pt x="3767328" y="369062"/>
                  </a:lnTo>
                  <a:lnTo>
                    <a:pt x="3764452" y="322766"/>
                  </a:lnTo>
                  <a:lnTo>
                    <a:pt x="3756056" y="278186"/>
                  </a:lnTo>
                  <a:lnTo>
                    <a:pt x="3742486" y="235669"/>
                  </a:lnTo>
                  <a:lnTo>
                    <a:pt x="3724088" y="195560"/>
                  </a:lnTo>
                  <a:lnTo>
                    <a:pt x="3701206" y="158205"/>
                  </a:lnTo>
                  <a:lnTo>
                    <a:pt x="3674187" y="123950"/>
                  </a:lnTo>
                  <a:lnTo>
                    <a:pt x="3643377" y="93140"/>
                  </a:lnTo>
                  <a:lnTo>
                    <a:pt x="3609122" y="66121"/>
                  </a:lnTo>
                  <a:lnTo>
                    <a:pt x="3571767" y="43239"/>
                  </a:lnTo>
                  <a:lnTo>
                    <a:pt x="3531658" y="24841"/>
                  </a:lnTo>
                  <a:lnTo>
                    <a:pt x="3489141" y="11271"/>
                  </a:lnTo>
                  <a:lnTo>
                    <a:pt x="3444561" y="2875"/>
                  </a:lnTo>
                  <a:lnTo>
                    <a:pt x="3398266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73468" y="1341119"/>
            <a:ext cx="4287520" cy="1978660"/>
            <a:chOff x="7173468" y="1341119"/>
            <a:chExt cx="4287520" cy="1978660"/>
          </a:xfrm>
        </p:grpSpPr>
        <p:sp>
          <p:nvSpPr>
            <p:cNvPr id="7" name="object 7"/>
            <p:cNvSpPr/>
            <p:nvPr/>
          </p:nvSpPr>
          <p:spPr>
            <a:xfrm>
              <a:off x="7173468" y="1341119"/>
              <a:ext cx="4114800" cy="19263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252716" y="1363979"/>
              <a:ext cx="4207764" cy="19552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99376" y="1367027"/>
              <a:ext cx="4013200" cy="1824355"/>
            </a:xfrm>
            <a:custGeom>
              <a:avLst/>
              <a:gdLst/>
              <a:ahLst/>
              <a:cxnLst/>
              <a:rect l="l" t="t" r="r" b="b"/>
              <a:pathLst>
                <a:path w="4013200" h="1824355">
                  <a:moveTo>
                    <a:pt x="3708654" y="0"/>
                  </a:moveTo>
                  <a:lnTo>
                    <a:pt x="304038" y="0"/>
                  </a:lnTo>
                  <a:lnTo>
                    <a:pt x="254726" y="3979"/>
                  </a:lnTo>
                  <a:lnTo>
                    <a:pt x="207946" y="15502"/>
                  </a:lnTo>
                  <a:lnTo>
                    <a:pt x="164324" y="33940"/>
                  </a:lnTo>
                  <a:lnTo>
                    <a:pt x="124486" y="58667"/>
                  </a:lnTo>
                  <a:lnTo>
                    <a:pt x="89058" y="89058"/>
                  </a:lnTo>
                  <a:lnTo>
                    <a:pt x="58667" y="124486"/>
                  </a:lnTo>
                  <a:lnTo>
                    <a:pt x="33940" y="164324"/>
                  </a:lnTo>
                  <a:lnTo>
                    <a:pt x="15502" y="207946"/>
                  </a:lnTo>
                  <a:lnTo>
                    <a:pt x="3979" y="254726"/>
                  </a:lnTo>
                  <a:lnTo>
                    <a:pt x="0" y="304038"/>
                  </a:lnTo>
                  <a:lnTo>
                    <a:pt x="0" y="1520189"/>
                  </a:lnTo>
                  <a:lnTo>
                    <a:pt x="3979" y="1569501"/>
                  </a:lnTo>
                  <a:lnTo>
                    <a:pt x="15502" y="1616281"/>
                  </a:lnTo>
                  <a:lnTo>
                    <a:pt x="33940" y="1659903"/>
                  </a:lnTo>
                  <a:lnTo>
                    <a:pt x="58667" y="1699741"/>
                  </a:lnTo>
                  <a:lnTo>
                    <a:pt x="89058" y="1735169"/>
                  </a:lnTo>
                  <a:lnTo>
                    <a:pt x="124486" y="1765560"/>
                  </a:lnTo>
                  <a:lnTo>
                    <a:pt x="164324" y="1790287"/>
                  </a:lnTo>
                  <a:lnTo>
                    <a:pt x="207946" y="1808725"/>
                  </a:lnTo>
                  <a:lnTo>
                    <a:pt x="254726" y="1820248"/>
                  </a:lnTo>
                  <a:lnTo>
                    <a:pt x="304038" y="1824227"/>
                  </a:lnTo>
                  <a:lnTo>
                    <a:pt x="3708654" y="1824227"/>
                  </a:lnTo>
                  <a:lnTo>
                    <a:pt x="3757965" y="1820248"/>
                  </a:lnTo>
                  <a:lnTo>
                    <a:pt x="3804745" y="1808725"/>
                  </a:lnTo>
                  <a:lnTo>
                    <a:pt x="3848367" y="1790287"/>
                  </a:lnTo>
                  <a:lnTo>
                    <a:pt x="3888205" y="1765560"/>
                  </a:lnTo>
                  <a:lnTo>
                    <a:pt x="3923633" y="1735169"/>
                  </a:lnTo>
                  <a:lnTo>
                    <a:pt x="3954024" y="1699741"/>
                  </a:lnTo>
                  <a:lnTo>
                    <a:pt x="3978751" y="1659903"/>
                  </a:lnTo>
                  <a:lnTo>
                    <a:pt x="3997189" y="1616281"/>
                  </a:lnTo>
                  <a:lnTo>
                    <a:pt x="4008712" y="1569501"/>
                  </a:lnTo>
                  <a:lnTo>
                    <a:pt x="4012692" y="1520189"/>
                  </a:lnTo>
                  <a:lnTo>
                    <a:pt x="4012692" y="304038"/>
                  </a:lnTo>
                  <a:lnTo>
                    <a:pt x="4008712" y="254726"/>
                  </a:lnTo>
                  <a:lnTo>
                    <a:pt x="3997189" y="207946"/>
                  </a:lnTo>
                  <a:lnTo>
                    <a:pt x="3978751" y="164324"/>
                  </a:lnTo>
                  <a:lnTo>
                    <a:pt x="3954024" y="124486"/>
                  </a:lnTo>
                  <a:lnTo>
                    <a:pt x="3923633" y="89058"/>
                  </a:lnTo>
                  <a:lnTo>
                    <a:pt x="3888205" y="58667"/>
                  </a:lnTo>
                  <a:lnTo>
                    <a:pt x="3848367" y="33940"/>
                  </a:lnTo>
                  <a:lnTo>
                    <a:pt x="3804745" y="15502"/>
                  </a:lnTo>
                  <a:lnTo>
                    <a:pt x="3757965" y="3979"/>
                  </a:lnTo>
                  <a:lnTo>
                    <a:pt x="3708654" y="0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7129271" y="3733800"/>
            <a:ext cx="4114800" cy="2298700"/>
            <a:chOff x="7129271" y="3733800"/>
            <a:chExt cx="4114800" cy="2298700"/>
          </a:xfrm>
        </p:grpSpPr>
        <p:sp>
          <p:nvSpPr>
            <p:cNvPr id="11" name="object 11"/>
            <p:cNvSpPr/>
            <p:nvPr/>
          </p:nvSpPr>
          <p:spPr>
            <a:xfrm>
              <a:off x="7129271" y="3733800"/>
              <a:ext cx="4114800" cy="223418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25283" y="3746004"/>
              <a:ext cx="3922776" cy="22860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55179" y="3759707"/>
              <a:ext cx="4013200" cy="2132330"/>
            </a:xfrm>
            <a:custGeom>
              <a:avLst/>
              <a:gdLst/>
              <a:ahLst/>
              <a:cxnLst/>
              <a:rect l="l" t="t" r="r" b="b"/>
              <a:pathLst>
                <a:path w="4013200" h="2132329">
                  <a:moveTo>
                    <a:pt x="3657346" y="0"/>
                  </a:moveTo>
                  <a:lnTo>
                    <a:pt x="355346" y="0"/>
                  </a:lnTo>
                  <a:lnTo>
                    <a:pt x="307135" y="3244"/>
                  </a:lnTo>
                  <a:lnTo>
                    <a:pt x="260893" y="12695"/>
                  </a:lnTo>
                  <a:lnTo>
                    <a:pt x="217044" y="27930"/>
                  </a:lnTo>
                  <a:lnTo>
                    <a:pt x="176012" y="48523"/>
                  </a:lnTo>
                  <a:lnTo>
                    <a:pt x="138220" y="74052"/>
                  </a:lnTo>
                  <a:lnTo>
                    <a:pt x="104092" y="104092"/>
                  </a:lnTo>
                  <a:lnTo>
                    <a:pt x="74052" y="138220"/>
                  </a:lnTo>
                  <a:lnTo>
                    <a:pt x="48523" y="176012"/>
                  </a:lnTo>
                  <a:lnTo>
                    <a:pt x="27930" y="217044"/>
                  </a:lnTo>
                  <a:lnTo>
                    <a:pt x="12695" y="260893"/>
                  </a:lnTo>
                  <a:lnTo>
                    <a:pt x="3244" y="307135"/>
                  </a:lnTo>
                  <a:lnTo>
                    <a:pt x="0" y="355346"/>
                  </a:lnTo>
                  <a:lnTo>
                    <a:pt x="0" y="1776730"/>
                  </a:lnTo>
                  <a:lnTo>
                    <a:pt x="3244" y="1824948"/>
                  </a:lnTo>
                  <a:lnTo>
                    <a:pt x="12695" y="1871195"/>
                  </a:lnTo>
                  <a:lnTo>
                    <a:pt x="27930" y="1915047"/>
                  </a:lnTo>
                  <a:lnTo>
                    <a:pt x="48523" y="1956080"/>
                  </a:lnTo>
                  <a:lnTo>
                    <a:pt x="74052" y="1993871"/>
                  </a:lnTo>
                  <a:lnTo>
                    <a:pt x="104092" y="2027997"/>
                  </a:lnTo>
                  <a:lnTo>
                    <a:pt x="138220" y="2058035"/>
                  </a:lnTo>
                  <a:lnTo>
                    <a:pt x="176012" y="2083561"/>
                  </a:lnTo>
                  <a:lnTo>
                    <a:pt x="217044" y="2104151"/>
                  </a:lnTo>
                  <a:lnTo>
                    <a:pt x="260893" y="2119382"/>
                  </a:lnTo>
                  <a:lnTo>
                    <a:pt x="307135" y="2128832"/>
                  </a:lnTo>
                  <a:lnTo>
                    <a:pt x="355346" y="2132076"/>
                  </a:lnTo>
                  <a:lnTo>
                    <a:pt x="3657346" y="2132076"/>
                  </a:lnTo>
                  <a:lnTo>
                    <a:pt x="3705556" y="2128832"/>
                  </a:lnTo>
                  <a:lnTo>
                    <a:pt x="3751798" y="2119382"/>
                  </a:lnTo>
                  <a:lnTo>
                    <a:pt x="3795647" y="2104151"/>
                  </a:lnTo>
                  <a:lnTo>
                    <a:pt x="3836679" y="2083561"/>
                  </a:lnTo>
                  <a:lnTo>
                    <a:pt x="3874471" y="2058035"/>
                  </a:lnTo>
                  <a:lnTo>
                    <a:pt x="3908599" y="2027997"/>
                  </a:lnTo>
                  <a:lnTo>
                    <a:pt x="3938639" y="1993871"/>
                  </a:lnTo>
                  <a:lnTo>
                    <a:pt x="3964168" y="1956080"/>
                  </a:lnTo>
                  <a:lnTo>
                    <a:pt x="3984761" y="1915047"/>
                  </a:lnTo>
                  <a:lnTo>
                    <a:pt x="3999996" y="1871195"/>
                  </a:lnTo>
                  <a:lnTo>
                    <a:pt x="4009447" y="1824948"/>
                  </a:lnTo>
                  <a:lnTo>
                    <a:pt x="4012692" y="1776730"/>
                  </a:lnTo>
                  <a:lnTo>
                    <a:pt x="4012692" y="355346"/>
                  </a:lnTo>
                  <a:lnTo>
                    <a:pt x="4009447" y="307135"/>
                  </a:lnTo>
                  <a:lnTo>
                    <a:pt x="3999996" y="260893"/>
                  </a:lnTo>
                  <a:lnTo>
                    <a:pt x="3984761" y="217044"/>
                  </a:lnTo>
                  <a:lnTo>
                    <a:pt x="3964168" y="176012"/>
                  </a:lnTo>
                  <a:lnTo>
                    <a:pt x="3938639" y="138220"/>
                  </a:lnTo>
                  <a:lnTo>
                    <a:pt x="3908599" y="104092"/>
                  </a:lnTo>
                  <a:lnTo>
                    <a:pt x="3874471" y="74052"/>
                  </a:lnTo>
                  <a:lnTo>
                    <a:pt x="3836679" y="48523"/>
                  </a:lnTo>
                  <a:lnTo>
                    <a:pt x="3795647" y="27930"/>
                  </a:lnTo>
                  <a:lnTo>
                    <a:pt x="3751798" y="12695"/>
                  </a:lnTo>
                  <a:lnTo>
                    <a:pt x="3705556" y="3244"/>
                  </a:lnTo>
                  <a:lnTo>
                    <a:pt x="3657346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39774" y="175386"/>
            <a:ext cx="85439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繁星推薦分發錄</a:t>
            </a:r>
            <a:r>
              <a:rPr sz="4000" spc="-20" dirty="0"/>
              <a:t>取</a:t>
            </a:r>
            <a:r>
              <a:rPr sz="4000" spc="45" dirty="0"/>
              <a:t>(</a:t>
            </a:r>
            <a:r>
              <a:rPr sz="4000" spc="-5" dirty="0"/>
              <a:t>通過篩選</a:t>
            </a:r>
            <a:r>
              <a:rPr sz="4000" spc="45" dirty="0"/>
              <a:t>)</a:t>
            </a:r>
            <a:r>
              <a:rPr sz="4000" spc="-5" dirty="0"/>
              <a:t>注意</a:t>
            </a:r>
            <a:r>
              <a:rPr sz="4000" dirty="0"/>
              <a:t>事</a:t>
            </a:r>
            <a:r>
              <a:rPr sz="4000" spc="-5" dirty="0"/>
              <a:t>項</a:t>
            </a:r>
            <a:endParaRPr sz="4000" dirty="0"/>
          </a:p>
        </p:txBody>
      </p:sp>
      <p:sp>
        <p:nvSpPr>
          <p:cNvPr id="14" name="object 14"/>
          <p:cNvSpPr txBox="1">
            <a:spLocks noGrp="1"/>
          </p:cNvSpPr>
          <p:nvPr>
            <p:ph sz="half" idx="2"/>
          </p:nvPr>
        </p:nvSpPr>
        <p:spPr>
          <a:xfrm>
            <a:off x="7402086" y="1363979"/>
            <a:ext cx="5367724" cy="4433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>
              <a:lnSpc>
                <a:spcPct val="108000"/>
              </a:lnSpc>
              <a:spcBef>
                <a:spcPts val="100"/>
              </a:spcBef>
              <a:buNone/>
            </a:pPr>
            <a:r>
              <a:rPr b="1" spc="140" dirty="0">
                <a:latin typeface="Noto Sans CJK HK"/>
              </a:rPr>
              <a:t>第一至第七類學群分發錄取</a:t>
            </a:r>
            <a:r>
              <a:rPr b="1" spc="145" dirty="0">
                <a:latin typeface="Noto Sans CJK HK"/>
              </a:rPr>
              <a:t>生</a:t>
            </a:r>
            <a:r>
              <a:rPr b="1" dirty="0">
                <a:latin typeface="Noto Sans CJK HK"/>
              </a:rPr>
              <a:t>，  </a:t>
            </a:r>
            <a:endParaRPr lang="zh-TW" altLang="en-US" b="1" dirty="0">
              <a:latin typeface="Noto Sans CJK HK"/>
            </a:endParaRPr>
          </a:p>
          <a:p>
            <a:pPr marL="0" marR="5080" indent="0">
              <a:lnSpc>
                <a:spcPct val="108000"/>
              </a:lnSpc>
              <a:spcBef>
                <a:spcPts val="100"/>
              </a:spcBef>
              <a:buNone/>
            </a:pPr>
            <a:r>
              <a:rPr lang="zh-TW" altLang="en-US" b="1" spc="155" dirty="0">
                <a:solidFill>
                  <a:srgbClr val="FF0000"/>
                </a:solidFill>
                <a:latin typeface="Noto Sans CJK HK"/>
              </a:rPr>
              <a:t>無論放棄與否，一律不得報名</a:t>
            </a:r>
          </a:p>
          <a:p>
            <a:pPr marL="0" marR="238760" indent="0" algn="just">
              <a:lnSpc>
                <a:spcPct val="108300"/>
              </a:lnSpc>
              <a:buNone/>
            </a:pPr>
            <a:r>
              <a:rPr b="1" spc="155" dirty="0">
                <a:latin typeface="Noto Sans CJK HK"/>
              </a:rPr>
              <a:t>「</a:t>
            </a:r>
            <a:r>
              <a:rPr b="1" spc="155" dirty="0" err="1">
                <a:latin typeface="Noto Sans CJK HK"/>
              </a:rPr>
              <a:t>申請入學」及參加「</a:t>
            </a:r>
            <a:r>
              <a:rPr b="1" spc="160" dirty="0" err="1">
                <a:latin typeface="Noto Sans CJK HK"/>
              </a:rPr>
              <a:t>科技校</a:t>
            </a:r>
            <a:r>
              <a:rPr b="1" spc="160" dirty="0">
                <a:latin typeface="Noto Sans CJK HK"/>
              </a:rPr>
              <a:t> </a:t>
            </a:r>
            <a:endParaRPr lang="en-US" altLang="zh-TW" b="1" spc="160" dirty="0">
              <a:latin typeface="Noto Sans CJK HK"/>
            </a:endParaRPr>
          </a:p>
          <a:p>
            <a:pPr marL="0" marR="238760" indent="0" algn="just">
              <a:lnSpc>
                <a:spcPct val="108300"/>
              </a:lnSpc>
              <a:buNone/>
            </a:pPr>
            <a:r>
              <a:rPr b="1" spc="155" dirty="0" err="1">
                <a:latin typeface="Noto Sans CJK HK"/>
              </a:rPr>
              <a:t>院日間部四年制申請入</a:t>
            </a:r>
            <a:r>
              <a:rPr b="1" spc="160" dirty="0" err="1">
                <a:latin typeface="Noto Sans CJK HK"/>
              </a:rPr>
              <a:t>學</a:t>
            </a:r>
            <a:r>
              <a:rPr b="1" spc="155" dirty="0" err="1">
                <a:latin typeface="Noto Sans CJK HK"/>
              </a:rPr>
              <a:t>」</a:t>
            </a:r>
            <a:r>
              <a:rPr b="1" dirty="0" err="1">
                <a:latin typeface="Noto Sans CJK HK"/>
              </a:rPr>
              <a:t>第</a:t>
            </a:r>
            <a:r>
              <a:rPr b="1" dirty="0">
                <a:latin typeface="Noto Sans CJK HK"/>
              </a:rPr>
              <a:t> </a:t>
            </a:r>
            <a:endParaRPr lang="en-US" altLang="zh-TW" b="1" dirty="0">
              <a:latin typeface="Noto Sans CJK HK"/>
            </a:endParaRPr>
          </a:p>
          <a:p>
            <a:pPr marL="0" marR="238760" indent="0" algn="just">
              <a:lnSpc>
                <a:spcPct val="108300"/>
              </a:lnSpc>
              <a:buNone/>
            </a:pPr>
            <a:r>
              <a:rPr b="1" dirty="0" err="1">
                <a:latin typeface="Noto Sans CJK HK"/>
              </a:rPr>
              <a:t>一階段篩選</a:t>
            </a:r>
            <a:r>
              <a:rPr b="1" dirty="0">
                <a:latin typeface="Noto Sans CJK HK"/>
              </a:rPr>
              <a:t>。</a:t>
            </a:r>
          </a:p>
          <a:p>
            <a:pPr marL="0" indent="0">
              <a:lnSpc>
                <a:spcPct val="100000"/>
              </a:lnSpc>
              <a:buNone/>
            </a:pPr>
            <a:endParaRPr b="1" dirty="0">
              <a:latin typeface="Noto Sans CJK HK"/>
            </a:endParaRPr>
          </a:p>
          <a:p>
            <a:pPr marL="0" marR="316865" indent="0" algn="just">
              <a:lnSpc>
                <a:spcPct val="108300"/>
              </a:lnSpc>
              <a:buNone/>
            </a:pPr>
            <a:r>
              <a:rPr lang="zh-TW" altLang="en-US" b="1" spc="140" dirty="0">
                <a:latin typeface="Noto Sans CJK HK"/>
              </a:rPr>
              <a:t>通</a:t>
            </a:r>
            <a:r>
              <a:rPr lang="zh-TW" altLang="en-US" b="1" spc="130" dirty="0">
                <a:latin typeface="Noto Sans CJK HK"/>
              </a:rPr>
              <a:t>過</a:t>
            </a:r>
            <a:r>
              <a:rPr lang="zh-TW" altLang="en-US" b="1" spc="140" dirty="0">
                <a:latin typeface="Noto Sans CJK HK"/>
              </a:rPr>
              <a:t>第</a:t>
            </a:r>
            <a:r>
              <a:rPr lang="zh-TW" altLang="en-US" b="1" spc="130" dirty="0">
                <a:latin typeface="Noto Sans CJK HK"/>
              </a:rPr>
              <a:t>八類</a:t>
            </a:r>
            <a:r>
              <a:rPr lang="zh-TW" altLang="en-US" b="1" spc="140" dirty="0">
                <a:latin typeface="Noto Sans CJK HK"/>
              </a:rPr>
              <a:t>學</a:t>
            </a:r>
            <a:r>
              <a:rPr lang="zh-TW" altLang="en-US" b="1" spc="130" dirty="0">
                <a:latin typeface="Noto Sans CJK HK"/>
              </a:rPr>
              <a:t>群篩</a:t>
            </a:r>
            <a:r>
              <a:rPr lang="zh-TW" altLang="en-US" b="1" spc="140" dirty="0">
                <a:latin typeface="Noto Sans CJK HK"/>
              </a:rPr>
              <a:t>選</a:t>
            </a:r>
            <a:r>
              <a:rPr lang="zh-TW" altLang="en-US" b="1" spc="130" dirty="0">
                <a:latin typeface="Noto Sans CJK HK"/>
              </a:rPr>
              <a:t>考</a:t>
            </a:r>
            <a:r>
              <a:rPr lang="zh-TW" altLang="en-US" b="1" spc="160" dirty="0">
                <a:latin typeface="Noto Sans CJK HK"/>
              </a:rPr>
              <a:t>生</a:t>
            </a:r>
            <a:r>
              <a:rPr lang="zh-TW" altLang="en-US" b="1" spc="130" dirty="0">
                <a:latin typeface="Noto Sans CJK HK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latin typeface="Noto Sans CJK HK"/>
              </a:rPr>
              <a:t>如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欲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參</a:t>
            </a:r>
          </a:p>
          <a:p>
            <a:pPr marL="0" marR="316865" indent="0" algn="just">
              <a:lnSpc>
                <a:spcPct val="108300"/>
              </a:lnSpc>
              <a:buNone/>
            </a:pP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加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第二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階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段甄</a:t>
            </a:r>
            <a:r>
              <a:rPr lang="zh-TW" altLang="en-US" b="1" spc="155" dirty="0">
                <a:solidFill>
                  <a:srgbClr val="FF0000"/>
                </a:solidFill>
                <a:latin typeface="Noto Sans CJK HK"/>
              </a:rPr>
              <a:t>試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，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須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繳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甄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試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費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用至</a:t>
            </a:r>
          </a:p>
          <a:p>
            <a:pPr marL="0" marR="316865" indent="0" algn="just">
              <a:lnSpc>
                <a:spcPct val="108300"/>
              </a:lnSpc>
              <a:buNone/>
            </a:pP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通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過篩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選</a:t>
            </a:r>
            <a:r>
              <a:rPr lang="zh-TW" altLang="en-US" b="1" spc="130" dirty="0">
                <a:solidFill>
                  <a:srgbClr val="FF0000"/>
                </a:solidFill>
                <a:latin typeface="Noto Sans CJK HK"/>
              </a:rPr>
              <a:t>之</a:t>
            </a:r>
            <a:r>
              <a:rPr lang="zh-TW" altLang="en-US" b="1" spc="140" dirty="0">
                <a:solidFill>
                  <a:srgbClr val="FF0000"/>
                </a:solidFill>
                <a:latin typeface="Noto Sans CJK HK"/>
              </a:rPr>
              <a:t>大</a:t>
            </a:r>
            <a:r>
              <a:rPr lang="zh-TW" altLang="en-US" b="1" spc="150" dirty="0">
                <a:solidFill>
                  <a:srgbClr val="FF0000"/>
                </a:solidFill>
                <a:latin typeface="Noto Sans CJK HK"/>
              </a:rPr>
              <a:t>學</a:t>
            </a:r>
            <a:r>
              <a:rPr lang="zh-TW" altLang="en-US" b="1" dirty="0">
                <a:solidFill>
                  <a:srgbClr val="FF0000"/>
                </a:solidFill>
                <a:latin typeface="Noto Sans CJK HK"/>
              </a:rPr>
              <a:t>。 </a:t>
            </a:r>
            <a:r>
              <a:rPr lang="zh-TW" altLang="en-US" b="1" spc="145" dirty="0">
                <a:latin typeface="Noto Sans CJK HK"/>
              </a:rPr>
              <a:t>部</a:t>
            </a:r>
            <a:r>
              <a:rPr lang="zh-TW" altLang="en-US" b="1" spc="130" dirty="0">
                <a:latin typeface="Noto Sans CJK HK"/>
              </a:rPr>
              <a:t>分</a:t>
            </a:r>
            <a:r>
              <a:rPr lang="zh-TW" altLang="en-US" b="1" spc="145" dirty="0">
                <a:latin typeface="Noto Sans CJK HK"/>
              </a:rPr>
              <a:t>大</a:t>
            </a:r>
            <a:r>
              <a:rPr lang="zh-TW" altLang="en-US" b="1" spc="130" dirty="0">
                <a:latin typeface="Noto Sans CJK HK"/>
              </a:rPr>
              <a:t>學另</a:t>
            </a:r>
            <a:r>
              <a:rPr lang="zh-TW" altLang="en-US" b="1" spc="145" dirty="0">
                <a:latin typeface="Noto Sans CJK HK"/>
              </a:rPr>
              <a:t>訂</a:t>
            </a:r>
            <a:r>
              <a:rPr lang="zh-TW" altLang="en-US" b="1" spc="130" dirty="0">
                <a:latin typeface="Noto Sans CJK HK"/>
              </a:rPr>
              <a:t>有</a:t>
            </a:r>
          </a:p>
          <a:p>
            <a:pPr marL="0" marR="316865" indent="0" algn="just">
              <a:lnSpc>
                <a:spcPct val="108300"/>
              </a:lnSpc>
              <a:buNone/>
            </a:pPr>
            <a:r>
              <a:rPr lang="zh-TW" altLang="en-US" b="1" spc="130" dirty="0">
                <a:latin typeface="Noto Sans CJK HK"/>
              </a:rPr>
              <a:t>甄</a:t>
            </a:r>
            <a:r>
              <a:rPr lang="zh-TW" altLang="en-US" b="1" spc="145" dirty="0">
                <a:latin typeface="Noto Sans CJK HK"/>
              </a:rPr>
              <a:t>試</a:t>
            </a:r>
            <a:r>
              <a:rPr lang="zh-TW" altLang="en-US" b="1" spc="130" dirty="0">
                <a:latin typeface="Noto Sans CJK HK"/>
              </a:rPr>
              <a:t>報</a:t>
            </a:r>
            <a:r>
              <a:rPr lang="zh-TW" altLang="en-US" b="1" spc="145" dirty="0">
                <a:latin typeface="Noto Sans CJK HK"/>
              </a:rPr>
              <a:t>名</a:t>
            </a:r>
            <a:r>
              <a:rPr lang="zh-TW" altLang="en-US" b="1" spc="130" dirty="0">
                <a:latin typeface="Noto Sans CJK HK"/>
              </a:rPr>
              <a:t>之</a:t>
            </a:r>
            <a:r>
              <a:rPr lang="zh-TW" altLang="en-US" b="1" dirty="0">
                <a:latin typeface="Noto Sans CJK HK"/>
              </a:rPr>
              <a:t>規</a:t>
            </a:r>
            <a:r>
              <a:rPr lang="zh-TW" altLang="en-US" b="1" spc="140" dirty="0">
                <a:latin typeface="Noto Sans CJK HK"/>
              </a:rPr>
              <a:t>定</a:t>
            </a:r>
            <a:r>
              <a:rPr lang="zh-TW" altLang="en-US" b="1" spc="130" dirty="0">
                <a:latin typeface="Noto Sans CJK HK"/>
              </a:rPr>
              <a:t>，</a:t>
            </a:r>
            <a:r>
              <a:rPr lang="zh-TW" altLang="en-US" b="1" spc="140" dirty="0">
                <a:latin typeface="Noto Sans CJK HK"/>
              </a:rPr>
              <a:t>應</a:t>
            </a:r>
            <a:r>
              <a:rPr lang="zh-TW" altLang="en-US" b="1" spc="130" dirty="0">
                <a:latin typeface="Noto Sans CJK HK"/>
              </a:rPr>
              <a:t>依其</a:t>
            </a:r>
            <a:r>
              <a:rPr lang="zh-TW" altLang="en-US" b="1" spc="140" dirty="0">
                <a:latin typeface="Noto Sans CJK HK"/>
              </a:rPr>
              <a:t>規</a:t>
            </a:r>
            <a:r>
              <a:rPr lang="zh-TW" altLang="en-US" b="1" spc="130" dirty="0">
                <a:latin typeface="Noto Sans CJK HK"/>
              </a:rPr>
              <a:t>定時</a:t>
            </a:r>
            <a:r>
              <a:rPr lang="zh-TW" altLang="en-US" b="1" spc="140" dirty="0">
                <a:latin typeface="Noto Sans CJK HK"/>
              </a:rPr>
              <a:t>間</a:t>
            </a:r>
          </a:p>
          <a:p>
            <a:pPr marL="0" marR="316865" indent="0" algn="just">
              <a:lnSpc>
                <a:spcPct val="108300"/>
              </a:lnSpc>
              <a:buNone/>
            </a:pPr>
            <a:r>
              <a:rPr lang="zh-TW" altLang="en-US" b="1" spc="130" dirty="0">
                <a:latin typeface="Noto Sans CJK HK"/>
              </a:rPr>
              <a:t>及</a:t>
            </a:r>
            <a:r>
              <a:rPr lang="zh-TW" altLang="en-US" b="1" spc="140" dirty="0">
                <a:latin typeface="Noto Sans CJK HK"/>
              </a:rPr>
              <a:t>方</a:t>
            </a:r>
            <a:r>
              <a:rPr lang="zh-TW" altLang="en-US" b="1" spc="130" dirty="0">
                <a:latin typeface="Noto Sans CJK HK"/>
              </a:rPr>
              <a:t>式</a:t>
            </a:r>
            <a:r>
              <a:rPr lang="zh-TW" altLang="en-US" b="1" dirty="0">
                <a:latin typeface="Noto Sans CJK HK"/>
              </a:rPr>
              <a:t>完 成繳費及報名。</a:t>
            </a:r>
            <a:endParaRPr b="1" dirty="0">
              <a:latin typeface="Noto Sans CJK HK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5007864"/>
            <a:ext cx="5547359" cy="18501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02754" y="1420114"/>
            <a:ext cx="4051935" cy="3397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請高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中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務必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確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實告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知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所有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推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薦學</a:t>
            </a:r>
            <a:r>
              <a:rPr sz="1800" b="1" dirty="0">
                <a:solidFill>
                  <a:srgbClr val="0000FF"/>
                </a:solidFill>
                <a:latin typeface="Noto Sans CJK HK"/>
                <a:cs typeface="Noto Sans CJK HK"/>
              </a:rPr>
              <a:t>生 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有關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繁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星推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薦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分發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錄</a:t>
            </a:r>
            <a:r>
              <a:rPr sz="1800" b="1" spc="30" dirty="0">
                <a:solidFill>
                  <a:srgbClr val="0000FF"/>
                </a:solidFill>
                <a:latin typeface="Noto Sans CJK HK"/>
                <a:cs typeface="Noto Sans CJK HK"/>
              </a:rPr>
              <a:t>取</a:t>
            </a:r>
            <a:r>
              <a:rPr sz="1800" b="1" spc="55" dirty="0">
                <a:solidFill>
                  <a:srgbClr val="0000FF"/>
                </a:solidFill>
                <a:latin typeface="Noto Sans CJK HK"/>
                <a:cs typeface="Noto Sans CJK HK"/>
              </a:rPr>
              <a:t>後</a:t>
            </a:r>
            <a:r>
              <a:rPr sz="1800" b="1" spc="20" dirty="0">
                <a:solidFill>
                  <a:srgbClr val="0000FF"/>
                </a:solidFill>
                <a:latin typeface="Noto Sans CJK HK"/>
                <a:cs typeface="Noto Sans CJK HK"/>
              </a:rPr>
              <a:t>「</a:t>
            </a:r>
            <a:r>
              <a:rPr sz="1800" b="1" spc="35" dirty="0">
                <a:solidFill>
                  <a:srgbClr val="0000FF"/>
                </a:solidFill>
                <a:latin typeface="Noto Sans CJK HK"/>
                <a:cs typeface="Noto Sans CJK HK"/>
              </a:rPr>
              <a:t>申請入 </a:t>
            </a:r>
            <a:r>
              <a:rPr sz="1800" b="1" dirty="0">
                <a:solidFill>
                  <a:srgbClr val="0000FF"/>
                </a:solidFill>
                <a:latin typeface="Noto Sans CJK HK"/>
                <a:cs typeface="Noto Sans CJK HK"/>
              </a:rPr>
              <a:t>學」報名及登記之限</a:t>
            </a:r>
            <a:r>
              <a:rPr sz="1800" b="1" spc="-15" dirty="0">
                <a:solidFill>
                  <a:srgbClr val="0000FF"/>
                </a:solidFill>
                <a:latin typeface="Noto Sans CJK HK"/>
                <a:cs typeface="Noto Sans CJK HK"/>
              </a:rPr>
              <a:t>制</a:t>
            </a:r>
            <a:r>
              <a:rPr sz="1800" b="1" dirty="0">
                <a:solidFill>
                  <a:srgbClr val="0000FF"/>
                </a:solidFill>
                <a:latin typeface="Noto Sans CJK HK"/>
                <a:cs typeface="Noto Sans CJK HK"/>
              </a:rPr>
              <a:t>。</a:t>
            </a:r>
            <a:endParaRPr sz="1800" dirty="0">
              <a:latin typeface="Noto Sans CJK HK"/>
              <a:cs typeface="Noto Sans CJK H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00" dirty="0">
              <a:latin typeface="Noto Sans CJK HK"/>
              <a:cs typeface="Noto Sans CJK HK"/>
            </a:endParaRPr>
          </a:p>
          <a:p>
            <a:pPr marL="12700" marR="755650" algn="just">
              <a:lnSpc>
                <a:spcPct val="108300"/>
              </a:lnSpc>
            </a:pPr>
            <a:r>
              <a:rPr sz="2000" b="1" spc="80" dirty="0">
                <a:latin typeface="Noto Sans CJK HK"/>
                <a:cs typeface="Noto Sans CJK HK"/>
              </a:rPr>
              <a:t>通過</a:t>
            </a:r>
            <a:r>
              <a:rPr sz="2000" b="1" spc="70" dirty="0">
                <a:latin typeface="Noto Sans CJK HK"/>
                <a:cs typeface="Noto Sans CJK HK"/>
              </a:rPr>
              <a:t>第</a:t>
            </a:r>
            <a:r>
              <a:rPr sz="2000" b="1" spc="80" dirty="0">
                <a:latin typeface="Noto Sans CJK HK"/>
                <a:cs typeface="Noto Sans CJK HK"/>
              </a:rPr>
              <a:t>八</a:t>
            </a:r>
            <a:r>
              <a:rPr sz="2000" b="1" spc="70" dirty="0">
                <a:latin typeface="Noto Sans CJK HK"/>
                <a:cs typeface="Noto Sans CJK HK"/>
              </a:rPr>
              <a:t>類</a:t>
            </a:r>
            <a:r>
              <a:rPr sz="2000" b="1" spc="80" dirty="0">
                <a:latin typeface="Noto Sans CJK HK"/>
                <a:cs typeface="Noto Sans CJK HK"/>
              </a:rPr>
              <a:t>學群</a:t>
            </a:r>
            <a:r>
              <a:rPr sz="2000" b="1" spc="70" dirty="0">
                <a:latin typeface="Noto Sans CJK HK"/>
                <a:cs typeface="Noto Sans CJK HK"/>
              </a:rPr>
              <a:t>醫</a:t>
            </a:r>
            <a:r>
              <a:rPr sz="2000" b="1" spc="80" dirty="0">
                <a:latin typeface="Noto Sans CJK HK"/>
                <a:cs typeface="Noto Sans CJK HK"/>
              </a:rPr>
              <a:t>學</a:t>
            </a:r>
            <a:r>
              <a:rPr sz="2000" b="1" spc="90" dirty="0">
                <a:latin typeface="Noto Sans CJK HK"/>
                <a:cs typeface="Noto Sans CJK HK"/>
              </a:rPr>
              <a:t>系</a:t>
            </a:r>
            <a:r>
              <a:rPr sz="2000" b="1" spc="20" dirty="0">
                <a:latin typeface="Noto Sans CJK HK"/>
                <a:cs typeface="Noto Sans CJK HK"/>
              </a:rPr>
              <a:t>(</a:t>
            </a:r>
            <a:r>
              <a:rPr sz="2000" b="1" spc="80" dirty="0">
                <a:latin typeface="Noto Sans CJK HK"/>
                <a:cs typeface="Noto Sans CJK HK"/>
              </a:rPr>
              <a:t>牙醫 </a:t>
            </a:r>
            <a:r>
              <a:rPr sz="2000" b="1" spc="85" dirty="0">
                <a:latin typeface="Noto Sans CJK HK"/>
                <a:cs typeface="Noto Sans CJK HK"/>
              </a:rPr>
              <a:t>學</a:t>
            </a:r>
            <a:r>
              <a:rPr sz="2000" b="1" spc="70" dirty="0">
                <a:latin typeface="Noto Sans CJK HK"/>
                <a:cs typeface="Noto Sans CJK HK"/>
              </a:rPr>
              <a:t>系</a:t>
            </a:r>
            <a:r>
              <a:rPr sz="2000" b="1" spc="30" dirty="0">
                <a:latin typeface="Noto Sans CJK HK"/>
                <a:cs typeface="Noto Sans CJK HK"/>
              </a:rPr>
              <a:t>)</a:t>
            </a:r>
            <a:r>
              <a:rPr sz="2000" b="1" spc="70" dirty="0">
                <a:latin typeface="Noto Sans CJK HK"/>
                <a:cs typeface="Noto Sans CJK HK"/>
              </a:rPr>
              <a:t>篩</a:t>
            </a:r>
            <a:r>
              <a:rPr sz="2000" b="1" spc="85" dirty="0">
                <a:latin typeface="Noto Sans CJK HK"/>
                <a:cs typeface="Noto Sans CJK HK"/>
              </a:rPr>
              <a:t>選</a:t>
            </a:r>
            <a:r>
              <a:rPr sz="2000" b="1" spc="70" dirty="0">
                <a:latin typeface="Noto Sans CJK HK"/>
                <a:cs typeface="Noto Sans CJK HK"/>
              </a:rPr>
              <a:t>考</a:t>
            </a:r>
            <a:r>
              <a:rPr sz="2000" b="1" spc="90" dirty="0">
                <a:latin typeface="Noto Sans CJK HK"/>
                <a:cs typeface="Noto Sans CJK HK"/>
              </a:rPr>
              <a:t>生</a:t>
            </a:r>
            <a:r>
              <a:rPr sz="2000" b="1" spc="85" dirty="0">
                <a:latin typeface="Noto Sans CJK HK"/>
                <a:cs typeface="Noto Sans CJK HK"/>
              </a:rPr>
              <a:t>，</a:t>
            </a:r>
            <a:r>
              <a:rPr sz="2000" b="1" spc="70" dirty="0">
                <a:latin typeface="Noto Sans CJK HK"/>
                <a:cs typeface="Noto Sans CJK HK"/>
              </a:rPr>
              <a:t>不</a:t>
            </a:r>
            <a:r>
              <a:rPr sz="2000" b="1" spc="85" dirty="0">
                <a:latin typeface="Noto Sans CJK HK"/>
                <a:cs typeface="Noto Sans CJK HK"/>
              </a:rPr>
              <a:t>得</a:t>
            </a:r>
            <a:r>
              <a:rPr sz="2000" b="1" spc="75" dirty="0">
                <a:latin typeface="Noto Sans CJK HK"/>
                <a:cs typeface="Noto Sans CJK HK"/>
              </a:rPr>
              <a:t>於</a:t>
            </a:r>
            <a:r>
              <a:rPr sz="2000" b="1" spc="85" dirty="0">
                <a:latin typeface="Noto Sans CJK HK"/>
                <a:cs typeface="Noto Sans CJK HK"/>
              </a:rPr>
              <a:t>「</a:t>
            </a:r>
            <a:r>
              <a:rPr sz="2000" b="1" spc="5" dirty="0">
                <a:latin typeface="Noto Sans CJK HK"/>
                <a:cs typeface="Noto Sans CJK HK"/>
              </a:rPr>
              <a:t>申 </a:t>
            </a:r>
            <a:r>
              <a:rPr sz="2000" b="1" spc="150" dirty="0">
                <a:latin typeface="Noto Sans CJK HK"/>
                <a:cs typeface="Noto Sans CJK HK"/>
              </a:rPr>
              <a:t>請</a:t>
            </a:r>
            <a:r>
              <a:rPr sz="2000" b="1" spc="140" dirty="0">
                <a:latin typeface="Noto Sans CJK HK"/>
                <a:cs typeface="Noto Sans CJK HK"/>
              </a:rPr>
              <a:t>入</a:t>
            </a:r>
            <a:r>
              <a:rPr sz="2000" b="1" spc="155" dirty="0">
                <a:latin typeface="Noto Sans CJK HK"/>
                <a:cs typeface="Noto Sans CJK HK"/>
              </a:rPr>
              <a:t>學</a:t>
            </a:r>
            <a:r>
              <a:rPr sz="2000" b="1" spc="140" dirty="0">
                <a:latin typeface="Noto Sans CJK HK"/>
                <a:cs typeface="Noto Sans CJK HK"/>
              </a:rPr>
              <a:t>」再</a:t>
            </a:r>
            <a:r>
              <a:rPr sz="2000" b="1" spc="150" dirty="0">
                <a:latin typeface="Noto Sans CJK HK"/>
                <a:cs typeface="Noto Sans CJK HK"/>
              </a:rPr>
              <a:t>報</a:t>
            </a:r>
            <a:r>
              <a:rPr sz="2000" b="1" spc="140" dirty="0">
                <a:latin typeface="Noto Sans CJK HK"/>
                <a:cs typeface="Noto Sans CJK HK"/>
              </a:rPr>
              <a:t>名</a:t>
            </a:r>
            <a:r>
              <a:rPr sz="2000" b="1" spc="150" dirty="0">
                <a:latin typeface="Noto Sans CJK HK"/>
                <a:cs typeface="Noto Sans CJK HK"/>
              </a:rPr>
              <a:t>同</a:t>
            </a:r>
            <a:r>
              <a:rPr sz="2000" b="1" spc="140" dirty="0">
                <a:latin typeface="Noto Sans CJK HK"/>
                <a:cs typeface="Noto Sans CJK HK"/>
              </a:rPr>
              <a:t>一所</a:t>
            </a:r>
            <a:r>
              <a:rPr sz="2000" b="1" spc="150" dirty="0">
                <a:latin typeface="Noto Sans CJK HK"/>
                <a:cs typeface="Noto Sans CJK HK"/>
              </a:rPr>
              <a:t>大</a:t>
            </a:r>
            <a:r>
              <a:rPr sz="2000" b="1" dirty="0">
                <a:latin typeface="Noto Sans CJK HK"/>
                <a:cs typeface="Noto Sans CJK HK"/>
              </a:rPr>
              <a:t>學 </a:t>
            </a:r>
            <a:r>
              <a:rPr sz="2000" b="1" spc="20" dirty="0">
                <a:latin typeface="Noto Sans CJK HK"/>
                <a:cs typeface="Noto Sans CJK HK"/>
              </a:rPr>
              <a:t>之醫</a:t>
            </a:r>
            <a:r>
              <a:rPr sz="2000" b="1" spc="10" dirty="0">
                <a:latin typeface="Noto Sans CJK HK"/>
                <a:cs typeface="Noto Sans CJK HK"/>
              </a:rPr>
              <a:t>學</a:t>
            </a:r>
            <a:r>
              <a:rPr sz="2000" b="1" spc="15" dirty="0">
                <a:latin typeface="Noto Sans CJK HK"/>
                <a:cs typeface="Noto Sans CJK HK"/>
              </a:rPr>
              <a:t>系</a:t>
            </a:r>
            <a:r>
              <a:rPr sz="2000" b="1" spc="-30" dirty="0">
                <a:latin typeface="Noto Sans CJK HK"/>
                <a:cs typeface="Noto Sans CJK HK"/>
              </a:rPr>
              <a:t>(</a:t>
            </a:r>
            <a:r>
              <a:rPr sz="2000" b="1" spc="10" dirty="0">
                <a:latin typeface="Noto Sans CJK HK"/>
                <a:cs typeface="Noto Sans CJK HK"/>
              </a:rPr>
              <a:t>牙</a:t>
            </a:r>
            <a:r>
              <a:rPr sz="2000" b="1" spc="20" dirty="0">
                <a:latin typeface="Noto Sans CJK HK"/>
                <a:cs typeface="Noto Sans CJK HK"/>
              </a:rPr>
              <a:t>醫</a:t>
            </a:r>
            <a:r>
              <a:rPr sz="2000" b="1" spc="10" dirty="0">
                <a:latin typeface="Noto Sans CJK HK"/>
                <a:cs typeface="Noto Sans CJK HK"/>
              </a:rPr>
              <a:t>學</a:t>
            </a:r>
            <a:r>
              <a:rPr sz="2000" b="1" spc="30" dirty="0">
                <a:latin typeface="Noto Sans CJK HK"/>
                <a:cs typeface="Noto Sans CJK HK"/>
              </a:rPr>
              <a:t>系</a:t>
            </a:r>
            <a:r>
              <a:rPr sz="2000" b="1" spc="-10" dirty="0">
                <a:latin typeface="Noto Sans CJK HK"/>
                <a:cs typeface="Noto Sans CJK HK"/>
              </a:rPr>
              <a:t>)</a:t>
            </a:r>
            <a:r>
              <a:rPr sz="2000" b="1" spc="-10" dirty="0">
                <a:solidFill>
                  <a:srgbClr val="FF0000"/>
                </a:solidFill>
                <a:latin typeface="Noto Sans CJK HK"/>
                <a:cs typeface="Noto Sans CJK HK"/>
              </a:rPr>
              <a:t>；</a:t>
            </a:r>
            <a:r>
              <a:rPr sz="2000" b="1" spc="10" dirty="0">
                <a:solidFill>
                  <a:srgbClr val="FF0000"/>
                </a:solidFill>
                <a:latin typeface="Noto Sans CJK HK"/>
                <a:cs typeface="Noto Sans CJK HK"/>
              </a:rPr>
              <a:t>且</a:t>
            </a:r>
            <a:r>
              <a:rPr sz="2000" b="1" spc="20" dirty="0">
                <a:solidFill>
                  <a:srgbClr val="FF0000"/>
                </a:solidFill>
                <a:latin typeface="Noto Sans CJK HK"/>
                <a:cs typeface="Noto Sans CJK HK"/>
              </a:rPr>
              <a:t>錄</a:t>
            </a:r>
            <a:r>
              <a:rPr sz="2000" b="1" dirty="0">
                <a:solidFill>
                  <a:srgbClr val="FF0000"/>
                </a:solidFill>
                <a:latin typeface="Noto Sans CJK HK"/>
                <a:cs typeface="Noto Sans CJK HK"/>
              </a:rPr>
              <a:t>取 </a:t>
            </a:r>
            <a:r>
              <a:rPr sz="2000" b="1" spc="155" dirty="0">
                <a:solidFill>
                  <a:srgbClr val="FF0000"/>
                </a:solidFill>
                <a:latin typeface="Noto Sans CJK HK"/>
                <a:cs typeface="Noto Sans CJK HK"/>
              </a:rPr>
              <a:t>後</a:t>
            </a:r>
            <a:r>
              <a:rPr sz="2000" b="1" spc="140" dirty="0">
                <a:solidFill>
                  <a:srgbClr val="FF0000"/>
                </a:solidFill>
                <a:latin typeface="Noto Sans CJK HK"/>
                <a:cs typeface="Noto Sans CJK HK"/>
              </a:rPr>
              <a:t>，</a:t>
            </a:r>
            <a:r>
              <a:rPr sz="2000" b="1" spc="150" dirty="0">
                <a:solidFill>
                  <a:srgbClr val="FF0000"/>
                </a:solidFill>
                <a:latin typeface="Noto Sans CJK HK"/>
                <a:cs typeface="Noto Sans CJK HK"/>
              </a:rPr>
              <a:t>不</a:t>
            </a:r>
            <a:r>
              <a:rPr sz="2000" b="1" spc="140" dirty="0">
                <a:solidFill>
                  <a:srgbClr val="FF0000"/>
                </a:solidFill>
                <a:latin typeface="Noto Sans CJK HK"/>
                <a:cs typeface="Noto Sans CJK HK"/>
              </a:rPr>
              <a:t>得參</a:t>
            </a:r>
            <a:r>
              <a:rPr sz="2000" b="1" spc="160" dirty="0">
                <a:solidFill>
                  <a:srgbClr val="FF0000"/>
                </a:solidFill>
                <a:latin typeface="Noto Sans CJK HK"/>
                <a:cs typeface="Noto Sans CJK HK"/>
              </a:rPr>
              <a:t>加</a:t>
            </a:r>
            <a:r>
              <a:rPr sz="2000" b="1" spc="140" dirty="0">
                <a:solidFill>
                  <a:srgbClr val="FF0000"/>
                </a:solidFill>
                <a:latin typeface="Noto Sans CJK HK"/>
                <a:cs typeface="Noto Sans CJK HK"/>
              </a:rPr>
              <a:t>「</a:t>
            </a:r>
            <a:r>
              <a:rPr sz="2000" b="1" spc="150" dirty="0">
                <a:solidFill>
                  <a:srgbClr val="FF0000"/>
                </a:solidFill>
                <a:latin typeface="Noto Sans CJK HK"/>
                <a:cs typeface="Noto Sans CJK HK"/>
              </a:rPr>
              <a:t>申</a:t>
            </a:r>
            <a:r>
              <a:rPr sz="2000" b="1" spc="140" dirty="0">
                <a:solidFill>
                  <a:srgbClr val="FF0000"/>
                </a:solidFill>
                <a:latin typeface="Noto Sans CJK HK"/>
                <a:cs typeface="Noto Sans CJK HK"/>
              </a:rPr>
              <a:t>請入</a:t>
            </a:r>
            <a:r>
              <a:rPr sz="2000" b="1" spc="160" dirty="0">
                <a:solidFill>
                  <a:srgbClr val="FF0000"/>
                </a:solidFill>
                <a:latin typeface="Noto Sans CJK HK"/>
                <a:cs typeface="Noto Sans CJK HK"/>
              </a:rPr>
              <a:t>學</a:t>
            </a:r>
            <a:r>
              <a:rPr sz="2000" b="1" dirty="0">
                <a:solidFill>
                  <a:srgbClr val="FF0000"/>
                </a:solidFill>
                <a:latin typeface="Noto Sans CJK HK"/>
                <a:cs typeface="Noto Sans CJK HK"/>
              </a:rPr>
              <a:t>」 網路就讀志願序登記</a:t>
            </a:r>
            <a:r>
              <a:rPr sz="2000" b="1" spc="5" dirty="0">
                <a:solidFill>
                  <a:srgbClr val="FF0000"/>
                </a:solidFill>
                <a:latin typeface="Noto Sans CJK HK"/>
                <a:cs typeface="Noto Sans CJK HK"/>
              </a:rPr>
              <a:t>。</a:t>
            </a:r>
            <a:endParaRPr sz="2000" dirty="0">
              <a:latin typeface="Noto Sans CJK HK"/>
              <a:cs typeface="Noto Sans CJK HK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70020" y="1668779"/>
            <a:ext cx="3471672" cy="35311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43483" y="1170432"/>
            <a:ext cx="720852" cy="7208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5734C2-9FD0-438A-8AB5-148A9FBCD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A0DC0F9-14BF-4A8E-96F9-8798D65F7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7" t="13255" r="24999" b="42301"/>
          <a:stretch/>
        </p:blipFill>
        <p:spPr>
          <a:xfrm>
            <a:off x="0" y="816638"/>
            <a:ext cx="12192000" cy="502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15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1905000"/>
            <a:ext cx="8153400" cy="289502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2128520" algn="r">
              <a:lnSpc>
                <a:spcPct val="99700"/>
              </a:lnSpc>
              <a:spcBef>
                <a:spcPts val="135"/>
              </a:spcBef>
            </a:pP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大學申請入學</a:t>
            </a:r>
            <a:endParaRPr lang="en-US" altLang="zh-TW" sz="7200" b="1" dirty="0">
              <a:solidFill>
                <a:srgbClr val="FF0066"/>
              </a:solidFill>
              <a:latin typeface="Noto Sans CJK HK"/>
              <a:cs typeface="Noto Sans CJK HK"/>
            </a:endParaRPr>
          </a:p>
          <a:p>
            <a:pPr marL="12700" marR="5080" indent="2128520" algn="r">
              <a:lnSpc>
                <a:spcPct val="99700"/>
              </a:lnSpc>
              <a:spcBef>
                <a:spcPts val="135"/>
              </a:spcBef>
            </a:pP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招生作業說明</a:t>
            </a:r>
            <a:endParaRPr sz="7200" dirty="0">
              <a:solidFill>
                <a:srgbClr val="FF0066"/>
              </a:solidFill>
              <a:latin typeface="Noto Sans CJK HK"/>
              <a:cs typeface="Noto Sans CJK HK"/>
            </a:endParaRPr>
          </a:p>
          <a:p>
            <a:pPr marL="1555115">
              <a:lnSpc>
                <a:spcPct val="100000"/>
              </a:lnSpc>
              <a:spcBef>
                <a:spcPts val="2870"/>
              </a:spcBef>
              <a:tabLst>
                <a:tab pos="2663190" algn="l"/>
              </a:tabLst>
            </a:pPr>
            <a:r>
              <a:rPr sz="1800" b="1" dirty="0">
                <a:solidFill>
                  <a:srgbClr val="FFFFFF"/>
                </a:solidFill>
                <a:latin typeface="Noto Sans CJK HK"/>
                <a:cs typeface="Noto Sans CJK HK"/>
              </a:rPr>
              <a:t>報告單位	大學甄選入學委員會</a:t>
            </a:r>
            <a:r>
              <a:rPr sz="1800" b="1" spc="140" dirty="0">
                <a:solidFill>
                  <a:srgbClr val="FFFFFF"/>
                </a:solidFill>
                <a:latin typeface="Noto Sans CJK HK"/>
                <a:cs typeface="Noto Sans CJK HK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112.08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502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48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申請條件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057400"/>
            <a:ext cx="8596668" cy="3880773"/>
          </a:xfrm>
        </p:spPr>
        <p:txBody>
          <a:bodyPr/>
          <a:lstStyle/>
          <a:p>
            <a:pPr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學科能力測驗符合申請校系篩選標準者。</a:t>
            </a:r>
          </a:p>
          <a:p>
            <a:pPr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繁星推薦錄取者一律不得參加。</a:t>
            </a:r>
          </a:p>
          <a:p>
            <a:pPr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每人以申請</a:t>
            </a:r>
            <a:r>
              <a:rPr lang="en-US" altLang="zh-TW" sz="32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校系（含）為限。</a:t>
            </a:r>
          </a:p>
          <a:p>
            <a:pPr eaLnBrk="1" hangingPunct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大學得限制考生可申請該校之學系（組）數。</a:t>
            </a:r>
          </a:p>
          <a:p>
            <a:pPr eaLnBrk="1" hangingPunct="1"/>
            <a:endParaRPr lang="en-US" altLang="zh-TW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4800" dirty="0">
                <a:solidFill>
                  <a:srgbClr val="800080"/>
                </a:solidFill>
                <a:ea typeface="標楷體" panose="03000509000000000000" pitchFamily="65" charset="-120"/>
              </a:rPr>
              <a:t>申請階段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1600200"/>
            <a:ext cx="8229600" cy="4525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TW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【</a:t>
            </a:r>
            <a:r>
              <a:rPr lang="zh-TW" altLang="en-US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第一階段</a:t>
            </a:r>
            <a:r>
              <a:rPr lang="en-US" altLang="zh-TW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】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3200" dirty="0">
                <a:ea typeface="標楷體" panose="03000509000000000000" pitchFamily="65" charset="-120"/>
              </a:rPr>
              <a:t> </a:t>
            </a:r>
            <a:r>
              <a:rPr lang="zh-TW" altLang="en-US" sz="3200" dirty="0">
                <a:ea typeface="標楷體" panose="03000509000000000000" pitchFamily="65" charset="-120"/>
              </a:rPr>
              <a:t>取得學測級分數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3200" dirty="0">
                <a:ea typeface="標楷體" panose="03000509000000000000" pitchFamily="65" charset="-120"/>
              </a:rPr>
              <a:t>通過各校系檢定標準（含英聽）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3200" dirty="0">
                <a:ea typeface="標楷體" panose="03000509000000000000" pitchFamily="65" charset="-120"/>
              </a:rPr>
              <a:t>填寫志願（</a:t>
            </a:r>
            <a:r>
              <a:rPr lang="en-US" altLang="zh-TW" sz="3200" dirty="0">
                <a:ea typeface="標楷體" panose="03000509000000000000" pitchFamily="65" charset="-120"/>
              </a:rPr>
              <a:t>6</a:t>
            </a:r>
            <a:r>
              <a:rPr lang="zh-TW" altLang="en-US" sz="3200" dirty="0">
                <a:ea typeface="標楷體" panose="03000509000000000000" pitchFamily="65" charset="-120"/>
              </a:rPr>
              <a:t>校系）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3200" dirty="0">
                <a:ea typeface="標楷體" panose="03000509000000000000" pitchFamily="65" charset="-120"/>
              </a:rPr>
              <a:t>通過各校系篩選機制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zh-TW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【</a:t>
            </a:r>
            <a:r>
              <a:rPr lang="zh-TW" altLang="en-US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第二階段</a:t>
            </a:r>
            <a:r>
              <a:rPr lang="en-US" altLang="zh-TW" sz="3200" dirty="0">
                <a:solidFill>
                  <a:schemeClr val="accent2"/>
                </a:solidFill>
                <a:ea typeface="標楷體" panose="03000509000000000000" pitchFamily="65" charset="-120"/>
              </a:rPr>
              <a:t>】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3200" dirty="0">
                <a:ea typeface="標楷體" panose="03000509000000000000" pitchFamily="65" charset="-120"/>
              </a:rPr>
              <a:t>上傳審查資料（請參閱簡章規定）。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3200" dirty="0">
                <a:ea typeface="標楷體" panose="03000509000000000000" pitchFamily="65" charset="-120"/>
              </a:rPr>
              <a:t>參加各校系甄選項目（例如：面試）。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720979" y="987000"/>
          <a:ext cx="4876800" cy="4065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6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850">
                <a:tc rowSpan="2"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1395"/>
                        </a:spcBef>
                      </a:pPr>
                      <a:r>
                        <a:rPr sz="1600" b="1" spc="-3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範例校系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71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招生名額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名；預計甄試人數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名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71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511809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3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第一階段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600" b="1" spc="-3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第二階段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52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檢定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3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篩選倍率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學測成績採計方式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國文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0" dirty="0">
                          <a:latin typeface="Arial MT"/>
                          <a:cs typeface="Arial MT"/>
                        </a:rPr>
                        <a:t>8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*1.00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英文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*1.00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均標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16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前標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社會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4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自然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40" dirty="0">
                          <a:latin typeface="Microsoft JhengHei"/>
                          <a:cs typeface="Microsoft JhengHei"/>
                        </a:rPr>
                        <a:t>均標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0" dirty="0">
                          <a:latin typeface="Arial MT"/>
                          <a:cs typeface="Arial MT"/>
                        </a:rPr>
                        <a:t>3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10" dirty="0">
                          <a:latin typeface="Arial MT"/>
                          <a:cs typeface="Arial MT"/>
                        </a:rPr>
                        <a:t>*1.50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b="1" spc="-3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國英自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50" dirty="0">
                          <a:latin typeface="Arial MT"/>
                          <a:cs typeface="Arial MT"/>
                        </a:rPr>
                        <a:t>5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40" dirty="0">
                          <a:latin typeface="Microsoft JhengHei"/>
                          <a:cs typeface="Microsoft JhengHei"/>
                        </a:rPr>
                        <a:t>英聽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25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1600" spc="-50" dirty="0">
                          <a:latin typeface="Arial MT"/>
                          <a:cs typeface="Arial MT"/>
                        </a:rPr>
                        <a:t>-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57150" marR="51435" indent="3048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400" dirty="0">
                          <a:latin typeface="Microsoft JhengHei"/>
                          <a:cs typeface="Microsoft JhengHei"/>
                        </a:rPr>
                        <a:t>同級分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1400" dirty="0">
                          <a:latin typeface="Microsoft JhengHei"/>
                          <a:cs typeface="Microsoft JhengHei"/>
                        </a:rPr>
                        <a:t>分數</a:t>
                      </a:r>
                      <a:r>
                        <a:rPr sz="1400" spc="-50" dirty="0">
                          <a:latin typeface="Arial MT"/>
                          <a:cs typeface="Arial MT"/>
                        </a:rPr>
                        <a:t>)</a:t>
                      </a:r>
                      <a:r>
                        <a:rPr sz="1400" spc="-10" dirty="0">
                          <a:latin typeface="Microsoft JhengHei"/>
                          <a:cs typeface="Microsoft JhengHei"/>
                        </a:rPr>
                        <a:t>超額篩選方式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00" b="1" spc="-3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一、學測國文、英文、自然之級分總和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1600" spc="-30" dirty="0">
                          <a:latin typeface="Microsoft JhengHei"/>
                          <a:cs typeface="Microsoft JhengHei"/>
                        </a:rPr>
                        <a:t>二、學測國文級分  三、學測英文級分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0" y="1252728"/>
            <a:ext cx="6472428" cy="9128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4979" y="6092510"/>
            <a:ext cx="28219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Wingdings"/>
              <a:buChar char=""/>
              <a:tabLst>
                <a:tab pos="298450" algn="l"/>
              </a:tabLst>
            </a:pPr>
            <a:r>
              <a:rPr sz="2200" b="1" spc="-35" dirty="0">
                <a:solidFill>
                  <a:srgbClr val="0000FF"/>
                </a:solidFill>
                <a:latin typeface="Microsoft JhengHei"/>
                <a:cs typeface="Microsoft JhengHei"/>
              </a:rPr>
              <a:t>可參加第一階段篩選</a:t>
            </a:r>
            <a:endParaRPr sz="2200">
              <a:latin typeface="Microsoft JhengHei"/>
              <a:cs typeface="Microsoft JhengHe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500" y="3194304"/>
            <a:ext cx="6202679" cy="9128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72681" y="1471360"/>
            <a:ext cx="8904605" cy="451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校系參採檢定、篩選及採計之科目至多</a:t>
            </a:r>
            <a:r>
              <a:rPr sz="24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4</a:t>
            </a:r>
            <a:r>
              <a:rPr sz="24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科</a:t>
            </a:r>
            <a:endParaRPr sz="2400">
              <a:latin typeface="Microsoft JhengHei"/>
              <a:cs typeface="Microsoft JhengHei"/>
            </a:endParaRPr>
          </a:p>
          <a:p>
            <a:pPr marL="875665" marR="3410585" indent="-836930">
              <a:lnSpc>
                <a:spcPct val="121400"/>
              </a:lnSpc>
              <a:spcBef>
                <a:spcPts val="3060"/>
              </a:spcBef>
            </a:pPr>
            <a:r>
              <a:rPr sz="2200" spc="-30" dirty="0">
                <a:latin typeface="Microsoft JhengHei"/>
                <a:cs typeface="Microsoft JhengHei"/>
              </a:rPr>
              <a:t>範例：國文、英文、數學(</a:t>
            </a:r>
            <a:r>
              <a:rPr sz="2200" spc="-10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或</a:t>
            </a:r>
            <a:r>
              <a:rPr sz="2200" spc="-10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)、自然共</a:t>
            </a:r>
            <a:r>
              <a:rPr sz="2200" spc="-25" dirty="0">
                <a:latin typeface="Microsoft JhengHei"/>
                <a:cs typeface="Microsoft JhengHei"/>
              </a:rPr>
              <a:t>4</a:t>
            </a:r>
            <a:r>
              <a:rPr sz="2200" spc="-50" dirty="0">
                <a:latin typeface="Microsoft JhengHei"/>
                <a:cs typeface="Microsoft JhengHei"/>
              </a:rPr>
              <a:t>科</a:t>
            </a:r>
            <a:r>
              <a:rPr sz="2200" spc="-30" dirty="0">
                <a:latin typeface="Microsoft JhengHei"/>
                <a:cs typeface="Microsoft JhengHei"/>
              </a:rPr>
              <a:t>數學</a:t>
            </a:r>
            <a:r>
              <a:rPr sz="2200" spc="-20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、數學</a:t>
            </a:r>
            <a:r>
              <a:rPr sz="2200" spc="-25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於規則中僅計為</a:t>
            </a:r>
            <a:r>
              <a:rPr sz="2200" spc="-25" dirty="0">
                <a:latin typeface="Microsoft JhengHei"/>
                <a:cs typeface="Microsoft JhengHei"/>
              </a:rPr>
              <a:t>1</a:t>
            </a:r>
            <a:r>
              <a:rPr sz="2200" spc="-50" dirty="0">
                <a:latin typeface="Microsoft JhengHei"/>
                <a:cs typeface="Microsoft JhengHei"/>
              </a:rPr>
              <a:t>科</a:t>
            </a:r>
            <a:endParaRPr sz="22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935"/>
              </a:spcBef>
            </a:pPr>
            <a:r>
              <a:rPr sz="2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校系參採之所有學測科目總和不為零級分</a:t>
            </a:r>
            <a:endParaRPr sz="2400">
              <a:latin typeface="Microsoft JhengHei"/>
              <a:cs typeface="Microsoft JhengHei"/>
            </a:endParaRPr>
          </a:p>
          <a:p>
            <a:pPr marL="390525" indent="-295910">
              <a:lnSpc>
                <a:spcPct val="100000"/>
              </a:lnSpc>
              <a:spcBef>
                <a:spcPts val="3220"/>
              </a:spcBef>
              <a:buAutoNum type="arabicPeriod"/>
              <a:tabLst>
                <a:tab pos="390525" algn="l"/>
              </a:tabLst>
            </a:pPr>
            <a:r>
              <a:rPr sz="2200" spc="-30" dirty="0">
                <a:latin typeface="Microsoft JhengHei"/>
                <a:cs typeface="Microsoft JhengHei"/>
              </a:rPr>
              <a:t>國文+英文+數學</a:t>
            </a:r>
            <a:r>
              <a:rPr sz="2200" dirty="0">
                <a:latin typeface="Microsoft JhengHei"/>
                <a:cs typeface="Microsoft JhengHei"/>
              </a:rPr>
              <a:t>A(or</a:t>
            </a:r>
            <a:r>
              <a:rPr sz="2200" spc="-10" dirty="0">
                <a:latin typeface="Microsoft JhengHei"/>
                <a:cs typeface="Microsoft JhengHei"/>
              </a:rPr>
              <a:t> 數學B</a:t>
            </a:r>
            <a:r>
              <a:rPr sz="2200" spc="-5" dirty="0">
                <a:latin typeface="Microsoft JhengHei"/>
                <a:cs typeface="Microsoft JhengHei"/>
              </a:rPr>
              <a:t>)+自然 </a:t>
            </a:r>
            <a:r>
              <a:rPr sz="2200" b="1" spc="-25" dirty="0">
                <a:solidFill>
                  <a:srgbClr val="FF0000"/>
                </a:solidFill>
                <a:latin typeface="Microsoft JhengHei"/>
                <a:cs typeface="Microsoft JhengHei"/>
              </a:rPr>
              <a:t>= 零級分</a:t>
            </a:r>
            <a:endParaRPr sz="2200">
              <a:latin typeface="Microsoft JhengHei"/>
              <a:cs typeface="Microsoft JhengHei"/>
            </a:endParaRPr>
          </a:p>
          <a:p>
            <a:pPr marL="380365" lvl="1" indent="-285750">
              <a:lnSpc>
                <a:spcPct val="100000"/>
              </a:lnSpc>
              <a:spcBef>
                <a:spcPts val="1000"/>
              </a:spcBef>
              <a:buFont typeface="Wingdings"/>
              <a:buChar char=""/>
              <a:tabLst>
                <a:tab pos="380365" algn="l"/>
              </a:tabLst>
            </a:pPr>
            <a:r>
              <a:rPr sz="2200" b="1" spc="-35" dirty="0">
                <a:solidFill>
                  <a:srgbClr val="FF0000"/>
                </a:solidFill>
                <a:latin typeface="Microsoft JhengHei"/>
                <a:cs typeface="Microsoft JhengHei"/>
              </a:rPr>
              <a:t>不可參加第一階段篩選</a:t>
            </a:r>
            <a:endParaRPr sz="2200">
              <a:latin typeface="Microsoft JhengHei"/>
              <a:cs typeface="Microsoft JhengHei"/>
            </a:endParaRPr>
          </a:p>
          <a:p>
            <a:pPr marL="356870" marR="5080" indent="-262255">
              <a:lnSpc>
                <a:spcPct val="122700"/>
              </a:lnSpc>
              <a:spcBef>
                <a:spcPts val="1245"/>
              </a:spcBef>
            </a:pPr>
            <a:r>
              <a:rPr sz="2200" dirty="0">
                <a:latin typeface="Microsoft JhengHei"/>
                <a:cs typeface="Microsoft JhengHei"/>
              </a:rPr>
              <a:t>2</a:t>
            </a:r>
            <a:r>
              <a:rPr sz="2200" spc="-30" dirty="0">
                <a:latin typeface="Microsoft JhengHei"/>
                <a:cs typeface="Microsoft JhengHei"/>
              </a:rPr>
              <a:t>. 國文零級分，數學</a:t>
            </a:r>
            <a:r>
              <a:rPr sz="2200" spc="-25" dirty="0">
                <a:latin typeface="Microsoft JhengHei"/>
                <a:cs typeface="Microsoft JhengHei"/>
              </a:rPr>
              <a:t>A</a:t>
            </a:r>
            <a:r>
              <a:rPr sz="2200" spc="-30" dirty="0">
                <a:latin typeface="Microsoft JhengHei"/>
                <a:cs typeface="Microsoft JhengHei"/>
              </a:rPr>
              <a:t>、自然皆達均標( </a:t>
            </a:r>
            <a:r>
              <a:rPr sz="2200" dirty="0">
                <a:latin typeface="Microsoft JhengHei"/>
                <a:cs typeface="Microsoft JhengHei"/>
              </a:rPr>
              <a:t>or</a:t>
            </a:r>
            <a:r>
              <a:rPr sz="2200" spc="-20" dirty="0">
                <a:latin typeface="Microsoft JhengHei"/>
                <a:cs typeface="Microsoft JhengHei"/>
              </a:rPr>
              <a:t> 數學</a:t>
            </a:r>
            <a:r>
              <a:rPr sz="2200" spc="-25" dirty="0">
                <a:latin typeface="Microsoft JhengHei"/>
                <a:cs typeface="Microsoft JhengHei"/>
              </a:rPr>
              <a:t>B</a:t>
            </a:r>
            <a:r>
              <a:rPr sz="2200" spc="-30" dirty="0">
                <a:latin typeface="Microsoft JhengHei"/>
                <a:cs typeface="Microsoft JhengHei"/>
              </a:rPr>
              <a:t>達前標、自然達均標)，因英文+數學</a:t>
            </a:r>
            <a:r>
              <a:rPr sz="2200" dirty="0">
                <a:latin typeface="Microsoft JhengHei"/>
                <a:cs typeface="Microsoft JhengHei"/>
              </a:rPr>
              <a:t>A(or</a:t>
            </a:r>
            <a:r>
              <a:rPr sz="2200" spc="-10" dirty="0">
                <a:latin typeface="Microsoft JhengHei"/>
                <a:cs typeface="Microsoft JhengHei"/>
              </a:rPr>
              <a:t> 數學B)+自然 </a:t>
            </a:r>
            <a:r>
              <a:rPr sz="2200" b="1" spc="-25" dirty="0">
                <a:solidFill>
                  <a:srgbClr val="0000FF"/>
                </a:solidFill>
                <a:latin typeface="Microsoft JhengHei"/>
                <a:cs typeface="Microsoft JhengHei"/>
              </a:rPr>
              <a:t>&gt; 零級分</a:t>
            </a:r>
            <a:endParaRPr sz="2200">
              <a:latin typeface="Microsoft JhengHei"/>
              <a:cs typeface="Microsoft JhengHe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74536" y="5792723"/>
            <a:ext cx="5074919" cy="87782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740707" y="5877345"/>
            <a:ext cx="4704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註1</a:t>
            </a:r>
            <a:r>
              <a:rPr sz="1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.  可參加第一階段篩選≠通過第一階段篩選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0479" y="6151665"/>
            <a:ext cx="470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註2</a:t>
            </a:r>
            <a:r>
              <a:rPr sz="1800" b="1" spc="40" dirty="0">
                <a:solidFill>
                  <a:srgbClr val="FFFFFF"/>
                </a:solidFill>
                <a:latin typeface="Microsoft JhengHei"/>
                <a:cs typeface="Microsoft JhengHei"/>
              </a:rPr>
              <a:t>.  僅須達到[數</a:t>
            </a: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A均標]或[數B</a:t>
            </a: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前標]其一標準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59134" y="229972"/>
            <a:ext cx="85966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latin typeface="Microsoft YaHei"/>
                <a:cs typeface="Microsoft YaHei"/>
              </a:rPr>
              <a:t>申請入學第一階段篩選規則說明(</a:t>
            </a:r>
            <a:r>
              <a:rPr sz="4000" spc="-25" dirty="0">
                <a:latin typeface="Microsoft YaHei"/>
                <a:cs typeface="Microsoft YaHei"/>
              </a:rPr>
              <a:t>1)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0536" y="5778420"/>
            <a:ext cx="719999" cy="7199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21509" y="1375624"/>
            <a:ext cx="5753100" cy="5102225"/>
            <a:chOff x="3621509" y="1375624"/>
            <a:chExt cx="5753100" cy="5102225"/>
          </a:xfrm>
        </p:grpSpPr>
        <p:sp>
          <p:nvSpPr>
            <p:cNvPr id="3" name="object 3"/>
            <p:cNvSpPr/>
            <p:nvPr/>
          </p:nvSpPr>
          <p:spPr>
            <a:xfrm>
              <a:off x="3621509" y="1375624"/>
              <a:ext cx="5753100" cy="5102225"/>
            </a:xfrm>
            <a:custGeom>
              <a:avLst/>
              <a:gdLst/>
              <a:ahLst/>
              <a:cxnLst/>
              <a:rect l="l" t="t" r="r" b="b"/>
              <a:pathLst>
                <a:path w="5753100" h="5102225">
                  <a:moveTo>
                    <a:pt x="2758617" y="0"/>
                  </a:moveTo>
                  <a:lnTo>
                    <a:pt x="1681975" y="0"/>
                  </a:lnTo>
                  <a:lnTo>
                    <a:pt x="1631859" y="5600"/>
                  </a:lnTo>
                  <a:lnTo>
                    <a:pt x="1585461" y="21546"/>
                  </a:lnTo>
                  <a:lnTo>
                    <a:pt x="1544237" y="46553"/>
                  </a:lnTo>
                  <a:lnTo>
                    <a:pt x="1509640" y="79338"/>
                  </a:lnTo>
                  <a:lnTo>
                    <a:pt x="1483126" y="118616"/>
                  </a:lnTo>
                  <a:lnTo>
                    <a:pt x="1466151" y="163104"/>
                  </a:lnTo>
                  <a:lnTo>
                    <a:pt x="1460169" y="211518"/>
                  </a:lnTo>
                  <a:lnTo>
                    <a:pt x="1460169" y="470509"/>
                  </a:lnTo>
                  <a:lnTo>
                    <a:pt x="924153" y="470509"/>
                  </a:lnTo>
                  <a:lnTo>
                    <a:pt x="893288" y="439536"/>
                  </a:lnTo>
                  <a:lnTo>
                    <a:pt x="856876" y="414360"/>
                  </a:lnTo>
                  <a:lnTo>
                    <a:pt x="816028" y="395607"/>
                  </a:lnTo>
                  <a:lnTo>
                    <a:pt x="771853" y="383898"/>
                  </a:lnTo>
                  <a:lnTo>
                    <a:pt x="725462" y="379856"/>
                  </a:lnTo>
                  <a:lnTo>
                    <a:pt x="677485" y="383747"/>
                  </a:lnTo>
                  <a:lnTo>
                    <a:pt x="632589" y="394992"/>
                  </a:lnTo>
                  <a:lnTo>
                    <a:pt x="591458" y="412953"/>
                  </a:lnTo>
                  <a:lnTo>
                    <a:pt x="554777" y="436988"/>
                  </a:lnTo>
                  <a:lnTo>
                    <a:pt x="523230" y="466460"/>
                  </a:lnTo>
                  <a:lnTo>
                    <a:pt x="497502" y="500727"/>
                  </a:lnTo>
                  <a:lnTo>
                    <a:pt x="478278" y="539150"/>
                  </a:lnTo>
                  <a:lnTo>
                    <a:pt x="466241" y="581090"/>
                  </a:lnTo>
                  <a:lnTo>
                    <a:pt x="462076" y="625906"/>
                  </a:lnTo>
                  <a:lnTo>
                    <a:pt x="466241" y="669438"/>
                  </a:lnTo>
                  <a:lnTo>
                    <a:pt x="478278" y="710376"/>
                  </a:lnTo>
                  <a:lnTo>
                    <a:pt x="497502" y="748047"/>
                  </a:lnTo>
                  <a:lnTo>
                    <a:pt x="523230" y="781775"/>
                  </a:lnTo>
                  <a:lnTo>
                    <a:pt x="554777" y="810885"/>
                  </a:lnTo>
                  <a:lnTo>
                    <a:pt x="591458" y="834702"/>
                  </a:lnTo>
                  <a:lnTo>
                    <a:pt x="632589" y="852550"/>
                  </a:lnTo>
                  <a:lnTo>
                    <a:pt x="677485" y="863753"/>
                  </a:lnTo>
                  <a:lnTo>
                    <a:pt x="725462" y="867638"/>
                  </a:lnTo>
                  <a:lnTo>
                    <a:pt x="779100" y="862596"/>
                  </a:lnTo>
                  <a:lnTo>
                    <a:pt x="828524" y="848023"/>
                  </a:lnTo>
                  <a:lnTo>
                    <a:pt x="872847" y="824748"/>
                  </a:lnTo>
                  <a:lnTo>
                    <a:pt x="911183" y="793600"/>
                  </a:lnTo>
                  <a:lnTo>
                    <a:pt x="942644" y="755408"/>
                  </a:lnTo>
                  <a:lnTo>
                    <a:pt x="1460169" y="755408"/>
                  </a:lnTo>
                  <a:lnTo>
                    <a:pt x="1460169" y="1014399"/>
                  </a:lnTo>
                  <a:lnTo>
                    <a:pt x="1466151" y="1062813"/>
                  </a:lnTo>
                  <a:lnTo>
                    <a:pt x="1483126" y="1107299"/>
                  </a:lnTo>
                  <a:lnTo>
                    <a:pt x="1509640" y="1146575"/>
                  </a:lnTo>
                  <a:lnTo>
                    <a:pt x="1544237" y="1179357"/>
                  </a:lnTo>
                  <a:lnTo>
                    <a:pt x="1585461" y="1204361"/>
                  </a:lnTo>
                  <a:lnTo>
                    <a:pt x="1631859" y="1220305"/>
                  </a:lnTo>
                  <a:lnTo>
                    <a:pt x="1681975" y="1225905"/>
                  </a:lnTo>
                  <a:lnTo>
                    <a:pt x="2758617" y="1225905"/>
                  </a:lnTo>
                  <a:lnTo>
                    <a:pt x="2810188" y="1220305"/>
                  </a:lnTo>
                  <a:lnTo>
                    <a:pt x="2857150" y="1204361"/>
                  </a:lnTo>
                  <a:lnTo>
                    <a:pt x="2898291" y="1179357"/>
                  </a:lnTo>
                  <a:lnTo>
                    <a:pt x="2932400" y="1146575"/>
                  </a:lnTo>
                  <a:lnTo>
                    <a:pt x="2958264" y="1107299"/>
                  </a:lnTo>
                  <a:lnTo>
                    <a:pt x="2974672" y="1062813"/>
                  </a:lnTo>
                  <a:lnTo>
                    <a:pt x="2980410" y="1014399"/>
                  </a:lnTo>
                  <a:lnTo>
                    <a:pt x="2980410" y="755408"/>
                  </a:lnTo>
                  <a:lnTo>
                    <a:pt x="4274235" y="755408"/>
                  </a:lnTo>
                  <a:lnTo>
                    <a:pt x="4327188" y="759159"/>
                  </a:lnTo>
                  <a:lnTo>
                    <a:pt x="4378136" y="770042"/>
                  </a:lnTo>
                  <a:lnTo>
                    <a:pt x="4426376" y="787501"/>
                  </a:lnTo>
                  <a:lnTo>
                    <a:pt x="4471203" y="810979"/>
                  </a:lnTo>
                  <a:lnTo>
                    <a:pt x="4511914" y="839920"/>
                  </a:lnTo>
                  <a:lnTo>
                    <a:pt x="4547805" y="873768"/>
                  </a:lnTo>
                  <a:lnTo>
                    <a:pt x="4578173" y="911966"/>
                  </a:lnTo>
                  <a:lnTo>
                    <a:pt x="4602314" y="953960"/>
                  </a:lnTo>
                  <a:lnTo>
                    <a:pt x="4255757" y="953960"/>
                  </a:lnTo>
                  <a:lnTo>
                    <a:pt x="4203930" y="959561"/>
                  </a:lnTo>
                  <a:lnTo>
                    <a:pt x="4156308" y="975506"/>
                  </a:lnTo>
                  <a:lnTo>
                    <a:pt x="4114263" y="1000513"/>
                  </a:lnTo>
                  <a:lnTo>
                    <a:pt x="4079171" y="1033298"/>
                  </a:lnTo>
                  <a:lnTo>
                    <a:pt x="4052404" y="1072576"/>
                  </a:lnTo>
                  <a:lnTo>
                    <a:pt x="4035336" y="1117064"/>
                  </a:lnTo>
                  <a:lnTo>
                    <a:pt x="4029341" y="1165478"/>
                  </a:lnTo>
                  <a:lnTo>
                    <a:pt x="4029341" y="1972678"/>
                  </a:lnTo>
                  <a:lnTo>
                    <a:pt x="4035336" y="2020848"/>
                  </a:lnTo>
                  <a:lnTo>
                    <a:pt x="4052404" y="2064716"/>
                  </a:lnTo>
                  <a:lnTo>
                    <a:pt x="4079171" y="2103148"/>
                  </a:lnTo>
                  <a:lnTo>
                    <a:pt x="4114263" y="2135013"/>
                  </a:lnTo>
                  <a:lnTo>
                    <a:pt x="4156308" y="2159176"/>
                  </a:lnTo>
                  <a:lnTo>
                    <a:pt x="4203930" y="2174504"/>
                  </a:lnTo>
                  <a:lnTo>
                    <a:pt x="4255757" y="2179866"/>
                  </a:lnTo>
                  <a:lnTo>
                    <a:pt x="4616183" y="2179866"/>
                  </a:lnTo>
                  <a:lnTo>
                    <a:pt x="4596242" y="2221671"/>
                  </a:lnTo>
                  <a:lnTo>
                    <a:pt x="4570635" y="2260420"/>
                  </a:lnTo>
                  <a:lnTo>
                    <a:pt x="4539854" y="2295615"/>
                  </a:lnTo>
                  <a:lnTo>
                    <a:pt x="4504396" y="2326760"/>
                  </a:lnTo>
                  <a:lnTo>
                    <a:pt x="4464753" y="2353358"/>
                  </a:lnTo>
                  <a:lnTo>
                    <a:pt x="4421421" y="2374910"/>
                  </a:lnTo>
                  <a:lnTo>
                    <a:pt x="4374895" y="2390921"/>
                  </a:lnTo>
                  <a:lnTo>
                    <a:pt x="4325668" y="2400891"/>
                  </a:lnTo>
                  <a:lnTo>
                    <a:pt x="4274235" y="2404325"/>
                  </a:lnTo>
                  <a:lnTo>
                    <a:pt x="3548773" y="2404325"/>
                  </a:lnTo>
                  <a:lnTo>
                    <a:pt x="3548773" y="2145334"/>
                  </a:lnTo>
                  <a:lnTo>
                    <a:pt x="3544514" y="2104190"/>
                  </a:lnTo>
                  <a:lnTo>
                    <a:pt x="3532023" y="2065477"/>
                  </a:lnTo>
                  <a:lnTo>
                    <a:pt x="3511735" y="2030002"/>
                  </a:lnTo>
                  <a:lnTo>
                    <a:pt x="3484079" y="1998573"/>
                  </a:lnTo>
                  <a:lnTo>
                    <a:pt x="3450439" y="1970246"/>
                  </a:lnTo>
                  <a:lnTo>
                    <a:pt x="3412464" y="1950013"/>
                  </a:lnTo>
                  <a:lnTo>
                    <a:pt x="3371022" y="1937874"/>
                  </a:lnTo>
                  <a:lnTo>
                    <a:pt x="3326980" y="1933828"/>
                  </a:lnTo>
                  <a:lnTo>
                    <a:pt x="2250325" y="1933828"/>
                  </a:lnTo>
                  <a:lnTo>
                    <a:pt x="2198755" y="1939428"/>
                  </a:lnTo>
                  <a:lnTo>
                    <a:pt x="2151793" y="1955372"/>
                  </a:lnTo>
                  <a:lnTo>
                    <a:pt x="2110651" y="1980377"/>
                  </a:lnTo>
                  <a:lnTo>
                    <a:pt x="2076542" y="2013159"/>
                  </a:lnTo>
                  <a:lnTo>
                    <a:pt x="2050678" y="2052435"/>
                  </a:lnTo>
                  <a:lnTo>
                    <a:pt x="2034271" y="2096921"/>
                  </a:lnTo>
                  <a:lnTo>
                    <a:pt x="2028532" y="2145334"/>
                  </a:lnTo>
                  <a:lnTo>
                    <a:pt x="2028532" y="2404325"/>
                  </a:lnTo>
                  <a:lnTo>
                    <a:pt x="1279956" y="2404325"/>
                  </a:lnTo>
                  <a:lnTo>
                    <a:pt x="1228638" y="2406132"/>
                  </a:lnTo>
                  <a:lnTo>
                    <a:pt x="1178379" y="2411462"/>
                  </a:lnTo>
                  <a:lnTo>
                    <a:pt x="1129317" y="2420179"/>
                  </a:lnTo>
                  <a:lnTo>
                    <a:pt x="1081588" y="2432146"/>
                  </a:lnTo>
                  <a:lnTo>
                    <a:pt x="1035332" y="2447229"/>
                  </a:lnTo>
                  <a:lnTo>
                    <a:pt x="990684" y="2465292"/>
                  </a:lnTo>
                  <a:lnTo>
                    <a:pt x="947782" y="2486197"/>
                  </a:lnTo>
                  <a:lnTo>
                    <a:pt x="906764" y="2509810"/>
                  </a:lnTo>
                  <a:lnTo>
                    <a:pt x="867767" y="2535995"/>
                  </a:lnTo>
                  <a:lnTo>
                    <a:pt x="830928" y="2564615"/>
                  </a:lnTo>
                  <a:lnTo>
                    <a:pt x="796386" y="2595534"/>
                  </a:lnTo>
                  <a:lnTo>
                    <a:pt x="764276" y="2628617"/>
                  </a:lnTo>
                  <a:lnTo>
                    <a:pt x="734738" y="2663729"/>
                  </a:lnTo>
                  <a:lnTo>
                    <a:pt x="707908" y="2700731"/>
                  </a:lnTo>
                  <a:lnTo>
                    <a:pt x="683923" y="2739490"/>
                  </a:lnTo>
                  <a:lnTo>
                    <a:pt x="662921" y="2779869"/>
                  </a:lnTo>
                  <a:lnTo>
                    <a:pt x="645040" y="2821732"/>
                  </a:lnTo>
                  <a:lnTo>
                    <a:pt x="630416" y="2864943"/>
                  </a:lnTo>
                  <a:lnTo>
                    <a:pt x="619188" y="2909366"/>
                  </a:lnTo>
                  <a:lnTo>
                    <a:pt x="221792" y="2909366"/>
                  </a:lnTo>
                  <a:lnTo>
                    <a:pt x="171677" y="2914966"/>
                  </a:lnTo>
                  <a:lnTo>
                    <a:pt x="125281" y="2930910"/>
                  </a:lnTo>
                  <a:lnTo>
                    <a:pt x="84059" y="2955915"/>
                  </a:lnTo>
                  <a:lnTo>
                    <a:pt x="49465" y="2988697"/>
                  </a:lnTo>
                  <a:lnTo>
                    <a:pt x="22954" y="3027972"/>
                  </a:lnTo>
                  <a:lnTo>
                    <a:pt x="5981" y="3072459"/>
                  </a:lnTo>
                  <a:lnTo>
                    <a:pt x="0" y="3120872"/>
                  </a:lnTo>
                  <a:lnTo>
                    <a:pt x="0" y="3928071"/>
                  </a:lnTo>
                  <a:lnTo>
                    <a:pt x="5981" y="3976246"/>
                  </a:lnTo>
                  <a:lnTo>
                    <a:pt x="22954" y="4020118"/>
                  </a:lnTo>
                  <a:lnTo>
                    <a:pt x="49465" y="4058552"/>
                  </a:lnTo>
                  <a:lnTo>
                    <a:pt x="84059" y="4090418"/>
                  </a:lnTo>
                  <a:lnTo>
                    <a:pt x="125281" y="4114582"/>
                  </a:lnTo>
                  <a:lnTo>
                    <a:pt x="171677" y="4129911"/>
                  </a:lnTo>
                  <a:lnTo>
                    <a:pt x="221792" y="4135272"/>
                  </a:lnTo>
                  <a:lnTo>
                    <a:pt x="623811" y="4135272"/>
                  </a:lnTo>
                  <a:lnTo>
                    <a:pt x="635692" y="4178978"/>
                  </a:lnTo>
                  <a:lnTo>
                    <a:pt x="650823" y="4221411"/>
                  </a:lnTo>
                  <a:lnTo>
                    <a:pt x="669074" y="4262448"/>
                  </a:lnTo>
                  <a:lnTo>
                    <a:pt x="690317" y="4301962"/>
                  </a:lnTo>
                  <a:lnTo>
                    <a:pt x="714422" y="4339831"/>
                  </a:lnTo>
                  <a:lnTo>
                    <a:pt x="741260" y="4375929"/>
                  </a:lnTo>
                  <a:lnTo>
                    <a:pt x="770701" y="4410132"/>
                  </a:lnTo>
                  <a:lnTo>
                    <a:pt x="802615" y="4442315"/>
                  </a:lnTo>
                  <a:lnTo>
                    <a:pt x="836874" y="4472353"/>
                  </a:lnTo>
                  <a:lnTo>
                    <a:pt x="873349" y="4500121"/>
                  </a:lnTo>
                  <a:lnTo>
                    <a:pt x="911909" y="4525496"/>
                  </a:lnTo>
                  <a:lnTo>
                    <a:pt x="952426" y="4548352"/>
                  </a:lnTo>
                  <a:lnTo>
                    <a:pt x="994769" y="4568566"/>
                  </a:lnTo>
                  <a:lnTo>
                    <a:pt x="1038811" y="4586011"/>
                  </a:lnTo>
                  <a:lnTo>
                    <a:pt x="1084421" y="4600564"/>
                  </a:lnTo>
                  <a:lnTo>
                    <a:pt x="1131469" y="4612100"/>
                  </a:lnTo>
                  <a:lnTo>
                    <a:pt x="1179828" y="4620494"/>
                  </a:lnTo>
                  <a:lnTo>
                    <a:pt x="1229367" y="4625622"/>
                  </a:lnTo>
                  <a:lnTo>
                    <a:pt x="1279956" y="4627359"/>
                  </a:lnTo>
                  <a:lnTo>
                    <a:pt x="3091319" y="4627359"/>
                  </a:lnTo>
                  <a:lnTo>
                    <a:pt x="3091319" y="4894986"/>
                  </a:lnTo>
                  <a:lnTo>
                    <a:pt x="3097314" y="4943160"/>
                  </a:lnTo>
                  <a:lnTo>
                    <a:pt x="3114382" y="4987030"/>
                  </a:lnTo>
                  <a:lnTo>
                    <a:pt x="3141149" y="5025462"/>
                  </a:lnTo>
                  <a:lnTo>
                    <a:pt x="3176241" y="5057325"/>
                  </a:lnTo>
                  <a:lnTo>
                    <a:pt x="3218286" y="5081486"/>
                  </a:lnTo>
                  <a:lnTo>
                    <a:pt x="3265908" y="5096813"/>
                  </a:lnTo>
                  <a:lnTo>
                    <a:pt x="3317735" y="5102174"/>
                  </a:lnTo>
                  <a:lnTo>
                    <a:pt x="4389767" y="5102174"/>
                  </a:lnTo>
                  <a:lnTo>
                    <a:pt x="4441590" y="5096813"/>
                  </a:lnTo>
                  <a:lnTo>
                    <a:pt x="4489211" y="5081486"/>
                  </a:lnTo>
                  <a:lnTo>
                    <a:pt x="4531255" y="5057325"/>
                  </a:lnTo>
                  <a:lnTo>
                    <a:pt x="4566349" y="5025462"/>
                  </a:lnTo>
                  <a:lnTo>
                    <a:pt x="4593118" y="4987030"/>
                  </a:lnTo>
                  <a:lnTo>
                    <a:pt x="4610188" y="4943160"/>
                  </a:lnTo>
                  <a:lnTo>
                    <a:pt x="4616183" y="4894986"/>
                  </a:lnTo>
                  <a:lnTo>
                    <a:pt x="4616183" y="4627359"/>
                  </a:lnTo>
                  <a:lnTo>
                    <a:pt x="5286197" y="4627359"/>
                  </a:lnTo>
                  <a:lnTo>
                    <a:pt x="5317136" y="4660887"/>
                  </a:lnTo>
                  <a:lnTo>
                    <a:pt x="5354065" y="4688408"/>
                  </a:lnTo>
                  <a:lnTo>
                    <a:pt x="5396319" y="4709092"/>
                  </a:lnTo>
                  <a:lnTo>
                    <a:pt x="5443230" y="4722111"/>
                  </a:lnTo>
                  <a:lnTo>
                    <a:pt x="5494134" y="4726635"/>
                  </a:lnTo>
                  <a:lnTo>
                    <a:pt x="5540734" y="4722602"/>
                  </a:lnTo>
                  <a:lnTo>
                    <a:pt x="5584559" y="4711003"/>
                  </a:lnTo>
                  <a:lnTo>
                    <a:pt x="5624884" y="4692582"/>
                  </a:lnTo>
                  <a:lnTo>
                    <a:pt x="5660988" y="4668087"/>
                  </a:lnTo>
                  <a:lnTo>
                    <a:pt x="5692148" y="4638262"/>
                  </a:lnTo>
                  <a:lnTo>
                    <a:pt x="5717642" y="4603855"/>
                  </a:lnTo>
                  <a:lnTo>
                    <a:pt x="5736746" y="4565611"/>
                  </a:lnTo>
                  <a:lnTo>
                    <a:pt x="5748738" y="4524276"/>
                  </a:lnTo>
                  <a:lnTo>
                    <a:pt x="5752896" y="4480598"/>
                  </a:lnTo>
                  <a:lnTo>
                    <a:pt x="5748738" y="4436915"/>
                  </a:lnTo>
                  <a:lnTo>
                    <a:pt x="5736746" y="4395578"/>
                  </a:lnTo>
                  <a:lnTo>
                    <a:pt x="5717642" y="4357331"/>
                  </a:lnTo>
                  <a:lnTo>
                    <a:pt x="5692148" y="4322923"/>
                  </a:lnTo>
                  <a:lnTo>
                    <a:pt x="5660988" y="4293097"/>
                  </a:lnTo>
                  <a:lnTo>
                    <a:pt x="5624884" y="4268601"/>
                  </a:lnTo>
                  <a:lnTo>
                    <a:pt x="5584559" y="4250180"/>
                  </a:lnTo>
                  <a:lnTo>
                    <a:pt x="5540734" y="4238580"/>
                  </a:lnTo>
                  <a:lnTo>
                    <a:pt x="5494134" y="4234548"/>
                  </a:lnTo>
                  <a:lnTo>
                    <a:pt x="5442714" y="4239521"/>
                  </a:lnTo>
                  <a:lnTo>
                    <a:pt x="5394399" y="4253610"/>
                  </a:lnTo>
                  <a:lnTo>
                    <a:pt x="5350076" y="4275572"/>
                  </a:lnTo>
                  <a:lnTo>
                    <a:pt x="5310632" y="4304164"/>
                  </a:lnTo>
                  <a:lnTo>
                    <a:pt x="5276951" y="4338142"/>
                  </a:lnTo>
                  <a:lnTo>
                    <a:pt x="4616183" y="4338142"/>
                  </a:lnTo>
                  <a:lnTo>
                    <a:pt x="4616183" y="4087787"/>
                  </a:lnTo>
                  <a:lnTo>
                    <a:pt x="4611923" y="4046642"/>
                  </a:lnTo>
                  <a:lnTo>
                    <a:pt x="4599433" y="4007929"/>
                  </a:lnTo>
                  <a:lnTo>
                    <a:pt x="4579144" y="3972454"/>
                  </a:lnTo>
                  <a:lnTo>
                    <a:pt x="4551489" y="3941025"/>
                  </a:lnTo>
                  <a:lnTo>
                    <a:pt x="4515176" y="3914518"/>
                  </a:lnTo>
                  <a:lnTo>
                    <a:pt x="4475829" y="3894078"/>
                  </a:lnTo>
                  <a:lnTo>
                    <a:pt x="4433881" y="3880923"/>
                  </a:lnTo>
                  <a:lnTo>
                    <a:pt x="4389767" y="3876268"/>
                  </a:lnTo>
                  <a:lnTo>
                    <a:pt x="3317735" y="3876268"/>
                  </a:lnTo>
                  <a:lnTo>
                    <a:pt x="3265908" y="3881869"/>
                  </a:lnTo>
                  <a:lnTo>
                    <a:pt x="3218286" y="3897814"/>
                  </a:lnTo>
                  <a:lnTo>
                    <a:pt x="3176241" y="3922822"/>
                  </a:lnTo>
                  <a:lnTo>
                    <a:pt x="3141149" y="3955606"/>
                  </a:lnTo>
                  <a:lnTo>
                    <a:pt x="3114382" y="3994884"/>
                  </a:lnTo>
                  <a:lnTo>
                    <a:pt x="3097314" y="4039373"/>
                  </a:lnTo>
                  <a:lnTo>
                    <a:pt x="3091319" y="4087787"/>
                  </a:lnTo>
                  <a:lnTo>
                    <a:pt x="3091319" y="4338142"/>
                  </a:lnTo>
                  <a:lnTo>
                    <a:pt x="1279956" y="4338142"/>
                  </a:lnTo>
                  <a:lnTo>
                    <a:pt x="1231429" y="4335163"/>
                  </a:lnTo>
                  <a:lnTo>
                    <a:pt x="1184727" y="4326465"/>
                  </a:lnTo>
                  <a:lnTo>
                    <a:pt x="1140307" y="4312402"/>
                  </a:lnTo>
                  <a:lnTo>
                    <a:pt x="1098626" y="4293330"/>
                  </a:lnTo>
                  <a:lnTo>
                    <a:pt x="1060140" y="4269604"/>
                  </a:lnTo>
                  <a:lnTo>
                    <a:pt x="1025304" y="4241580"/>
                  </a:lnTo>
                  <a:lnTo>
                    <a:pt x="994576" y="4209613"/>
                  </a:lnTo>
                  <a:lnTo>
                    <a:pt x="968412" y="4174059"/>
                  </a:lnTo>
                  <a:lnTo>
                    <a:pt x="947267" y="4135272"/>
                  </a:lnTo>
                  <a:lnTo>
                    <a:pt x="1298447" y="4135272"/>
                  </a:lnTo>
                  <a:lnTo>
                    <a:pt x="1350014" y="4129911"/>
                  </a:lnTo>
                  <a:lnTo>
                    <a:pt x="1396974" y="4114582"/>
                  </a:lnTo>
                  <a:lnTo>
                    <a:pt x="1438116" y="4090418"/>
                  </a:lnTo>
                  <a:lnTo>
                    <a:pt x="1472226" y="4058552"/>
                  </a:lnTo>
                  <a:lnTo>
                    <a:pt x="1498092" y="4020118"/>
                  </a:lnTo>
                  <a:lnTo>
                    <a:pt x="1514501" y="3976246"/>
                  </a:lnTo>
                  <a:lnTo>
                    <a:pt x="1520240" y="3928071"/>
                  </a:lnTo>
                  <a:lnTo>
                    <a:pt x="1520240" y="3120872"/>
                  </a:lnTo>
                  <a:lnTo>
                    <a:pt x="1515981" y="3079733"/>
                  </a:lnTo>
                  <a:lnTo>
                    <a:pt x="1503491" y="3041019"/>
                  </a:lnTo>
                  <a:lnTo>
                    <a:pt x="1483202" y="3005542"/>
                  </a:lnTo>
                  <a:lnTo>
                    <a:pt x="1455546" y="2974111"/>
                  </a:lnTo>
                  <a:lnTo>
                    <a:pt x="1421906" y="2947605"/>
                  </a:lnTo>
                  <a:lnTo>
                    <a:pt x="1383931" y="2927170"/>
                  </a:lnTo>
                  <a:lnTo>
                    <a:pt x="1342490" y="2914019"/>
                  </a:lnTo>
                  <a:lnTo>
                    <a:pt x="1298447" y="2909366"/>
                  </a:lnTo>
                  <a:lnTo>
                    <a:pt x="938021" y="2909366"/>
                  </a:lnTo>
                  <a:lnTo>
                    <a:pt x="957962" y="2868995"/>
                  </a:lnTo>
                  <a:lnTo>
                    <a:pt x="983569" y="2831644"/>
                  </a:lnTo>
                  <a:lnTo>
                    <a:pt x="1014349" y="2797775"/>
                  </a:lnTo>
                  <a:lnTo>
                    <a:pt x="1049808" y="2767850"/>
                  </a:lnTo>
                  <a:lnTo>
                    <a:pt x="1089449" y="2742330"/>
                  </a:lnTo>
                  <a:lnTo>
                    <a:pt x="1132779" y="2721678"/>
                  </a:lnTo>
                  <a:lnTo>
                    <a:pt x="1179304" y="2706355"/>
                  </a:lnTo>
                  <a:lnTo>
                    <a:pt x="1228528" y="2696823"/>
                  </a:lnTo>
                  <a:lnTo>
                    <a:pt x="1279956" y="2693542"/>
                  </a:lnTo>
                  <a:lnTo>
                    <a:pt x="2028532" y="2693542"/>
                  </a:lnTo>
                  <a:lnTo>
                    <a:pt x="2028532" y="2952534"/>
                  </a:lnTo>
                  <a:lnTo>
                    <a:pt x="2034271" y="3000708"/>
                  </a:lnTo>
                  <a:lnTo>
                    <a:pt x="2050678" y="3044577"/>
                  </a:lnTo>
                  <a:lnTo>
                    <a:pt x="2076542" y="3083010"/>
                  </a:lnTo>
                  <a:lnTo>
                    <a:pt x="2110651" y="3114872"/>
                  </a:lnTo>
                  <a:lnTo>
                    <a:pt x="2151793" y="3139034"/>
                  </a:lnTo>
                  <a:lnTo>
                    <a:pt x="2198755" y="3154361"/>
                  </a:lnTo>
                  <a:lnTo>
                    <a:pt x="2250325" y="3159721"/>
                  </a:lnTo>
                  <a:lnTo>
                    <a:pt x="3326980" y="3159721"/>
                  </a:lnTo>
                  <a:lnTo>
                    <a:pt x="3377095" y="3154361"/>
                  </a:lnTo>
                  <a:lnTo>
                    <a:pt x="3423491" y="3139034"/>
                  </a:lnTo>
                  <a:lnTo>
                    <a:pt x="3464714" y="3114872"/>
                  </a:lnTo>
                  <a:lnTo>
                    <a:pt x="3499308" y="3083010"/>
                  </a:lnTo>
                  <a:lnTo>
                    <a:pt x="3525819" y="3044577"/>
                  </a:lnTo>
                  <a:lnTo>
                    <a:pt x="3542792" y="3000708"/>
                  </a:lnTo>
                  <a:lnTo>
                    <a:pt x="3548773" y="2952534"/>
                  </a:lnTo>
                  <a:lnTo>
                    <a:pt x="3548773" y="2693542"/>
                  </a:lnTo>
                  <a:lnTo>
                    <a:pt x="4274235" y="2693542"/>
                  </a:lnTo>
                  <a:lnTo>
                    <a:pt x="4325554" y="2691734"/>
                  </a:lnTo>
                  <a:lnTo>
                    <a:pt x="4375813" y="2686396"/>
                  </a:lnTo>
                  <a:lnTo>
                    <a:pt x="4424876" y="2677654"/>
                  </a:lnTo>
                  <a:lnTo>
                    <a:pt x="4472605" y="2665640"/>
                  </a:lnTo>
                  <a:lnTo>
                    <a:pt x="4518862" y="2650479"/>
                  </a:lnTo>
                  <a:lnTo>
                    <a:pt x="4563511" y="2632302"/>
                  </a:lnTo>
                  <a:lnTo>
                    <a:pt x="4606414" y="2611235"/>
                  </a:lnTo>
                  <a:lnTo>
                    <a:pt x="4647433" y="2587409"/>
                  </a:lnTo>
                  <a:lnTo>
                    <a:pt x="4686431" y="2560951"/>
                  </a:lnTo>
                  <a:lnTo>
                    <a:pt x="4723270" y="2531989"/>
                  </a:lnTo>
                  <a:lnTo>
                    <a:pt x="4757814" y="2500652"/>
                  </a:lnTo>
                  <a:lnTo>
                    <a:pt x="4789924" y="2467069"/>
                  </a:lnTo>
                  <a:lnTo>
                    <a:pt x="4819463" y="2431368"/>
                  </a:lnTo>
                  <a:lnTo>
                    <a:pt x="4846294" y="2393676"/>
                  </a:lnTo>
                  <a:lnTo>
                    <a:pt x="4870280" y="2354123"/>
                  </a:lnTo>
                  <a:lnTo>
                    <a:pt x="4891282" y="2312837"/>
                  </a:lnTo>
                  <a:lnTo>
                    <a:pt x="4909164" y="2269947"/>
                  </a:lnTo>
                  <a:lnTo>
                    <a:pt x="4923788" y="2225580"/>
                  </a:lnTo>
                  <a:lnTo>
                    <a:pt x="4935016" y="2179866"/>
                  </a:lnTo>
                  <a:lnTo>
                    <a:pt x="5327789" y="2179866"/>
                  </a:lnTo>
                  <a:lnTo>
                    <a:pt x="5379612" y="2174504"/>
                  </a:lnTo>
                  <a:lnTo>
                    <a:pt x="5427233" y="2159176"/>
                  </a:lnTo>
                  <a:lnTo>
                    <a:pt x="5469277" y="2135013"/>
                  </a:lnTo>
                  <a:lnTo>
                    <a:pt x="5504371" y="2103148"/>
                  </a:lnTo>
                  <a:lnTo>
                    <a:pt x="5531140" y="2064716"/>
                  </a:lnTo>
                  <a:lnTo>
                    <a:pt x="5548210" y="2020848"/>
                  </a:lnTo>
                  <a:lnTo>
                    <a:pt x="5554205" y="1972678"/>
                  </a:lnTo>
                  <a:lnTo>
                    <a:pt x="5554205" y="1165478"/>
                  </a:lnTo>
                  <a:lnTo>
                    <a:pt x="5549873" y="1124334"/>
                  </a:lnTo>
                  <a:lnTo>
                    <a:pt x="5536877" y="1085621"/>
                  </a:lnTo>
                  <a:lnTo>
                    <a:pt x="5515216" y="1050146"/>
                  </a:lnTo>
                  <a:lnTo>
                    <a:pt x="5484888" y="1018717"/>
                  </a:lnTo>
                  <a:lnTo>
                    <a:pt x="5451247" y="990388"/>
                  </a:lnTo>
                  <a:lnTo>
                    <a:pt x="5413273" y="970151"/>
                  </a:lnTo>
                  <a:lnTo>
                    <a:pt x="5371831" y="958008"/>
                  </a:lnTo>
                  <a:lnTo>
                    <a:pt x="5327789" y="953960"/>
                  </a:lnTo>
                  <a:lnTo>
                    <a:pt x="4925771" y="953960"/>
                  </a:lnTo>
                  <a:lnTo>
                    <a:pt x="4912447" y="908581"/>
                  </a:lnTo>
                  <a:lnTo>
                    <a:pt x="4895671" y="864623"/>
                  </a:lnTo>
                  <a:lnTo>
                    <a:pt x="4875587" y="822229"/>
                  </a:lnTo>
                  <a:lnTo>
                    <a:pt x="4852337" y="781539"/>
                  </a:lnTo>
                  <a:lnTo>
                    <a:pt x="4826062" y="742696"/>
                  </a:lnTo>
                  <a:lnTo>
                    <a:pt x="4796907" y="705843"/>
                  </a:lnTo>
                  <a:lnTo>
                    <a:pt x="4765013" y="671121"/>
                  </a:lnTo>
                  <a:lnTo>
                    <a:pt x="4730524" y="638673"/>
                  </a:lnTo>
                  <a:lnTo>
                    <a:pt x="4693581" y="608641"/>
                  </a:lnTo>
                  <a:lnTo>
                    <a:pt x="4654328" y="581166"/>
                  </a:lnTo>
                  <a:lnTo>
                    <a:pt x="4612907" y="556392"/>
                  </a:lnTo>
                  <a:lnTo>
                    <a:pt x="4569460" y="534459"/>
                  </a:lnTo>
                  <a:lnTo>
                    <a:pt x="4524131" y="515511"/>
                  </a:lnTo>
                  <a:lnTo>
                    <a:pt x="4477062" y="499689"/>
                  </a:lnTo>
                  <a:lnTo>
                    <a:pt x="4428395" y="487136"/>
                  </a:lnTo>
                  <a:lnTo>
                    <a:pt x="4378273" y="477994"/>
                  </a:lnTo>
                  <a:lnTo>
                    <a:pt x="4326839" y="472404"/>
                  </a:lnTo>
                  <a:lnTo>
                    <a:pt x="4274235" y="470509"/>
                  </a:lnTo>
                  <a:lnTo>
                    <a:pt x="2980410" y="470509"/>
                  </a:lnTo>
                  <a:lnTo>
                    <a:pt x="2980410" y="211518"/>
                  </a:lnTo>
                  <a:lnTo>
                    <a:pt x="2976151" y="169699"/>
                  </a:lnTo>
                  <a:lnTo>
                    <a:pt x="2963662" y="129501"/>
                  </a:lnTo>
                  <a:lnTo>
                    <a:pt x="2943377" y="92542"/>
                  </a:lnTo>
                  <a:lnTo>
                    <a:pt x="2915729" y="60439"/>
                  </a:lnTo>
                  <a:lnTo>
                    <a:pt x="2882081" y="34606"/>
                  </a:lnTo>
                  <a:lnTo>
                    <a:pt x="2844103" y="15651"/>
                  </a:lnTo>
                  <a:lnTo>
                    <a:pt x="2802660" y="3980"/>
                  </a:lnTo>
                  <a:lnTo>
                    <a:pt x="2758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02303" y="1492478"/>
              <a:ext cx="1279525" cy="992505"/>
            </a:xfrm>
            <a:custGeom>
              <a:avLst/>
              <a:gdLst/>
              <a:ahLst/>
              <a:cxnLst/>
              <a:rect l="l" t="t" r="r" b="b"/>
              <a:pathLst>
                <a:path w="1279525" h="992505">
                  <a:moveTo>
                    <a:pt x="1177404" y="0"/>
                  </a:moveTo>
                  <a:lnTo>
                    <a:pt x="101574" y="0"/>
                  </a:lnTo>
                  <a:lnTo>
                    <a:pt x="62332" y="7549"/>
                  </a:lnTo>
                  <a:lnTo>
                    <a:pt x="30013" y="28043"/>
                  </a:lnTo>
                  <a:lnTo>
                    <a:pt x="8080" y="58244"/>
                  </a:lnTo>
                  <a:lnTo>
                    <a:pt x="0" y="94919"/>
                  </a:lnTo>
                  <a:lnTo>
                    <a:pt x="0" y="897458"/>
                  </a:lnTo>
                  <a:lnTo>
                    <a:pt x="8080" y="934135"/>
                  </a:lnTo>
                  <a:lnTo>
                    <a:pt x="30013" y="964341"/>
                  </a:lnTo>
                  <a:lnTo>
                    <a:pt x="62332" y="984838"/>
                  </a:lnTo>
                  <a:lnTo>
                    <a:pt x="101574" y="992390"/>
                  </a:lnTo>
                  <a:lnTo>
                    <a:pt x="1177404" y="992390"/>
                  </a:lnTo>
                  <a:lnTo>
                    <a:pt x="1216646" y="984838"/>
                  </a:lnTo>
                  <a:lnTo>
                    <a:pt x="1248965" y="964341"/>
                  </a:lnTo>
                  <a:lnTo>
                    <a:pt x="1270898" y="934135"/>
                  </a:lnTo>
                  <a:lnTo>
                    <a:pt x="1278978" y="897458"/>
                  </a:lnTo>
                  <a:lnTo>
                    <a:pt x="1278978" y="94919"/>
                  </a:lnTo>
                  <a:lnTo>
                    <a:pt x="1270898" y="58244"/>
                  </a:lnTo>
                  <a:lnTo>
                    <a:pt x="1248965" y="28043"/>
                  </a:lnTo>
                  <a:lnTo>
                    <a:pt x="1216646" y="7549"/>
                  </a:lnTo>
                  <a:lnTo>
                    <a:pt x="1177404" y="0"/>
                  </a:lnTo>
                  <a:close/>
                </a:path>
              </a:pathLst>
            </a:custGeom>
            <a:solidFill>
              <a:srgbClr val="F6AC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5524" y="1620012"/>
              <a:ext cx="1104899" cy="5699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3539" y="1981200"/>
              <a:ext cx="850391" cy="56997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482573" y="1627583"/>
            <a:ext cx="789305" cy="748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335" marR="5080" indent="-128270">
              <a:lnSpc>
                <a:spcPct val="1185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達檢定</a:t>
            </a:r>
            <a:r>
              <a:rPr sz="2000" b="1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標準</a:t>
            </a:r>
            <a:endParaRPr sz="2000">
              <a:latin typeface="Microsoft JhengHei"/>
              <a:cs typeface="Microsoft JhengHe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202298" y="1492473"/>
            <a:ext cx="3848735" cy="2014855"/>
            <a:chOff x="5202298" y="1492473"/>
            <a:chExt cx="3848735" cy="2014855"/>
          </a:xfrm>
        </p:grpSpPr>
        <p:sp>
          <p:nvSpPr>
            <p:cNvPr id="9" name="object 9"/>
            <p:cNvSpPr/>
            <p:nvPr/>
          </p:nvSpPr>
          <p:spPr>
            <a:xfrm>
              <a:off x="5202298" y="1492473"/>
              <a:ext cx="1279525" cy="992505"/>
            </a:xfrm>
            <a:custGeom>
              <a:avLst/>
              <a:gdLst/>
              <a:ahLst/>
              <a:cxnLst/>
              <a:rect l="l" t="t" r="r" b="b"/>
              <a:pathLst>
                <a:path w="1279525" h="992505">
                  <a:moveTo>
                    <a:pt x="1177404" y="0"/>
                  </a:moveTo>
                  <a:lnTo>
                    <a:pt x="101587" y="0"/>
                  </a:lnTo>
                  <a:lnTo>
                    <a:pt x="62338" y="7549"/>
                  </a:lnTo>
                  <a:lnTo>
                    <a:pt x="30014" y="28043"/>
                  </a:lnTo>
                  <a:lnTo>
                    <a:pt x="8080" y="58244"/>
                  </a:lnTo>
                  <a:lnTo>
                    <a:pt x="0" y="94919"/>
                  </a:lnTo>
                  <a:lnTo>
                    <a:pt x="0" y="897470"/>
                  </a:lnTo>
                  <a:lnTo>
                    <a:pt x="8080" y="934145"/>
                  </a:lnTo>
                  <a:lnTo>
                    <a:pt x="30014" y="964347"/>
                  </a:lnTo>
                  <a:lnTo>
                    <a:pt x="62338" y="984840"/>
                  </a:lnTo>
                  <a:lnTo>
                    <a:pt x="101587" y="992390"/>
                  </a:lnTo>
                  <a:lnTo>
                    <a:pt x="152374" y="992390"/>
                  </a:lnTo>
                  <a:lnTo>
                    <a:pt x="152374" y="232994"/>
                  </a:lnTo>
                  <a:lnTo>
                    <a:pt x="160455" y="196319"/>
                  </a:lnTo>
                  <a:lnTo>
                    <a:pt x="182387" y="166117"/>
                  </a:lnTo>
                  <a:lnTo>
                    <a:pt x="214707" y="145624"/>
                  </a:lnTo>
                  <a:lnTo>
                    <a:pt x="253949" y="138074"/>
                  </a:lnTo>
                  <a:lnTo>
                    <a:pt x="1278978" y="138074"/>
                  </a:lnTo>
                  <a:lnTo>
                    <a:pt x="1278978" y="94919"/>
                  </a:lnTo>
                  <a:lnTo>
                    <a:pt x="1270899" y="58244"/>
                  </a:lnTo>
                  <a:lnTo>
                    <a:pt x="1248970" y="28043"/>
                  </a:lnTo>
                  <a:lnTo>
                    <a:pt x="1216651" y="7549"/>
                  </a:lnTo>
                  <a:lnTo>
                    <a:pt x="1177404" y="0"/>
                  </a:lnTo>
                  <a:close/>
                </a:path>
              </a:pathLst>
            </a:custGeom>
            <a:solidFill>
              <a:srgbClr val="F49C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75267" y="2445918"/>
              <a:ext cx="1275715" cy="997585"/>
            </a:xfrm>
            <a:custGeom>
              <a:avLst/>
              <a:gdLst/>
              <a:ahLst/>
              <a:cxnLst/>
              <a:rect l="l" t="t" r="r" b="b"/>
              <a:pathLst>
                <a:path w="1275715" h="997585">
                  <a:moveTo>
                    <a:pt x="1173962" y="0"/>
                  </a:moveTo>
                  <a:lnTo>
                    <a:pt x="101676" y="0"/>
                  </a:lnTo>
                  <a:lnTo>
                    <a:pt x="60441" y="7554"/>
                  </a:lnTo>
                  <a:lnTo>
                    <a:pt x="28306" y="28057"/>
                  </a:lnTo>
                  <a:lnTo>
                    <a:pt x="7437" y="58271"/>
                  </a:lnTo>
                  <a:lnTo>
                    <a:pt x="0" y="94957"/>
                  </a:lnTo>
                  <a:lnTo>
                    <a:pt x="0" y="902106"/>
                  </a:lnTo>
                  <a:lnTo>
                    <a:pt x="7437" y="938792"/>
                  </a:lnTo>
                  <a:lnTo>
                    <a:pt x="28306" y="969006"/>
                  </a:lnTo>
                  <a:lnTo>
                    <a:pt x="60441" y="989510"/>
                  </a:lnTo>
                  <a:lnTo>
                    <a:pt x="101676" y="997064"/>
                  </a:lnTo>
                  <a:lnTo>
                    <a:pt x="1173962" y="997064"/>
                  </a:lnTo>
                  <a:lnTo>
                    <a:pt x="1213247" y="989510"/>
                  </a:lnTo>
                  <a:lnTo>
                    <a:pt x="1245598" y="969006"/>
                  </a:lnTo>
                  <a:lnTo>
                    <a:pt x="1267551" y="938792"/>
                  </a:lnTo>
                  <a:lnTo>
                    <a:pt x="1275638" y="902106"/>
                  </a:lnTo>
                  <a:lnTo>
                    <a:pt x="1275638" y="94957"/>
                  </a:lnTo>
                  <a:lnTo>
                    <a:pt x="1267551" y="58271"/>
                  </a:lnTo>
                  <a:lnTo>
                    <a:pt x="1245598" y="28057"/>
                  </a:lnTo>
                  <a:lnTo>
                    <a:pt x="1213247" y="7554"/>
                  </a:lnTo>
                  <a:lnTo>
                    <a:pt x="1173962" y="0"/>
                  </a:lnTo>
                  <a:close/>
                </a:path>
              </a:pathLst>
            </a:custGeom>
            <a:solidFill>
              <a:srgbClr val="F369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4527" y="2575559"/>
              <a:ext cx="850391" cy="5699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4631" y="2936748"/>
              <a:ext cx="492251" cy="5699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55508" y="2936747"/>
              <a:ext cx="595883" cy="56997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8181948" y="2583364"/>
            <a:ext cx="534670" cy="74803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2000" b="1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國文</a:t>
            </a:r>
            <a:endParaRPr sz="2000">
              <a:latin typeface="Microsoft JhengHei"/>
              <a:cs typeface="Microsoft JhengHei"/>
            </a:endParaRPr>
          </a:p>
          <a:p>
            <a:pPr marL="82550">
              <a:lnSpc>
                <a:spcPct val="100000"/>
              </a:lnSpc>
              <a:spcBef>
                <a:spcPts val="445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8</a:t>
            </a:r>
            <a:r>
              <a:rPr sz="20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倍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770921" y="3457004"/>
            <a:ext cx="1279525" cy="997585"/>
          </a:xfrm>
          <a:custGeom>
            <a:avLst/>
            <a:gdLst/>
            <a:ahLst/>
            <a:cxnLst/>
            <a:rect l="l" t="t" r="r" b="b"/>
            <a:pathLst>
              <a:path w="1279525" h="997585">
                <a:moveTo>
                  <a:pt x="1177404" y="0"/>
                </a:moveTo>
                <a:lnTo>
                  <a:pt x="101574" y="0"/>
                </a:lnTo>
                <a:lnTo>
                  <a:pt x="62332" y="7554"/>
                </a:lnTo>
                <a:lnTo>
                  <a:pt x="30013" y="28057"/>
                </a:lnTo>
                <a:lnTo>
                  <a:pt x="8080" y="58271"/>
                </a:lnTo>
                <a:lnTo>
                  <a:pt x="0" y="94957"/>
                </a:lnTo>
                <a:lnTo>
                  <a:pt x="0" y="902106"/>
                </a:lnTo>
                <a:lnTo>
                  <a:pt x="8080" y="938792"/>
                </a:lnTo>
                <a:lnTo>
                  <a:pt x="30013" y="969006"/>
                </a:lnTo>
                <a:lnTo>
                  <a:pt x="62332" y="989510"/>
                </a:lnTo>
                <a:lnTo>
                  <a:pt x="101574" y="997064"/>
                </a:lnTo>
                <a:lnTo>
                  <a:pt x="1177404" y="997064"/>
                </a:lnTo>
                <a:lnTo>
                  <a:pt x="1216646" y="989510"/>
                </a:lnTo>
                <a:lnTo>
                  <a:pt x="1248965" y="969006"/>
                </a:lnTo>
                <a:lnTo>
                  <a:pt x="1270898" y="938792"/>
                </a:lnTo>
                <a:lnTo>
                  <a:pt x="1278978" y="902106"/>
                </a:lnTo>
                <a:lnTo>
                  <a:pt x="1278978" y="94957"/>
                </a:lnTo>
                <a:lnTo>
                  <a:pt x="1270898" y="58271"/>
                </a:lnTo>
                <a:lnTo>
                  <a:pt x="1248965" y="28057"/>
                </a:lnTo>
                <a:lnTo>
                  <a:pt x="1216646" y="7554"/>
                </a:lnTo>
                <a:lnTo>
                  <a:pt x="117740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51191" y="3594491"/>
            <a:ext cx="789305" cy="74803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40"/>
              </a:spcBef>
            </a:pPr>
            <a:r>
              <a:rPr sz="20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國英自</a:t>
            </a:r>
            <a:endParaRPr sz="2000">
              <a:latin typeface="Microsoft JhengHei"/>
              <a:cs typeface="Microsoft JhengHei"/>
            </a:endParaRPr>
          </a:p>
          <a:p>
            <a:pPr marL="1270" algn="ctr">
              <a:lnSpc>
                <a:spcPct val="100000"/>
              </a:lnSpc>
              <a:spcBef>
                <a:spcPts val="445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5</a:t>
            </a:r>
            <a:r>
              <a:rPr sz="20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倍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41566" y="4401101"/>
            <a:ext cx="1280795" cy="997585"/>
          </a:xfrm>
          <a:custGeom>
            <a:avLst/>
            <a:gdLst/>
            <a:ahLst/>
            <a:cxnLst/>
            <a:rect l="l" t="t" r="r" b="b"/>
            <a:pathLst>
              <a:path w="1280795" h="997585">
                <a:moveTo>
                  <a:pt x="1178928" y="0"/>
                </a:moveTo>
                <a:lnTo>
                  <a:pt x="101714" y="0"/>
                </a:lnTo>
                <a:lnTo>
                  <a:pt x="62413" y="7554"/>
                </a:lnTo>
                <a:lnTo>
                  <a:pt x="30049" y="28057"/>
                </a:lnTo>
                <a:lnTo>
                  <a:pt x="8090" y="58271"/>
                </a:lnTo>
                <a:lnTo>
                  <a:pt x="0" y="94957"/>
                </a:lnTo>
                <a:lnTo>
                  <a:pt x="0" y="902106"/>
                </a:lnTo>
                <a:lnTo>
                  <a:pt x="8090" y="938792"/>
                </a:lnTo>
                <a:lnTo>
                  <a:pt x="30049" y="969006"/>
                </a:lnTo>
                <a:lnTo>
                  <a:pt x="62413" y="989510"/>
                </a:lnTo>
                <a:lnTo>
                  <a:pt x="101714" y="997064"/>
                </a:lnTo>
                <a:lnTo>
                  <a:pt x="1178928" y="997064"/>
                </a:lnTo>
                <a:lnTo>
                  <a:pt x="1218229" y="989510"/>
                </a:lnTo>
                <a:lnTo>
                  <a:pt x="1250592" y="969006"/>
                </a:lnTo>
                <a:lnTo>
                  <a:pt x="1272552" y="938792"/>
                </a:lnTo>
                <a:lnTo>
                  <a:pt x="1280642" y="902106"/>
                </a:lnTo>
                <a:lnTo>
                  <a:pt x="1280642" y="94957"/>
                </a:lnTo>
                <a:lnTo>
                  <a:pt x="1272552" y="58271"/>
                </a:lnTo>
                <a:lnTo>
                  <a:pt x="1250592" y="28057"/>
                </a:lnTo>
                <a:lnTo>
                  <a:pt x="1218229" y="7554"/>
                </a:lnTo>
                <a:lnTo>
                  <a:pt x="1178928" y="0"/>
                </a:lnTo>
                <a:close/>
              </a:path>
            </a:pathLst>
          </a:custGeom>
          <a:solidFill>
            <a:srgbClr val="4AAD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201621" y="4955470"/>
            <a:ext cx="4311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3</a:t>
            </a:r>
            <a:r>
              <a:rPr sz="20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倍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38126" y="5368566"/>
            <a:ext cx="1274445" cy="997585"/>
          </a:xfrm>
          <a:custGeom>
            <a:avLst/>
            <a:gdLst/>
            <a:ahLst/>
            <a:cxnLst/>
            <a:rect l="l" t="t" r="r" b="b"/>
            <a:pathLst>
              <a:path w="1274445" h="997585">
                <a:moveTo>
                  <a:pt x="1172425" y="0"/>
                </a:moveTo>
                <a:lnTo>
                  <a:pt x="101549" y="0"/>
                </a:lnTo>
                <a:lnTo>
                  <a:pt x="62316" y="7554"/>
                </a:lnTo>
                <a:lnTo>
                  <a:pt x="30005" y="28057"/>
                </a:lnTo>
                <a:lnTo>
                  <a:pt x="8078" y="58271"/>
                </a:lnTo>
                <a:lnTo>
                  <a:pt x="0" y="94957"/>
                </a:lnTo>
                <a:lnTo>
                  <a:pt x="0" y="902106"/>
                </a:lnTo>
                <a:lnTo>
                  <a:pt x="8078" y="938792"/>
                </a:lnTo>
                <a:lnTo>
                  <a:pt x="30005" y="969006"/>
                </a:lnTo>
                <a:lnTo>
                  <a:pt x="62316" y="989510"/>
                </a:lnTo>
                <a:lnTo>
                  <a:pt x="101549" y="997064"/>
                </a:lnTo>
                <a:lnTo>
                  <a:pt x="1172425" y="997064"/>
                </a:lnTo>
                <a:lnTo>
                  <a:pt x="1211663" y="989510"/>
                </a:lnTo>
                <a:lnTo>
                  <a:pt x="1243974" y="969006"/>
                </a:lnTo>
                <a:lnTo>
                  <a:pt x="1265898" y="938792"/>
                </a:lnTo>
                <a:lnTo>
                  <a:pt x="1273975" y="902106"/>
                </a:lnTo>
                <a:lnTo>
                  <a:pt x="1273975" y="94957"/>
                </a:lnTo>
                <a:lnTo>
                  <a:pt x="1265898" y="58271"/>
                </a:lnTo>
                <a:lnTo>
                  <a:pt x="1243974" y="28057"/>
                </a:lnTo>
                <a:lnTo>
                  <a:pt x="1211663" y="7554"/>
                </a:lnTo>
                <a:lnTo>
                  <a:pt x="1172425" y="0"/>
                </a:lnTo>
                <a:close/>
              </a:path>
            </a:pathLst>
          </a:custGeom>
          <a:solidFill>
            <a:srgbClr val="9551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116784" y="5506053"/>
            <a:ext cx="789305" cy="7480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065" marR="5080" indent="-127000">
              <a:lnSpc>
                <a:spcPct val="1185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同級分</a:t>
            </a:r>
            <a:r>
              <a:rPr sz="2000" b="1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超篩</a:t>
            </a:r>
            <a:endParaRPr sz="2000">
              <a:latin typeface="Microsoft JhengHei"/>
              <a:cs typeface="Microsoft JhengHe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41571" y="1500263"/>
            <a:ext cx="5753100" cy="5090160"/>
            <a:chOff x="3741571" y="1500263"/>
            <a:chExt cx="5753100" cy="509016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1817" y="1902203"/>
              <a:ext cx="206768" cy="19474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09223" y="5756484"/>
              <a:ext cx="211772" cy="19941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75267" y="2445918"/>
              <a:ext cx="1275715" cy="997585"/>
            </a:xfrm>
            <a:custGeom>
              <a:avLst/>
              <a:gdLst/>
              <a:ahLst/>
              <a:cxnLst/>
              <a:rect l="l" t="t" r="r" b="b"/>
              <a:pathLst>
                <a:path w="1275715" h="997585">
                  <a:moveTo>
                    <a:pt x="1173962" y="0"/>
                  </a:moveTo>
                  <a:lnTo>
                    <a:pt x="101676" y="0"/>
                  </a:lnTo>
                  <a:lnTo>
                    <a:pt x="60441" y="7554"/>
                  </a:lnTo>
                  <a:lnTo>
                    <a:pt x="28306" y="28057"/>
                  </a:lnTo>
                  <a:lnTo>
                    <a:pt x="7437" y="58271"/>
                  </a:lnTo>
                  <a:lnTo>
                    <a:pt x="0" y="94957"/>
                  </a:lnTo>
                  <a:lnTo>
                    <a:pt x="0" y="902106"/>
                  </a:lnTo>
                  <a:lnTo>
                    <a:pt x="7437" y="938792"/>
                  </a:lnTo>
                  <a:lnTo>
                    <a:pt x="28306" y="969006"/>
                  </a:lnTo>
                  <a:lnTo>
                    <a:pt x="60441" y="989510"/>
                  </a:lnTo>
                  <a:lnTo>
                    <a:pt x="101676" y="997064"/>
                  </a:lnTo>
                  <a:lnTo>
                    <a:pt x="147904" y="997064"/>
                  </a:lnTo>
                  <a:lnTo>
                    <a:pt x="147904" y="237401"/>
                  </a:lnTo>
                  <a:lnTo>
                    <a:pt x="155991" y="200709"/>
                  </a:lnTo>
                  <a:lnTo>
                    <a:pt x="177944" y="170495"/>
                  </a:lnTo>
                  <a:lnTo>
                    <a:pt x="210295" y="149995"/>
                  </a:lnTo>
                  <a:lnTo>
                    <a:pt x="249580" y="142443"/>
                  </a:lnTo>
                  <a:lnTo>
                    <a:pt x="1275638" y="142443"/>
                  </a:lnTo>
                  <a:lnTo>
                    <a:pt x="1275638" y="94957"/>
                  </a:lnTo>
                  <a:lnTo>
                    <a:pt x="1267551" y="58271"/>
                  </a:lnTo>
                  <a:lnTo>
                    <a:pt x="1245598" y="28057"/>
                  </a:lnTo>
                  <a:lnTo>
                    <a:pt x="1213247" y="7554"/>
                  </a:lnTo>
                  <a:lnTo>
                    <a:pt x="1173962" y="0"/>
                  </a:lnTo>
                  <a:close/>
                </a:path>
              </a:pathLst>
            </a:custGeom>
            <a:solidFill>
              <a:srgbClr val="EF46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70918" y="3425845"/>
              <a:ext cx="1279525" cy="997585"/>
            </a:xfrm>
            <a:custGeom>
              <a:avLst/>
              <a:gdLst/>
              <a:ahLst/>
              <a:cxnLst/>
              <a:rect l="l" t="t" r="r" b="b"/>
              <a:pathLst>
                <a:path w="1279525" h="997585">
                  <a:moveTo>
                    <a:pt x="1177404" y="0"/>
                  </a:moveTo>
                  <a:lnTo>
                    <a:pt x="101587" y="0"/>
                  </a:lnTo>
                  <a:lnTo>
                    <a:pt x="62338" y="7554"/>
                  </a:lnTo>
                  <a:lnTo>
                    <a:pt x="30014" y="28057"/>
                  </a:lnTo>
                  <a:lnTo>
                    <a:pt x="8080" y="58271"/>
                  </a:lnTo>
                  <a:lnTo>
                    <a:pt x="0" y="94957"/>
                  </a:lnTo>
                  <a:lnTo>
                    <a:pt x="0" y="902106"/>
                  </a:lnTo>
                  <a:lnTo>
                    <a:pt x="8080" y="938792"/>
                  </a:lnTo>
                  <a:lnTo>
                    <a:pt x="30014" y="969006"/>
                  </a:lnTo>
                  <a:lnTo>
                    <a:pt x="62338" y="989510"/>
                  </a:lnTo>
                  <a:lnTo>
                    <a:pt x="101587" y="997064"/>
                  </a:lnTo>
                  <a:lnTo>
                    <a:pt x="152374" y="997064"/>
                  </a:lnTo>
                  <a:lnTo>
                    <a:pt x="152374" y="237401"/>
                  </a:lnTo>
                  <a:lnTo>
                    <a:pt x="160455" y="200709"/>
                  </a:lnTo>
                  <a:lnTo>
                    <a:pt x="182387" y="170495"/>
                  </a:lnTo>
                  <a:lnTo>
                    <a:pt x="214707" y="149995"/>
                  </a:lnTo>
                  <a:lnTo>
                    <a:pt x="253949" y="142443"/>
                  </a:lnTo>
                  <a:lnTo>
                    <a:pt x="1278978" y="142443"/>
                  </a:lnTo>
                  <a:lnTo>
                    <a:pt x="1278978" y="94957"/>
                  </a:lnTo>
                  <a:lnTo>
                    <a:pt x="1270899" y="58271"/>
                  </a:lnTo>
                  <a:lnTo>
                    <a:pt x="1248970" y="28057"/>
                  </a:lnTo>
                  <a:lnTo>
                    <a:pt x="1216651" y="7554"/>
                  </a:lnTo>
                  <a:lnTo>
                    <a:pt x="1177404" y="0"/>
                  </a:lnTo>
                  <a:close/>
                </a:path>
              </a:pathLst>
            </a:custGeom>
            <a:solidFill>
              <a:srgbClr val="5C8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741571" y="4401099"/>
              <a:ext cx="1280795" cy="997585"/>
            </a:xfrm>
            <a:custGeom>
              <a:avLst/>
              <a:gdLst/>
              <a:ahLst/>
              <a:cxnLst/>
              <a:rect l="l" t="t" r="r" b="b"/>
              <a:pathLst>
                <a:path w="1280795" h="997585">
                  <a:moveTo>
                    <a:pt x="1178928" y="0"/>
                  </a:moveTo>
                  <a:lnTo>
                    <a:pt x="101701" y="0"/>
                  </a:lnTo>
                  <a:lnTo>
                    <a:pt x="62407" y="7554"/>
                  </a:lnTo>
                  <a:lnTo>
                    <a:pt x="30048" y="28057"/>
                  </a:lnTo>
                  <a:lnTo>
                    <a:pt x="8089" y="58271"/>
                  </a:lnTo>
                  <a:lnTo>
                    <a:pt x="0" y="94957"/>
                  </a:lnTo>
                  <a:lnTo>
                    <a:pt x="0" y="902106"/>
                  </a:lnTo>
                  <a:lnTo>
                    <a:pt x="8089" y="938792"/>
                  </a:lnTo>
                  <a:lnTo>
                    <a:pt x="30048" y="969006"/>
                  </a:lnTo>
                  <a:lnTo>
                    <a:pt x="62407" y="989510"/>
                  </a:lnTo>
                  <a:lnTo>
                    <a:pt x="101701" y="997064"/>
                  </a:lnTo>
                  <a:lnTo>
                    <a:pt x="152565" y="997064"/>
                  </a:lnTo>
                  <a:lnTo>
                    <a:pt x="152565" y="237401"/>
                  </a:lnTo>
                  <a:lnTo>
                    <a:pt x="160655" y="200709"/>
                  </a:lnTo>
                  <a:lnTo>
                    <a:pt x="182614" y="170495"/>
                  </a:lnTo>
                  <a:lnTo>
                    <a:pt x="214978" y="149995"/>
                  </a:lnTo>
                  <a:lnTo>
                    <a:pt x="254279" y="142443"/>
                  </a:lnTo>
                  <a:lnTo>
                    <a:pt x="1280642" y="142443"/>
                  </a:lnTo>
                  <a:lnTo>
                    <a:pt x="1280642" y="94957"/>
                  </a:lnTo>
                  <a:lnTo>
                    <a:pt x="1272550" y="58271"/>
                  </a:lnTo>
                  <a:lnTo>
                    <a:pt x="1250588" y="28057"/>
                  </a:lnTo>
                  <a:lnTo>
                    <a:pt x="1218224" y="7554"/>
                  </a:lnTo>
                  <a:lnTo>
                    <a:pt x="1178928" y="0"/>
                  </a:lnTo>
                  <a:close/>
                </a:path>
              </a:pathLst>
            </a:custGeom>
            <a:solidFill>
              <a:srgbClr val="2AA0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838128" y="5368565"/>
              <a:ext cx="1274445" cy="997585"/>
            </a:xfrm>
            <a:custGeom>
              <a:avLst/>
              <a:gdLst/>
              <a:ahLst/>
              <a:cxnLst/>
              <a:rect l="l" t="t" r="r" b="b"/>
              <a:pathLst>
                <a:path w="1274445" h="997585">
                  <a:moveTo>
                    <a:pt x="1172425" y="0"/>
                  </a:moveTo>
                  <a:lnTo>
                    <a:pt x="101549" y="0"/>
                  </a:lnTo>
                  <a:lnTo>
                    <a:pt x="62311" y="7554"/>
                  </a:lnTo>
                  <a:lnTo>
                    <a:pt x="30000" y="28057"/>
                  </a:lnTo>
                  <a:lnTo>
                    <a:pt x="8076" y="58271"/>
                  </a:lnTo>
                  <a:lnTo>
                    <a:pt x="0" y="94957"/>
                  </a:lnTo>
                  <a:lnTo>
                    <a:pt x="0" y="902106"/>
                  </a:lnTo>
                  <a:lnTo>
                    <a:pt x="8076" y="938792"/>
                  </a:lnTo>
                  <a:lnTo>
                    <a:pt x="30000" y="969006"/>
                  </a:lnTo>
                  <a:lnTo>
                    <a:pt x="62311" y="989510"/>
                  </a:lnTo>
                  <a:lnTo>
                    <a:pt x="101549" y="997064"/>
                  </a:lnTo>
                  <a:lnTo>
                    <a:pt x="152323" y="997064"/>
                  </a:lnTo>
                  <a:lnTo>
                    <a:pt x="152323" y="237401"/>
                  </a:lnTo>
                  <a:lnTo>
                    <a:pt x="159752" y="200709"/>
                  </a:lnTo>
                  <a:lnTo>
                    <a:pt x="180595" y="170495"/>
                  </a:lnTo>
                  <a:lnTo>
                    <a:pt x="212690" y="149995"/>
                  </a:lnTo>
                  <a:lnTo>
                    <a:pt x="253873" y="142443"/>
                  </a:lnTo>
                  <a:lnTo>
                    <a:pt x="1273975" y="142443"/>
                  </a:lnTo>
                  <a:lnTo>
                    <a:pt x="1273975" y="94957"/>
                  </a:lnTo>
                  <a:lnTo>
                    <a:pt x="1265896" y="58271"/>
                  </a:lnTo>
                  <a:lnTo>
                    <a:pt x="1243969" y="28057"/>
                  </a:lnTo>
                  <a:lnTo>
                    <a:pt x="1211658" y="7554"/>
                  </a:lnTo>
                  <a:lnTo>
                    <a:pt x="1172425" y="0"/>
                  </a:lnTo>
                  <a:close/>
                </a:path>
              </a:pathLst>
            </a:custGeom>
            <a:solidFill>
              <a:srgbClr val="794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588001" y="1500263"/>
              <a:ext cx="133985" cy="346075"/>
            </a:xfrm>
            <a:custGeom>
              <a:avLst/>
              <a:gdLst/>
              <a:ahLst/>
              <a:cxnLst/>
              <a:rect l="l" t="t" r="r" b="b"/>
              <a:pathLst>
                <a:path w="133984" h="346075">
                  <a:moveTo>
                    <a:pt x="0" y="0"/>
                  </a:moveTo>
                  <a:lnTo>
                    <a:pt x="6036" y="20126"/>
                  </a:lnTo>
                  <a:lnTo>
                    <a:pt x="10350" y="41067"/>
                  </a:lnTo>
                  <a:lnTo>
                    <a:pt x="12940" y="62009"/>
                  </a:lnTo>
                  <a:lnTo>
                    <a:pt x="13804" y="82143"/>
                  </a:lnTo>
                  <a:lnTo>
                    <a:pt x="13804" y="345859"/>
                  </a:lnTo>
                  <a:lnTo>
                    <a:pt x="133400" y="345859"/>
                  </a:lnTo>
                  <a:lnTo>
                    <a:pt x="133400" y="194538"/>
                  </a:lnTo>
                  <a:lnTo>
                    <a:pt x="129160" y="153335"/>
                  </a:lnTo>
                  <a:lnTo>
                    <a:pt x="116725" y="114563"/>
                  </a:lnTo>
                  <a:lnTo>
                    <a:pt x="96528" y="79034"/>
                  </a:lnTo>
                  <a:lnTo>
                    <a:pt x="68999" y="47561"/>
                  </a:lnTo>
                  <a:lnTo>
                    <a:pt x="34499" y="20532"/>
                  </a:lnTo>
                  <a:lnTo>
                    <a:pt x="17249" y="98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22261" y="2087598"/>
              <a:ext cx="203441" cy="24147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756571" y="2131224"/>
              <a:ext cx="5738495" cy="4458970"/>
            </a:xfrm>
            <a:custGeom>
              <a:avLst/>
              <a:gdLst/>
              <a:ahLst/>
              <a:cxnLst/>
              <a:rect l="l" t="t" r="r" b="b"/>
              <a:pathLst>
                <a:path w="5738495" h="4458970">
                  <a:moveTo>
                    <a:pt x="525272" y="3492843"/>
                  </a:moveTo>
                  <a:lnTo>
                    <a:pt x="514972" y="3469246"/>
                  </a:lnTo>
                  <a:lnTo>
                    <a:pt x="505104" y="3444430"/>
                  </a:lnTo>
                  <a:lnTo>
                    <a:pt x="496100" y="3418802"/>
                  </a:lnTo>
                  <a:lnTo>
                    <a:pt x="488403" y="3392767"/>
                  </a:lnTo>
                  <a:lnTo>
                    <a:pt x="488403" y="3379711"/>
                  </a:lnTo>
                  <a:lnTo>
                    <a:pt x="87541" y="3379711"/>
                  </a:lnTo>
                  <a:lnTo>
                    <a:pt x="64147" y="3378898"/>
                  </a:lnTo>
                  <a:lnTo>
                    <a:pt x="42037" y="3376447"/>
                  </a:lnTo>
                  <a:lnTo>
                    <a:pt x="20802" y="3372358"/>
                  </a:lnTo>
                  <a:lnTo>
                    <a:pt x="0" y="3366655"/>
                  </a:lnTo>
                  <a:lnTo>
                    <a:pt x="26860" y="3408184"/>
                  </a:lnTo>
                  <a:lnTo>
                    <a:pt x="62357" y="3443033"/>
                  </a:lnTo>
                  <a:lnTo>
                    <a:pt x="105156" y="3469729"/>
                  </a:lnTo>
                  <a:lnTo>
                    <a:pt x="153924" y="3486823"/>
                  </a:lnTo>
                  <a:lnTo>
                    <a:pt x="207340" y="3492843"/>
                  </a:lnTo>
                  <a:lnTo>
                    <a:pt x="525272" y="3492843"/>
                  </a:lnTo>
                  <a:close/>
                </a:path>
                <a:path w="5738495" h="4458970">
                  <a:moveTo>
                    <a:pt x="1325664" y="0"/>
                  </a:moveTo>
                  <a:lnTo>
                    <a:pt x="808012" y="0"/>
                  </a:lnTo>
                  <a:lnTo>
                    <a:pt x="776541" y="38176"/>
                  </a:lnTo>
                  <a:lnTo>
                    <a:pt x="738200" y="69303"/>
                  </a:lnTo>
                  <a:lnTo>
                    <a:pt x="693864" y="92557"/>
                  </a:lnTo>
                  <a:lnTo>
                    <a:pt x="644436" y="107124"/>
                  </a:lnTo>
                  <a:lnTo>
                    <a:pt x="590778" y="112166"/>
                  </a:lnTo>
                  <a:lnTo>
                    <a:pt x="581533" y="112166"/>
                  </a:lnTo>
                  <a:lnTo>
                    <a:pt x="553872" y="110553"/>
                  </a:lnTo>
                  <a:lnTo>
                    <a:pt x="526656" y="105702"/>
                  </a:lnTo>
                  <a:lnTo>
                    <a:pt x="500291" y="97612"/>
                  </a:lnTo>
                  <a:lnTo>
                    <a:pt x="475234" y="86283"/>
                  </a:lnTo>
                  <a:lnTo>
                    <a:pt x="499732" y="124968"/>
                  </a:lnTo>
                  <a:lnTo>
                    <a:pt x="531037" y="158508"/>
                  </a:lnTo>
                  <a:lnTo>
                    <a:pt x="568248" y="186055"/>
                  </a:lnTo>
                  <a:lnTo>
                    <a:pt x="610463" y="206768"/>
                  </a:lnTo>
                  <a:lnTo>
                    <a:pt x="656793" y="219811"/>
                  </a:lnTo>
                  <a:lnTo>
                    <a:pt x="706335" y="224345"/>
                  </a:lnTo>
                  <a:lnTo>
                    <a:pt x="760463" y="218897"/>
                  </a:lnTo>
                  <a:lnTo>
                    <a:pt x="811047" y="203492"/>
                  </a:lnTo>
                  <a:lnTo>
                    <a:pt x="856742" y="179616"/>
                  </a:lnTo>
                  <a:lnTo>
                    <a:pt x="896239" y="148678"/>
                  </a:lnTo>
                  <a:lnTo>
                    <a:pt x="928179" y="112166"/>
                  </a:lnTo>
                  <a:lnTo>
                    <a:pt x="1325664" y="112166"/>
                  </a:lnTo>
                  <a:lnTo>
                    <a:pt x="1325664" y="0"/>
                  </a:lnTo>
                  <a:close/>
                </a:path>
                <a:path w="5738495" h="4458970">
                  <a:moveTo>
                    <a:pt x="1505750" y="2478024"/>
                  </a:moveTo>
                  <a:lnTo>
                    <a:pt x="1501495" y="2436228"/>
                  </a:lnTo>
                  <a:lnTo>
                    <a:pt x="1488986" y="2396058"/>
                  </a:lnTo>
                  <a:lnTo>
                    <a:pt x="1468678" y="2359126"/>
                  </a:lnTo>
                  <a:lnTo>
                    <a:pt x="1441005" y="2327046"/>
                  </a:lnTo>
                  <a:lnTo>
                    <a:pt x="1406321" y="2302230"/>
                  </a:lnTo>
                  <a:lnTo>
                    <a:pt x="1371638" y="2283904"/>
                  </a:lnTo>
                  <a:lnTo>
                    <a:pt x="1377708" y="2303386"/>
                  </a:lnTo>
                  <a:lnTo>
                    <a:pt x="1382039" y="2323261"/>
                  </a:lnTo>
                  <a:lnTo>
                    <a:pt x="1384642" y="2343962"/>
                  </a:lnTo>
                  <a:lnTo>
                    <a:pt x="1385506" y="2365870"/>
                  </a:lnTo>
                  <a:lnTo>
                    <a:pt x="1385506" y="3172549"/>
                  </a:lnTo>
                  <a:lnTo>
                    <a:pt x="1379766" y="3220694"/>
                  </a:lnTo>
                  <a:lnTo>
                    <a:pt x="1363345" y="3264535"/>
                  </a:lnTo>
                  <a:lnTo>
                    <a:pt x="1337462" y="3302939"/>
                  </a:lnTo>
                  <a:lnTo>
                    <a:pt x="1303324" y="3334791"/>
                  </a:lnTo>
                  <a:lnTo>
                    <a:pt x="1262151" y="3358934"/>
                  </a:lnTo>
                  <a:lnTo>
                    <a:pt x="1215148" y="3374250"/>
                  </a:lnTo>
                  <a:lnTo>
                    <a:pt x="1163535" y="3379609"/>
                  </a:lnTo>
                  <a:lnTo>
                    <a:pt x="812063" y="3379609"/>
                  </a:lnTo>
                  <a:lnTo>
                    <a:pt x="815606" y="3389312"/>
                  </a:lnTo>
                  <a:lnTo>
                    <a:pt x="856513" y="3452406"/>
                  </a:lnTo>
                  <a:lnTo>
                    <a:pt x="885482" y="3483140"/>
                  </a:lnTo>
                  <a:lnTo>
                    <a:pt x="917067" y="3510648"/>
                  </a:lnTo>
                  <a:lnTo>
                    <a:pt x="950798" y="3534905"/>
                  </a:lnTo>
                  <a:lnTo>
                    <a:pt x="944587" y="3524529"/>
                  </a:lnTo>
                  <a:lnTo>
                    <a:pt x="933907" y="3502152"/>
                  </a:lnTo>
                  <a:lnTo>
                    <a:pt x="927684" y="3491776"/>
                  </a:lnTo>
                  <a:lnTo>
                    <a:pt x="1279144" y="3491776"/>
                  </a:lnTo>
                  <a:lnTo>
                    <a:pt x="1331023" y="3486175"/>
                  </a:lnTo>
                  <a:lnTo>
                    <a:pt x="1378673" y="3470237"/>
                  </a:lnTo>
                  <a:lnTo>
                    <a:pt x="1420761" y="3445256"/>
                  </a:lnTo>
                  <a:lnTo>
                    <a:pt x="1455877" y="3412490"/>
                  </a:lnTo>
                  <a:lnTo>
                    <a:pt x="1482674" y="3373234"/>
                  </a:lnTo>
                  <a:lnTo>
                    <a:pt x="1499755" y="3328784"/>
                  </a:lnTo>
                  <a:lnTo>
                    <a:pt x="1505750" y="3280397"/>
                  </a:lnTo>
                  <a:lnTo>
                    <a:pt x="1505750" y="2478024"/>
                  </a:lnTo>
                  <a:close/>
                </a:path>
                <a:path w="5738495" h="4458970">
                  <a:moveTo>
                    <a:pt x="1894281" y="1938045"/>
                  </a:moveTo>
                  <a:lnTo>
                    <a:pt x="1145679" y="1938045"/>
                  </a:lnTo>
                  <a:lnTo>
                    <a:pt x="1094244" y="1941334"/>
                  </a:lnTo>
                  <a:lnTo>
                    <a:pt x="1045019" y="1950897"/>
                  </a:lnTo>
                  <a:lnTo>
                    <a:pt x="998499" y="1966277"/>
                  </a:lnTo>
                  <a:lnTo>
                    <a:pt x="955167" y="1987003"/>
                  </a:lnTo>
                  <a:lnTo>
                    <a:pt x="915517" y="2012607"/>
                  </a:lnTo>
                  <a:lnTo>
                    <a:pt x="880059" y="2042629"/>
                  </a:lnTo>
                  <a:lnTo>
                    <a:pt x="849287" y="2076615"/>
                  </a:lnTo>
                  <a:lnTo>
                    <a:pt x="823671" y="2114092"/>
                  </a:lnTo>
                  <a:lnTo>
                    <a:pt x="803732" y="2154593"/>
                  </a:lnTo>
                  <a:lnTo>
                    <a:pt x="997813" y="2154593"/>
                  </a:lnTo>
                  <a:lnTo>
                    <a:pt x="1032725" y="2124024"/>
                  </a:lnTo>
                  <a:lnTo>
                    <a:pt x="1072261" y="2097659"/>
                  </a:lnTo>
                  <a:lnTo>
                    <a:pt x="1115656" y="2076094"/>
                  </a:lnTo>
                  <a:lnTo>
                    <a:pt x="1162113" y="2059965"/>
                  </a:lnTo>
                  <a:lnTo>
                    <a:pt x="1210894" y="2049830"/>
                  </a:lnTo>
                  <a:lnTo>
                    <a:pt x="1261211" y="2046325"/>
                  </a:lnTo>
                  <a:lnTo>
                    <a:pt x="1894281" y="2046325"/>
                  </a:lnTo>
                  <a:lnTo>
                    <a:pt x="1894281" y="1938045"/>
                  </a:lnTo>
                  <a:close/>
                </a:path>
                <a:path w="5738495" h="4458970">
                  <a:moveTo>
                    <a:pt x="2956496" y="3871468"/>
                  </a:moveTo>
                  <a:lnTo>
                    <a:pt x="1135748" y="3871468"/>
                  </a:lnTo>
                  <a:lnTo>
                    <a:pt x="1085443" y="3869588"/>
                  </a:lnTo>
                  <a:lnTo>
                    <a:pt x="1036281" y="3864089"/>
                  </a:lnTo>
                  <a:lnTo>
                    <a:pt x="988377" y="3855186"/>
                  </a:lnTo>
                  <a:lnTo>
                    <a:pt x="941844" y="3843083"/>
                  </a:lnTo>
                  <a:lnTo>
                    <a:pt x="896785" y="3827996"/>
                  </a:lnTo>
                  <a:lnTo>
                    <a:pt x="853338" y="3809720"/>
                  </a:lnTo>
                  <a:lnTo>
                    <a:pt x="811593" y="3788664"/>
                  </a:lnTo>
                  <a:lnTo>
                    <a:pt x="771677" y="3765029"/>
                  </a:lnTo>
                  <a:lnTo>
                    <a:pt x="733691" y="3738994"/>
                  </a:lnTo>
                  <a:lnTo>
                    <a:pt x="733691" y="3743287"/>
                  </a:lnTo>
                  <a:lnTo>
                    <a:pt x="736193" y="3744938"/>
                  </a:lnTo>
                  <a:lnTo>
                    <a:pt x="765238" y="3777665"/>
                  </a:lnTo>
                  <a:lnTo>
                    <a:pt x="799680" y="3810901"/>
                  </a:lnTo>
                  <a:lnTo>
                    <a:pt x="836803" y="3841686"/>
                  </a:lnTo>
                  <a:lnTo>
                    <a:pt x="876439" y="3869880"/>
                  </a:lnTo>
                  <a:lnTo>
                    <a:pt x="918387" y="3895306"/>
                  </a:lnTo>
                  <a:lnTo>
                    <a:pt x="962444" y="3917823"/>
                  </a:lnTo>
                  <a:lnTo>
                    <a:pt x="1008430" y="3937292"/>
                  </a:lnTo>
                  <a:lnTo>
                    <a:pt x="1056157" y="3953560"/>
                  </a:lnTo>
                  <a:lnTo>
                    <a:pt x="1105408" y="3966476"/>
                  </a:lnTo>
                  <a:lnTo>
                    <a:pt x="1156017" y="3975887"/>
                  </a:lnTo>
                  <a:lnTo>
                    <a:pt x="1207782" y="3981640"/>
                  </a:lnTo>
                  <a:lnTo>
                    <a:pt x="1260513" y="3983583"/>
                  </a:lnTo>
                  <a:lnTo>
                    <a:pt x="2956496" y="3983583"/>
                  </a:lnTo>
                  <a:lnTo>
                    <a:pt x="2956496" y="3871468"/>
                  </a:lnTo>
                  <a:close/>
                </a:path>
                <a:path w="5738495" h="4458970">
                  <a:moveTo>
                    <a:pt x="3533444" y="1501432"/>
                  </a:moveTo>
                  <a:lnTo>
                    <a:pt x="3529126" y="1459598"/>
                  </a:lnTo>
                  <a:lnTo>
                    <a:pt x="3516147" y="1419377"/>
                  </a:lnTo>
                  <a:lnTo>
                    <a:pt x="3494519" y="1382395"/>
                  </a:lnTo>
                  <a:lnTo>
                    <a:pt x="3464242" y="1350276"/>
                  </a:lnTo>
                  <a:lnTo>
                    <a:pt x="3433102" y="1325448"/>
                  </a:lnTo>
                  <a:lnTo>
                    <a:pt x="3395040" y="1307084"/>
                  </a:lnTo>
                  <a:lnTo>
                    <a:pt x="3403765" y="1326527"/>
                  </a:lnTo>
                  <a:lnTo>
                    <a:pt x="3409454" y="1345958"/>
                  </a:lnTo>
                  <a:lnTo>
                    <a:pt x="3412553" y="1365389"/>
                  </a:lnTo>
                  <a:lnTo>
                    <a:pt x="3413493" y="1384820"/>
                  </a:lnTo>
                  <a:lnTo>
                    <a:pt x="3413493" y="1648269"/>
                  </a:lnTo>
                  <a:lnTo>
                    <a:pt x="3533444" y="1648269"/>
                  </a:lnTo>
                  <a:lnTo>
                    <a:pt x="3533444" y="1501432"/>
                  </a:lnTo>
                  <a:close/>
                </a:path>
                <a:path w="5738495" h="4458970">
                  <a:moveTo>
                    <a:pt x="4448911" y="164007"/>
                  </a:moveTo>
                  <a:lnTo>
                    <a:pt x="4418723" y="125476"/>
                  </a:lnTo>
                  <a:lnTo>
                    <a:pt x="4383913" y="91478"/>
                  </a:lnTo>
                  <a:lnTo>
                    <a:pt x="4345000" y="62306"/>
                  </a:lnTo>
                  <a:lnTo>
                    <a:pt x="4302430" y="38277"/>
                  </a:lnTo>
                  <a:lnTo>
                    <a:pt x="4256722" y="19685"/>
                  </a:lnTo>
                  <a:lnTo>
                    <a:pt x="4208335" y="6819"/>
                  </a:lnTo>
                  <a:lnTo>
                    <a:pt x="4157776" y="0"/>
                  </a:lnTo>
                  <a:lnTo>
                    <a:pt x="4139298" y="0"/>
                  </a:lnTo>
                  <a:lnTo>
                    <a:pt x="2845397" y="0"/>
                  </a:lnTo>
                  <a:lnTo>
                    <a:pt x="2845397" y="258965"/>
                  </a:lnTo>
                  <a:lnTo>
                    <a:pt x="2839656" y="307365"/>
                  </a:lnTo>
                  <a:lnTo>
                    <a:pt x="2823248" y="351853"/>
                  </a:lnTo>
                  <a:lnTo>
                    <a:pt x="2797378" y="391121"/>
                  </a:lnTo>
                  <a:lnTo>
                    <a:pt x="2763266" y="423900"/>
                  </a:lnTo>
                  <a:lnTo>
                    <a:pt x="2722118" y="448906"/>
                  </a:lnTo>
                  <a:lnTo>
                    <a:pt x="2675153" y="464845"/>
                  </a:lnTo>
                  <a:lnTo>
                    <a:pt x="2623578" y="470446"/>
                  </a:lnTo>
                  <a:lnTo>
                    <a:pt x="1546872" y="470446"/>
                  </a:lnTo>
                  <a:lnTo>
                    <a:pt x="1523403" y="469569"/>
                  </a:lnTo>
                  <a:lnTo>
                    <a:pt x="1501228" y="466661"/>
                  </a:lnTo>
                  <a:lnTo>
                    <a:pt x="1479931" y="461340"/>
                  </a:lnTo>
                  <a:lnTo>
                    <a:pt x="1459064" y="453174"/>
                  </a:lnTo>
                  <a:lnTo>
                    <a:pt x="1486014" y="494817"/>
                  </a:lnTo>
                  <a:lnTo>
                    <a:pt x="1521612" y="530453"/>
                  </a:lnTo>
                  <a:lnTo>
                    <a:pt x="1564538" y="558215"/>
                  </a:lnTo>
                  <a:lnTo>
                    <a:pt x="1613446" y="576237"/>
                  </a:lnTo>
                  <a:lnTo>
                    <a:pt x="1667014" y="582663"/>
                  </a:lnTo>
                  <a:lnTo>
                    <a:pt x="2739110" y="582663"/>
                  </a:lnTo>
                  <a:lnTo>
                    <a:pt x="2790939" y="577062"/>
                  </a:lnTo>
                  <a:lnTo>
                    <a:pt x="2838564" y="561124"/>
                  </a:lnTo>
                  <a:lnTo>
                    <a:pt x="2880601" y="536117"/>
                  </a:lnTo>
                  <a:lnTo>
                    <a:pt x="2915704" y="503339"/>
                  </a:lnTo>
                  <a:lnTo>
                    <a:pt x="2942475" y="464058"/>
                  </a:lnTo>
                  <a:lnTo>
                    <a:pt x="2959544" y="419582"/>
                  </a:lnTo>
                  <a:lnTo>
                    <a:pt x="2965539" y="371170"/>
                  </a:lnTo>
                  <a:lnTo>
                    <a:pt x="2965539" y="112217"/>
                  </a:lnTo>
                  <a:lnTo>
                    <a:pt x="4254830" y="112217"/>
                  </a:lnTo>
                  <a:lnTo>
                    <a:pt x="4306595" y="115455"/>
                  </a:lnTo>
                  <a:lnTo>
                    <a:pt x="4357065" y="125158"/>
                  </a:lnTo>
                  <a:lnTo>
                    <a:pt x="4404944" y="141351"/>
                  </a:lnTo>
                  <a:lnTo>
                    <a:pt x="4448911" y="164007"/>
                  </a:lnTo>
                  <a:close/>
                </a:path>
                <a:path w="5738495" h="4458970">
                  <a:moveTo>
                    <a:pt x="4480585" y="1424038"/>
                  </a:moveTo>
                  <a:lnTo>
                    <a:pt x="4116311" y="1424038"/>
                  </a:lnTo>
                  <a:lnTo>
                    <a:pt x="4092892" y="1423162"/>
                  </a:lnTo>
                  <a:lnTo>
                    <a:pt x="4070769" y="1420266"/>
                  </a:lnTo>
                  <a:lnTo>
                    <a:pt x="4049522" y="1414945"/>
                  </a:lnTo>
                  <a:lnTo>
                    <a:pt x="4028694" y="1406791"/>
                  </a:lnTo>
                  <a:lnTo>
                    <a:pt x="4055592" y="1450035"/>
                  </a:lnTo>
                  <a:lnTo>
                    <a:pt x="4091114" y="1485836"/>
                  </a:lnTo>
                  <a:lnTo>
                    <a:pt x="4133939" y="1512938"/>
                  </a:lnTo>
                  <a:lnTo>
                    <a:pt x="4182745" y="1530108"/>
                  </a:lnTo>
                  <a:lnTo>
                    <a:pt x="4236199" y="1536103"/>
                  </a:lnTo>
                  <a:lnTo>
                    <a:pt x="4406811" y="1536103"/>
                  </a:lnTo>
                  <a:lnTo>
                    <a:pt x="4429290" y="1511998"/>
                  </a:lnTo>
                  <a:lnTo>
                    <a:pt x="4448314" y="1485455"/>
                  </a:lnTo>
                  <a:lnTo>
                    <a:pt x="4463872" y="1457299"/>
                  </a:lnTo>
                  <a:lnTo>
                    <a:pt x="4475975" y="1428343"/>
                  </a:lnTo>
                  <a:lnTo>
                    <a:pt x="4480585" y="1428343"/>
                  </a:lnTo>
                  <a:lnTo>
                    <a:pt x="4480585" y="1424038"/>
                  </a:lnTo>
                  <a:close/>
                </a:path>
                <a:path w="5738495" h="4458970">
                  <a:moveTo>
                    <a:pt x="4595647" y="3444659"/>
                  </a:moveTo>
                  <a:lnTo>
                    <a:pt x="4591405" y="3402711"/>
                  </a:lnTo>
                  <a:lnTo>
                    <a:pt x="4578972" y="3362388"/>
                  </a:lnTo>
                  <a:lnTo>
                    <a:pt x="4558779" y="3325317"/>
                  </a:lnTo>
                  <a:lnTo>
                    <a:pt x="4531245" y="3293110"/>
                  </a:lnTo>
                  <a:lnTo>
                    <a:pt x="4500194" y="3268218"/>
                  </a:lnTo>
                  <a:lnTo>
                    <a:pt x="4462246" y="3249815"/>
                  </a:lnTo>
                  <a:lnTo>
                    <a:pt x="4469003" y="3269297"/>
                  </a:lnTo>
                  <a:lnTo>
                    <a:pt x="4474896" y="3288779"/>
                  </a:lnTo>
                  <a:lnTo>
                    <a:pt x="4479074" y="3308261"/>
                  </a:lnTo>
                  <a:lnTo>
                    <a:pt x="4480649" y="3327755"/>
                  </a:lnTo>
                  <a:lnTo>
                    <a:pt x="4480649" y="3583203"/>
                  </a:lnTo>
                  <a:lnTo>
                    <a:pt x="4595647" y="3583203"/>
                  </a:lnTo>
                  <a:lnTo>
                    <a:pt x="4595647" y="3444659"/>
                  </a:lnTo>
                  <a:close/>
                </a:path>
                <a:path w="5738495" h="4458970">
                  <a:moveTo>
                    <a:pt x="5534457" y="521449"/>
                  </a:moveTo>
                  <a:lnTo>
                    <a:pt x="5530189" y="479615"/>
                  </a:lnTo>
                  <a:lnTo>
                    <a:pt x="5517705" y="439407"/>
                  </a:lnTo>
                  <a:lnTo>
                    <a:pt x="5497423" y="402437"/>
                  </a:lnTo>
                  <a:lnTo>
                    <a:pt x="5469775" y="370332"/>
                  </a:lnTo>
                  <a:lnTo>
                    <a:pt x="5435117" y="345516"/>
                  </a:lnTo>
                  <a:lnTo>
                    <a:pt x="5400472" y="327164"/>
                  </a:lnTo>
                  <a:lnTo>
                    <a:pt x="5406606" y="346595"/>
                  </a:lnTo>
                  <a:lnTo>
                    <a:pt x="5411444" y="366014"/>
                  </a:lnTo>
                  <a:lnTo>
                    <a:pt x="5415407" y="385445"/>
                  </a:lnTo>
                  <a:lnTo>
                    <a:pt x="5418950" y="404876"/>
                  </a:lnTo>
                  <a:lnTo>
                    <a:pt x="5418950" y="1216533"/>
                  </a:lnTo>
                  <a:lnTo>
                    <a:pt x="5412956" y="1264716"/>
                  </a:lnTo>
                  <a:lnTo>
                    <a:pt x="5395887" y="1308582"/>
                  </a:lnTo>
                  <a:lnTo>
                    <a:pt x="5369128" y="1347025"/>
                  </a:lnTo>
                  <a:lnTo>
                    <a:pt x="5334038" y="1378902"/>
                  </a:lnTo>
                  <a:lnTo>
                    <a:pt x="5291988" y="1403057"/>
                  </a:lnTo>
                  <a:lnTo>
                    <a:pt x="5244376" y="1418399"/>
                  </a:lnTo>
                  <a:lnTo>
                    <a:pt x="5192560" y="1423758"/>
                  </a:lnTo>
                  <a:lnTo>
                    <a:pt x="4799838" y="1423758"/>
                  </a:lnTo>
                  <a:lnTo>
                    <a:pt x="4788611" y="1469478"/>
                  </a:lnTo>
                  <a:lnTo>
                    <a:pt x="4773981" y="1513852"/>
                  </a:lnTo>
                  <a:lnTo>
                    <a:pt x="4756112" y="1556753"/>
                  </a:lnTo>
                  <a:lnTo>
                    <a:pt x="4735106" y="1598041"/>
                  </a:lnTo>
                  <a:lnTo>
                    <a:pt x="4711128" y="1637601"/>
                  </a:lnTo>
                  <a:lnTo>
                    <a:pt x="4684306" y="1675295"/>
                  </a:lnTo>
                  <a:lnTo>
                    <a:pt x="4654766" y="1711007"/>
                  </a:lnTo>
                  <a:lnTo>
                    <a:pt x="4622660" y="1744599"/>
                  </a:lnTo>
                  <a:lnTo>
                    <a:pt x="4588116" y="1775929"/>
                  </a:lnTo>
                  <a:lnTo>
                    <a:pt x="4551286" y="1804898"/>
                  </a:lnTo>
                  <a:lnTo>
                    <a:pt x="4512297" y="1831365"/>
                  </a:lnTo>
                  <a:lnTo>
                    <a:pt x="4471276" y="1855190"/>
                  </a:lnTo>
                  <a:lnTo>
                    <a:pt x="4428388" y="1876259"/>
                  </a:lnTo>
                  <a:lnTo>
                    <a:pt x="4383735" y="1894446"/>
                  </a:lnTo>
                  <a:lnTo>
                    <a:pt x="4337482" y="1909597"/>
                  </a:lnTo>
                  <a:lnTo>
                    <a:pt x="4289768" y="1921624"/>
                  </a:lnTo>
                  <a:lnTo>
                    <a:pt x="4240708" y="1930361"/>
                  </a:lnTo>
                  <a:lnTo>
                    <a:pt x="4190454" y="1935695"/>
                  </a:lnTo>
                  <a:lnTo>
                    <a:pt x="4139146" y="1937512"/>
                  </a:lnTo>
                  <a:lnTo>
                    <a:pt x="3413760" y="1937512"/>
                  </a:lnTo>
                  <a:lnTo>
                    <a:pt x="3413760" y="2196554"/>
                  </a:lnTo>
                  <a:lnTo>
                    <a:pt x="3407778" y="2244737"/>
                  </a:lnTo>
                  <a:lnTo>
                    <a:pt x="3390798" y="2288616"/>
                  </a:lnTo>
                  <a:lnTo>
                    <a:pt x="3364293" y="2327059"/>
                  </a:lnTo>
                  <a:lnTo>
                    <a:pt x="3329711" y="2358923"/>
                  </a:lnTo>
                  <a:lnTo>
                    <a:pt x="3288487" y="2383091"/>
                  </a:lnTo>
                  <a:lnTo>
                    <a:pt x="3242094" y="2398420"/>
                  </a:lnTo>
                  <a:lnTo>
                    <a:pt x="3191992" y="2403779"/>
                  </a:lnTo>
                  <a:lnTo>
                    <a:pt x="2110854" y="2403779"/>
                  </a:lnTo>
                  <a:lnTo>
                    <a:pt x="2090051" y="2402903"/>
                  </a:lnTo>
                  <a:lnTo>
                    <a:pt x="2069261" y="2400008"/>
                  </a:lnTo>
                  <a:lnTo>
                    <a:pt x="2048471" y="2394674"/>
                  </a:lnTo>
                  <a:lnTo>
                    <a:pt x="2027694" y="2386520"/>
                  </a:lnTo>
                  <a:lnTo>
                    <a:pt x="2052853" y="2429827"/>
                  </a:lnTo>
                  <a:lnTo>
                    <a:pt x="2088235" y="2465679"/>
                  </a:lnTo>
                  <a:lnTo>
                    <a:pt x="2131809" y="2492819"/>
                  </a:lnTo>
                  <a:lnTo>
                    <a:pt x="2181606" y="2510028"/>
                  </a:lnTo>
                  <a:lnTo>
                    <a:pt x="2235606" y="2516035"/>
                  </a:lnTo>
                  <a:lnTo>
                    <a:pt x="3307499" y="2516035"/>
                  </a:lnTo>
                  <a:lnTo>
                    <a:pt x="3359315" y="2510434"/>
                  </a:lnTo>
                  <a:lnTo>
                    <a:pt x="3406927" y="2494483"/>
                  </a:lnTo>
                  <a:lnTo>
                    <a:pt x="3448964" y="2469477"/>
                  </a:lnTo>
                  <a:lnTo>
                    <a:pt x="3484054" y="2436685"/>
                  </a:lnTo>
                  <a:lnTo>
                    <a:pt x="3510826" y="2397404"/>
                  </a:lnTo>
                  <a:lnTo>
                    <a:pt x="3527895" y="2352903"/>
                  </a:lnTo>
                  <a:lnTo>
                    <a:pt x="3533889" y="2304491"/>
                  </a:lnTo>
                  <a:lnTo>
                    <a:pt x="3533889" y="2045449"/>
                  </a:lnTo>
                  <a:lnTo>
                    <a:pt x="4254652" y="2045449"/>
                  </a:lnTo>
                  <a:lnTo>
                    <a:pt x="4305960" y="2043633"/>
                  </a:lnTo>
                  <a:lnTo>
                    <a:pt x="4356214" y="2038299"/>
                  </a:lnTo>
                  <a:lnTo>
                    <a:pt x="4405274" y="2029574"/>
                  </a:lnTo>
                  <a:lnTo>
                    <a:pt x="4452988" y="2017585"/>
                  </a:lnTo>
                  <a:lnTo>
                    <a:pt x="4499241" y="2002459"/>
                  </a:lnTo>
                  <a:lnTo>
                    <a:pt x="4543895" y="1984336"/>
                  </a:lnTo>
                  <a:lnTo>
                    <a:pt x="4586783" y="1963343"/>
                  </a:lnTo>
                  <a:lnTo>
                    <a:pt x="4627804" y="1939620"/>
                  </a:lnTo>
                  <a:lnTo>
                    <a:pt x="4666793" y="1913293"/>
                  </a:lnTo>
                  <a:lnTo>
                    <a:pt x="4703623" y="1884502"/>
                  </a:lnTo>
                  <a:lnTo>
                    <a:pt x="4738167" y="1853374"/>
                  </a:lnTo>
                  <a:lnTo>
                    <a:pt x="4770272" y="1820037"/>
                  </a:lnTo>
                  <a:lnTo>
                    <a:pt x="4799812" y="1784616"/>
                  </a:lnTo>
                  <a:lnTo>
                    <a:pt x="4826635" y="1747266"/>
                  </a:lnTo>
                  <a:lnTo>
                    <a:pt x="4850612" y="1708099"/>
                  </a:lnTo>
                  <a:lnTo>
                    <a:pt x="4871618" y="1667268"/>
                  </a:lnTo>
                  <a:lnTo>
                    <a:pt x="4889487" y="1624888"/>
                  </a:lnTo>
                  <a:lnTo>
                    <a:pt x="4904117" y="1581086"/>
                  </a:lnTo>
                  <a:lnTo>
                    <a:pt x="4915344" y="1536014"/>
                  </a:lnTo>
                  <a:lnTo>
                    <a:pt x="5308066" y="1536014"/>
                  </a:lnTo>
                  <a:lnTo>
                    <a:pt x="5359882" y="1530413"/>
                  </a:lnTo>
                  <a:lnTo>
                    <a:pt x="5407495" y="1514462"/>
                  </a:lnTo>
                  <a:lnTo>
                    <a:pt x="5449544" y="1489456"/>
                  </a:lnTo>
                  <a:lnTo>
                    <a:pt x="5484634" y="1456664"/>
                  </a:lnTo>
                  <a:lnTo>
                    <a:pt x="5511393" y="1417370"/>
                  </a:lnTo>
                  <a:lnTo>
                    <a:pt x="5528462" y="1372882"/>
                  </a:lnTo>
                  <a:lnTo>
                    <a:pt x="5534457" y="1324457"/>
                  </a:lnTo>
                  <a:lnTo>
                    <a:pt x="5534457" y="521449"/>
                  </a:lnTo>
                  <a:close/>
                </a:path>
                <a:path w="5738495" h="4458970">
                  <a:moveTo>
                    <a:pt x="5737898" y="3837508"/>
                  </a:moveTo>
                  <a:lnTo>
                    <a:pt x="5733046" y="3789451"/>
                  </a:lnTo>
                  <a:lnTo>
                    <a:pt x="5719076" y="3744988"/>
                  </a:lnTo>
                  <a:lnTo>
                    <a:pt x="5696890" y="3704844"/>
                  </a:lnTo>
                  <a:lnTo>
                    <a:pt x="5667387" y="3669728"/>
                  </a:lnTo>
                  <a:lnTo>
                    <a:pt x="5631472" y="3640366"/>
                  </a:lnTo>
                  <a:lnTo>
                    <a:pt x="5590032" y="3617480"/>
                  </a:lnTo>
                  <a:lnTo>
                    <a:pt x="5602160" y="3640937"/>
                  </a:lnTo>
                  <a:lnTo>
                    <a:pt x="5610822" y="3666020"/>
                  </a:lnTo>
                  <a:lnTo>
                    <a:pt x="5616016" y="3692715"/>
                  </a:lnTo>
                  <a:lnTo>
                    <a:pt x="5617756" y="3721023"/>
                  </a:lnTo>
                  <a:lnTo>
                    <a:pt x="5617756" y="3725341"/>
                  </a:lnTo>
                  <a:lnTo>
                    <a:pt x="5613590" y="3768991"/>
                  </a:lnTo>
                  <a:lnTo>
                    <a:pt x="5601601" y="3810304"/>
                  </a:lnTo>
                  <a:lnTo>
                    <a:pt x="5582501" y="3848531"/>
                  </a:lnTo>
                  <a:lnTo>
                    <a:pt x="5557012" y="3882923"/>
                  </a:lnTo>
                  <a:lnTo>
                    <a:pt x="5525846" y="3912730"/>
                  </a:lnTo>
                  <a:lnTo>
                    <a:pt x="5489740" y="3937216"/>
                  </a:lnTo>
                  <a:lnTo>
                    <a:pt x="5449417" y="3955631"/>
                  </a:lnTo>
                  <a:lnTo>
                    <a:pt x="5405602" y="3967213"/>
                  </a:lnTo>
                  <a:lnTo>
                    <a:pt x="5359006" y="3971252"/>
                  </a:lnTo>
                  <a:lnTo>
                    <a:pt x="5308104" y="3966730"/>
                  </a:lnTo>
                  <a:lnTo>
                    <a:pt x="5261191" y="3953713"/>
                  </a:lnTo>
                  <a:lnTo>
                    <a:pt x="5218938" y="3933037"/>
                  </a:lnTo>
                  <a:lnTo>
                    <a:pt x="5182006" y="3905529"/>
                  </a:lnTo>
                  <a:lnTo>
                    <a:pt x="5151069" y="3872014"/>
                  </a:lnTo>
                  <a:lnTo>
                    <a:pt x="4481080" y="3872014"/>
                  </a:lnTo>
                  <a:lnTo>
                    <a:pt x="4481080" y="4139501"/>
                  </a:lnTo>
                  <a:lnTo>
                    <a:pt x="4475086" y="4187647"/>
                  </a:lnTo>
                  <a:lnTo>
                    <a:pt x="4458017" y="4231500"/>
                  </a:lnTo>
                  <a:lnTo>
                    <a:pt x="4431246" y="4269905"/>
                  </a:lnTo>
                  <a:lnTo>
                    <a:pt x="4396156" y="4301756"/>
                  </a:lnTo>
                  <a:lnTo>
                    <a:pt x="4354119" y="4325912"/>
                  </a:lnTo>
                  <a:lnTo>
                    <a:pt x="4306494" y="4341228"/>
                  </a:lnTo>
                  <a:lnTo>
                    <a:pt x="4254665" y="4346587"/>
                  </a:lnTo>
                  <a:lnTo>
                    <a:pt x="3178060" y="4346587"/>
                  </a:lnTo>
                  <a:lnTo>
                    <a:pt x="3156610" y="4345775"/>
                  </a:lnTo>
                  <a:lnTo>
                    <a:pt x="3134741" y="4343349"/>
                  </a:lnTo>
                  <a:lnTo>
                    <a:pt x="3113735" y="4339298"/>
                  </a:lnTo>
                  <a:lnTo>
                    <a:pt x="3094888" y="4333646"/>
                  </a:lnTo>
                  <a:lnTo>
                    <a:pt x="3119577" y="4374820"/>
                  </a:lnTo>
                  <a:lnTo>
                    <a:pt x="3153816" y="4409364"/>
                  </a:lnTo>
                  <a:lnTo>
                    <a:pt x="3196031" y="4435830"/>
                  </a:lnTo>
                  <a:lnTo>
                    <a:pt x="3244672" y="4452785"/>
                  </a:lnTo>
                  <a:lnTo>
                    <a:pt x="3298202" y="4458754"/>
                  </a:lnTo>
                  <a:lnTo>
                    <a:pt x="4374807" y="4458754"/>
                  </a:lnTo>
                  <a:lnTo>
                    <a:pt x="4426369" y="4453153"/>
                  </a:lnTo>
                  <a:lnTo>
                    <a:pt x="4473333" y="4437215"/>
                  </a:lnTo>
                  <a:lnTo>
                    <a:pt x="4514469" y="4412234"/>
                  </a:lnTo>
                  <a:lnTo>
                    <a:pt x="4548581" y="4379468"/>
                  </a:lnTo>
                  <a:lnTo>
                    <a:pt x="4574451" y="4340212"/>
                  </a:lnTo>
                  <a:lnTo>
                    <a:pt x="4590859" y="4295749"/>
                  </a:lnTo>
                  <a:lnTo>
                    <a:pt x="4596600" y="4247362"/>
                  </a:lnTo>
                  <a:lnTo>
                    <a:pt x="4596600" y="3984193"/>
                  </a:lnTo>
                  <a:lnTo>
                    <a:pt x="5266588" y="3984193"/>
                  </a:lnTo>
                  <a:lnTo>
                    <a:pt x="5299748" y="4015600"/>
                  </a:lnTo>
                  <a:lnTo>
                    <a:pt x="5337784" y="4041825"/>
                  </a:lnTo>
                  <a:lnTo>
                    <a:pt x="5380025" y="4061841"/>
                  </a:lnTo>
                  <a:lnTo>
                    <a:pt x="5425833" y="4074617"/>
                  </a:lnTo>
                  <a:lnTo>
                    <a:pt x="5474513" y="4079100"/>
                  </a:lnTo>
                  <a:lnTo>
                    <a:pt x="5522493" y="4075214"/>
                  </a:lnTo>
                  <a:lnTo>
                    <a:pt x="5567388" y="4064025"/>
                  </a:lnTo>
                  <a:lnTo>
                    <a:pt x="5608510" y="4046182"/>
                  </a:lnTo>
                  <a:lnTo>
                    <a:pt x="5645201" y="4022382"/>
                  </a:lnTo>
                  <a:lnTo>
                    <a:pt x="5676747" y="3993286"/>
                  </a:lnTo>
                  <a:lnTo>
                    <a:pt x="5702465" y="3959580"/>
                  </a:lnTo>
                  <a:lnTo>
                    <a:pt x="5721693" y="3921937"/>
                  </a:lnTo>
                  <a:lnTo>
                    <a:pt x="5733732" y="3881018"/>
                  </a:lnTo>
                  <a:lnTo>
                    <a:pt x="5737898" y="3837508"/>
                  </a:lnTo>
                  <a:close/>
                </a:path>
              </a:pathLst>
            </a:custGeom>
            <a:solidFill>
              <a:srgbClr val="C5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61372" y="1980106"/>
              <a:ext cx="46990" cy="43815"/>
            </a:xfrm>
            <a:custGeom>
              <a:avLst/>
              <a:gdLst/>
              <a:ahLst/>
              <a:cxnLst/>
              <a:rect l="l" t="t" r="r" b="b"/>
              <a:pathLst>
                <a:path w="46990" h="43814">
                  <a:moveTo>
                    <a:pt x="23342" y="0"/>
                  </a:moveTo>
                  <a:lnTo>
                    <a:pt x="14257" y="1714"/>
                  </a:lnTo>
                  <a:lnTo>
                    <a:pt x="6837" y="6388"/>
                  </a:lnTo>
                  <a:lnTo>
                    <a:pt x="1834" y="13319"/>
                  </a:lnTo>
                  <a:lnTo>
                    <a:pt x="0" y="21805"/>
                  </a:lnTo>
                  <a:lnTo>
                    <a:pt x="1834" y="30292"/>
                  </a:lnTo>
                  <a:lnTo>
                    <a:pt x="6837" y="37223"/>
                  </a:lnTo>
                  <a:lnTo>
                    <a:pt x="14257" y="41897"/>
                  </a:lnTo>
                  <a:lnTo>
                    <a:pt x="23342" y="43611"/>
                  </a:lnTo>
                  <a:lnTo>
                    <a:pt x="32428" y="41897"/>
                  </a:lnTo>
                  <a:lnTo>
                    <a:pt x="39847" y="37223"/>
                  </a:lnTo>
                  <a:lnTo>
                    <a:pt x="44850" y="30292"/>
                  </a:lnTo>
                  <a:lnTo>
                    <a:pt x="46685" y="21805"/>
                  </a:lnTo>
                  <a:lnTo>
                    <a:pt x="44850" y="13319"/>
                  </a:lnTo>
                  <a:lnTo>
                    <a:pt x="39847" y="6388"/>
                  </a:lnTo>
                  <a:lnTo>
                    <a:pt x="32428" y="1714"/>
                  </a:lnTo>
                  <a:lnTo>
                    <a:pt x="23342" y="0"/>
                  </a:lnTo>
                  <a:close/>
                </a:path>
              </a:pathLst>
            </a:custGeom>
            <a:solidFill>
              <a:srgbClr val="EAA7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75669" y="3905694"/>
              <a:ext cx="347345" cy="42545"/>
            </a:xfrm>
            <a:custGeom>
              <a:avLst/>
              <a:gdLst/>
              <a:ahLst/>
              <a:cxnLst/>
              <a:rect l="l" t="t" r="r" b="b"/>
              <a:pathLst>
                <a:path w="347345" h="42545">
                  <a:moveTo>
                    <a:pt x="46685" y="21031"/>
                  </a:moveTo>
                  <a:lnTo>
                    <a:pt x="44843" y="12839"/>
                  </a:lnTo>
                  <a:lnTo>
                    <a:pt x="39839" y="6159"/>
                  </a:lnTo>
                  <a:lnTo>
                    <a:pt x="32423" y="1651"/>
                  </a:lnTo>
                  <a:lnTo>
                    <a:pt x="23342" y="0"/>
                  </a:lnTo>
                  <a:lnTo>
                    <a:pt x="14249" y="1651"/>
                  </a:lnTo>
                  <a:lnTo>
                    <a:pt x="6832" y="6159"/>
                  </a:lnTo>
                  <a:lnTo>
                    <a:pt x="1828" y="12839"/>
                  </a:lnTo>
                  <a:lnTo>
                    <a:pt x="0" y="21031"/>
                  </a:lnTo>
                  <a:lnTo>
                    <a:pt x="1828" y="29210"/>
                  </a:lnTo>
                  <a:lnTo>
                    <a:pt x="6832" y="35902"/>
                  </a:lnTo>
                  <a:lnTo>
                    <a:pt x="14249" y="40411"/>
                  </a:lnTo>
                  <a:lnTo>
                    <a:pt x="23342" y="42062"/>
                  </a:lnTo>
                  <a:lnTo>
                    <a:pt x="32423" y="40411"/>
                  </a:lnTo>
                  <a:lnTo>
                    <a:pt x="39839" y="35902"/>
                  </a:lnTo>
                  <a:lnTo>
                    <a:pt x="44843" y="29210"/>
                  </a:lnTo>
                  <a:lnTo>
                    <a:pt x="46685" y="21031"/>
                  </a:lnTo>
                  <a:close/>
                </a:path>
                <a:path w="347345" h="42545">
                  <a:moveTo>
                    <a:pt x="198424" y="21031"/>
                  </a:moveTo>
                  <a:lnTo>
                    <a:pt x="196659" y="12839"/>
                  </a:lnTo>
                  <a:lnTo>
                    <a:pt x="191846" y="6159"/>
                  </a:lnTo>
                  <a:lnTo>
                    <a:pt x="184683" y="1651"/>
                  </a:lnTo>
                  <a:lnTo>
                    <a:pt x="175920" y="0"/>
                  </a:lnTo>
                  <a:lnTo>
                    <a:pt x="167157" y="1651"/>
                  </a:lnTo>
                  <a:lnTo>
                    <a:pt x="160007" y="6159"/>
                  </a:lnTo>
                  <a:lnTo>
                    <a:pt x="155181" y="12839"/>
                  </a:lnTo>
                  <a:lnTo>
                    <a:pt x="153403" y="21031"/>
                  </a:lnTo>
                  <a:lnTo>
                    <a:pt x="155181" y="29210"/>
                  </a:lnTo>
                  <a:lnTo>
                    <a:pt x="160007" y="35902"/>
                  </a:lnTo>
                  <a:lnTo>
                    <a:pt x="167157" y="40411"/>
                  </a:lnTo>
                  <a:lnTo>
                    <a:pt x="175920" y="42062"/>
                  </a:lnTo>
                  <a:lnTo>
                    <a:pt x="184683" y="40411"/>
                  </a:lnTo>
                  <a:lnTo>
                    <a:pt x="191846" y="35902"/>
                  </a:lnTo>
                  <a:lnTo>
                    <a:pt x="196659" y="29210"/>
                  </a:lnTo>
                  <a:lnTo>
                    <a:pt x="198424" y="21031"/>
                  </a:lnTo>
                  <a:close/>
                </a:path>
                <a:path w="347345" h="42545">
                  <a:moveTo>
                    <a:pt x="346837" y="21031"/>
                  </a:moveTo>
                  <a:lnTo>
                    <a:pt x="344995" y="12839"/>
                  </a:lnTo>
                  <a:lnTo>
                    <a:pt x="339991" y="6159"/>
                  </a:lnTo>
                  <a:lnTo>
                    <a:pt x="332574" y="1651"/>
                  </a:lnTo>
                  <a:lnTo>
                    <a:pt x="323494" y="0"/>
                  </a:lnTo>
                  <a:lnTo>
                    <a:pt x="314401" y="1651"/>
                  </a:lnTo>
                  <a:lnTo>
                    <a:pt x="306984" y="6159"/>
                  </a:lnTo>
                  <a:lnTo>
                    <a:pt x="301980" y="12839"/>
                  </a:lnTo>
                  <a:lnTo>
                    <a:pt x="300151" y="21031"/>
                  </a:lnTo>
                  <a:lnTo>
                    <a:pt x="301980" y="29210"/>
                  </a:lnTo>
                  <a:lnTo>
                    <a:pt x="306984" y="35902"/>
                  </a:lnTo>
                  <a:lnTo>
                    <a:pt x="314401" y="40411"/>
                  </a:lnTo>
                  <a:lnTo>
                    <a:pt x="323494" y="42062"/>
                  </a:lnTo>
                  <a:lnTo>
                    <a:pt x="332574" y="40411"/>
                  </a:lnTo>
                  <a:lnTo>
                    <a:pt x="339991" y="35902"/>
                  </a:lnTo>
                  <a:lnTo>
                    <a:pt x="344995" y="29210"/>
                  </a:lnTo>
                  <a:lnTo>
                    <a:pt x="346837" y="21031"/>
                  </a:lnTo>
                  <a:close/>
                </a:path>
              </a:pathLst>
            </a:custGeom>
            <a:solidFill>
              <a:srgbClr val="4544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288858" y="5848413"/>
              <a:ext cx="540385" cy="42545"/>
            </a:xfrm>
            <a:custGeom>
              <a:avLst/>
              <a:gdLst/>
              <a:ahLst/>
              <a:cxnLst/>
              <a:rect l="l" t="t" r="r" b="b"/>
              <a:pathLst>
                <a:path w="540384" h="42545">
                  <a:moveTo>
                    <a:pt x="45021" y="21031"/>
                  </a:moveTo>
                  <a:lnTo>
                    <a:pt x="43243" y="12839"/>
                  </a:lnTo>
                  <a:lnTo>
                    <a:pt x="38430" y="6159"/>
                  </a:lnTo>
                  <a:lnTo>
                    <a:pt x="31267" y="1651"/>
                  </a:lnTo>
                  <a:lnTo>
                    <a:pt x="22517" y="0"/>
                  </a:lnTo>
                  <a:lnTo>
                    <a:pt x="13754" y="1651"/>
                  </a:lnTo>
                  <a:lnTo>
                    <a:pt x="6591" y="6159"/>
                  </a:lnTo>
                  <a:lnTo>
                    <a:pt x="1765" y="12839"/>
                  </a:lnTo>
                  <a:lnTo>
                    <a:pt x="0" y="21031"/>
                  </a:lnTo>
                  <a:lnTo>
                    <a:pt x="1765" y="29222"/>
                  </a:lnTo>
                  <a:lnTo>
                    <a:pt x="6591" y="35902"/>
                  </a:lnTo>
                  <a:lnTo>
                    <a:pt x="13754" y="40411"/>
                  </a:lnTo>
                  <a:lnTo>
                    <a:pt x="22517" y="42062"/>
                  </a:lnTo>
                  <a:lnTo>
                    <a:pt x="31267" y="40411"/>
                  </a:lnTo>
                  <a:lnTo>
                    <a:pt x="38430" y="35902"/>
                  </a:lnTo>
                  <a:lnTo>
                    <a:pt x="43243" y="29222"/>
                  </a:lnTo>
                  <a:lnTo>
                    <a:pt x="45021" y="21031"/>
                  </a:lnTo>
                  <a:close/>
                </a:path>
                <a:path w="540384" h="42545">
                  <a:moveTo>
                    <a:pt x="175082" y="21031"/>
                  </a:moveTo>
                  <a:lnTo>
                    <a:pt x="173240" y="12839"/>
                  </a:lnTo>
                  <a:lnTo>
                    <a:pt x="168236" y="6159"/>
                  </a:lnTo>
                  <a:lnTo>
                    <a:pt x="160820" y="1651"/>
                  </a:lnTo>
                  <a:lnTo>
                    <a:pt x="151739" y="0"/>
                  </a:lnTo>
                  <a:lnTo>
                    <a:pt x="142646" y="1651"/>
                  </a:lnTo>
                  <a:lnTo>
                    <a:pt x="135229" y="6159"/>
                  </a:lnTo>
                  <a:lnTo>
                    <a:pt x="130225" y="12839"/>
                  </a:lnTo>
                  <a:lnTo>
                    <a:pt x="128397" y="21031"/>
                  </a:lnTo>
                  <a:lnTo>
                    <a:pt x="130225" y="29222"/>
                  </a:lnTo>
                  <a:lnTo>
                    <a:pt x="135229" y="35902"/>
                  </a:lnTo>
                  <a:lnTo>
                    <a:pt x="142646" y="40411"/>
                  </a:lnTo>
                  <a:lnTo>
                    <a:pt x="151739" y="42062"/>
                  </a:lnTo>
                  <a:lnTo>
                    <a:pt x="160820" y="40411"/>
                  </a:lnTo>
                  <a:lnTo>
                    <a:pt x="168236" y="35902"/>
                  </a:lnTo>
                  <a:lnTo>
                    <a:pt x="173240" y="29222"/>
                  </a:lnTo>
                  <a:lnTo>
                    <a:pt x="175082" y="21031"/>
                  </a:lnTo>
                  <a:close/>
                </a:path>
                <a:path w="540384" h="42545">
                  <a:moveTo>
                    <a:pt x="300139" y="21031"/>
                  </a:moveTo>
                  <a:lnTo>
                    <a:pt x="298310" y="12839"/>
                  </a:lnTo>
                  <a:lnTo>
                    <a:pt x="293306" y="6159"/>
                  </a:lnTo>
                  <a:lnTo>
                    <a:pt x="285889" y="1651"/>
                  </a:lnTo>
                  <a:lnTo>
                    <a:pt x="276796" y="0"/>
                  </a:lnTo>
                  <a:lnTo>
                    <a:pt x="267716" y="1651"/>
                  </a:lnTo>
                  <a:lnTo>
                    <a:pt x="260299" y="6159"/>
                  </a:lnTo>
                  <a:lnTo>
                    <a:pt x="255295" y="12839"/>
                  </a:lnTo>
                  <a:lnTo>
                    <a:pt x="253453" y="21031"/>
                  </a:lnTo>
                  <a:lnTo>
                    <a:pt x="255295" y="29222"/>
                  </a:lnTo>
                  <a:lnTo>
                    <a:pt x="260299" y="35902"/>
                  </a:lnTo>
                  <a:lnTo>
                    <a:pt x="267716" y="40411"/>
                  </a:lnTo>
                  <a:lnTo>
                    <a:pt x="276796" y="42062"/>
                  </a:lnTo>
                  <a:lnTo>
                    <a:pt x="285889" y="40411"/>
                  </a:lnTo>
                  <a:lnTo>
                    <a:pt x="293306" y="35902"/>
                  </a:lnTo>
                  <a:lnTo>
                    <a:pt x="298310" y="29222"/>
                  </a:lnTo>
                  <a:lnTo>
                    <a:pt x="300139" y="21031"/>
                  </a:lnTo>
                  <a:close/>
                </a:path>
                <a:path w="540384" h="42545">
                  <a:moveTo>
                    <a:pt x="420204" y="21031"/>
                  </a:moveTo>
                  <a:lnTo>
                    <a:pt x="418363" y="12839"/>
                  </a:lnTo>
                  <a:lnTo>
                    <a:pt x="413359" y="6159"/>
                  </a:lnTo>
                  <a:lnTo>
                    <a:pt x="405942" y="1651"/>
                  </a:lnTo>
                  <a:lnTo>
                    <a:pt x="396862" y="0"/>
                  </a:lnTo>
                  <a:lnTo>
                    <a:pt x="387769" y="1651"/>
                  </a:lnTo>
                  <a:lnTo>
                    <a:pt x="380352" y="6159"/>
                  </a:lnTo>
                  <a:lnTo>
                    <a:pt x="375348" y="12839"/>
                  </a:lnTo>
                  <a:lnTo>
                    <a:pt x="373519" y="21031"/>
                  </a:lnTo>
                  <a:lnTo>
                    <a:pt x="375348" y="29222"/>
                  </a:lnTo>
                  <a:lnTo>
                    <a:pt x="380352" y="35902"/>
                  </a:lnTo>
                  <a:lnTo>
                    <a:pt x="387769" y="40411"/>
                  </a:lnTo>
                  <a:lnTo>
                    <a:pt x="396862" y="42062"/>
                  </a:lnTo>
                  <a:lnTo>
                    <a:pt x="405942" y="40411"/>
                  </a:lnTo>
                  <a:lnTo>
                    <a:pt x="413359" y="35902"/>
                  </a:lnTo>
                  <a:lnTo>
                    <a:pt x="418363" y="29222"/>
                  </a:lnTo>
                  <a:lnTo>
                    <a:pt x="420204" y="21031"/>
                  </a:lnTo>
                  <a:close/>
                </a:path>
                <a:path w="540384" h="42545">
                  <a:moveTo>
                    <a:pt x="540258" y="21031"/>
                  </a:moveTo>
                  <a:lnTo>
                    <a:pt x="538429" y="12839"/>
                  </a:lnTo>
                  <a:lnTo>
                    <a:pt x="533425" y="6159"/>
                  </a:lnTo>
                  <a:lnTo>
                    <a:pt x="526008" y="1651"/>
                  </a:lnTo>
                  <a:lnTo>
                    <a:pt x="516915" y="0"/>
                  </a:lnTo>
                  <a:lnTo>
                    <a:pt x="507834" y="1651"/>
                  </a:lnTo>
                  <a:lnTo>
                    <a:pt x="500418" y="6159"/>
                  </a:lnTo>
                  <a:lnTo>
                    <a:pt x="495414" y="12839"/>
                  </a:lnTo>
                  <a:lnTo>
                    <a:pt x="493572" y="21031"/>
                  </a:lnTo>
                  <a:lnTo>
                    <a:pt x="495414" y="29222"/>
                  </a:lnTo>
                  <a:lnTo>
                    <a:pt x="500418" y="35902"/>
                  </a:lnTo>
                  <a:lnTo>
                    <a:pt x="507834" y="40411"/>
                  </a:lnTo>
                  <a:lnTo>
                    <a:pt x="516915" y="42062"/>
                  </a:lnTo>
                  <a:lnTo>
                    <a:pt x="526008" y="40411"/>
                  </a:lnTo>
                  <a:lnTo>
                    <a:pt x="533425" y="35902"/>
                  </a:lnTo>
                  <a:lnTo>
                    <a:pt x="538429" y="29222"/>
                  </a:lnTo>
                  <a:lnTo>
                    <a:pt x="540258" y="21031"/>
                  </a:lnTo>
                  <a:close/>
                </a:path>
              </a:pathLst>
            </a:custGeom>
            <a:solidFill>
              <a:srgbClr val="9551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398556" y="5532157"/>
              <a:ext cx="392430" cy="350520"/>
            </a:xfrm>
            <a:custGeom>
              <a:avLst/>
              <a:gdLst/>
              <a:ahLst/>
              <a:cxnLst/>
              <a:rect l="l" t="t" r="r" b="b"/>
              <a:pathLst>
                <a:path w="392429" h="350520">
                  <a:moveTo>
                    <a:pt x="45021" y="21805"/>
                  </a:moveTo>
                  <a:lnTo>
                    <a:pt x="43256" y="13322"/>
                  </a:lnTo>
                  <a:lnTo>
                    <a:pt x="38430" y="6388"/>
                  </a:lnTo>
                  <a:lnTo>
                    <a:pt x="31280" y="1714"/>
                  </a:lnTo>
                  <a:lnTo>
                    <a:pt x="22517" y="0"/>
                  </a:lnTo>
                  <a:lnTo>
                    <a:pt x="13754" y="1714"/>
                  </a:lnTo>
                  <a:lnTo>
                    <a:pt x="6591" y="6388"/>
                  </a:lnTo>
                  <a:lnTo>
                    <a:pt x="1765" y="13322"/>
                  </a:lnTo>
                  <a:lnTo>
                    <a:pt x="0" y="21805"/>
                  </a:lnTo>
                  <a:lnTo>
                    <a:pt x="1765" y="30302"/>
                  </a:lnTo>
                  <a:lnTo>
                    <a:pt x="6591" y="37223"/>
                  </a:lnTo>
                  <a:lnTo>
                    <a:pt x="13754" y="41897"/>
                  </a:lnTo>
                  <a:lnTo>
                    <a:pt x="22517" y="43611"/>
                  </a:lnTo>
                  <a:lnTo>
                    <a:pt x="31280" y="41897"/>
                  </a:lnTo>
                  <a:lnTo>
                    <a:pt x="38430" y="37223"/>
                  </a:lnTo>
                  <a:lnTo>
                    <a:pt x="43256" y="30302"/>
                  </a:lnTo>
                  <a:lnTo>
                    <a:pt x="45021" y="21805"/>
                  </a:lnTo>
                  <a:close/>
                </a:path>
                <a:path w="392429" h="350520">
                  <a:moveTo>
                    <a:pt x="133400" y="153454"/>
                  </a:moveTo>
                  <a:lnTo>
                    <a:pt x="131559" y="144056"/>
                  </a:lnTo>
                  <a:lnTo>
                    <a:pt x="126555" y="136372"/>
                  </a:lnTo>
                  <a:lnTo>
                    <a:pt x="119138" y="131203"/>
                  </a:lnTo>
                  <a:lnTo>
                    <a:pt x="110058" y="129311"/>
                  </a:lnTo>
                  <a:lnTo>
                    <a:pt x="100965" y="131203"/>
                  </a:lnTo>
                  <a:lnTo>
                    <a:pt x="93548" y="136372"/>
                  </a:lnTo>
                  <a:lnTo>
                    <a:pt x="88544" y="144056"/>
                  </a:lnTo>
                  <a:lnTo>
                    <a:pt x="86715" y="153454"/>
                  </a:lnTo>
                  <a:lnTo>
                    <a:pt x="88544" y="162852"/>
                  </a:lnTo>
                  <a:lnTo>
                    <a:pt x="93548" y="170522"/>
                  </a:lnTo>
                  <a:lnTo>
                    <a:pt x="100965" y="175691"/>
                  </a:lnTo>
                  <a:lnTo>
                    <a:pt x="110058" y="177596"/>
                  </a:lnTo>
                  <a:lnTo>
                    <a:pt x="119138" y="175691"/>
                  </a:lnTo>
                  <a:lnTo>
                    <a:pt x="126555" y="170522"/>
                  </a:lnTo>
                  <a:lnTo>
                    <a:pt x="131559" y="162852"/>
                  </a:lnTo>
                  <a:lnTo>
                    <a:pt x="133400" y="153454"/>
                  </a:lnTo>
                  <a:close/>
                </a:path>
                <a:path w="392429" h="350520">
                  <a:moveTo>
                    <a:pt x="248462" y="259384"/>
                  </a:moveTo>
                  <a:lnTo>
                    <a:pt x="246684" y="251193"/>
                  </a:lnTo>
                  <a:lnTo>
                    <a:pt x="241871" y="244513"/>
                  </a:lnTo>
                  <a:lnTo>
                    <a:pt x="234721" y="240004"/>
                  </a:lnTo>
                  <a:lnTo>
                    <a:pt x="225958" y="238353"/>
                  </a:lnTo>
                  <a:lnTo>
                    <a:pt x="217195" y="240004"/>
                  </a:lnTo>
                  <a:lnTo>
                    <a:pt x="210032" y="244513"/>
                  </a:lnTo>
                  <a:lnTo>
                    <a:pt x="205206" y="251193"/>
                  </a:lnTo>
                  <a:lnTo>
                    <a:pt x="203441" y="259384"/>
                  </a:lnTo>
                  <a:lnTo>
                    <a:pt x="205206" y="267576"/>
                  </a:lnTo>
                  <a:lnTo>
                    <a:pt x="210032" y="274256"/>
                  </a:lnTo>
                  <a:lnTo>
                    <a:pt x="217195" y="278765"/>
                  </a:lnTo>
                  <a:lnTo>
                    <a:pt x="225958" y="280416"/>
                  </a:lnTo>
                  <a:lnTo>
                    <a:pt x="234721" y="278765"/>
                  </a:lnTo>
                  <a:lnTo>
                    <a:pt x="241871" y="274256"/>
                  </a:lnTo>
                  <a:lnTo>
                    <a:pt x="246684" y="267576"/>
                  </a:lnTo>
                  <a:lnTo>
                    <a:pt x="248462" y="259384"/>
                  </a:lnTo>
                  <a:close/>
                </a:path>
                <a:path w="392429" h="350520">
                  <a:moveTo>
                    <a:pt x="391871" y="328714"/>
                  </a:moveTo>
                  <a:lnTo>
                    <a:pt x="390093" y="320230"/>
                  </a:lnTo>
                  <a:lnTo>
                    <a:pt x="385279" y="313296"/>
                  </a:lnTo>
                  <a:lnTo>
                    <a:pt x="378117" y="308622"/>
                  </a:lnTo>
                  <a:lnTo>
                    <a:pt x="369366" y="306908"/>
                  </a:lnTo>
                  <a:lnTo>
                    <a:pt x="360591" y="308622"/>
                  </a:lnTo>
                  <a:lnTo>
                    <a:pt x="353441" y="313296"/>
                  </a:lnTo>
                  <a:lnTo>
                    <a:pt x="348615" y="320230"/>
                  </a:lnTo>
                  <a:lnTo>
                    <a:pt x="346849" y="328714"/>
                  </a:lnTo>
                  <a:lnTo>
                    <a:pt x="348615" y="337210"/>
                  </a:lnTo>
                  <a:lnTo>
                    <a:pt x="353441" y="344131"/>
                  </a:lnTo>
                  <a:lnTo>
                    <a:pt x="360591" y="348805"/>
                  </a:lnTo>
                  <a:lnTo>
                    <a:pt x="369366" y="350520"/>
                  </a:lnTo>
                  <a:lnTo>
                    <a:pt x="378117" y="348805"/>
                  </a:lnTo>
                  <a:lnTo>
                    <a:pt x="385279" y="344131"/>
                  </a:lnTo>
                  <a:lnTo>
                    <a:pt x="390093" y="337210"/>
                  </a:lnTo>
                  <a:lnTo>
                    <a:pt x="391871" y="328714"/>
                  </a:lnTo>
                  <a:close/>
                </a:path>
              </a:pathLst>
            </a:custGeom>
            <a:solidFill>
              <a:srgbClr val="4F9D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283854" y="3576980"/>
              <a:ext cx="125095" cy="173355"/>
            </a:xfrm>
            <a:custGeom>
              <a:avLst/>
              <a:gdLst/>
              <a:ahLst/>
              <a:cxnLst/>
              <a:rect l="l" t="t" r="r" b="b"/>
              <a:pathLst>
                <a:path w="125095" h="173354">
                  <a:moveTo>
                    <a:pt x="50025" y="151104"/>
                  </a:moveTo>
                  <a:lnTo>
                    <a:pt x="48056" y="142621"/>
                  </a:lnTo>
                  <a:lnTo>
                    <a:pt x="42697" y="135686"/>
                  </a:lnTo>
                  <a:lnTo>
                    <a:pt x="34747" y="131013"/>
                  </a:lnTo>
                  <a:lnTo>
                    <a:pt x="25006" y="129298"/>
                  </a:lnTo>
                  <a:lnTo>
                    <a:pt x="15278" y="131013"/>
                  </a:lnTo>
                  <a:lnTo>
                    <a:pt x="7327" y="135686"/>
                  </a:lnTo>
                  <a:lnTo>
                    <a:pt x="1968" y="142621"/>
                  </a:lnTo>
                  <a:lnTo>
                    <a:pt x="0" y="151104"/>
                  </a:lnTo>
                  <a:lnTo>
                    <a:pt x="1968" y="159588"/>
                  </a:lnTo>
                  <a:lnTo>
                    <a:pt x="7327" y="166522"/>
                  </a:lnTo>
                  <a:lnTo>
                    <a:pt x="15278" y="171196"/>
                  </a:lnTo>
                  <a:lnTo>
                    <a:pt x="25006" y="172910"/>
                  </a:lnTo>
                  <a:lnTo>
                    <a:pt x="34747" y="171196"/>
                  </a:lnTo>
                  <a:lnTo>
                    <a:pt x="42697" y="166522"/>
                  </a:lnTo>
                  <a:lnTo>
                    <a:pt x="48056" y="159588"/>
                  </a:lnTo>
                  <a:lnTo>
                    <a:pt x="50025" y="151104"/>
                  </a:lnTo>
                  <a:close/>
                </a:path>
                <a:path w="125095" h="173354">
                  <a:moveTo>
                    <a:pt x="125056" y="21805"/>
                  </a:moveTo>
                  <a:lnTo>
                    <a:pt x="123215" y="13309"/>
                  </a:lnTo>
                  <a:lnTo>
                    <a:pt x="118211" y="6388"/>
                  </a:lnTo>
                  <a:lnTo>
                    <a:pt x="110794" y="1714"/>
                  </a:lnTo>
                  <a:lnTo>
                    <a:pt x="101714" y="0"/>
                  </a:lnTo>
                  <a:lnTo>
                    <a:pt x="92621" y="1714"/>
                  </a:lnTo>
                  <a:lnTo>
                    <a:pt x="85204" y="6388"/>
                  </a:lnTo>
                  <a:lnTo>
                    <a:pt x="80200" y="13309"/>
                  </a:lnTo>
                  <a:lnTo>
                    <a:pt x="78371" y="21805"/>
                  </a:lnTo>
                  <a:lnTo>
                    <a:pt x="80200" y="30289"/>
                  </a:lnTo>
                  <a:lnTo>
                    <a:pt x="85204" y="37223"/>
                  </a:lnTo>
                  <a:lnTo>
                    <a:pt x="92621" y="41897"/>
                  </a:lnTo>
                  <a:lnTo>
                    <a:pt x="101714" y="43611"/>
                  </a:lnTo>
                  <a:lnTo>
                    <a:pt x="110794" y="41897"/>
                  </a:lnTo>
                  <a:lnTo>
                    <a:pt x="118211" y="37223"/>
                  </a:lnTo>
                  <a:lnTo>
                    <a:pt x="123215" y="30289"/>
                  </a:lnTo>
                  <a:lnTo>
                    <a:pt x="125056" y="21805"/>
                  </a:lnTo>
                  <a:close/>
                </a:path>
              </a:pathLst>
            </a:custGeom>
            <a:solidFill>
              <a:srgbClr val="D167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73909" y="1108929"/>
            <a:ext cx="3557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Microsoft JhengHei"/>
                <a:cs typeface="Microsoft JhengHei"/>
              </a:rPr>
              <a:t>【</a:t>
            </a:r>
            <a:r>
              <a:rPr sz="2000" b="1" dirty="0">
                <a:solidFill>
                  <a:srgbClr val="FF6600"/>
                </a:solidFill>
                <a:latin typeface="Microsoft JhengHei"/>
                <a:cs typeface="Microsoft JhengHei"/>
              </a:rPr>
              <a:t>數學A</a:t>
            </a:r>
            <a:r>
              <a:rPr sz="2000" b="1" spc="-5" dirty="0">
                <a:solidFill>
                  <a:srgbClr val="FF6600"/>
                </a:solidFill>
                <a:latin typeface="Microsoft JhengHei"/>
                <a:cs typeface="Microsoft JhengHei"/>
              </a:rPr>
              <a:t>均標、自然均標</a:t>
            </a:r>
            <a:r>
              <a:rPr sz="2000" dirty="0">
                <a:latin typeface="Microsoft JhengHei"/>
                <a:cs typeface="Microsoft JhengHei"/>
              </a:rPr>
              <a:t>】</a:t>
            </a:r>
            <a:r>
              <a:rPr sz="2000" spc="-20" dirty="0">
                <a:latin typeface="Microsoft JhengHei"/>
                <a:cs typeface="Microsoft JhengHei"/>
              </a:rPr>
              <a:t>20</a:t>
            </a:r>
            <a:r>
              <a:rPr sz="2000" spc="-50" dirty="0">
                <a:latin typeface="Microsoft JhengHei"/>
                <a:cs typeface="Microsoft JhengHei"/>
              </a:rPr>
              <a:t>名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873909" y="1385777"/>
            <a:ext cx="3536950" cy="65849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25"/>
              </a:spcBef>
            </a:pPr>
            <a:r>
              <a:rPr sz="2000" dirty="0">
                <a:latin typeface="Microsoft JhengHei"/>
                <a:cs typeface="Microsoft JhengHei"/>
              </a:rPr>
              <a:t>【</a:t>
            </a:r>
            <a:r>
              <a:rPr sz="2000" b="1" dirty="0">
                <a:solidFill>
                  <a:srgbClr val="FF6600"/>
                </a:solidFill>
                <a:latin typeface="Microsoft JhengHei"/>
                <a:cs typeface="Microsoft JhengHei"/>
              </a:rPr>
              <a:t>數學B</a:t>
            </a:r>
            <a:r>
              <a:rPr sz="2000" b="1" spc="-5" dirty="0">
                <a:solidFill>
                  <a:srgbClr val="FF6600"/>
                </a:solidFill>
                <a:latin typeface="Microsoft JhengHei"/>
                <a:cs typeface="Microsoft JhengHei"/>
              </a:rPr>
              <a:t>前標、自然均標</a:t>
            </a:r>
            <a:r>
              <a:rPr sz="2000" dirty="0">
                <a:latin typeface="Microsoft JhengHei"/>
                <a:cs typeface="Microsoft JhengHei"/>
              </a:rPr>
              <a:t>】</a:t>
            </a:r>
            <a:r>
              <a:rPr sz="2000" spc="-25" dirty="0">
                <a:latin typeface="Microsoft JhengHei"/>
                <a:cs typeface="Microsoft JhengHei"/>
              </a:rPr>
              <a:t>30</a:t>
            </a:r>
            <a:r>
              <a:rPr sz="2000" spc="-50" dirty="0">
                <a:latin typeface="Microsoft JhengHei"/>
                <a:cs typeface="Microsoft JhengHei"/>
              </a:rPr>
              <a:t>名</a:t>
            </a:r>
            <a:endParaRPr sz="2000">
              <a:latin typeface="Microsoft JhengHei"/>
              <a:cs typeface="Microsoft JhengHei"/>
            </a:endParaRPr>
          </a:p>
          <a:p>
            <a:pPr marR="31115" algn="r">
              <a:lnSpc>
                <a:spcPct val="100000"/>
              </a:lnSpc>
              <a:spcBef>
                <a:spcPts val="200"/>
              </a:spcBef>
            </a:pPr>
            <a:r>
              <a:rPr sz="1800" dirty="0">
                <a:latin typeface="Microsoft JhengHei"/>
                <a:cs typeface="Microsoft JhengHei"/>
              </a:rPr>
              <a:t>共計 50</a:t>
            </a:r>
            <a:r>
              <a:rPr sz="1800" spc="-60" dirty="0">
                <a:latin typeface="Microsoft JhengHei"/>
                <a:cs typeface="Microsoft JhengHei"/>
              </a:rPr>
              <a:t>名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607098" y="2703314"/>
            <a:ext cx="1807210" cy="11633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160"/>
              </a:spcBef>
            </a:pPr>
            <a:r>
              <a:rPr sz="2000" dirty="0">
                <a:latin typeface="Microsoft JhengHei"/>
                <a:cs typeface="Microsoft JhengHei"/>
              </a:rPr>
              <a:t>依</a:t>
            </a:r>
            <a:r>
              <a:rPr sz="2000" b="1" dirty="0">
                <a:solidFill>
                  <a:srgbClr val="FF0066"/>
                </a:solidFill>
                <a:latin typeface="Microsoft JhengHei"/>
                <a:cs typeface="Microsoft JhengHei"/>
              </a:rPr>
              <a:t>國文級分</a:t>
            </a:r>
            <a:r>
              <a:rPr sz="2000" spc="-25" dirty="0">
                <a:latin typeface="Microsoft JhengHei"/>
                <a:cs typeface="Microsoft JhengHei"/>
              </a:rPr>
              <a:t>高低</a:t>
            </a:r>
            <a:r>
              <a:rPr sz="2000" dirty="0">
                <a:latin typeface="Microsoft JhengHei"/>
                <a:cs typeface="Microsoft JhengHei"/>
              </a:rPr>
              <a:t>篩選出</a:t>
            </a:r>
            <a:r>
              <a:rPr sz="2000" b="1" spc="-10" dirty="0">
                <a:solidFill>
                  <a:srgbClr val="FF0066"/>
                </a:solidFill>
                <a:latin typeface="Microsoft JhengHei"/>
                <a:cs typeface="Microsoft JhengHei"/>
              </a:rPr>
              <a:t>24</a:t>
            </a:r>
            <a:r>
              <a:rPr sz="2000" spc="-50" dirty="0">
                <a:latin typeface="Microsoft JhengHei"/>
                <a:cs typeface="Microsoft JhengHei"/>
              </a:rPr>
              <a:t>名 </a:t>
            </a:r>
            <a:r>
              <a:rPr sz="1800" spc="-10" dirty="0">
                <a:latin typeface="Microsoft JhengHei"/>
                <a:cs typeface="Microsoft JhengHei"/>
              </a:rPr>
              <a:t>(3x8=24)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648712" y="1059544"/>
            <a:ext cx="7136130" cy="5708650"/>
            <a:chOff x="2648712" y="1059544"/>
            <a:chExt cx="7136130" cy="5708650"/>
          </a:xfrm>
        </p:grpSpPr>
        <p:sp>
          <p:nvSpPr>
            <p:cNvPr id="41" name="object 41"/>
            <p:cNvSpPr/>
            <p:nvPr/>
          </p:nvSpPr>
          <p:spPr>
            <a:xfrm>
              <a:off x="6425393" y="1059544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>
                  <a:moveTo>
                    <a:pt x="175945" y="0"/>
                  </a:moveTo>
                  <a:lnTo>
                    <a:pt x="129173" y="6285"/>
                  </a:lnTo>
                  <a:lnTo>
                    <a:pt x="87144" y="24022"/>
                  </a:lnTo>
                  <a:lnTo>
                    <a:pt x="51535" y="51535"/>
                  </a:lnTo>
                  <a:lnTo>
                    <a:pt x="24022" y="87144"/>
                  </a:lnTo>
                  <a:lnTo>
                    <a:pt x="6285" y="129173"/>
                  </a:lnTo>
                  <a:lnTo>
                    <a:pt x="0" y="175945"/>
                  </a:lnTo>
                  <a:lnTo>
                    <a:pt x="6285" y="222722"/>
                  </a:lnTo>
                  <a:lnTo>
                    <a:pt x="24022" y="264752"/>
                  </a:lnTo>
                  <a:lnTo>
                    <a:pt x="51685" y="300477"/>
                  </a:lnTo>
                  <a:lnTo>
                    <a:pt x="87144" y="327871"/>
                  </a:lnTo>
                  <a:lnTo>
                    <a:pt x="129173" y="345607"/>
                  </a:lnTo>
                  <a:lnTo>
                    <a:pt x="175945" y="351891"/>
                  </a:lnTo>
                  <a:lnTo>
                    <a:pt x="222722" y="345607"/>
                  </a:lnTo>
                  <a:lnTo>
                    <a:pt x="247707" y="335064"/>
                  </a:lnTo>
                  <a:lnTo>
                    <a:pt x="175945" y="335064"/>
                  </a:lnTo>
                  <a:lnTo>
                    <a:pt x="125654" y="326952"/>
                  </a:lnTo>
                  <a:lnTo>
                    <a:pt x="81975" y="304365"/>
                  </a:lnTo>
                  <a:lnTo>
                    <a:pt x="47530" y="269921"/>
                  </a:lnTo>
                  <a:lnTo>
                    <a:pt x="24940" y="226241"/>
                  </a:lnTo>
                  <a:lnTo>
                    <a:pt x="16827" y="175945"/>
                  </a:lnTo>
                  <a:lnTo>
                    <a:pt x="24940" y="125654"/>
                  </a:lnTo>
                  <a:lnTo>
                    <a:pt x="47530" y="81975"/>
                  </a:lnTo>
                  <a:lnTo>
                    <a:pt x="81975" y="47530"/>
                  </a:lnTo>
                  <a:lnTo>
                    <a:pt x="125654" y="24940"/>
                  </a:lnTo>
                  <a:lnTo>
                    <a:pt x="175945" y="16827"/>
                  </a:lnTo>
                  <a:lnTo>
                    <a:pt x="247702" y="16827"/>
                  </a:lnTo>
                  <a:lnTo>
                    <a:pt x="222722" y="6285"/>
                  </a:lnTo>
                  <a:lnTo>
                    <a:pt x="175945" y="0"/>
                  </a:lnTo>
                  <a:close/>
                </a:path>
                <a:path w="352425" h="352425">
                  <a:moveTo>
                    <a:pt x="247702" y="16827"/>
                  </a:moveTo>
                  <a:lnTo>
                    <a:pt x="175945" y="16827"/>
                  </a:lnTo>
                  <a:lnTo>
                    <a:pt x="226241" y="24940"/>
                  </a:lnTo>
                  <a:lnTo>
                    <a:pt x="269921" y="47530"/>
                  </a:lnTo>
                  <a:lnTo>
                    <a:pt x="304365" y="81975"/>
                  </a:lnTo>
                  <a:lnTo>
                    <a:pt x="326952" y="125654"/>
                  </a:lnTo>
                  <a:lnTo>
                    <a:pt x="335064" y="175945"/>
                  </a:lnTo>
                  <a:lnTo>
                    <a:pt x="326952" y="226241"/>
                  </a:lnTo>
                  <a:lnTo>
                    <a:pt x="304365" y="269921"/>
                  </a:lnTo>
                  <a:lnTo>
                    <a:pt x="269921" y="304365"/>
                  </a:lnTo>
                  <a:lnTo>
                    <a:pt x="226241" y="326952"/>
                  </a:lnTo>
                  <a:lnTo>
                    <a:pt x="175945" y="335064"/>
                  </a:lnTo>
                  <a:lnTo>
                    <a:pt x="247707" y="335064"/>
                  </a:lnTo>
                  <a:lnTo>
                    <a:pt x="300210" y="300477"/>
                  </a:lnTo>
                  <a:lnTo>
                    <a:pt x="327871" y="264752"/>
                  </a:lnTo>
                  <a:lnTo>
                    <a:pt x="345607" y="222722"/>
                  </a:lnTo>
                  <a:lnTo>
                    <a:pt x="351891" y="175945"/>
                  </a:lnTo>
                  <a:lnTo>
                    <a:pt x="345607" y="129173"/>
                  </a:lnTo>
                  <a:lnTo>
                    <a:pt x="327871" y="87144"/>
                  </a:lnTo>
                  <a:lnTo>
                    <a:pt x="300361" y="51535"/>
                  </a:lnTo>
                  <a:lnTo>
                    <a:pt x="264752" y="24022"/>
                  </a:lnTo>
                  <a:lnTo>
                    <a:pt x="247702" y="16827"/>
                  </a:lnTo>
                  <a:close/>
                </a:path>
                <a:path w="352425" h="352425">
                  <a:moveTo>
                    <a:pt x="175945" y="21653"/>
                  </a:moveTo>
                  <a:lnTo>
                    <a:pt x="127176" y="29519"/>
                  </a:lnTo>
                  <a:lnTo>
                    <a:pt x="84708" y="51535"/>
                  </a:lnTo>
                  <a:lnTo>
                    <a:pt x="51421" y="84821"/>
                  </a:lnTo>
                  <a:lnTo>
                    <a:pt x="29519" y="127176"/>
                  </a:lnTo>
                  <a:lnTo>
                    <a:pt x="21653" y="175945"/>
                  </a:lnTo>
                  <a:lnTo>
                    <a:pt x="29519" y="224716"/>
                  </a:lnTo>
                  <a:lnTo>
                    <a:pt x="51421" y="267074"/>
                  </a:lnTo>
                  <a:lnTo>
                    <a:pt x="84821" y="300477"/>
                  </a:lnTo>
                  <a:lnTo>
                    <a:pt x="127176" y="322383"/>
                  </a:lnTo>
                  <a:lnTo>
                    <a:pt x="175945" y="330250"/>
                  </a:lnTo>
                  <a:lnTo>
                    <a:pt x="224716" y="322383"/>
                  </a:lnTo>
                  <a:lnTo>
                    <a:pt x="248993" y="309829"/>
                  </a:lnTo>
                  <a:lnTo>
                    <a:pt x="155994" y="309829"/>
                  </a:lnTo>
                  <a:lnTo>
                    <a:pt x="155994" y="165023"/>
                  </a:lnTo>
                  <a:lnTo>
                    <a:pt x="76695" y="165023"/>
                  </a:lnTo>
                  <a:lnTo>
                    <a:pt x="76695" y="133997"/>
                  </a:lnTo>
                  <a:lnTo>
                    <a:pt x="103203" y="120421"/>
                  </a:lnTo>
                  <a:lnTo>
                    <a:pt x="125255" y="103830"/>
                  </a:lnTo>
                  <a:lnTo>
                    <a:pt x="142851" y="84221"/>
                  </a:lnTo>
                  <a:lnTo>
                    <a:pt x="155994" y="61595"/>
                  </a:lnTo>
                  <a:lnTo>
                    <a:pt x="277249" y="61595"/>
                  </a:lnTo>
                  <a:lnTo>
                    <a:pt x="267188" y="51535"/>
                  </a:lnTo>
                  <a:lnTo>
                    <a:pt x="224716" y="29519"/>
                  </a:lnTo>
                  <a:lnTo>
                    <a:pt x="175945" y="21653"/>
                  </a:lnTo>
                  <a:close/>
                </a:path>
                <a:path w="352425" h="352425">
                  <a:moveTo>
                    <a:pt x="277249" y="61595"/>
                  </a:moveTo>
                  <a:lnTo>
                    <a:pt x="211162" y="61595"/>
                  </a:lnTo>
                  <a:lnTo>
                    <a:pt x="211162" y="309829"/>
                  </a:lnTo>
                  <a:lnTo>
                    <a:pt x="248993" y="309829"/>
                  </a:lnTo>
                  <a:lnTo>
                    <a:pt x="267074" y="300477"/>
                  </a:lnTo>
                  <a:lnTo>
                    <a:pt x="300477" y="267074"/>
                  </a:lnTo>
                  <a:lnTo>
                    <a:pt x="322383" y="224716"/>
                  </a:lnTo>
                  <a:lnTo>
                    <a:pt x="330250" y="175945"/>
                  </a:lnTo>
                  <a:lnTo>
                    <a:pt x="322383" y="127176"/>
                  </a:lnTo>
                  <a:lnTo>
                    <a:pt x="300477" y="84821"/>
                  </a:lnTo>
                  <a:lnTo>
                    <a:pt x="277249" y="61595"/>
                  </a:lnTo>
                  <a:close/>
                </a:path>
                <a:path w="352425" h="352425">
                  <a:moveTo>
                    <a:pt x="155994" y="135140"/>
                  </a:moveTo>
                  <a:lnTo>
                    <a:pt x="138972" y="145630"/>
                  </a:lnTo>
                  <a:lnTo>
                    <a:pt x="120083" y="154106"/>
                  </a:lnTo>
                  <a:lnTo>
                    <a:pt x="99324" y="160570"/>
                  </a:lnTo>
                  <a:lnTo>
                    <a:pt x="76695" y="165023"/>
                  </a:lnTo>
                  <a:lnTo>
                    <a:pt x="155994" y="165023"/>
                  </a:lnTo>
                  <a:lnTo>
                    <a:pt x="155994" y="135140"/>
                  </a:lnTo>
                  <a:close/>
                </a:path>
              </a:pathLst>
            </a:custGeom>
            <a:solidFill>
              <a:srgbClr val="FF9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32867" y="2368975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>
                  <a:moveTo>
                    <a:pt x="175945" y="0"/>
                  </a:moveTo>
                  <a:lnTo>
                    <a:pt x="129169" y="6284"/>
                  </a:lnTo>
                  <a:lnTo>
                    <a:pt x="87138" y="24019"/>
                  </a:lnTo>
                  <a:lnTo>
                    <a:pt x="51530" y="51530"/>
                  </a:lnTo>
                  <a:lnTo>
                    <a:pt x="24019" y="87138"/>
                  </a:lnTo>
                  <a:lnTo>
                    <a:pt x="6284" y="129169"/>
                  </a:lnTo>
                  <a:lnTo>
                    <a:pt x="0" y="175945"/>
                  </a:lnTo>
                  <a:lnTo>
                    <a:pt x="6284" y="222717"/>
                  </a:lnTo>
                  <a:lnTo>
                    <a:pt x="24019" y="264747"/>
                  </a:lnTo>
                  <a:lnTo>
                    <a:pt x="51676" y="300469"/>
                  </a:lnTo>
                  <a:lnTo>
                    <a:pt x="87138" y="327868"/>
                  </a:lnTo>
                  <a:lnTo>
                    <a:pt x="129169" y="345606"/>
                  </a:lnTo>
                  <a:lnTo>
                    <a:pt x="175945" y="351891"/>
                  </a:lnTo>
                  <a:lnTo>
                    <a:pt x="222717" y="345606"/>
                  </a:lnTo>
                  <a:lnTo>
                    <a:pt x="247697" y="335064"/>
                  </a:lnTo>
                  <a:lnTo>
                    <a:pt x="175945" y="335064"/>
                  </a:lnTo>
                  <a:lnTo>
                    <a:pt x="125650" y="326951"/>
                  </a:lnTo>
                  <a:lnTo>
                    <a:pt x="81970" y="304361"/>
                  </a:lnTo>
                  <a:lnTo>
                    <a:pt x="47526" y="269915"/>
                  </a:lnTo>
                  <a:lnTo>
                    <a:pt x="24938" y="226236"/>
                  </a:lnTo>
                  <a:lnTo>
                    <a:pt x="16827" y="175945"/>
                  </a:lnTo>
                  <a:lnTo>
                    <a:pt x="24938" y="125650"/>
                  </a:lnTo>
                  <a:lnTo>
                    <a:pt x="47513" y="81995"/>
                  </a:lnTo>
                  <a:lnTo>
                    <a:pt x="81970" y="47526"/>
                  </a:lnTo>
                  <a:lnTo>
                    <a:pt x="125650" y="24938"/>
                  </a:lnTo>
                  <a:lnTo>
                    <a:pt x="175945" y="16827"/>
                  </a:lnTo>
                  <a:lnTo>
                    <a:pt x="247702" y="16827"/>
                  </a:lnTo>
                  <a:lnTo>
                    <a:pt x="222717" y="6284"/>
                  </a:lnTo>
                  <a:lnTo>
                    <a:pt x="175945" y="0"/>
                  </a:lnTo>
                  <a:close/>
                </a:path>
                <a:path w="352425" h="352425">
                  <a:moveTo>
                    <a:pt x="247702" y="16827"/>
                  </a:moveTo>
                  <a:lnTo>
                    <a:pt x="175945" y="16827"/>
                  </a:lnTo>
                  <a:lnTo>
                    <a:pt x="226236" y="24938"/>
                  </a:lnTo>
                  <a:lnTo>
                    <a:pt x="269915" y="47526"/>
                  </a:lnTo>
                  <a:lnTo>
                    <a:pt x="304374" y="81995"/>
                  </a:lnTo>
                  <a:lnTo>
                    <a:pt x="326951" y="125650"/>
                  </a:lnTo>
                  <a:lnTo>
                    <a:pt x="335064" y="175945"/>
                  </a:lnTo>
                  <a:lnTo>
                    <a:pt x="326951" y="226236"/>
                  </a:lnTo>
                  <a:lnTo>
                    <a:pt x="304361" y="269915"/>
                  </a:lnTo>
                  <a:lnTo>
                    <a:pt x="269915" y="304361"/>
                  </a:lnTo>
                  <a:lnTo>
                    <a:pt x="226236" y="326951"/>
                  </a:lnTo>
                  <a:lnTo>
                    <a:pt x="175945" y="335064"/>
                  </a:lnTo>
                  <a:lnTo>
                    <a:pt x="247697" y="335064"/>
                  </a:lnTo>
                  <a:lnTo>
                    <a:pt x="300210" y="300469"/>
                  </a:lnTo>
                  <a:lnTo>
                    <a:pt x="327868" y="264747"/>
                  </a:lnTo>
                  <a:lnTo>
                    <a:pt x="345606" y="222717"/>
                  </a:lnTo>
                  <a:lnTo>
                    <a:pt x="351891" y="175945"/>
                  </a:lnTo>
                  <a:lnTo>
                    <a:pt x="345606" y="129169"/>
                  </a:lnTo>
                  <a:lnTo>
                    <a:pt x="327868" y="87138"/>
                  </a:lnTo>
                  <a:lnTo>
                    <a:pt x="300356" y="51530"/>
                  </a:lnTo>
                  <a:lnTo>
                    <a:pt x="264747" y="24019"/>
                  </a:lnTo>
                  <a:lnTo>
                    <a:pt x="247702" y="16827"/>
                  </a:lnTo>
                  <a:close/>
                </a:path>
                <a:path w="352425" h="352425">
                  <a:moveTo>
                    <a:pt x="175945" y="21640"/>
                  </a:moveTo>
                  <a:lnTo>
                    <a:pt x="127174" y="29507"/>
                  </a:lnTo>
                  <a:lnTo>
                    <a:pt x="90260" y="48598"/>
                  </a:lnTo>
                  <a:lnTo>
                    <a:pt x="51413" y="84816"/>
                  </a:lnTo>
                  <a:lnTo>
                    <a:pt x="29507" y="127174"/>
                  </a:lnTo>
                  <a:lnTo>
                    <a:pt x="21640" y="175945"/>
                  </a:lnTo>
                  <a:lnTo>
                    <a:pt x="29507" y="224715"/>
                  </a:lnTo>
                  <a:lnTo>
                    <a:pt x="51413" y="267070"/>
                  </a:lnTo>
                  <a:lnTo>
                    <a:pt x="84816" y="300469"/>
                  </a:lnTo>
                  <a:lnTo>
                    <a:pt x="127174" y="322372"/>
                  </a:lnTo>
                  <a:lnTo>
                    <a:pt x="175945" y="330238"/>
                  </a:lnTo>
                  <a:lnTo>
                    <a:pt x="224715" y="322372"/>
                  </a:lnTo>
                  <a:lnTo>
                    <a:pt x="267070" y="300469"/>
                  </a:lnTo>
                  <a:lnTo>
                    <a:pt x="272938" y="294601"/>
                  </a:lnTo>
                  <a:lnTo>
                    <a:pt x="84581" y="294601"/>
                  </a:lnTo>
                  <a:lnTo>
                    <a:pt x="84581" y="261277"/>
                  </a:lnTo>
                  <a:lnTo>
                    <a:pt x="114749" y="221338"/>
                  </a:lnTo>
                  <a:lnTo>
                    <a:pt x="156984" y="184276"/>
                  </a:lnTo>
                  <a:lnTo>
                    <a:pt x="182914" y="164093"/>
                  </a:lnTo>
                  <a:lnTo>
                    <a:pt x="200942" y="146064"/>
                  </a:lnTo>
                  <a:lnTo>
                    <a:pt x="211070" y="130189"/>
                  </a:lnTo>
                  <a:lnTo>
                    <a:pt x="211559" y="127174"/>
                  </a:lnTo>
                  <a:lnTo>
                    <a:pt x="211616" y="126822"/>
                  </a:lnTo>
                  <a:lnTo>
                    <a:pt x="83426" y="126822"/>
                  </a:lnTo>
                  <a:lnTo>
                    <a:pt x="95137" y="90546"/>
                  </a:lnTo>
                  <a:lnTo>
                    <a:pt x="115320" y="64471"/>
                  </a:lnTo>
                  <a:lnTo>
                    <a:pt x="143978" y="48598"/>
                  </a:lnTo>
                  <a:lnTo>
                    <a:pt x="181114" y="42925"/>
                  </a:lnTo>
                  <a:lnTo>
                    <a:pt x="250659" y="42925"/>
                  </a:lnTo>
                  <a:lnTo>
                    <a:pt x="224715" y="29507"/>
                  </a:lnTo>
                  <a:lnTo>
                    <a:pt x="175945" y="21640"/>
                  </a:lnTo>
                  <a:close/>
                </a:path>
                <a:path w="352425" h="352425">
                  <a:moveTo>
                    <a:pt x="250659" y="42925"/>
                  </a:moveTo>
                  <a:lnTo>
                    <a:pt x="181114" y="42925"/>
                  </a:lnTo>
                  <a:lnTo>
                    <a:pt x="218033" y="48243"/>
                  </a:lnTo>
                  <a:lnTo>
                    <a:pt x="244895" y="61890"/>
                  </a:lnTo>
                  <a:lnTo>
                    <a:pt x="261701" y="83866"/>
                  </a:lnTo>
                  <a:lnTo>
                    <a:pt x="268452" y="114172"/>
                  </a:lnTo>
                  <a:lnTo>
                    <a:pt x="266226" y="138019"/>
                  </a:lnTo>
                  <a:lnTo>
                    <a:pt x="256098" y="160142"/>
                  </a:lnTo>
                  <a:lnTo>
                    <a:pt x="238070" y="180543"/>
                  </a:lnTo>
                  <a:lnTo>
                    <a:pt x="212140" y="199224"/>
                  </a:lnTo>
                  <a:lnTo>
                    <a:pt x="187792" y="214805"/>
                  </a:lnTo>
                  <a:lnTo>
                    <a:pt x="167609" y="230531"/>
                  </a:lnTo>
                  <a:lnTo>
                    <a:pt x="151592" y="246404"/>
                  </a:lnTo>
                  <a:lnTo>
                    <a:pt x="139738" y="262420"/>
                  </a:lnTo>
                  <a:lnTo>
                    <a:pt x="267309" y="262420"/>
                  </a:lnTo>
                  <a:lnTo>
                    <a:pt x="267309" y="294601"/>
                  </a:lnTo>
                  <a:lnTo>
                    <a:pt x="272938" y="294601"/>
                  </a:lnTo>
                  <a:lnTo>
                    <a:pt x="300469" y="267070"/>
                  </a:lnTo>
                  <a:lnTo>
                    <a:pt x="322372" y="224715"/>
                  </a:lnTo>
                  <a:lnTo>
                    <a:pt x="330238" y="175945"/>
                  </a:lnTo>
                  <a:lnTo>
                    <a:pt x="322372" y="127174"/>
                  </a:lnTo>
                  <a:lnTo>
                    <a:pt x="300469" y="84816"/>
                  </a:lnTo>
                  <a:lnTo>
                    <a:pt x="267187" y="51530"/>
                  </a:lnTo>
                  <a:lnTo>
                    <a:pt x="261626" y="48598"/>
                  </a:lnTo>
                  <a:lnTo>
                    <a:pt x="250659" y="42925"/>
                  </a:lnTo>
                  <a:close/>
                </a:path>
                <a:path w="352425" h="352425">
                  <a:moveTo>
                    <a:pt x="177672" y="78549"/>
                  </a:moveTo>
                  <a:lnTo>
                    <a:pt x="161220" y="81995"/>
                  </a:lnTo>
                  <a:lnTo>
                    <a:pt x="148648" y="91189"/>
                  </a:lnTo>
                  <a:lnTo>
                    <a:pt x="139955" y="106131"/>
                  </a:lnTo>
                  <a:lnTo>
                    <a:pt x="135140" y="126822"/>
                  </a:lnTo>
                  <a:lnTo>
                    <a:pt x="211616" y="126822"/>
                  </a:lnTo>
                  <a:lnTo>
                    <a:pt x="213296" y="116471"/>
                  </a:lnTo>
                  <a:lnTo>
                    <a:pt x="211070" y="99450"/>
                  </a:lnTo>
                  <a:lnTo>
                    <a:pt x="204390" y="87456"/>
                  </a:lnTo>
                  <a:lnTo>
                    <a:pt x="193258" y="80490"/>
                  </a:lnTo>
                  <a:lnTo>
                    <a:pt x="177672" y="78549"/>
                  </a:lnTo>
                  <a:close/>
                </a:path>
              </a:pathLst>
            </a:custGeom>
            <a:solidFill>
              <a:srgbClr val="FF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253140" y="3344931"/>
              <a:ext cx="352425" cy="352425"/>
            </a:xfrm>
            <a:custGeom>
              <a:avLst/>
              <a:gdLst/>
              <a:ahLst/>
              <a:cxnLst/>
              <a:rect l="l" t="t" r="r" b="b"/>
              <a:pathLst>
                <a:path w="352425" h="352425">
                  <a:moveTo>
                    <a:pt x="175945" y="0"/>
                  </a:moveTo>
                  <a:lnTo>
                    <a:pt x="129169" y="6285"/>
                  </a:lnTo>
                  <a:lnTo>
                    <a:pt x="87138" y="24022"/>
                  </a:lnTo>
                  <a:lnTo>
                    <a:pt x="51530" y="51535"/>
                  </a:lnTo>
                  <a:lnTo>
                    <a:pt x="24019" y="87144"/>
                  </a:lnTo>
                  <a:lnTo>
                    <a:pt x="6284" y="129173"/>
                  </a:lnTo>
                  <a:lnTo>
                    <a:pt x="0" y="175945"/>
                  </a:lnTo>
                  <a:lnTo>
                    <a:pt x="6284" y="222722"/>
                  </a:lnTo>
                  <a:lnTo>
                    <a:pt x="24019" y="264752"/>
                  </a:lnTo>
                  <a:lnTo>
                    <a:pt x="51681" y="300477"/>
                  </a:lnTo>
                  <a:lnTo>
                    <a:pt x="87138" y="327871"/>
                  </a:lnTo>
                  <a:lnTo>
                    <a:pt x="129169" y="345607"/>
                  </a:lnTo>
                  <a:lnTo>
                    <a:pt x="175945" y="351891"/>
                  </a:lnTo>
                  <a:lnTo>
                    <a:pt x="222717" y="345607"/>
                  </a:lnTo>
                  <a:lnTo>
                    <a:pt x="247702" y="335064"/>
                  </a:lnTo>
                  <a:lnTo>
                    <a:pt x="175945" y="335064"/>
                  </a:lnTo>
                  <a:lnTo>
                    <a:pt x="125650" y="326952"/>
                  </a:lnTo>
                  <a:lnTo>
                    <a:pt x="81970" y="304365"/>
                  </a:lnTo>
                  <a:lnTo>
                    <a:pt x="47526" y="269921"/>
                  </a:lnTo>
                  <a:lnTo>
                    <a:pt x="24938" y="226241"/>
                  </a:lnTo>
                  <a:lnTo>
                    <a:pt x="16827" y="175945"/>
                  </a:lnTo>
                  <a:lnTo>
                    <a:pt x="24938" y="125654"/>
                  </a:lnTo>
                  <a:lnTo>
                    <a:pt x="47526" y="81975"/>
                  </a:lnTo>
                  <a:lnTo>
                    <a:pt x="81970" y="47530"/>
                  </a:lnTo>
                  <a:lnTo>
                    <a:pt x="125650" y="24940"/>
                  </a:lnTo>
                  <a:lnTo>
                    <a:pt x="175945" y="16827"/>
                  </a:lnTo>
                  <a:lnTo>
                    <a:pt x="247697" y="16827"/>
                  </a:lnTo>
                  <a:lnTo>
                    <a:pt x="222717" y="6285"/>
                  </a:lnTo>
                  <a:lnTo>
                    <a:pt x="175945" y="0"/>
                  </a:lnTo>
                  <a:close/>
                </a:path>
                <a:path w="352425" h="352425">
                  <a:moveTo>
                    <a:pt x="247697" y="16827"/>
                  </a:moveTo>
                  <a:lnTo>
                    <a:pt x="175945" y="16827"/>
                  </a:lnTo>
                  <a:lnTo>
                    <a:pt x="226236" y="24940"/>
                  </a:lnTo>
                  <a:lnTo>
                    <a:pt x="269915" y="47530"/>
                  </a:lnTo>
                  <a:lnTo>
                    <a:pt x="304361" y="81975"/>
                  </a:lnTo>
                  <a:lnTo>
                    <a:pt x="326951" y="125654"/>
                  </a:lnTo>
                  <a:lnTo>
                    <a:pt x="335064" y="175945"/>
                  </a:lnTo>
                  <a:lnTo>
                    <a:pt x="326951" y="226241"/>
                  </a:lnTo>
                  <a:lnTo>
                    <a:pt x="304361" y="269921"/>
                  </a:lnTo>
                  <a:lnTo>
                    <a:pt x="269915" y="304365"/>
                  </a:lnTo>
                  <a:lnTo>
                    <a:pt x="226236" y="326952"/>
                  </a:lnTo>
                  <a:lnTo>
                    <a:pt x="175945" y="335064"/>
                  </a:lnTo>
                  <a:lnTo>
                    <a:pt x="247702" y="335064"/>
                  </a:lnTo>
                  <a:lnTo>
                    <a:pt x="300205" y="300477"/>
                  </a:lnTo>
                  <a:lnTo>
                    <a:pt x="327868" y="264752"/>
                  </a:lnTo>
                  <a:lnTo>
                    <a:pt x="345606" y="222722"/>
                  </a:lnTo>
                  <a:lnTo>
                    <a:pt x="351891" y="175945"/>
                  </a:lnTo>
                  <a:lnTo>
                    <a:pt x="345606" y="129173"/>
                  </a:lnTo>
                  <a:lnTo>
                    <a:pt x="327868" y="87144"/>
                  </a:lnTo>
                  <a:lnTo>
                    <a:pt x="300356" y="51535"/>
                  </a:lnTo>
                  <a:lnTo>
                    <a:pt x="264747" y="24022"/>
                  </a:lnTo>
                  <a:lnTo>
                    <a:pt x="247697" y="16827"/>
                  </a:lnTo>
                  <a:close/>
                </a:path>
                <a:path w="352425" h="352425">
                  <a:moveTo>
                    <a:pt x="175945" y="21653"/>
                  </a:moveTo>
                  <a:lnTo>
                    <a:pt x="127174" y="29519"/>
                  </a:lnTo>
                  <a:lnTo>
                    <a:pt x="84703" y="51535"/>
                  </a:lnTo>
                  <a:lnTo>
                    <a:pt x="51413" y="84821"/>
                  </a:lnTo>
                  <a:lnTo>
                    <a:pt x="29507" y="127176"/>
                  </a:lnTo>
                  <a:lnTo>
                    <a:pt x="21640" y="175945"/>
                  </a:lnTo>
                  <a:lnTo>
                    <a:pt x="29507" y="224716"/>
                  </a:lnTo>
                  <a:lnTo>
                    <a:pt x="51413" y="267074"/>
                  </a:lnTo>
                  <a:lnTo>
                    <a:pt x="84816" y="300477"/>
                  </a:lnTo>
                  <a:lnTo>
                    <a:pt x="127174" y="322383"/>
                  </a:lnTo>
                  <a:lnTo>
                    <a:pt x="175945" y="330250"/>
                  </a:lnTo>
                  <a:lnTo>
                    <a:pt x="224715" y="322383"/>
                  </a:lnTo>
                  <a:lnTo>
                    <a:pt x="247467" y="310616"/>
                  </a:lnTo>
                  <a:lnTo>
                    <a:pt x="176161" y="310616"/>
                  </a:lnTo>
                  <a:lnTo>
                    <a:pt x="149441" y="308963"/>
                  </a:lnTo>
                  <a:lnTo>
                    <a:pt x="125595" y="302860"/>
                  </a:lnTo>
                  <a:lnTo>
                    <a:pt x="104622" y="292303"/>
                  </a:lnTo>
                  <a:lnTo>
                    <a:pt x="86525" y="277291"/>
                  </a:lnTo>
                  <a:lnTo>
                    <a:pt x="86525" y="237070"/>
                  </a:lnTo>
                  <a:lnTo>
                    <a:pt x="211785" y="237070"/>
                  </a:lnTo>
                  <a:lnTo>
                    <a:pt x="208408" y="221485"/>
                  </a:lnTo>
                  <a:lnTo>
                    <a:pt x="198280" y="210353"/>
                  </a:lnTo>
                  <a:lnTo>
                    <a:pt x="181401" y="203673"/>
                  </a:lnTo>
                  <a:lnTo>
                    <a:pt x="157772" y="201447"/>
                  </a:lnTo>
                  <a:lnTo>
                    <a:pt x="134785" y="201447"/>
                  </a:lnTo>
                  <a:lnTo>
                    <a:pt x="134785" y="158927"/>
                  </a:lnTo>
                  <a:lnTo>
                    <a:pt x="156629" y="158927"/>
                  </a:lnTo>
                  <a:lnTo>
                    <a:pt x="178748" y="156699"/>
                  </a:lnTo>
                  <a:lnTo>
                    <a:pt x="194548" y="150015"/>
                  </a:lnTo>
                  <a:lnTo>
                    <a:pt x="204027" y="138878"/>
                  </a:lnTo>
                  <a:lnTo>
                    <a:pt x="206400" y="127176"/>
                  </a:lnTo>
                  <a:lnTo>
                    <a:pt x="206487" y="126745"/>
                  </a:lnTo>
                  <a:lnTo>
                    <a:pt x="80771" y="126745"/>
                  </a:lnTo>
                  <a:lnTo>
                    <a:pt x="92197" y="95502"/>
                  </a:lnTo>
                  <a:lnTo>
                    <a:pt x="111520" y="73018"/>
                  </a:lnTo>
                  <a:lnTo>
                    <a:pt x="138741" y="59298"/>
                  </a:lnTo>
                  <a:lnTo>
                    <a:pt x="173862" y="54343"/>
                  </a:lnTo>
                  <a:lnTo>
                    <a:pt x="269991" y="54343"/>
                  </a:lnTo>
                  <a:lnTo>
                    <a:pt x="267183" y="51535"/>
                  </a:lnTo>
                  <a:lnTo>
                    <a:pt x="224715" y="29519"/>
                  </a:lnTo>
                  <a:lnTo>
                    <a:pt x="175945" y="21653"/>
                  </a:lnTo>
                  <a:close/>
                </a:path>
                <a:path w="352425" h="352425">
                  <a:moveTo>
                    <a:pt x="269991" y="54343"/>
                  </a:moveTo>
                  <a:lnTo>
                    <a:pt x="173862" y="54343"/>
                  </a:lnTo>
                  <a:lnTo>
                    <a:pt x="211737" y="59298"/>
                  </a:lnTo>
                  <a:lnTo>
                    <a:pt x="211362" y="59298"/>
                  </a:lnTo>
                  <a:lnTo>
                    <a:pt x="238220" y="71583"/>
                  </a:lnTo>
                  <a:lnTo>
                    <a:pt x="254883" y="91405"/>
                  </a:lnTo>
                  <a:lnTo>
                    <a:pt x="261200" y="118694"/>
                  </a:lnTo>
                  <a:lnTo>
                    <a:pt x="258403" y="140030"/>
                  </a:lnTo>
                  <a:lnTo>
                    <a:pt x="248969" y="156699"/>
                  </a:lnTo>
                  <a:lnTo>
                    <a:pt x="248850" y="156910"/>
                  </a:lnTo>
                  <a:lnTo>
                    <a:pt x="232543" y="169334"/>
                  </a:lnTo>
                  <a:lnTo>
                    <a:pt x="209486" y="177304"/>
                  </a:lnTo>
                  <a:lnTo>
                    <a:pt x="234265" y="184919"/>
                  </a:lnTo>
                  <a:lnTo>
                    <a:pt x="252293" y="197419"/>
                  </a:lnTo>
                  <a:lnTo>
                    <a:pt x="263570" y="214804"/>
                  </a:lnTo>
                  <a:lnTo>
                    <a:pt x="268097" y="237070"/>
                  </a:lnTo>
                  <a:lnTo>
                    <a:pt x="262351" y="269248"/>
                  </a:lnTo>
                  <a:lnTo>
                    <a:pt x="256318" y="277291"/>
                  </a:lnTo>
                  <a:lnTo>
                    <a:pt x="244963" y="292303"/>
                  </a:lnTo>
                  <a:lnTo>
                    <a:pt x="216383" y="306020"/>
                  </a:lnTo>
                  <a:lnTo>
                    <a:pt x="176161" y="310616"/>
                  </a:lnTo>
                  <a:lnTo>
                    <a:pt x="247467" y="310616"/>
                  </a:lnTo>
                  <a:lnTo>
                    <a:pt x="267070" y="300477"/>
                  </a:lnTo>
                  <a:lnTo>
                    <a:pt x="300469" y="267074"/>
                  </a:lnTo>
                  <a:lnTo>
                    <a:pt x="322372" y="224716"/>
                  </a:lnTo>
                  <a:lnTo>
                    <a:pt x="330238" y="175945"/>
                  </a:lnTo>
                  <a:lnTo>
                    <a:pt x="322372" y="127176"/>
                  </a:lnTo>
                  <a:lnTo>
                    <a:pt x="300469" y="84821"/>
                  </a:lnTo>
                  <a:lnTo>
                    <a:pt x="269991" y="54343"/>
                  </a:lnTo>
                  <a:close/>
                </a:path>
                <a:path w="352425" h="352425">
                  <a:moveTo>
                    <a:pt x="211785" y="237070"/>
                  </a:moveTo>
                  <a:lnTo>
                    <a:pt x="86525" y="237070"/>
                  </a:lnTo>
                  <a:lnTo>
                    <a:pt x="103832" y="254163"/>
                  </a:lnTo>
                  <a:lnTo>
                    <a:pt x="122434" y="266371"/>
                  </a:lnTo>
                  <a:lnTo>
                    <a:pt x="142332" y="273695"/>
                  </a:lnTo>
                  <a:lnTo>
                    <a:pt x="163525" y="276136"/>
                  </a:lnTo>
                  <a:lnTo>
                    <a:pt x="184208" y="273266"/>
                  </a:lnTo>
                  <a:lnTo>
                    <a:pt x="199147" y="265799"/>
                  </a:lnTo>
                  <a:lnTo>
                    <a:pt x="208339" y="253735"/>
                  </a:lnTo>
                  <a:lnTo>
                    <a:pt x="211785" y="237070"/>
                  </a:lnTo>
                  <a:close/>
                </a:path>
                <a:path w="352425" h="352425">
                  <a:moveTo>
                    <a:pt x="172719" y="89966"/>
                  </a:moveTo>
                  <a:lnTo>
                    <a:pt x="156841" y="92700"/>
                  </a:lnTo>
                  <a:lnTo>
                    <a:pt x="144845" y="99741"/>
                  </a:lnTo>
                  <a:lnTo>
                    <a:pt x="136728" y="111089"/>
                  </a:lnTo>
                  <a:lnTo>
                    <a:pt x="132486" y="126745"/>
                  </a:lnTo>
                  <a:lnTo>
                    <a:pt x="206487" y="126745"/>
                  </a:lnTo>
                  <a:lnTo>
                    <a:pt x="207187" y="123291"/>
                  </a:lnTo>
                  <a:lnTo>
                    <a:pt x="204604" y="109144"/>
                  </a:lnTo>
                  <a:lnTo>
                    <a:pt x="197997" y="98875"/>
                  </a:lnTo>
                  <a:lnTo>
                    <a:pt x="187369" y="92484"/>
                  </a:lnTo>
                  <a:lnTo>
                    <a:pt x="172719" y="89966"/>
                  </a:lnTo>
                  <a:close/>
                </a:path>
              </a:pathLst>
            </a:custGeom>
            <a:solidFill>
              <a:srgbClr val="5C8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867995" y="4818499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5" h="360045">
                  <a:moveTo>
                    <a:pt x="179997" y="0"/>
                  </a:moveTo>
                  <a:lnTo>
                    <a:pt x="132149" y="6430"/>
                  </a:lnTo>
                  <a:lnTo>
                    <a:pt x="89152" y="24576"/>
                  </a:lnTo>
                  <a:lnTo>
                    <a:pt x="52722" y="52722"/>
                  </a:lnTo>
                  <a:lnTo>
                    <a:pt x="24576" y="89152"/>
                  </a:lnTo>
                  <a:lnTo>
                    <a:pt x="6430" y="132149"/>
                  </a:lnTo>
                  <a:lnTo>
                    <a:pt x="39" y="179703"/>
                  </a:lnTo>
                  <a:lnTo>
                    <a:pt x="0" y="179997"/>
                  </a:lnTo>
                  <a:lnTo>
                    <a:pt x="6430" y="227850"/>
                  </a:lnTo>
                  <a:lnTo>
                    <a:pt x="24576" y="270851"/>
                  </a:lnTo>
                  <a:lnTo>
                    <a:pt x="49357" y="302927"/>
                  </a:lnTo>
                  <a:lnTo>
                    <a:pt x="89152" y="335430"/>
                  </a:lnTo>
                  <a:lnTo>
                    <a:pt x="132149" y="353576"/>
                  </a:lnTo>
                  <a:lnTo>
                    <a:pt x="179997" y="360006"/>
                  </a:lnTo>
                  <a:lnTo>
                    <a:pt x="227849" y="353576"/>
                  </a:lnTo>
                  <a:lnTo>
                    <a:pt x="253418" y="342785"/>
                  </a:lnTo>
                  <a:lnTo>
                    <a:pt x="179997" y="342785"/>
                  </a:lnTo>
                  <a:lnTo>
                    <a:pt x="136723" y="336970"/>
                  </a:lnTo>
                  <a:lnTo>
                    <a:pt x="97838" y="320559"/>
                  </a:lnTo>
                  <a:lnTo>
                    <a:pt x="64895" y="295105"/>
                  </a:lnTo>
                  <a:lnTo>
                    <a:pt x="39443" y="262158"/>
                  </a:lnTo>
                  <a:lnTo>
                    <a:pt x="23035" y="223271"/>
                  </a:lnTo>
                  <a:lnTo>
                    <a:pt x="17221" y="179997"/>
                  </a:lnTo>
                  <a:lnTo>
                    <a:pt x="23035" y="136723"/>
                  </a:lnTo>
                  <a:lnTo>
                    <a:pt x="39443" y="97838"/>
                  </a:lnTo>
                  <a:lnTo>
                    <a:pt x="64895" y="64895"/>
                  </a:lnTo>
                  <a:lnTo>
                    <a:pt x="97838" y="39443"/>
                  </a:lnTo>
                  <a:lnTo>
                    <a:pt x="136723" y="23035"/>
                  </a:lnTo>
                  <a:lnTo>
                    <a:pt x="179997" y="17221"/>
                  </a:lnTo>
                  <a:lnTo>
                    <a:pt x="253419" y="17221"/>
                  </a:lnTo>
                  <a:lnTo>
                    <a:pt x="227849" y="6430"/>
                  </a:lnTo>
                  <a:lnTo>
                    <a:pt x="179997" y="0"/>
                  </a:lnTo>
                  <a:close/>
                </a:path>
                <a:path w="360045" h="360045">
                  <a:moveTo>
                    <a:pt x="253419" y="17221"/>
                  </a:moveTo>
                  <a:lnTo>
                    <a:pt x="179997" y="17221"/>
                  </a:lnTo>
                  <a:lnTo>
                    <a:pt x="223271" y="23035"/>
                  </a:lnTo>
                  <a:lnTo>
                    <a:pt x="262158" y="39443"/>
                  </a:lnTo>
                  <a:lnTo>
                    <a:pt x="295105" y="64895"/>
                  </a:lnTo>
                  <a:lnTo>
                    <a:pt x="320559" y="97838"/>
                  </a:lnTo>
                  <a:lnTo>
                    <a:pt x="336970" y="136723"/>
                  </a:lnTo>
                  <a:lnTo>
                    <a:pt x="342746" y="179703"/>
                  </a:lnTo>
                  <a:lnTo>
                    <a:pt x="342785" y="179997"/>
                  </a:lnTo>
                  <a:lnTo>
                    <a:pt x="336970" y="223271"/>
                  </a:lnTo>
                  <a:lnTo>
                    <a:pt x="320559" y="262158"/>
                  </a:lnTo>
                  <a:lnTo>
                    <a:pt x="295105" y="295105"/>
                  </a:lnTo>
                  <a:lnTo>
                    <a:pt x="262158" y="320559"/>
                  </a:lnTo>
                  <a:lnTo>
                    <a:pt x="223271" y="336970"/>
                  </a:lnTo>
                  <a:lnTo>
                    <a:pt x="179997" y="342785"/>
                  </a:lnTo>
                  <a:lnTo>
                    <a:pt x="253418" y="342785"/>
                  </a:lnTo>
                  <a:lnTo>
                    <a:pt x="307134" y="307392"/>
                  </a:lnTo>
                  <a:lnTo>
                    <a:pt x="335420" y="270851"/>
                  </a:lnTo>
                  <a:lnTo>
                    <a:pt x="353564" y="227850"/>
                  </a:lnTo>
                  <a:lnTo>
                    <a:pt x="359994" y="179997"/>
                  </a:lnTo>
                  <a:lnTo>
                    <a:pt x="353564" y="132149"/>
                  </a:lnTo>
                  <a:lnTo>
                    <a:pt x="335420" y="89152"/>
                  </a:lnTo>
                  <a:lnTo>
                    <a:pt x="307276" y="52722"/>
                  </a:lnTo>
                  <a:lnTo>
                    <a:pt x="270847" y="24576"/>
                  </a:lnTo>
                  <a:lnTo>
                    <a:pt x="253419" y="17221"/>
                  </a:lnTo>
                  <a:close/>
                </a:path>
                <a:path w="360045" h="360045">
                  <a:moveTo>
                    <a:pt x="179997" y="22148"/>
                  </a:moveTo>
                  <a:lnTo>
                    <a:pt x="130106" y="30196"/>
                  </a:lnTo>
                  <a:lnTo>
                    <a:pt x="86659" y="52722"/>
                  </a:lnTo>
                  <a:lnTo>
                    <a:pt x="52605" y="86775"/>
                  </a:lnTo>
                  <a:lnTo>
                    <a:pt x="30196" y="130106"/>
                  </a:lnTo>
                  <a:lnTo>
                    <a:pt x="22196" y="179703"/>
                  </a:lnTo>
                  <a:lnTo>
                    <a:pt x="22148" y="179997"/>
                  </a:lnTo>
                  <a:lnTo>
                    <a:pt x="30196" y="229892"/>
                  </a:lnTo>
                  <a:lnTo>
                    <a:pt x="52605" y="273223"/>
                  </a:lnTo>
                  <a:lnTo>
                    <a:pt x="86775" y="307392"/>
                  </a:lnTo>
                  <a:lnTo>
                    <a:pt x="130106" y="329798"/>
                  </a:lnTo>
                  <a:lnTo>
                    <a:pt x="179997" y="337845"/>
                  </a:lnTo>
                  <a:lnTo>
                    <a:pt x="229892" y="329798"/>
                  </a:lnTo>
                  <a:lnTo>
                    <a:pt x="245621" y="321665"/>
                  </a:lnTo>
                  <a:lnTo>
                    <a:pt x="181178" y="321665"/>
                  </a:lnTo>
                  <a:lnTo>
                    <a:pt x="151858" y="319977"/>
                  </a:lnTo>
                  <a:lnTo>
                    <a:pt x="126211" y="313731"/>
                  </a:lnTo>
                  <a:lnTo>
                    <a:pt x="104238" y="302927"/>
                  </a:lnTo>
                  <a:lnTo>
                    <a:pt x="85940" y="287566"/>
                  </a:lnTo>
                  <a:lnTo>
                    <a:pt x="85940" y="246418"/>
                  </a:lnTo>
                  <a:lnTo>
                    <a:pt x="216346" y="246418"/>
                  </a:lnTo>
                  <a:lnTo>
                    <a:pt x="217627" y="239369"/>
                  </a:lnTo>
                  <a:lnTo>
                    <a:pt x="214757" y="220335"/>
                  </a:lnTo>
                  <a:lnTo>
                    <a:pt x="204984" y="206743"/>
                  </a:lnTo>
                  <a:lnTo>
                    <a:pt x="188305" y="198589"/>
                  </a:lnTo>
                  <a:lnTo>
                    <a:pt x="164719" y="195872"/>
                  </a:lnTo>
                  <a:lnTo>
                    <a:pt x="95351" y="195872"/>
                  </a:lnTo>
                  <a:lnTo>
                    <a:pt x="95351" y="65366"/>
                  </a:lnTo>
                  <a:lnTo>
                    <a:pt x="285984" y="65366"/>
                  </a:lnTo>
                  <a:lnTo>
                    <a:pt x="273340" y="52722"/>
                  </a:lnTo>
                  <a:lnTo>
                    <a:pt x="229892" y="30196"/>
                  </a:lnTo>
                  <a:lnTo>
                    <a:pt x="179997" y="22148"/>
                  </a:lnTo>
                  <a:close/>
                </a:path>
                <a:path w="360045" h="360045">
                  <a:moveTo>
                    <a:pt x="285984" y="65366"/>
                  </a:moveTo>
                  <a:lnTo>
                    <a:pt x="268173" y="65366"/>
                  </a:lnTo>
                  <a:lnTo>
                    <a:pt x="268173" y="101815"/>
                  </a:lnTo>
                  <a:lnTo>
                    <a:pt x="149428" y="101815"/>
                  </a:lnTo>
                  <a:lnTo>
                    <a:pt x="149428" y="159423"/>
                  </a:lnTo>
                  <a:lnTo>
                    <a:pt x="182346" y="159423"/>
                  </a:lnTo>
                  <a:lnTo>
                    <a:pt x="222542" y="164788"/>
                  </a:lnTo>
                  <a:lnTo>
                    <a:pt x="251421" y="179703"/>
                  </a:lnTo>
                  <a:lnTo>
                    <a:pt x="268986" y="204169"/>
                  </a:lnTo>
                  <a:lnTo>
                    <a:pt x="275234" y="238188"/>
                  </a:lnTo>
                  <a:lnTo>
                    <a:pt x="268067" y="273223"/>
                  </a:lnTo>
                  <a:lnTo>
                    <a:pt x="268033" y="273388"/>
                  </a:lnTo>
                  <a:lnTo>
                    <a:pt x="249956" y="299034"/>
                  </a:lnTo>
                  <a:lnTo>
                    <a:pt x="221004" y="315126"/>
                  </a:lnTo>
                  <a:lnTo>
                    <a:pt x="181178" y="321665"/>
                  </a:lnTo>
                  <a:lnTo>
                    <a:pt x="245621" y="321665"/>
                  </a:lnTo>
                  <a:lnTo>
                    <a:pt x="273223" y="307392"/>
                  </a:lnTo>
                  <a:lnTo>
                    <a:pt x="307392" y="273223"/>
                  </a:lnTo>
                  <a:lnTo>
                    <a:pt x="329798" y="229892"/>
                  </a:lnTo>
                  <a:lnTo>
                    <a:pt x="337845" y="179997"/>
                  </a:lnTo>
                  <a:lnTo>
                    <a:pt x="329798" y="130106"/>
                  </a:lnTo>
                  <a:lnTo>
                    <a:pt x="307392" y="86775"/>
                  </a:lnTo>
                  <a:lnTo>
                    <a:pt x="285984" y="65366"/>
                  </a:lnTo>
                  <a:close/>
                </a:path>
                <a:path w="360045" h="360045">
                  <a:moveTo>
                    <a:pt x="216346" y="246418"/>
                  </a:moveTo>
                  <a:lnTo>
                    <a:pt x="85940" y="246418"/>
                  </a:lnTo>
                  <a:lnTo>
                    <a:pt x="103652" y="263984"/>
                  </a:lnTo>
                  <a:lnTo>
                    <a:pt x="122686" y="276698"/>
                  </a:lnTo>
                  <a:lnTo>
                    <a:pt x="143042" y="284558"/>
                  </a:lnTo>
                  <a:lnTo>
                    <a:pt x="164719" y="287566"/>
                  </a:lnTo>
                  <a:lnTo>
                    <a:pt x="187421" y="284116"/>
                  </a:lnTo>
                  <a:lnTo>
                    <a:pt x="203808" y="274931"/>
                  </a:lnTo>
                  <a:lnTo>
                    <a:pt x="213876" y="260014"/>
                  </a:lnTo>
                  <a:lnTo>
                    <a:pt x="216346" y="246418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48712" y="6164580"/>
              <a:ext cx="2676143" cy="603503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638792" y="3233026"/>
            <a:ext cx="3206115" cy="169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000" dirty="0">
                <a:latin typeface="Microsoft JhengHei"/>
                <a:cs typeface="Microsoft JhengHei"/>
              </a:rPr>
              <a:t>依</a:t>
            </a:r>
            <a:r>
              <a:rPr sz="2000" b="1" spc="-15" dirty="0">
                <a:solidFill>
                  <a:srgbClr val="538235"/>
                </a:solidFill>
                <a:latin typeface="Microsoft JhengHei"/>
                <a:cs typeface="Microsoft JhengHei"/>
              </a:rPr>
              <a:t>國文+英文+自然級分總和</a:t>
            </a:r>
            <a:r>
              <a:rPr sz="2000" dirty="0">
                <a:latin typeface="Microsoft JhengHei"/>
                <a:cs typeface="Microsoft JhengHei"/>
              </a:rPr>
              <a:t>高低篩選出</a:t>
            </a:r>
            <a:r>
              <a:rPr sz="2000" b="1" spc="-10" dirty="0">
                <a:solidFill>
                  <a:srgbClr val="538235"/>
                </a:solidFill>
                <a:latin typeface="Microsoft JhengHei"/>
                <a:cs typeface="Microsoft JhengHei"/>
              </a:rPr>
              <a:t>15</a:t>
            </a:r>
            <a:r>
              <a:rPr sz="2000" spc="-50" dirty="0">
                <a:latin typeface="Microsoft JhengHei"/>
                <a:cs typeface="Microsoft JhengHei"/>
              </a:rPr>
              <a:t>名</a:t>
            </a:r>
            <a:endParaRPr sz="2000">
              <a:latin typeface="Microsoft JhengHei"/>
              <a:cs typeface="Microsoft JhengHei"/>
            </a:endParaRPr>
          </a:p>
          <a:p>
            <a:pPr marL="297815">
              <a:lnSpc>
                <a:spcPct val="100000"/>
              </a:lnSpc>
              <a:spcBef>
                <a:spcPts val="500"/>
              </a:spcBef>
            </a:pPr>
            <a:r>
              <a:rPr sz="1800" spc="-10" dirty="0">
                <a:latin typeface="Microsoft JhengHei"/>
                <a:cs typeface="Microsoft JhengHei"/>
              </a:rPr>
              <a:t>(3x5=15)</a:t>
            </a:r>
            <a:endParaRPr sz="1800">
              <a:latin typeface="Microsoft JhengHei"/>
              <a:cs typeface="Microsoft JhengHei"/>
            </a:endParaRPr>
          </a:p>
          <a:p>
            <a:pPr marR="181610" algn="r">
              <a:lnSpc>
                <a:spcPct val="100000"/>
              </a:lnSpc>
              <a:spcBef>
                <a:spcPts val="2060"/>
              </a:spcBef>
            </a:pPr>
            <a:r>
              <a:rPr sz="2000" b="1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自然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42306" y="5013889"/>
            <a:ext cx="2976245" cy="819785"/>
          </a:xfrm>
          <a:prstGeom prst="rect">
            <a:avLst/>
          </a:prstGeom>
        </p:spPr>
        <p:txBody>
          <a:bodyPr vert="horz" wrap="square" lIns="0" tIns="1263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5"/>
              </a:spcBef>
            </a:pPr>
            <a:r>
              <a:rPr sz="2000" dirty="0">
                <a:latin typeface="Microsoft JhengHei"/>
                <a:cs typeface="Microsoft JhengHei"/>
              </a:rPr>
              <a:t>依</a:t>
            </a:r>
            <a:r>
              <a:rPr sz="2000" b="1" dirty="0">
                <a:solidFill>
                  <a:srgbClr val="006FC0"/>
                </a:solidFill>
                <a:latin typeface="Microsoft JhengHei"/>
                <a:cs typeface="Microsoft JhengHei"/>
              </a:rPr>
              <a:t>自然級分</a:t>
            </a:r>
            <a:r>
              <a:rPr sz="2000" dirty="0">
                <a:latin typeface="Microsoft JhengHei"/>
                <a:cs typeface="Microsoft JhengHei"/>
              </a:rPr>
              <a:t>高低篩選出</a:t>
            </a:r>
            <a:r>
              <a:rPr sz="2000" b="1" spc="-10" dirty="0">
                <a:solidFill>
                  <a:srgbClr val="006FC0"/>
                </a:solidFill>
                <a:latin typeface="Microsoft JhengHei"/>
                <a:cs typeface="Microsoft JhengHei"/>
              </a:rPr>
              <a:t>9</a:t>
            </a:r>
            <a:r>
              <a:rPr sz="2000" spc="-50" dirty="0">
                <a:latin typeface="Microsoft JhengHei"/>
                <a:cs typeface="Microsoft JhengHei"/>
              </a:rPr>
              <a:t>名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spc="-10" dirty="0">
                <a:latin typeface="Microsoft JhengHei"/>
                <a:cs typeface="Microsoft JhengHei"/>
              </a:rPr>
              <a:t>(3x3=9)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202901" y="4600529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175958" y="0"/>
                </a:moveTo>
                <a:lnTo>
                  <a:pt x="129181" y="6285"/>
                </a:lnTo>
                <a:lnTo>
                  <a:pt x="87148" y="24022"/>
                </a:lnTo>
                <a:lnTo>
                  <a:pt x="51536" y="51535"/>
                </a:lnTo>
                <a:lnTo>
                  <a:pt x="24023" y="87144"/>
                </a:lnTo>
                <a:lnTo>
                  <a:pt x="6285" y="129173"/>
                </a:lnTo>
                <a:lnTo>
                  <a:pt x="0" y="175945"/>
                </a:lnTo>
                <a:lnTo>
                  <a:pt x="6285" y="222722"/>
                </a:lnTo>
                <a:lnTo>
                  <a:pt x="24023" y="264755"/>
                </a:lnTo>
                <a:lnTo>
                  <a:pt x="51679" y="300477"/>
                </a:lnTo>
                <a:lnTo>
                  <a:pt x="87148" y="327881"/>
                </a:lnTo>
                <a:lnTo>
                  <a:pt x="129181" y="345618"/>
                </a:lnTo>
                <a:lnTo>
                  <a:pt x="175958" y="351904"/>
                </a:lnTo>
                <a:lnTo>
                  <a:pt x="222730" y="345618"/>
                </a:lnTo>
                <a:lnTo>
                  <a:pt x="247739" y="335064"/>
                </a:lnTo>
                <a:lnTo>
                  <a:pt x="175958" y="335064"/>
                </a:lnTo>
                <a:lnTo>
                  <a:pt x="125662" y="326952"/>
                </a:lnTo>
                <a:lnTo>
                  <a:pt x="81982" y="304365"/>
                </a:lnTo>
                <a:lnTo>
                  <a:pt x="47539" y="269921"/>
                </a:lnTo>
                <a:lnTo>
                  <a:pt x="24951" y="226241"/>
                </a:lnTo>
                <a:lnTo>
                  <a:pt x="16840" y="175945"/>
                </a:lnTo>
                <a:lnTo>
                  <a:pt x="24951" y="125654"/>
                </a:lnTo>
                <a:lnTo>
                  <a:pt x="47539" y="81975"/>
                </a:lnTo>
                <a:lnTo>
                  <a:pt x="81982" y="47530"/>
                </a:lnTo>
                <a:lnTo>
                  <a:pt x="125662" y="24940"/>
                </a:lnTo>
                <a:lnTo>
                  <a:pt x="175958" y="16827"/>
                </a:lnTo>
                <a:lnTo>
                  <a:pt x="247710" y="16827"/>
                </a:lnTo>
                <a:lnTo>
                  <a:pt x="222730" y="6285"/>
                </a:lnTo>
                <a:lnTo>
                  <a:pt x="175958" y="0"/>
                </a:lnTo>
                <a:close/>
              </a:path>
              <a:path w="352425" h="352425">
                <a:moveTo>
                  <a:pt x="247710" y="16827"/>
                </a:moveTo>
                <a:lnTo>
                  <a:pt x="175958" y="16827"/>
                </a:lnTo>
                <a:lnTo>
                  <a:pt x="226249" y="24940"/>
                </a:lnTo>
                <a:lnTo>
                  <a:pt x="269928" y="47530"/>
                </a:lnTo>
                <a:lnTo>
                  <a:pt x="304374" y="81975"/>
                </a:lnTo>
                <a:lnTo>
                  <a:pt x="326964" y="125654"/>
                </a:lnTo>
                <a:lnTo>
                  <a:pt x="335076" y="175945"/>
                </a:lnTo>
                <a:lnTo>
                  <a:pt x="326964" y="226241"/>
                </a:lnTo>
                <a:lnTo>
                  <a:pt x="304374" y="269921"/>
                </a:lnTo>
                <a:lnTo>
                  <a:pt x="269928" y="304365"/>
                </a:lnTo>
                <a:lnTo>
                  <a:pt x="226249" y="326952"/>
                </a:lnTo>
                <a:lnTo>
                  <a:pt x="175958" y="335064"/>
                </a:lnTo>
                <a:lnTo>
                  <a:pt x="247739" y="335064"/>
                </a:lnTo>
                <a:lnTo>
                  <a:pt x="300226" y="300477"/>
                </a:lnTo>
                <a:lnTo>
                  <a:pt x="327881" y="264755"/>
                </a:lnTo>
                <a:lnTo>
                  <a:pt x="345619" y="222722"/>
                </a:lnTo>
                <a:lnTo>
                  <a:pt x="351904" y="175945"/>
                </a:lnTo>
                <a:lnTo>
                  <a:pt x="345619" y="129173"/>
                </a:lnTo>
                <a:lnTo>
                  <a:pt x="327881" y="87144"/>
                </a:lnTo>
                <a:lnTo>
                  <a:pt x="300369" y="51535"/>
                </a:lnTo>
                <a:lnTo>
                  <a:pt x="264759" y="24022"/>
                </a:lnTo>
                <a:lnTo>
                  <a:pt x="247710" y="16827"/>
                </a:lnTo>
                <a:close/>
              </a:path>
              <a:path w="352425" h="352425">
                <a:moveTo>
                  <a:pt x="175958" y="21653"/>
                </a:moveTo>
                <a:lnTo>
                  <a:pt x="127187" y="29519"/>
                </a:lnTo>
                <a:lnTo>
                  <a:pt x="84716" y="51535"/>
                </a:lnTo>
                <a:lnTo>
                  <a:pt x="51426" y="84821"/>
                </a:lnTo>
                <a:lnTo>
                  <a:pt x="29520" y="127176"/>
                </a:lnTo>
                <a:lnTo>
                  <a:pt x="21653" y="175945"/>
                </a:lnTo>
                <a:lnTo>
                  <a:pt x="29520" y="224716"/>
                </a:lnTo>
                <a:lnTo>
                  <a:pt x="51426" y="267074"/>
                </a:lnTo>
                <a:lnTo>
                  <a:pt x="84829" y="300477"/>
                </a:lnTo>
                <a:lnTo>
                  <a:pt x="127187" y="322383"/>
                </a:lnTo>
                <a:lnTo>
                  <a:pt x="175958" y="330250"/>
                </a:lnTo>
                <a:lnTo>
                  <a:pt x="224728" y="322383"/>
                </a:lnTo>
                <a:lnTo>
                  <a:pt x="249002" y="309829"/>
                </a:lnTo>
                <a:lnTo>
                  <a:pt x="178549" y="309829"/>
                </a:lnTo>
                <a:lnTo>
                  <a:pt x="178549" y="259257"/>
                </a:lnTo>
                <a:lnTo>
                  <a:pt x="61328" y="259257"/>
                </a:lnTo>
                <a:lnTo>
                  <a:pt x="61328" y="223634"/>
                </a:lnTo>
                <a:lnTo>
                  <a:pt x="180847" y="61595"/>
                </a:lnTo>
                <a:lnTo>
                  <a:pt x="277256" y="61595"/>
                </a:lnTo>
                <a:lnTo>
                  <a:pt x="267196" y="51535"/>
                </a:lnTo>
                <a:lnTo>
                  <a:pt x="224728" y="29519"/>
                </a:lnTo>
                <a:lnTo>
                  <a:pt x="175958" y="21653"/>
                </a:lnTo>
                <a:close/>
              </a:path>
              <a:path w="352425" h="352425">
                <a:moveTo>
                  <a:pt x="277256" y="61595"/>
                </a:moveTo>
                <a:lnTo>
                  <a:pt x="231419" y="61595"/>
                </a:lnTo>
                <a:lnTo>
                  <a:pt x="231419" y="223634"/>
                </a:lnTo>
                <a:lnTo>
                  <a:pt x="261289" y="223634"/>
                </a:lnTo>
                <a:lnTo>
                  <a:pt x="261289" y="259257"/>
                </a:lnTo>
                <a:lnTo>
                  <a:pt x="231419" y="259257"/>
                </a:lnTo>
                <a:lnTo>
                  <a:pt x="231419" y="309829"/>
                </a:lnTo>
                <a:lnTo>
                  <a:pt x="249002" y="309829"/>
                </a:lnTo>
                <a:lnTo>
                  <a:pt x="267083" y="300477"/>
                </a:lnTo>
                <a:lnTo>
                  <a:pt x="300482" y="267074"/>
                </a:lnTo>
                <a:lnTo>
                  <a:pt x="322385" y="224716"/>
                </a:lnTo>
                <a:lnTo>
                  <a:pt x="330250" y="175945"/>
                </a:lnTo>
                <a:lnTo>
                  <a:pt x="322385" y="127176"/>
                </a:lnTo>
                <a:lnTo>
                  <a:pt x="300482" y="84821"/>
                </a:lnTo>
                <a:lnTo>
                  <a:pt x="277256" y="61595"/>
                </a:lnTo>
                <a:close/>
              </a:path>
              <a:path w="352425" h="352425">
                <a:moveTo>
                  <a:pt x="178549" y="133997"/>
                </a:moveTo>
                <a:lnTo>
                  <a:pt x="113042" y="223634"/>
                </a:lnTo>
                <a:lnTo>
                  <a:pt x="178549" y="223634"/>
                </a:lnTo>
                <a:lnTo>
                  <a:pt x="178549" y="13399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375270" y="4390534"/>
            <a:ext cx="3762375" cy="1168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000" dirty="0">
                <a:latin typeface="Microsoft JhengHei"/>
                <a:cs typeface="Microsoft JhengHei"/>
              </a:rPr>
              <a:t>以</a:t>
            </a:r>
            <a:r>
              <a:rPr sz="2000" b="1" dirty="0">
                <a:solidFill>
                  <a:srgbClr val="6F2F9F"/>
                </a:solidFill>
                <a:latin typeface="Microsoft JhengHei"/>
                <a:cs typeface="Microsoft JhengHei"/>
              </a:rPr>
              <a:t>自然最低級分</a:t>
            </a:r>
            <a:r>
              <a:rPr sz="2000" spc="-50" dirty="0">
                <a:latin typeface="Microsoft JhengHei"/>
                <a:cs typeface="Microsoft JhengHei"/>
              </a:rPr>
              <a:t>者</a:t>
            </a:r>
            <a:endParaRPr sz="2000">
              <a:latin typeface="Microsoft JhengHei"/>
              <a:cs typeface="Microsoft JhengHei"/>
            </a:endParaRPr>
          </a:p>
          <a:p>
            <a:pPr marL="12700" marR="5080">
              <a:lnSpc>
                <a:spcPct val="125000"/>
              </a:lnSpc>
            </a:pPr>
            <a:r>
              <a:rPr sz="2000" dirty="0">
                <a:latin typeface="Microsoft JhengHei"/>
                <a:cs typeface="Microsoft JhengHei"/>
              </a:rPr>
              <a:t>依「</a:t>
            </a:r>
            <a:r>
              <a:rPr sz="2000" b="1" spc="-15" dirty="0">
                <a:solidFill>
                  <a:srgbClr val="6F2F9F"/>
                </a:solidFill>
                <a:latin typeface="Microsoft JhengHei"/>
                <a:cs typeface="Microsoft JhengHei"/>
              </a:rPr>
              <a:t>同級分(分數)超額篩選方式</a:t>
            </a:r>
            <a:r>
              <a:rPr sz="2000" spc="-50" dirty="0">
                <a:latin typeface="Microsoft JhengHei"/>
                <a:cs typeface="Microsoft JhengHei"/>
              </a:rPr>
              <a:t>」</a:t>
            </a:r>
            <a:r>
              <a:rPr sz="2000" spc="-5" dirty="0">
                <a:latin typeface="Microsoft JhengHei"/>
                <a:cs typeface="Microsoft JhengHei"/>
              </a:rPr>
              <a:t>之順序篩選至達預計甄試</a:t>
            </a:r>
            <a:r>
              <a:rPr sz="2000" b="1" dirty="0">
                <a:solidFill>
                  <a:srgbClr val="6F2F9F"/>
                </a:solidFill>
                <a:latin typeface="Microsoft JhengHei"/>
                <a:cs typeface="Microsoft JhengHei"/>
              </a:rPr>
              <a:t>９</a:t>
            </a:r>
            <a:r>
              <a:rPr sz="2000" spc="-50" dirty="0">
                <a:latin typeface="Microsoft JhengHei"/>
                <a:cs typeface="Microsoft JhengHei"/>
              </a:rPr>
              <a:t>名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15308" y="6250311"/>
            <a:ext cx="2218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超出預計甄試人數</a:t>
            </a:r>
            <a:r>
              <a:rPr sz="1800" b="1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9</a:t>
            </a:r>
            <a:r>
              <a:rPr sz="1800" b="1" spc="-50" dirty="0">
                <a:solidFill>
                  <a:srgbClr val="FFFFFF"/>
                </a:solidFill>
                <a:latin typeface="Microsoft JhengHei"/>
                <a:cs typeface="Microsoft JhengHei"/>
              </a:rPr>
              <a:t>名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05338" y="1834156"/>
            <a:ext cx="31178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00FF"/>
                </a:solidFill>
                <a:latin typeface="Microsoft JhengHei"/>
                <a:cs typeface="Microsoft JhengHei"/>
              </a:rPr>
              <a:t>考生須先通過檢定篩選，</a:t>
            </a:r>
            <a:r>
              <a:rPr sz="2000" b="1" spc="-50" dirty="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Microsoft JhengHei"/>
                <a:cs typeface="Microsoft JhengHei"/>
              </a:rPr>
              <a:t>才能參加次項之倍率篩選。</a:t>
            </a:r>
            <a:r>
              <a:rPr sz="2000" b="1" spc="-50" dirty="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Microsoft JhengHei"/>
                <a:cs typeface="Microsoft JhengHei"/>
              </a:rPr>
              <a:t>(由高倍率篩選至低倍率)</a:t>
            </a:r>
            <a:endParaRPr sz="2000">
              <a:latin typeface="Microsoft JhengHei"/>
              <a:cs typeface="Microsoft JhengHe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66581" y="1011935"/>
            <a:ext cx="3705225" cy="1292225"/>
            <a:chOff x="266581" y="1011935"/>
            <a:chExt cx="3705225" cy="1292225"/>
          </a:xfrm>
        </p:grpSpPr>
        <p:pic>
          <p:nvPicPr>
            <p:cNvPr id="53" name="object 5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6581" y="1730983"/>
              <a:ext cx="573141" cy="57314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623" y="1011935"/>
              <a:ext cx="3550919" cy="777239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658638" y="1149717"/>
            <a:ext cx="3073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Microsoft JhengHei"/>
                <a:cs typeface="Microsoft JhengHei"/>
              </a:rPr>
              <a:t>範例校系倍率篩選方式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59" name="object 10">
            <a:extLst>
              <a:ext uri="{FF2B5EF4-FFF2-40B4-BE49-F238E27FC236}">
                <a16:creationId xmlns:a16="http://schemas.microsoft.com/office/drawing/2014/main" id="{11B479A5-D0EE-12BB-DC64-EECE3E20DE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314" y="177981"/>
            <a:ext cx="85966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95"/>
              </a:spcBef>
            </a:pPr>
            <a:r>
              <a:rPr sz="4000" b="0" spc="-40" dirty="0" err="1">
                <a:solidFill>
                  <a:schemeClr val="accent1"/>
                </a:solidFill>
                <a:latin typeface="Microsoft YaHei"/>
                <a:cs typeface="+mj-cs"/>
              </a:rPr>
              <a:t>申請入學第一階段篩選規則說明</a:t>
            </a:r>
            <a:r>
              <a:rPr sz="4000" b="0" spc="-40" dirty="0">
                <a:solidFill>
                  <a:schemeClr val="accent1"/>
                </a:solidFill>
                <a:latin typeface="Microsoft YaHei"/>
                <a:cs typeface="+mj-cs"/>
              </a:rPr>
              <a:t>(</a:t>
            </a:r>
            <a:r>
              <a:rPr lang="en-US" altLang="zh-TW" sz="4000" b="0" spc="-40" dirty="0">
                <a:solidFill>
                  <a:schemeClr val="accent1"/>
                </a:solidFill>
                <a:latin typeface="Microsoft YaHei"/>
                <a:cs typeface="+mj-cs"/>
              </a:rPr>
              <a:t>2</a:t>
            </a:r>
            <a:r>
              <a:rPr sz="4000" b="0" spc="-40" dirty="0">
                <a:solidFill>
                  <a:schemeClr val="accent1"/>
                </a:solidFill>
                <a:latin typeface="Microsoft YaHei"/>
                <a:cs typeface="+mj-cs"/>
              </a:rPr>
              <a:t>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15" y="949464"/>
            <a:ext cx="1441703" cy="6522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6687" y="1065174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latin typeface="Microsoft JhengHei"/>
                <a:cs typeface="Microsoft JhengHei"/>
              </a:rPr>
              <a:t>範例校系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27413" y="4003814"/>
            <a:ext cx="2645410" cy="675640"/>
          </a:xfrm>
          <a:custGeom>
            <a:avLst/>
            <a:gdLst/>
            <a:ahLst/>
            <a:cxnLst/>
            <a:rect l="l" t="t" r="r" b="b"/>
            <a:pathLst>
              <a:path w="2645410" h="675639">
                <a:moveTo>
                  <a:pt x="2321687" y="0"/>
                </a:moveTo>
                <a:lnTo>
                  <a:pt x="2193493" y="11150"/>
                </a:lnTo>
                <a:lnTo>
                  <a:pt x="2052828" y="22453"/>
                </a:lnTo>
                <a:lnTo>
                  <a:pt x="1939518" y="30911"/>
                </a:lnTo>
                <a:lnTo>
                  <a:pt x="1815084" y="39509"/>
                </a:lnTo>
                <a:lnTo>
                  <a:pt x="1683372" y="47701"/>
                </a:lnTo>
                <a:lnTo>
                  <a:pt x="1615998" y="51498"/>
                </a:lnTo>
                <a:lnTo>
                  <a:pt x="1548244" y="54991"/>
                </a:lnTo>
                <a:lnTo>
                  <a:pt x="1480604" y="58127"/>
                </a:lnTo>
                <a:lnTo>
                  <a:pt x="1413548" y="60833"/>
                </a:lnTo>
                <a:lnTo>
                  <a:pt x="1347571" y="63055"/>
                </a:lnTo>
                <a:lnTo>
                  <a:pt x="1283144" y="64731"/>
                </a:lnTo>
                <a:lnTo>
                  <a:pt x="1220749" y="65773"/>
                </a:lnTo>
                <a:lnTo>
                  <a:pt x="1160881" y="66141"/>
                </a:lnTo>
                <a:lnTo>
                  <a:pt x="807237" y="55803"/>
                </a:lnTo>
                <a:lnTo>
                  <a:pt x="427316" y="33070"/>
                </a:lnTo>
                <a:lnTo>
                  <a:pt x="123964" y="10337"/>
                </a:lnTo>
                <a:lnTo>
                  <a:pt x="0" y="0"/>
                </a:lnTo>
                <a:lnTo>
                  <a:pt x="71132" y="609219"/>
                </a:lnTo>
                <a:lnTo>
                  <a:pt x="460222" y="647496"/>
                </a:lnTo>
                <a:lnTo>
                  <a:pt x="703033" y="667156"/>
                </a:lnTo>
                <a:lnTo>
                  <a:pt x="901357" y="674408"/>
                </a:lnTo>
                <a:lnTo>
                  <a:pt x="1156995" y="675436"/>
                </a:lnTo>
                <a:lnTo>
                  <a:pt x="1528584" y="665086"/>
                </a:lnTo>
                <a:lnTo>
                  <a:pt x="1882190" y="642327"/>
                </a:lnTo>
                <a:lnTo>
                  <a:pt x="2146579" y="619569"/>
                </a:lnTo>
                <a:lnTo>
                  <a:pt x="2250541" y="609219"/>
                </a:lnTo>
                <a:lnTo>
                  <a:pt x="2280005" y="356895"/>
                </a:lnTo>
                <a:lnTo>
                  <a:pt x="2292362" y="356895"/>
                </a:lnTo>
                <a:lnTo>
                  <a:pt x="2292362" y="337756"/>
                </a:lnTo>
                <a:lnTo>
                  <a:pt x="2282240" y="337756"/>
                </a:lnTo>
                <a:lnTo>
                  <a:pt x="2321687" y="0"/>
                </a:lnTo>
                <a:close/>
              </a:path>
              <a:path w="2645410" h="675639">
                <a:moveTo>
                  <a:pt x="2356231" y="337756"/>
                </a:moveTo>
                <a:lnTo>
                  <a:pt x="2318016" y="337756"/>
                </a:lnTo>
                <a:lnTo>
                  <a:pt x="2318016" y="356895"/>
                </a:lnTo>
                <a:lnTo>
                  <a:pt x="2356231" y="356895"/>
                </a:lnTo>
                <a:lnTo>
                  <a:pt x="2356231" y="337756"/>
                </a:lnTo>
                <a:close/>
              </a:path>
              <a:path w="2645410" h="675639">
                <a:moveTo>
                  <a:pt x="2419985" y="337756"/>
                </a:moveTo>
                <a:lnTo>
                  <a:pt x="2381707" y="337756"/>
                </a:lnTo>
                <a:lnTo>
                  <a:pt x="2381707" y="356895"/>
                </a:lnTo>
                <a:lnTo>
                  <a:pt x="2419985" y="356895"/>
                </a:lnTo>
                <a:lnTo>
                  <a:pt x="2419985" y="337756"/>
                </a:lnTo>
                <a:close/>
              </a:path>
              <a:path w="2645410" h="675639">
                <a:moveTo>
                  <a:pt x="2483739" y="337756"/>
                </a:moveTo>
                <a:lnTo>
                  <a:pt x="2445524" y="337756"/>
                </a:lnTo>
                <a:lnTo>
                  <a:pt x="2445524" y="356895"/>
                </a:lnTo>
                <a:lnTo>
                  <a:pt x="2483739" y="356895"/>
                </a:lnTo>
                <a:lnTo>
                  <a:pt x="2483739" y="337756"/>
                </a:lnTo>
                <a:close/>
              </a:path>
              <a:path w="2645410" h="675639">
                <a:moveTo>
                  <a:pt x="2547493" y="337756"/>
                </a:moveTo>
                <a:lnTo>
                  <a:pt x="2509215" y="337756"/>
                </a:lnTo>
                <a:lnTo>
                  <a:pt x="2509215" y="356895"/>
                </a:lnTo>
                <a:lnTo>
                  <a:pt x="2547493" y="356895"/>
                </a:lnTo>
                <a:lnTo>
                  <a:pt x="2547493" y="337756"/>
                </a:lnTo>
                <a:close/>
              </a:path>
              <a:path w="2645410" h="675639">
                <a:moveTo>
                  <a:pt x="2645359" y="345452"/>
                </a:moveTo>
                <a:lnTo>
                  <a:pt x="2643213" y="334937"/>
                </a:lnTo>
                <a:lnTo>
                  <a:pt x="2637383" y="326301"/>
                </a:lnTo>
                <a:lnTo>
                  <a:pt x="2628735" y="320459"/>
                </a:lnTo>
                <a:lnTo>
                  <a:pt x="2618155" y="318312"/>
                </a:lnTo>
                <a:lnTo>
                  <a:pt x="2607627" y="320459"/>
                </a:lnTo>
                <a:lnTo>
                  <a:pt x="2598991" y="326275"/>
                </a:lnTo>
                <a:lnTo>
                  <a:pt x="2593162" y="334911"/>
                </a:lnTo>
                <a:lnTo>
                  <a:pt x="2592578" y="337756"/>
                </a:lnTo>
                <a:lnTo>
                  <a:pt x="2573032" y="337756"/>
                </a:lnTo>
                <a:lnTo>
                  <a:pt x="2573032" y="356895"/>
                </a:lnTo>
                <a:lnTo>
                  <a:pt x="2593708" y="356895"/>
                </a:lnTo>
                <a:lnTo>
                  <a:pt x="2598953" y="364680"/>
                </a:lnTo>
                <a:lnTo>
                  <a:pt x="2607576" y="370509"/>
                </a:lnTo>
                <a:lnTo>
                  <a:pt x="2618155" y="372643"/>
                </a:lnTo>
                <a:lnTo>
                  <a:pt x="2628735" y="370522"/>
                </a:lnTo>
                <a:lnTo>
                  <a:pt x="2637383" y="364705"/>
                </a:lnTo>
                <a:lnTo>
                  <a:pt x="2643213" y="356069"/>
                </a:lnTo>
                <a:lnTo>
                  <a:pt x="2645359" y="345452"/>
                </a:lnTo>
                <a:close/>
              </a:path>
            </a:pathLst>
          </a:custGeom>
          <a:solidFill>
            <a:srgbClr val="864E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019172" y="2721650"/>
            <a:ext cx="2797810" cy="654050"/>
            <a:chOff x="3019172" y="2721650"/>
            <a:chExt cx="2797810" cy="654050"/>
          </a:xfrm>
        </p:grpSpPr>
        <p:sp>
          <p:nvSpPr>
            <p:cNvPr id="6" name="object 6"/>
            <p:cNvSpPr/>
            <p:nvPr/>
          </p:nvSpPr>
          <p:spPr>
            <a:xfrm>
              <a:off x="4871542" y="3028467"/>
              <a:ext cx="867410" cy="19685"/>
            </a:xfrm>
            <a:custGeom>
              <a:avLst/>
              <a:gdLst/>
              <a:ahLst/>
              <a:cxnLst/>
              <a:rect l="l" t="t" r="r" b="b"/>
              <a:pathLst>
                <a:path w="867410" h="19685">
                  <a:moveTo>
                    <a:pt x="38277" y="0"/>
                  </a:moveTo>
                  <a:lnTo>
                    <a:pt x="0" y="0"/>
                  </a:lnTo>
                  <a:lnTo>
                    <a:pt x="0" y="19138"/>
                  </a:lnTo>
                  <a:lnTo>
                    <a:pt x="38277" y="19138"/>
                  </a:lnTo>
                  <a:lnTo>
                    <a:pt x="38277" y="0"/>
                  </a:lnTo>
                  <a:close/>
                </a:path>
                <a:path w="867410" h="19685">
                  <a:moveTo>
                    <a:pt x="102031" y="0"/>
                  </a:moveTo>
                  <a:lnTo>
                    <a:pt x="63754" y="0"/>
                  </a:lnTo>
                  <a:lnTo>
                    <a:pt x="63754" y="19138"/>
                  </a:lnTo>
                  <a:lnTo>
                    <a:pt x="102031" y="19138"/>
                  </a:lnTo>
                  <a:lnTo>
                    <a:pt x="102031" y="0"/>
                  </a:lnTo>
                  <a:close/>
                </a:path>
                <a:path w="867410" h="19685">
                  <a:moveTo>
                    <a:pt x="165722" y="0"/>
                  </a:moveTo>
                  <a:lnTo>
                    <a:pt x="127508" y="0"/>
                  </a:lnTo>
                  <a:lnTo>
                    <a:pt x="127508" y="19138"/>
                  </a:lnTo>
                  <a:lnTo>
                    <a:pt x="165722" y="19138"/>
                  </a:lnTo>
                  <a:lnTo>
                    <a:pt x="165722" y="0"/>
                  </a:lnTo>
                  <a:close/>
                </a:path>
                <a:path w="867410" h="19685">
                  <a:moveTo>
                    <a:pt x="229527" y="0"/>
                  </a:moveTo>
                  <a:lnTo>
                    <a:pt x="191249" y="0"/>
                  </a:lnTo>
                  <a:lnTo>
                    <a:pt x="191249" y="19138"/>
                  </a:lnTo>
                  <a:lnTo>
                    <a:pt x="229527" y="19138"/>
                  </a:lnTo>
                  <a:lnTo>
                    <a:pt x="229527" y="0"/>
                  </a:lnTo>
                  <a:close/>
                </a:path>
                <a:path w="867410" h="19685">
                  <a:moveTo>
                    <a:pt x="293217" y="0"/>
                  </a:moveTo>
                  <a:lnTo>
                    <a:pt x="255003" y="0"/>
                  </a:lnTo>
                  <a:lnTo>
                    <a:pt x="255003" y="19138"/>
                  </a:lnTo>
                  <a:lnTo>
                    <a:pt x="293217" y="19138"/>
                  </a:lnTo>
                  <a:lnTo>
                    <a:pt x="293217" y="0"/>
                  </a:lnTo>
                  <a:close/>
                </a:path>
                <a:path w="867410" h="19685">
                  <a:moveTo>
                    <a:pt x="357035" y="0"/>
                  </a:moveTo>
                  <a:lnTo>
                    <a:pt x="318757" y="0"/>
                  </a:lnTo>
                  <a:lnTo>
                    <a:pt x="318757" y="19138"/>
                  </a:lnTo>
                  <a:lnTo>
                    <a:pt x="357035" y="19138"/>
                  </a:lnTo>
                  <a:lnTo>
                    <a:pt x="357035" y="0"/>
                  </a:lnTo>
                  <a:close/>
                </a:path>
                <a:path w="867410" h="19685">
                  <a:moveTo>
                    <a:pt x="420725" y="0"/>
                  </a:moveTo>
                  <a:lnTo>
                    <a:pt x="382511" y="0"/>
                  </a:lnTo>
                  <a:lnTo>
                    <a:pt x="382511" y="19138"/>
                  </a:lnTo>
                  <a:lnTo>
                    <a:pt x="420725" y="19138"/>
                  </a:lnTo>
                  <a:lnTo>
                    <a:pt x="420725" y="0"/>
                  </a:lnTo>
                  <a:close/>
                </a:path>
                <a:path w="867410" h="19685">
                  <a:moveTo>
                    <a:pt x="484543" y="0"/>
                  </a:moveTo>
                  <a:lnTo>
                    <a:pt x="446265" y="0"/>
                  </a:lnTo>
                  <a:lnTo>
                    <a:pt x="446265" y="19138"/>
                  </a:lnTo>
                  <a:lnTo>
                    <a:pt x="484543" y="19138"/>
                  </a:lnTo>
                  <a:lnTo>
                    <a:pt x="484543" y="0"/>
                  </a:lnTo>
                  <a:close/>
                </a:path>
                <a:path w="867410" h="19685">
                  <a:moveTo>
                    <a:pt x="548233" y="0"/>
                  </a:moveTo>
                  <a:lnTo>
                    <a:pt x="510019" y="0"/>
                  </a:lnTo>
                  <a:lnTo>
                    <a:pt x="510019" y="19138"/>
                  </a:lnTo>
                  <a:lnTo>
                    <a:pt x="548233" y="19138"/>
                  </a:lnTo>
                  <a:lnTo>
                    <a:pt x="548233" y="0"/>
                  </a:lnTo>
                  <a:close/>
                </a:path>
                <a:path w="867410" h="19685">
                  <a:moveTo>
                    <a:pt x="612101" y="0"/>
                  </a:moveTo>
                  <a:lnTo>
                    <a:pt x="573887" y="0"/>
                  </a:lnTo>
                  <a:lnTo>
                    <a:pt x="573887" y="19138"/>
                  </a:lnTo>
                  <a:lnTo>
                    <a:pt x="612101" y="19138"/>
                  </a:lnTo>
                  <a:lnTo>
                    <a:pt x="612101" y="0"/>
                  </a:lnTo>
                  <a:close/>
                </a:path>
                <a:path w="867410" h="19685">
                  <a:moveTo>
                    <a:pt x="675855" y="0"/>
                  </a:moveTo>
                  <a:lnTo>
                    <a:pt x="637578" y="0"/>
                  </a:lnTo>
                  <a:lnTo>
                    <a:pt x="637578" y="19138"/>
                  </a:lnTo>
                  <a:lnTo>
                    <a:pt x="675855" y="19138"/>
                  </a:lnTo>
                  <a:lnTo>
                    <a:pt x="675855" y="0"/>
                  </a:lnTo>
                  <a:close/>
                </a:path>
                <a:path w="867410" h="19685">
                  <a:moveTo>
                    <a:pt x="739609" y="0"/>
                  </a:moveTo>
                  <a:lnTo>
                    <a:pt x="701395" y="0"/>
                  </a:lnTo>
                  <a:lnTo>
                    <a:pt x="701395" y="19138"/>
                  </a:lnTo>
                  <a:lnTo>
                    <a:pt x="739609" y="19138"/>
                  </a:lnTo>
                  <a:lnTo>
                    <a:pt x="739609" y="0"/>
                  </a:lnTo>
                  <a:close/>
                </a:path>
                <a:path w="867410" h="19685">
                  <a:moveTo>
                    <a:pt x="803363" y="0"/>
                  </a:moveTo>
                  <a:lnTo>
                    <a:pt x="765086" y="0"/>
                  </a:lnTo>
                  <a:lnTo>
                    <a:pt x="765086" y="19138"/>
                  </a:lnTo>
                  <a:lnTo>
                    <a:pt x="803363" y="19138"/>
                  </a:lnTo>
                  <a:lnTo>
                    <a:pt x="803363" y="0"/>
                  </a:lnTo>
                  <a:close/>
                </a:path>
                <a:path w="867410" h="19685">
                  <a:moveTo>
                    <a:pt x="867117" y="0"/>
                  </a:moveTo>
                  <a:lnTo>
                    <a:pt x="828903" y="0"/>
                  </a:lnTo>
                  <a:lnTo>
                    <a:pt x="828903" y="19138"/>
                  </a:lnTo>
                  <a:lnTo>
                    <a:pt x="867117" y="19138"/>
                  </a:lnTo>
                  <a:lnTo>
                    <a:pt x="86711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1542" y="3028467"/>
              <a:ext cx="867410" cy="19685"/>
            </a:xfrm>
            <a:custGeom>
              <a:avLst/>
              <a:gdLst/>
              <a:ahLst/>
              <a:cxnLst/>
              <a:rect l="l" t="t" r="r" b="b"/>
              <a:pathLst>
                <a:path w="867410" h="19685">
                  <a:moveTo>
                    <a:pt x="0" y="19138"/>
                  </a:moveTo>
                  <a:lnTo>
                    <a:pt x="38277" y="19138"/>
                  </a:lnTo>
                  <a:lnTo>
                    <a:pt x="38277" y="0"/>
                  </a:lnTo>
                  <a:lnTo>
                    <a:pt x="0" y="0"/>
                  </a:lnTo>
                  <a:lnTo>
                    <a:pt x="0" y="19138"/>
                  </a:lnTo>
                  <a:close/>
                </a:path>
                <a:path w="867410" h="19685">
                  <a:moveTo>
                    <a:pt x="63753" y="19138"/>
                  </a:moveTo>
                  <a:lnTo>
                    <a:pt x="102031" y="19138"/>
                  </a:lnTo>
                  <a:lnTo>
                    <a:pt x="102031" y="0"/>
                  </a:lnTo>
                  <a:lnTo>
                    <a:pt x="63753" y="0"/>
                  </a:lnTo>
                  <a:lnTo>
                    <a:pt x="63753" y="19138"/>
                  </a:lnTo>
                  <a:close/>
                </a:path>
                <a:path w="867410" h="19685">
                  <a:moveTo>
                    <a:pt x="127507" y="19138"/>
                  </a:moveTo>
                  <a:lnTo>
                    <a:pt x="165722" y="19138"/>
                  </a:lnTo>
                  <a:lnTo>
                    <a:pt x="165722" y="0"/>
                  </a:lnTo>
                  <a:lnTo>
                    <a:pt x="127507" y="0"/>
                  </a:lnTo>
                  <a:lnTo>
                    <a:pt x="127507" y="19138"/>
                  </a:lnTo>
                  <a:close/>
                </a:path>
                <a:path w="867410" h="19685">
                  <a:moveTo>
                    <a:pt x="191262" y="19138"/>
                  </a:moveTo>
                  <a:lnTo>
                    <a:pt x="229539" y="19138"/>
                  </a:lnTo>
                  <a:lnTo>
                    <a:pt x="229539" y="0"/>
                  </a:lnTo>
                  <a:lnTo>
                    <a:pt x="191262" y="0"/>
                  </a:lnTo>
                  <a:lnTo>
                    <a:pt x="191262" y="19138"/>
                  </a:lnTo>
                  <a:close/>
                </a:path>
                <a:path w="867410" h="19685">
                  <a:moveTo>
                    <a:pt x="255003" y="19138"/>
                  </a:moveTo>
                  <a:lnTo>
                    <a:pt x="293217" y="19138"/>
                  </a:lnTo>
                  <a:lnTo>
                    <a:pt x="293217" y="0"/>
                  </a:lnTo>
                  <a:lnTo>
                    <a:pt x="255003" y="0"/>
                  </a:lnTo>
                  <a:lnTo>
                    <a:pt x="255003" y="19138"/>
                  </a:lnTo>
                  <a:close/>
                </a:path>
                <a:path w="867410" h="19685">
                  <a:moveTo>
                    <a:pt x="318757" y="19138"/>
                  </a:moveTo>
                  <a:lnTo>
                    <a:pt x="357035" y="19138"/>
                  </a:lnTo>
                  <a:lnTo>
                    <a:pt x="357035" y="0"/>
                  </a:lnTo>
                  <a:lnTo>
                    <a:pt x="318757" y="0"/>
                  </a:lnTo>
                  <a:lnTo>
                    <a:pt x="318757" y="19138"/>
                  </a:lnTo>
                  <a:close/>
                </a:path>
                <a:path w="867410" h="19685">
                  <a:moveTo>
                    <a:pt x="382511" y="19138"/>
                  </a:moveTo>
                  <a:lnTo>
                    <a:pt x="420725" y="19138"/>
                  </a:lnTo>
                  <a:lnTo>
                    <a:pt x="420725" y="0"/>
                  </a:lnTo>
                  <a:lnTo>
                    <a:pt x="382511" y="0"/>
                  </a:lnTo>
                  <a:lnTo>
                    <a:pt x="382511" y="19138"/>
                  </a:lnTo>
                  <a:close/>
                </a:path>
                <a:path w="867410" h="19685">
                  <a:moveTo>
                    <a:pt x="446265" y="19138"/>
                  </a:moveTo>
                  <a:lnTo>
                    <a:pt x="484543" y="19138"/>
                  </a:lnTo>
                  <a:lnTo>
                    <a:pt x="484543" y="0"/>
                  </a:lnTo>
                  <a:lnTo>
                    <a:pt x="446265" y="0"/>
                  </a:lnTo>
                  <a:lnTo>
                    <a:pt x="446265" y="19138"/>
                  </a:lnTo>
                  <a:close/>
                </a:path>
                <a:path w="867410" h="19685">
                  <a:moveTo>
                    <a:pt x="510019" y="19138"/>
                  </a:moveTo>
                  <a:lnTo>
                    <a:pt x="548233" y="19138"/>
                  </a:lnTo>
                  <a:lnTo>
                    <a:pt x="548233" y="0"/>
                  </a:lnTo>
                  <a:lnTo>
                    <a:pt x="510019" y="0"/>
                  </a:lnTo>
                  <a:lnTo>
                    <a:pt x="510019" y="19138"/>
                  </a:lnTo>
                  <a:close/>
                </a:path>
                <a:path w="867410" h="19685">
                  <a:moveTo>
                    <a:pt x="573887" y="19138"/>
                  </a:moveTo>
                  <a:lnTo>
                    <a:pt x="612101" y="19138"/>
                  </a:lnTo>
                  <a:lnTo>
                    <a:pt x="612101" y="0"/>
                  </a:lnTo>
                  <a:lnTo>
                    <a:pt x="573887" y="0"/>
                  </a:lnTo>
                  <a:lnTo>
                    <a:pt x="573887" y="19138"/>
                  </a:lnTo>
                  <a:close/>
                </a:path>
                <a:path w="867410" h="19685">
                  <a:moveTo>
                    <a:pt x="637578" y="19138"/>
                  </a:moveTo>
                  <a:lnTo>
                    <a:pt x="675855" y="19138"/>
                  </a:lnTo>
                  <a:lnTo>
                    <a:pt x="675855" y="0"/>
                  </a:lnTo>
                  <a:lnTo>
                    <a:pt x="637578" y="0"/>
                  </a:lnTo>
                  <a:lnTo>
                    <a:pt x="637578" y="19138"/>
                  </a:lnTo>
                  <a:close/>
                </a:path>
                <a:path w="867410" h="19685">
                  <a:moveTo>
                    <a:pt x="701395" y="19138"/>
                  </a:moveTo>
                  <a:lnTo>
                    <a:pt x="739609" y="19138"/>
                  </a:lnTo>
                  <a:lnTo>
                    <a:pt x="739609" y="0"/>
                  </a:lnTo>
                  <a:lnTo>
                    <a:pt x="701395" y="0"/>
                  </a:lnTo>
                  <a:lnTo>
                    <a:pt x="701395" y="19138"/>
                  </a:lnTo>
                  <a:close/>
                </a:path>
                <a:path w="867410" h="19685">
                  <a:moveTo>
                    <a:pt x="765086" y="19138"/>
                  </a:moveTo>
                  <a:lnTo>
                    <a:pt x="803363" y="19138"/>
                  </a:lnTo>
                  <a:lnTo>
                    <a:pt x="803363" y="0"/>
                  </a:lnTo>
                  <a:lnTo>
                    <a:pt x="765086" y="0"/>
                  </a:lnTo>
                  <a:lnTo>
                    <a:pt x="765086" y="19138"/>
                  </a:lnTo>
                  <a:close/>
                </a:path>
                <a:path w="867410" h="19685">
                  <a:moveTo>
                    <a:pt x="828903" y="19138"/>
                  </a:moveTo>
                  <a:lnTo>
                    <a:pt x="867117" y="19138"/>
                  </a:lnTo>
                  <a:lnTo>
                    <a:pt x="867117" y="0"/>
                  </a:lnTo>
                  <a:lnTo>
                    <a:pt x="828903" y="0"/>
                  </a:lnTo>
                  <a:lnTo>
                    <a:pt x="828903" y="19138"/>
                  </a:lnTo>
                  <a:close/>
                </a:path>
              </a:pathLst>
            </a:custGeom>
            <a:ln w="9525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62319" y="301836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7139" y="0"/>
                  </a:moveTo>
                  <a:lnTo>
                    <a:pt x="16614" y="2129"/>
                  </a:lnTo>
                  <a:lnTo>
                    <a:pt x="7983" y="7940"/>
                  </a:lnTo>
                  <a:lnTo>
                    <a:pt x="2145" y="16566"/>
                  </a:lnTo>
                  <a:lnTo>
                    <a:pt x="0" y="27139"/>
                  </a:lnTo>
                  <a:lnTo>
                    <a:pt x="2129" y="37694"/>
                  </a:lnTo>
                  <a:lnTo>
                    <a:pt x="7940" y="46340"/>
                  </a:lnTo>
                  <a:lnTo>
                    <a:pt x="16566" y="52184"/>
                  </a:lnTo>
                  <a:lnTo>
                    <a:pt x="27139" y="54330"/>
                  </a:lnTo>
                  <a:lnTo>
                    <a:pt x="37723" y="52193"/>
                  </a:lnTo>
                  <a:lnTo>
                    <a:pt x="46370" y="46364"/>
                  </a:lnTo>
                  <a:lnTo>
                    <a:pt x="52203" y="37721"/>
                  </a:lnTo>
                  <a:lnTo>
                    <a:pt x="54343" y="27139"/>
                  </a:lnTo>
                  <a:lnTo>
                    <a:pt x="52203" y="16587"/>
                  </a:lnTo>
                  <a:lnTo>
                    <a:pt x="46370" y="7959"/>
                  </a:lnTo>
                  <a:lnTo>
                    <a:pt x="37723" y="2136"/>
                  </a:lnTo>
                  <a:lnTo>
                    <a:pt x="27139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19172" y="2721650"/>
              <a:ext cx="2517775" cy="654050"/>
            </a:xfrm>
            <a:custGeom>
              <a:avLst/>
              <a:gdLst/>
              <a:ahLst/>
              <a:cxnLst/>
              <a:rect l="l" t="t" r="r" b="b"/>
              <a:pathLst>
                <a:path w="2517775" h="654050">
                  <a:moveTo>
                    <a:pt x="2517228" y="0"/>
                  </a:moveTo>
                  <a:lnTo>
                    <a:pt x="2358715" y="12268"/>
                  </a:lnTo>
                  <a:lnTo>
                    <a:pt x="2214112" y="22575"/>
                  </a:lnTo>
                  <a:lnTo>
                    <a:pt x="2100289" y="30144"/>
                  </a:lnTo>
                  <a:lnTo>
                    <a:pt x="1976327" y="37811"/>
                  </a:lnTo>
                  <a:lnTo>
                    <a:pt x="1845479" y="45183"/>
                  </a:lnTo>
                  <a:lnTo>
                    <a:pt x="1711001" y="51866"/>
                  </a:lnTo>
                  <a:lnTo>
                    <a:pt x="1643417" y="54825"/>
                  </a:lnTo>
                  <a:lnTo>
                    <a:pt x="1576147" y="57464"/>
                  </a:lnTo>
                  <a:lnTo>
                    <a:pt x="1509595" y="59734"/>
                  </a:lnTo>
                  <a:lnTo>
                    <a:pt x="1444170" y="61586"/>
                  </a:lnTo>
                  <a:lnTo>
                    <a:pt x="1380279" y="62969"/>
                  </a:lnTo>
                  <a:lnTo>
                    <a:pt x="1318327" y="63835"/>
                  </a:lnTo>
                  <a:lnTo>
                    <a:pt x="1258722" y="64135"/>
                  </a:lnTo>
                  <a:lnTo>
                    <a:pt x="875236" y="54113"/>
                  </a:lnTo>
                  <a:lnTo>
                    <a:pt x="463307" y="32067"/>
                  </a:lnTo>
                  <a:lnTo>
                    <a:pt x="134405" y="10021"/>
                  </a:lnTo>
                  <a:lnTo>
                    <a:pt x="0" y="0"/>
                  </a:lnTo>
                  <a:lnTo>
                    <a:pt x="77076" y="589661"/>
                  </a:lnTo>
                  <a:lnTo>
                    <a:pt x="499023" y="626694"/>
                  </a:lnTo>
                  <a:lnTo>
                    <a:pt x="762319" y="645712"/>
                  </a:lnTo>
                  <a:lnTo>
                    <a:pt x="977344" y="652718"/>
                  </a:lnTo>
                  <a:lnTo>
                    <a:pt x="1254480" y="653719"/>
                  </a:lnTo>
                  <a:lnTo>
                    <a:pt x="1657370" y="643710"/>
                  </a:lnTo>
                  <a:lnTo>
                    <a:pt x="2040764" y="621690"/>
                  </a:lnTo>
                  <a:lnTo>
                    <a:pt x="2327434" y="599670"/>
                  </a:lnTo>
                  <a:lnTo>
                    <a:pt x="2440152" y="589661"/>
                  </a:lnTo>
                  <a:lnTo>
                    <a:pt x="2517228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28015" y="1254252"/>
            <a:ext cx="5240020" cy="5085080"/>
            <a:chOff x="128015" y="1254252"/>
            <a:chExt cx="5240020" cy="508508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15" y="1254252"/>
              <a:ext cx="2711196" cy="6522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38032" y="1948929"/>
              <a:ext cx="666115" cy="4324350"/>
            </a:xfrm>
            <a:custGeom>
              <a:avLst/>
              <a:gdLst/>
              <a:ahLst/>
              <a:cxnLst/>
              <a:rect l="l" t="t" r="r" b="b"/>
              <a:pathLst>
                <a:path w="666114" h="4324350">
                  <a:moveTo>
                    <a:pt x="254901" y="0"/>
                  </a:moveTo>
                  <a:lnTo>
                    <a:pt x="229730" y="0"/>
                  </a:lnTo>
                  <a:lnTo>
                    <a:pt x="229730" y="22605"/>
                  </a:lnTo>
                  <a:lnTo>
                    <a:pt x="254901" y="22605"/>
                  </a:lnTo>
                  <a:lnTo>
                    <a:pt x="254901" y="0"/>
                  </a:lnTo>
                  <a:close/>
                </a:path>
                <a:path w="666114" h="4324350">
                  <a:moveTo>
                    <a:pt x="296799" y="0"/>
                  </a:moveTo>
                  <a:lnTo>
                    <a:pt x="271665" y="0"/>
                  </a:lnTo>
                  <a:lnTo>
                    <a:pt x="271665" y="22605"/>
                  </a:lnTo>
                  <a:lnTo>
                    <a:pt x="296799" y="22605"/>
                  </a:lnTo>
                  <a:lnTo>
                    <a:pt x="296799" y="0"/>
                  </a:lnTo>
                  <a:close/>
                </a:path>
                <a:path w="666114" h="4324350">
                  <a:moveTo>
                    <a:pt x="338747" y="0"/>
                  </a:moveTo>
                  <a:lnTo>
                    <a:pt x="313537" y="0"/>
                  </a:lnTo>
                  <a:lnTo>
                    <a:pt x="313537" y="22605"/>
                  </a:lnTo>
                  <a:lnTo>
                    <a:pt x="338747" y="22605"/>
                  </a:lnTo>
                  <a:lnTo>
                    <a:pt x="338747" y="0"/>
                  </a:lnTo>
                  <a:close/>
                </a:path>
                <a:path w="666114" h="4324350">
                  <a:moveTo>
                    <a:pt x="380644" y="0"/>
                  </a:moveTo>
                  <a:lnTo>
                    <a:pt x="355511" y="0"/>
                  </a:lnTo>
                  <a:lnTo>
                    <a:pt x="355511" y="22605"/>
                  </a:lnTo>
                  <a:lnTo>
                    <a:pt x="380644" y="22605"/>
                  </a:lnTo>
                  <a:lnTo>
                    <a:pt x="380644" y="0"/>
                  </a:lnTo>
                  <a:close/>
                </a:path>
                <a:path w="666114" h="4324350">
                  <a:moveTo>
                    <a:pt x="422605" y="0"/>
                  </a:moveTo>
                  <a:lnTo>
                    <a:pt x="397395" y="0"/>
                  </a:lnTo>
                  <a:lnTo>
                    <a:pt x="397395" y="22605"/>
                  </a:lnTo>
                  <a:lnTo>
                    <a:pt x="422605" y="22605"/>
                  </a:lnTo>
                  <a:lnTo>
                    <a:pt x="422605" y="0"/>
                  </a:lnTo>
                  <a:close/>
                </a:path>
                <a:path w="666114" h="4324350">
                  <a:moveTo>
                    <a:pt x="464527" y="0"/>
                  </a:moveTo>
                  <a:lnTo>
                    <a:pt x="439394" y="0"/>
                  </a:lnTo>
                  <a:lnTo>
                    <a:pt x="439394" y="22605"/>
                  </a:lnTo>
                  <a:lnTo>
                    <a:pt x="464527" y="22605"/>
                  </a:lnTo>
                  <a:lnTo>
                    <a:pt x="464527" y="0"/>
                  </a:lnTo>
                  <a:close/>
                </a:path>
                <a:path w="666114" h="4324350">
                  <a:moveTo>
                    <a:pt x="506450" y="0"/>
                  </a:moveTo>
                  <a:lnTo>
                    <a:pt x="481317" y="0"/>
                  </a:lnTo>
                  <a:lnTo>
                    <a:pt x="481317" y="22605"/>
                  </a:lnTo>
                  <a:lnTo>
                    <a:pt x="506450" y="22605"/>
                  </a:lnTo>
                  <a:lnTo>
                    <a:pt x="506450" y="0"/>
                  </a:lnTo>
                  <a:close/>
                </a:path>
                <a:path w="666114" h="4324350">
                  <a:moveTo>
                    <a:pt x="548373" y="0"/>
                  </a:moveTo>
                  <a:lnTo>
                    <a:pt x="523240" y="0"/>
                  </a:lnTo>
                  <a:lnTo>
                    <a:pt x="523240" y="22605"/>
                  </a:lnTo>
                  <a:lnTo>
                    <a:pt x="548373" y="22605"/>
                  </a:lnTo>
                  <a:lnTo>
                    <a:pt x="548373" y="0"/>
                  </a:lnTo>
                  <a:close/>
                </a:path>
                <a:path w="666114" h="4324350">
                  <a:moveTo>
                    <a:pt x="590296" y="0"/>
                  </a:moveTo>
                  <a:lnTo>
                    <a:pt x="565162" y="0"/>
                  </a:lnTo>
                  <a:lnTo>
                    <a:pt x="565162" y="22605"/>
                  </a:lnTo>
                  <a:lnTo>
                    <a:pt x="590296" y="22605"/>
                  </a:lnTo>
                  <a:lnTo>
                    <a:pt x="590296" y="0"/>
                  </a:lnTo>
                  <a:close/>
                </a:path>
                <a:path w="666114" h="4324350">
                  <a:moveTo>
                    <a:pt x="212902" y="0"/>
                  </a:moveTo>
                  <a:lnTo>
                    <a:pt x="195859" y="0"/>
                  </a:lnTo>
                  <a:lnTo>
                    <a:pt x="191579" y="215"/>
                  </a:lnTo>
                  <a:lnTo>
                    <a:pt x="187413" y="723"/>
                  </a:lnTo>
                  <a:lnTo>
                    <a:pt x="188151" y="22605"/>
                  </a:lnTo>
                  <a:lnTo>
                    <a:pt x="188175" y="23329"/>
                  </a:lnTo>
                  <a:lnTo>
                    <a:pt x="191439" y="22974"/>
                  </a:lnTo>
                  <a:lnTo>
                    <a:pt x="196354" y="22974"/>
                  </a:lnTo>
                  <a:lnTo>
                    <a:pt x="200113" y="22605"/>
                  </a:lnTo>
                  <a:lnTo>
                    <a:pt x="212902" y="22605"/>
                  </a:lnTo>
                  <a:lnTo>
                    <a:pt x="212902" y="0"/>
                  </a:lnTo>
                  <a:close/>
                </a:path>
                <a:path w="666114" h="4324350">
                  <a:moveTo>
                    <a:pt x="607288" y="279"/>
                  </a:moveTo>
                  <a:lnTo>
                    <a:pt x="606844" y="22974"/>
                  </a:lnTo>
                  <a:lnTo>
                    <a:pt x="615099" y="23482"/>
                  </a:lnTo>
                  <a:lnTo>
                    <a:pt x="623239" y="24853"/>
                  </a:lnTo>
                  <a:lnTo>
                    <a:pt x="631088" y="27114"/>
                  </a:lnTo>
                  <a:lnTo>
                    <a:pt x="633069" y="4787"/>
                  </a:lnTo>
                  <a:lnTo>
                    <a:pt x="626755" y="3163"/>
                  </a:lnTo>
                  <a:lnTo>
                    <a:pt x="620331" y="1881"/>
                  </a:lnTo>
                  <a:lnTo>
                    <a:pt x="613831" y="924"/>
                  </a:lnTo>
                  <a:lnTo>
                    <a:pt x="607288" y="279"/>
                  </a:lnTo>
                  <a:close/>
                </a:path>
                <a:path w="666114" h="4324350">
                  <a:moveTo>
                    <a:pt x="170205" y="3987"/>
                  </a:moveTo>
                  <a:lnTo>
                    <a:pt x="163808" y="5828"/>
                  </a:lnTo>
                  <a:lnTo>
                    <a:pt x="157432" y="8064"/>
                  </a:lnTo>
                  <a:lnTo>
                    <a:pt x="151099" y="10681"/>
                  </a:lnTo>
                  <a:lnTo>
                    <a:pt x="144830" y="13665"/>
                  </a:lnTo>
                  <a:lnTo>
                    <a:pt x="148272" y="35331"/>
                  </a:lnTo>
                  <a:lnTo>
                    <a:pt x="156006" y="31470"/>
                  </a:lnTo>
                  <a:lnTo>
                    <a:pt x="164020" y="28422"/>
                  </a:lnTo>
                  <a:lnTo>
                    <a:pt x="172034" y="26390"/>
                  </a:lnTo>
                  <a:lnTo>
                    <a:pt x="170205" y="3987"/>
                  </a:lnTo>
                  <a:close/>
                </a:path>
                <a:path w="666114" h="4324350">
                  <a:moveTo>
                    <a:pt x="650062" y="11049"/>
                  </a:moveTo>
                  <a:lnTo>
                    <a:pt x="646988" y="33007"/>
                  </a:lnTo>
                  <a:lnTo>
                    <a:pt x="652005" y="35178"/>
                  </a:lnTo>
                  <a:lnTo>
                    <a:pt x="656983" y="37871"/>
                  </a:lnTo>
                  <a:lnTo>
                    <a:pt x="661720" y="40855"/>
                  </a:lnTo>
                  <a:lnTo>
                    <a:pt x="665848" y="19558"/>
                  </a:lnTo>
                  <a:lnTo>
                    <a:pt x="660704" y="16281"/>
                  </a:lnTo>
                  <a:lnTo>
                    <a:pt x="655370" y="13449"/>
                  </a:lnTo>
                  <a:lnTo>
                    <a:pt x="650062" y="11049"/>
                  </a:lnTo>
                  <a:close/>
                </a:path>
                <a:path w="666114" h="4324350">
                  <a:moveTo>
                    <a:pt x="128409" y="23406"/>
                  </a:moveTo>
                  <a:lnTo>
                    <a:pt x="122368" y="27671"/>
                  </a:lnTo>
                  <a:lnTo>
                    <a:pt x="116397" y="32300"/>
                  </a:lnTo>
                  <a:lnTo>
                    <a:pt x="110523" y="37298"/>
                  </a:lnTo>
                  <a:lnTo>
                    <a:pt x="104775" y="42672"/>
                  </a:lnTo>
                  <a:lnTo>
                    <a:pt x="110680" y="62522"/>
                  </a:lnTo>
                  <a:lnTo>
                    <a:pt x="116102" y="57546"/>
                  </a:lnTo>
                  <a:lnTo>
                    <a:pt x="121610" y="52876"/>
                  </a:lnTo>
                  <a:lnTo>
                    <a:pt x="127187" y="48520"/>
                  </a:lnTo>
                  <a:lnTo>
                    <a:pt x="132816" y="44488"/>
                  </a:lnTo>
                  <a:lnTo>
                    <a:pt x="128409" y="23406"/>
                  </a:lnTo>
                  <a:close/>
                </a:path>
                <a:path w="666114" h="4324350">
                  <a:moveTo>
                    <a:pt x="89928" y="58445"/>
                  </a:moveTo>
                  <a:lnTo>
                    <a:pt x="84541" y="64946"/>
                  </a:lnTo>
                  <a:lnTo>
                    <a:pt x="79274" y="71788"/>
                  </a:lnTo>
                  <a:lnTo>
                    <a:pt x="74153" y="78956"/>
                  </a:lnTo>
                  <a:lnTo>
                    <a:pt x="69202" y="86436"/>
                  </a:lnTo>
                  <a:lnTo>
                    <a:pt x="77343" y="103593"/>
                  </a:lnTo>
                  <a:lnTo>
                    <a:pt x="82015" y="96630"/>
                  </a:lnTo>
                  <a:lnTo>
                    <a:pt x="86814" y="89917"/>
                  </a:lnTo>
                  <a:lnTo>
                    <a:pt x="91741" y="83464"/>
                  </a:lnTo>
                  <a:lnTo>
                    <a:pt x="96799" y="77279"/>
                  </a:lnTo>
                  <a:lnTo>
                    <a:pt x="89928" y="58445"/>
                  </a:lnTo>
                  <a:close/>
                </a:path>
                <a:path w="666114" h="4324350">
                  <a:moveTo>
                    <a:pt x="56540" y="107670"/>
                  </a:moveTo>
                  <a:lnTo>
                    <a:pt x="52080" y="116092"/>
                  </a:lnTo>
                  <a:lnTo>
                    <a:pt x="47763" y="124848"/>
                  </a:lnTo>
                  <a:lnTo>
                    <a:pt x="43604" y="133864"/>
                  </a:lnTo>
                  <a:lnTo>
                    <a:pt x="39624" y="143065"/>
                  </a:lnTo>
                  <a:lnTo>
                    <a:pt x="49733" y="156590"/>
                  </a:lnTo>
                  <a:lnTo>
                    <a:pt x="53417" y="148029"/>
                  </a:lnTo>
                  <a:lnTo>
                    <a:pt x="57292" y="139607"/>
                  </a:lnTo>
                  <a:lnTo>
                    <a:pt x="61334" y="131391"/>
                  </a:lnTo>
                  <a:lnTo>
                    <a:pt x="65519" y="123443"/>
                  </a:lnTo>
                  <a:lnTo>
                    <a:pt x="56540" y="107670"/>
                  </a:lnTo>
                  <a:close/>
                </a:path>
                <a:path w="666114" h="4324350">
                  <a:moveTo>
                    <a:pt x="29870" y="168808"/>
                  </a:moveTo>
                  <a:lnTo>
                    <a:pt x="26532" y="178837"/>
                  </a:lnTo>
                  <a:lnTo>
                    <a:pt x="23380" y="189063"/>
                  </a:lnTo>
                  <a:lnTo>
                    <a:pt x="20419" y="199467"/>
                  </a:lnTo>
                  <a:lnTo>
                    <a:pt x="17653" y="210032"/>
                  </a:lnTo>
                  <a:lnTo>
                    <a:pt x="29095" y="219341"/>
                  </a:lnTo>
                  <a:lnTo>
                    <a:pt x="31725" y="209464"/>
                  </a:lnTo>
                  <a:lnTo>
                    <a:pt x="34513" y="199709"/>
                  </a:lnTo>
                  <a:lnTo>
                    <a:pt x="37466" y="190118"/>
                  </a:lnTo>
                  <a:lnTo>
                    <a:pt x="40589" y="180733"/>
                  </a:lnTo>
                  <a:lnTo>
                    <a:pt x="29870" y="168808"/>
                  </a:lnTo>
                  <a:close/>
                </a:path>
                <a:path w="666114" h="4324350">
                  <a:moveTo>
                    <a:pt x="11214" y="238963"/>
                  </a:moveTo>
                  <a:lnTo>
                    <a:pt x="9181" y="249979"/>
                  </a:lnTo>
                  <a:lnTo>
                    <a:pt x="7339" y="261172"/>
                  </a:lnTo>
                  <a:lnTo>
                    <a:pt x="5693" y="272474"/>
                  </a:lnTo>
                  <a:lnTo>
                    <a:pt x="4254" y="283819"/>
                  </a:lnTo>
                  <a:lnTo>
                    <a:pt x="16598" y="288480"/>
                  </a:lnTo>
                  <a:lnTo>
                    <a:pt x="17948" y="277771"/>
                  </a:lnTo>
                  <a:lnTo>
                    <a:pt x="19489" y="267158"/>
                  </a:lnTo>
                  <a:lnTo>
                    <a:pt x="21204" y="256681"/>
                  </a:lnTo>
                  <a:lnTo>
                    <a:pt x="23075" y="246379"/>
                  </a:lnTo>
                  <a:lnTo>
                    <a:pt x="11214" y="238963"/>
                  </a:lnTo>
                  <a:close/>
                </a:path>
                <a:path w="666114" h="4324350">
                  <a:moveTo>
                    <a:pt x="1498" y="314502"/>
                  </a:moveTo>
                  <a:lnTo>
                    <a:pt x="841" y="325586"/>
                  </a:lnTo>
                  <a:lnTo>
                    <a:pt x="373" y="336775"/>
                  </a:lnTo>
                  <a:lnTo>
                    <a:pt x="93" y="348006"/>
                  </a:lnTo>
                  <a:lnTo>
                    <a:pt x="0" y="360959"/>
                  </a:lnTo>
                  <a:lnTo>
                    <a:pt x="12547" y="360959"/>
                  </a:lnTo>
                  <a:lnTo>
                    <a:pt x="12654" y="348006"/>
                  </a:lnTo>
                  <a:lnTo>
                    <a:pt x="12906" y="338150"/>
                  </a:lnTo>
                  <a:lnTo>
                    <a:pt x="13351" y="327644"/>
                  </a:lnTo>
                  <a:lnTo>
                    <a:pt x="13969" y="317195"/>
                  </a:lnTo>
                  <a:lnTo>
                    <a:pt x="1498" y="314502"/>
                  </a:lnTo>
                  <a:close/>
                </a:path>
                <a:path w="666114" h="4324350">
                  <a:moveTo>
                    <a:pt x="12547" y="391058"/>
                  </a:moveTo>
                  <a:lnTo>
                    <a:pt x="0" y="391058"/>
                  </a:lnTo>
                  <a:lnTo>
                    <a:pt x="0" y="436206"/>
                  </a:lnTo>
                  <a:lnTo>
                    <a:pt x="12547" y="436206"/>
                  </a:lnTo>
                  <a:lnTo>
                    <a:pt x="12547" y="391058"/>
                  </a:lnTo>
                  <a:close/>
                </a:path>
                <a:path w="666114" h="4324350">
                  <a:moveTo>
                    <a:pt x="12547" y="466369"/>
                  </a:moveTo>
                  <a:lnTo>
                    <a:pt x="0" y="466369"/>
                  </a:lnTo>
                  <a:lnTo>
                    <a:pt x="0" y="511594"/>
                  </a:lnTo>
                  <a:lnTo>
                    <a:pt x="12547" y="511594"/>
                  </a:lnTo>
                  <a:lnTo>
                    <a:pt x="12547" y="466369"/>
                  </a:lnTo>
                  <a:close/>
                </a:path>
                <a:path w="666114" h="4324350">
                  <a:moveTo>
                    <a:pt x="12547" y="541693"/>
                  </a:moveTo>
                  <a:lnTo>
                    <a:pt x="0" y="541693"/>
                  </a:lnTo>
                  <a:lnTo>
                    <a:pt x="0" y="586841"/>
                  </a:lnTo>
                  <a:lnTo>
                    <a:pt x="12547" y="586841"/>
                  </a:lnTo>
                  <a:lnTo>
                    <a:pt x="12547" y="541693"/>
                  </a:lnTo>
                  <a:close/>
                </a:path>
                <a:path w="666114" h="4324350">
                  <a:moveTo>
                    <a:pt x="12547" y="617004"/>
                  </a:moveTo>
                  <a:lnTo>
                    <a:pt x="0" y="617004"/>
                  </a:lnTo>
                  <a:lnTo>
                    <a:pt x="0" y="662228"/>
                  </a:lnTo>
                  <a:lnTo>
                    <a:pt x="12547" y="662228"/>
                  </a:lnTo>
                  <a:lnTo>
                    <a:pt x="12547" y="617004"/>
                  </a:lnTo>
                  <a:close/>
                </a:path>
                <a:path w="666114" h="4324350">
                  <a:moveTo>
                    <a:pt x="12547" y="692403"/>
                  </a:moveTo>
                  <a:lnTo>
                    <a:pt x="0" y="692403"/>
                  </a:lnTo>
                  <a:lnTo>
                    <a:pt x="0" y="737552"/>
                  </a:lnTo>
                  <a:lnTo>
                    <a:pt x="12547" y="737552"/>
                  </a:lnTo>
                  <a:lnTo>
                    <a:pt x="12547" y="692403"/>
                  </a:lnTo>
                  <a:close/>
                </a:path>
                <a:path w="666114" h="4324350">
                  <a:moveTo>
                    <a:pt x="12547" y="767715"/>
                  </a:moveTo>
                  <a:lnTo>
                    <a:pt x="0" y="767715"/>
                  </a:lnTo>
                  <a:lnTo>
                    <a:pt x="0" y="812939"/>
                  </a:lnTo>
                  <a:lnTo>
                    <a:pt x="12547" y="812939"/>
                  </a:lnTo>
                  <a:lnTo>
                    <a:pt x="12547" y="767715"/>
                  </a:lnTo>
                  <a:close/>
                </a:path>
                <a:path w="666114" h="4324350">
                  <a:moveTo>
                    <a:pt x="12547" y="843038"/>
                  </a:moveTo>
                  <a:lnTo>
                    <a:pt x="0" y="843038"/>
                  </a:lnTo>
                  <a:lnTo>
                    <a:pt x="0" y="888187"/>
                  </a:lnTo>
                  <a:lnTo>
                    <a:pt x="12547" y="888187"/>
                  </a:lnTo>
                  <a:lnTo>
                    <a:pt x="12547" y="843038"/>
                  </a:lnTo>
                  <a:close/>
                </a:path>
                <a:path w="666114" h="4324350">
                  <a:moveTo>
                    <a:pt x="12547" y="918362"/>
                  </a:moveTo>
                  <a:lnTo>
                    <a:pt x="0" y="918362"/>
                  </a:lnTo>
                  <a:lnTo>
                    <a:pt x="0" y="963587"/>
                  </a:lnTo>
                  <a:lnTo>
                    <a:pt x="12547" y="963587"/>
                  </a:lnTo>
                  <a:lnTo>
                    <a:pt x="12547" y="918362"/>
                  </a:lnTo>
                  <a:close/>
                </a:path>
                <a:path w="666114" h="4324350">
                  <a:moveTo>
                    <a:pt x="12547" y="993686"/>
                  </a:moveTo>
                  <a:lnTo>
                    <a:pt x="0" y="993686"/>
                  </a:lnTo>
                  <a:lnTo>
                    <a:pt x="0" y="1038834"/>
                  </a:lnTo>
                  <a:lnTo>
                    <a:pt x="12547" y="1038834"/>
                  </a:lnTo>
                  <a:lnTo>
                    <a:pt x="12547" y="993686"/>
                  </a:lnTo>
                  <a:close/>
                </a:path>
                <a:path w="666114" h="4324350">
                  <a:moveTo>
                    <a:pt x="12547" y="1068997"/>
                  </a:moveTo>
                  <a:lnTo>
                    <a:pt x="0" y="1068997"/>
                  </a:lnTo>
                  <a:lnTo>
                    <a:pt x="0" y="1114221"/>
                  </a:lnTo>
                  <a:lnTo>
                    <a:pt x="12547" y="1114221"/>
                  </a:lnTo>
                  <a:lnTo>
                    <a:pt x="12547" y="1068997"/>
                  </a:lnTo>
                  <a:close/>
                </a:path>
                <a:path w="666114" h="4324350">
                  <a:moveTo>
                    <a:pt x="12547" y="1144320"/>
                  </a:moveTo>
                  <a:lnTo>
                    <a:pt x="0" y="1144320"/>
                  </a:lnTo>
                  <a:lnTo>
                    <a:pt x="0" y="1189469"/>
                  </a:lnTo>
                  <a:lnTo>
                    <a:pt x="12547" y="1189469"/>
                  </a:lnTo>
                  <a:lnTo>
                    <a:pt x="12547" y="1144320"/>
                  </a:lnTo>
                  <a:close/>
                </a:path>
                <a:path w="666114" h="4324350">
                  <a:moveTo>
                    <a:pt x="12547" y="1219631"/>
                  </a:moveTo>
                  <a:lnTo>
                    <a:pt x="0" y="1219631"/>
                  </a:lnTo>
                  <a:lnTo>
                    <a:pt x="0" y="1264856"/>
                  </a:lnTo>
                  <a:lnTo>
                    <a:pt x="12547" y="1264856"/>
                  </a:lnTo>
                  <a:lnTo>
                    <a:pt x="12547" y="1219631"/>
                  </a:lnTo>
                  <a:close/>
                </a:path>
                <a:path w="666114" h="4324350">
                  <a:moveTo>
                    <a:pt x="12547" y="1294955"/>
                  </a:moveTo>
                  <a:lnTo>
                    <a:pt x="0" y="1294955"/>
                  </a:lnTo>
                  <a:lnTo>
                    <a:pt x="0" y="1340103"/>
                  </a:lnTo>
                  <a:lnTo>
                    <a:pt x="12547" y="1340103"/>
                  </a:lnTo>
                  <a:lnTo>
                    <a:pt x="12547" y="1294955"/>
                  </a:lnTo>
                  <a:close/>
                </a:path>
                <a:path w="666114" h="4324350">
                  <a:moveTo>
                    <a:pt x="12547" y="1370418"/>
                  </a:moveTo>
                  <a:lnTo>
                    <a:pt x="0" y="1370418"/>
                  </a:lnTo>
                  <a:lnTo>
                    <a:pt x="0" y="1415567"/>
                  </a:lnTo>
                  <a:lnTo>
                    <a:pt x="12547" y="1415567"/>
                  </a:lnTo>
                  <a:lnTo>
                    <a:pt x="12547" y="1370418"/>
                  </a:lnTo>
                  <a:close/>
                </a:path>
                <a:path w="666114" h="4324350">
                  <a:moveTo>
                    <a:pt x="12547" y="1445666"/>
                  </a:moveTo>
                  <a:lnTo>
                    <a:pt x="0" y="1445666"/>
                  </a:lnTo>
                  <a:lnTo>
                    <a:pt x="0" y="1490891"/>
                  </a:lnTo>
                  <a:lnTo>
                    <a:pt x="12547" y="1490891"/>
                  </a:lnTo>
                  <a:lnTo>
                    <a:pt x="12547" y="1445666"/>
                  </a:lnTo>
                  <a:close/>
                </a:path>
                <a:path w="666114" h="4324350">
                  <a:moveTo>
                    <a:pt x="12547" y="1521053"/>
                  </a:moveTo>
                  <a:lnTo>
                    <a:pt x="0" y="1521053"/>
                  </a:lnTo>
                  <a:lnTo>
                    <a:pt x="0" y="1566202"/>
                  </a:lnTo>
                  <a:lnTo>
                    <a:pt x="12547" y="1566202"/>
                  </a:lnTo>
                  <a:lnTo>
                    <a:pt x="12547" y="1521053"/>
                  </a:lnTo>
                  <a:close/>
                </a:path>
                <a:path w="666114" h="4324350">
                  <a:moveTo>
                    <a:pt x="12547" y="1596301"/>
                  </a:moveTo>
                  <a:lnTo>
                    <a:pt x="0" y="1596301"/>
                  </a:lnTo>
                  <a:lnTo>
                    <a:pt x="0" y="1641525"/>
                  </a:lnTo>
                  <a:lnTo>
                    <a:pt x="12547" y="1641525"/>
                  </a:lnTo>
                  <a:lnTo>
                    <a:pt x="12547" y="1596301"/>
                  </a:lnTo>
                  <a:close/>
                </a:path>
                <a:path w="666114" h="4324350">
                  <a:moveTo>
                    <a:pt x="12547" y="1671624"/>
                  </a:moveTo>
                  <a:lnTo>
                    <a:pt x="0" y="1671624"/>
                  </a:lnTo>
                  <a:lnTo>
                    <a:pt x="0" y="1716849"/>
                  </a:lnTo>
                  <a:lnTo>
                    <a:pt x="12547" y="1716849"/>
                  </a:lnTo>
                  <a:lnTo>
                    <a:pt x="12547" y="1671624"/>
                  </a:lnTo>
                  <a:close/>
                </a:path>
                <a:path w="666114" h="4324350">
                  <a:moveTo>
                    <a:pt x="12547" y="1746935"/>
                  </a:moveTo>
                  <a:lnTo>
                    <a:pt x="0" y="1746935"/>
                  </a:lnTo>
                  <a:lnTo>
                    <a:pt x="0" y="1792160"/>
                  </a:lnTo>
                  <a:lnTo>
                    <a:pt x="12547" y="1792160"/>
                  </a:lnTo>
                  <a:lnTo>
                    <a:pt x="12547" y="1746935"/>
                  </a:lnTo>
                  <a:close/>
                </a:path>
                <a:path w="666114" h="4324350">
                  <a:moveTo>
                    <a:pt x="12547" y="1822259"/>
                  </a:moveTo>
                  <a:lnTo>
                    <a:pt x="0" y="1822259"/>
                  </a:lnTo>
                  <a:lnTo>
                    <a:pt x="0" y="1867484"/>
                  </a:lnTo>
                  <a:lnTo>
                    <a:pt x="12547" y="1867484"/>
                  </a:lnTo>
                  <a:lnTo>
                    <a:pt x="12547" y="1822259"/>
                  </a:lnTo>
                  <a:close/>
                </a:path>
                <a:path w="666114" h="4324350">
                  <a:moveTo>
                    <a:pt x="12547" y="1897583"/>
                  </a:moveTo>
                  <a:lnTo>
                    <a:pt x="0" y="1897583"/>
                  </a:lnTo>
                  <a:lnTo>
                    <a:pt x="0" y="1942807"/>
                  </a:lnTo>
                  <a:lnTo>
                    <a:pt x="12547" y="1942807"/>
                  </a:lnTo>
                  <a:lnTo>
                    <a:pt x="12547" y="1897583"/>
                  </a:lnTo>
                  <a:close/>
                </a:path>
                <a:path w="666114" h="4324350">
                  <a:moveTo>
                    <a:pt x="12547" y="1972894"/>
                  </a:moveTo>
                  <a:lnTo>
                    <a:pt x="0" y="1972894"/>
                  </a:lnTo>
                  <a:lnTo>
                    <a:pt x="0" y="2018042"/>
                  </a:lnTo>
                  <a:lnTo>
                    <a:pt x="12547" y="2018042"/>
                  </a:lnTo>
                  <a:lnTo>
                    <a:pt x="12547" y="1972894"/>
                  </a:lnTo>
                  <a:close/>
                </a:path>
                <a:path w="666114" h="4324350">
                  <a:moveTo>
                    <a:pt x="12547" y="2048294"/>
                  </a:moveTo>
                  <a:lnTo>
                    <a:pt x="0" y="2048294"/>
                  </a:lnTo>
                  <a:lnTo>
                    <a:pt x="0" y="2093518"/>
                  </a:lnTo>
                  <a:lnTo>
                    <a:pt x="12547" y="2093518"/>
                  </a:lnTo>
                  <a:lnTo>
                    <a:pt x="12547" y="2048294"/>
                  </a:lnTo>
                  <a:close/>
                </a:path>
                <a:path w="666114" h="4324350">
                  <a:moveTo>
                    <a:pt x="12547" y="2123605"/>
                  </a:moveTo>
                  <a:lnTo>
                    <a:pt x="0" y="2123605"/>
                  </a:lnTo>
                  <a:lnTo>
                    <a:pt x="0" y="2168753"/>
                  </a:lnTo>
                  <a:lnTo>
                    <a:pt x="12547" y="2168753"/>
                  </a:lnTo>
                  <a:lnTo>
                    <a:pt x="12547" y="2123605"/>
                  </a:lnTo>
                  <a:close/>
                </a:path>
                <a:path w="666114" h="4324350">
                  <a:moveTo>
                    <a:pt x="12547" y="2198928"/>
                  </a:moveTo>
                  <a:lnTo>
                    <a:pt x="0" y="2198928"/>
                  </a:lnTo>
                  <a:lnTo>
                    <a:pt x="0" y="2244153"/>
                  </a:lnTo>
                  <a:lnTo>
                    <a:pt x="12547" y="2244153"/>
                  </a:lnTo>
                  <a:lnTo>
                    <a:pt x="12547" y="2198928"/>
                  </a:lnTo>
                  <a:close/>
                </a:path>
                <a:path w="666114" h="4324350">
                  <a:moveTo>
                    <a:pt x="12547" y="2274252"/>
                  </a:moveTo>
                  <a:lnTo>
                    <a:pt x="0" y="2274252"/>
                  </a:lnTo>
                  <a:lnTo>
                    <a:pt x="0" y="2319401"/>
                  </a:lnTo>
                  <a:lnTo>
                    <a:pt x="12547" y="2319401"/>
                  </a:lnTo>
                  <a:lnTo>
                    <a:pt x="12547" y="2274252"/>
                  </a:lnTo>
                  <a:close/>
                </a:path>
                <a:path w="666114" h="4324350">
                  <a:moveTo>
                    <a:pt x="12547" y="2349563"/>
                  </a:moveTo>
                  <a:lnTo>
                    <a:pt x="0" y="2349563"/>
                  </a:lnTo>
                  <a:lnTo>
                    <a:pt x="0" y="2394788"/>
                  </a:lnTo>
                  <a:lnTo>
                    <a:pt x="12547" y="2394788"/>
                  </a:lnTo>
                  <a:lnTo>
                    <a:pt x="12547" y="2349563"/>
                  </a:lnTo>
                  <a:close/>
                </a:path>
                <a:path w="666114" h="4324350">
                  <a:moveTo>
                    <a:pt x="12547" y="2424887"/>
                  </a:moveTo>
                  <a:lnTo>
                    <a:pt x="0" y="2424887"/>
                  </a:lnTo>
                  <a:lnTo>
                    <a:pt x="0" y="2470035"/>
                  </a:lnTo>
                  <a:lnTo>
                    <a:pt x="12547" y="2470035"/>
                  </a:lnTo>
                  <a:lnTo>
                    <a:pt x="12547" y="2424887"/>
                  </a:lnTo>
                  <a:close/>
                </a:path>
                <a:path w="666114" h="4324350">
                  <a:moveTo>
                    <a:pt x="12547" y="2500198"/>
                  </a:moveTo>
                  <a:lnTo>
                    <a:pt x="0" y="2500198"/>
                  </a:lnTo>
                  <a:lnTo>
                    <a:pt x="0" y="2545422"/>
                  </a:lnTo>
                  <a:lnTo>
                    <a:pt x="12547" y="2545422"/>
                  </a:lnTo>
                  <a:lnTo>
                    <a:pt x="12547" y="2500198"/>
                  </a:lnTo>
                  <a:close/>
                </a:path>
                <a:path w="666114" h="4324350">
                  <a:moveTo>
                    <a:pt x="12547" y="2575521"/>
                  </a:moveTo>
                  <a:lnTo>
                    <a:pt x="0" y="2575521"/>
                  </a:lnTo>
                  <a:lnTo>
                    <a:pt x="0" y="2620670"/>
                  </a:lnTo>
                  <a:lnTo>
                    <a:pt x="12547" y="2620670"/>
                  </a:lnTo>
                  <a:lnTo>
                    <a:pt x="12547" y="2575521"/>
                  </a:lnTo>
                  <a:close/>
                </a:path>
                <a:path w="666114" h="4324350">
                  <a:moveTo>
                    <a:pt x="12547" y="2650845"/>
                  </a:moveTo>
                  <a:lnTo>
                    <a:pt x="0" y="2650845"/>
                  </a:lnTo>
                  <a:lnTo>
                    <a:pt x="0" y="2696070"/>
                  </a:lnTo>
                  <a:lnTo>
                    <a:pt x="12547" y="2696070"/>
                  </a:lnTo>
                  <a:lnTo>
                    <a:pt x="12547" y="2650845"/>
                  </a:lnTo>
                  <a:close/>
                </a:path>
                <a:path w="666114" h="4324350">
                  <a:moveTo>
                    <a:pt x="12547" y="2726232"/>
                  </a:moveTo>
                  <a:lnTo>
                    <a:pt x="0" y="2726232"/>
                  </a:lnTo>
                  <a:lnTo>
                    <a:pt x="0" y="2771457"/>
                  </a:lnTo>
                  <a:lnTo>
                    <a:pt x="12547" y="2771457"/>
                  </a:lnTo>
                  <a:lnTo>
                    <a:pt x="12547" y="2726232"/>
                  </a:lnTo>
                  <a:close/>
                </a:path>
                <a:path w="666114" h="4324350">
                  <a:moveTo>
                    <a:pt x="12547" y="2801620"/>
                  </a:moveTo>
                  <a:lnTo>
                    <a:pt x="0" y="2801620"/>
                  </a:lnTo>
                  <a:lnTo>
                    <a:pt x="0" y="2846768"/>
                  </a:lnTo>
                  <a:lnTo>
                    <a:pt x="12547" y="2846768"/>
                  </a:lnTo>
                  <a:lnTo>
                    <a:pt x="12547" y="2801620"/>
                  </a:lnTo>
                  <a:close/>
                </a:path>
                <a:path w="666114" h="4324350">
                  <a:moveTo>
                    <a:pt x="12547" y="2876867"/>
                  </a:moveTo>
                  <a:lnTo>
                    <a:pt x="0" y="2876867"/>
                  </a:lnTo>
                  <a:lnTo>
                    <a:pt x="0" y="2922092"/>
                  </a:lnTo>
                  <a:lnTo>
                    <a:pt x="12547" y="2922092"/>
                  </a:lnTo>
                  <a:lnTo>
                    <a:pt x="12547" y="2876867"/>
                  </a:lnTo>
                  <a:close/>
                </a:path>
                <a:path w="666114" h="4324350">
                  <a:moveTo>
                    <a:pt x="12547" y="2952267"/>
                  </a:moveTo>
                  <a:lnTo>
                    <a:pt x="0" y="2952267"/>
                  </a:lnTo>
                  <a:lnTo>
                    <a:pt x="0" y="2997415"/>
                  </a:lnTo>
                  <a:lnTo>
                    <a:pt x="12547" y="2997415"/>
                  </a:lnTo>
                  <a:lnTo>
                    <a:pt x="12547" y="2952267"/>
                  </a:lnTo>
                  <a:close/>
                </a:path>
                <a:path w="666114" h="4324350">
                  <a:moveTo>
                    <a:pt x="12547" y="3027502"/>
                  </a:moveTo>
                  <a:lnTo>
                    <a:pt x="0" y="3027502"/>
                  </a:lnTo>
                  <a:lnTo>
                    <a:pt x="0" y="3072726"/>
                  </a:lnTo>
                  <a:lnTo>
                    <a:pt x="12547" y="3072726"/>
                  </a:lnTo>
                  <a:lnTo>
                    <a:pt x="12547" y="3027502"/>
                  </a:lnTo>
                  <a:close/>
                </a:path>
                <a:path w="666114" h="4324350">
                  <a:moveTo>
                    <a:pt x="12547" y="3102902"/>
                  </a:moveTo>
                  <a:lnTo>
                    <a:pt x="0" y="3102902"/>
                  </a:lnTo>
                  <a:lnTo>
                    <a:pt x="0" y="3148050"/>
                  </a:lnTo>
                  <a:lnTo>
                    <a:pt x="12547" y="3148050"/>
                  </a:lnTo>
                  <a:lnTo>
                    <a:pt x="12547" y="3102902"/>
                  </a:lnTo>
                  <a:close/>
                </a:path>
                <a:path w="666114" h="4324350">
                  <a:moveTo>
                    <a:pt x="12547" y="3178149"/>
                  </a:moveTo>
                  <a:lnTo>
                    <a:pt x="0" y="3178149"/>
                  </a:lnTo>
                  <a:lnTo>
                    <a:pt x="0" y="3223374"/>
                  </a:lnTo>
                  <a:lnTo>
                    <a:pt x="12547" y="3223374"/>
                  </a:lnTo>
                  <a:lnTo>
                    <a:pt x="12547" y="3178149"/>
                  </a:lnTo>
                  <a:close/>
                </a:path>
                <a:path w="666114" h="4324350">
                  <a:moveTo>
                    <a:pt x="12547" y="3253536"/>
                  </a:moveTo>
                  <a:lnTo>
                    <a:pt x="0" y="3253536"/>
                  </a:lnTo>
                  <a:lnTo>
                    <a:pt x="0" y="3298685"/>
                  </a:lnTo>
                  <a:lnTo>
                    <a:pt x="12547" y="3298685"/>
                  </a:lnTo>
                  <a:lnTo>
                    <a:pt x="12547" y="3253536"/>
                  </a:lnTo>
                  <a:close/>
                </a:path>
                <a:path w="666114" h="4324350">
                  <a:moveTo>
                    <a:pt x="12547" y="3328860"/>
                  </a:moveTo>
                  <a:lnTo>
                    <a:pt x="0" y="3328860"/>
                  </a:lnTo>
                  <a:lnTo>
                    <a:pt x="0" y="3374085"/>
                  </a:lnTo>
                  <a:lnTo>
                    <a:pt x="12547" y="3374085"/>
                  </a:lnTo>
                  <a:lnTo>
                    <a:pt x="12547" y="3328860"/>
                  </a:lnTo>
                  <a:close/>
                </a:path>
                <a:path w="666114" h="4324350">
                  <a:moveTo>
                    <a:pt x="12547" y="3404247"/>
                  </a:moveTo>
                  <a:lnTo>
                    <a:pt x="0" y="3404247"/>
                  </a:lnTo>
                  <a:lnTo>
                    <a:pt x="0" y="3449396"/>
                  </a:lnTo>
                  <a:lnTo>
                    <a:pt x="12547" y="3449396"/>
                  </a:lnTo>
                  <a:lnTo>
                    <a:pt x="12547" y="3404247"/>
                  </a:lnTo>
                  <a:close/>
                </a:path>
                <a:path w="666114" h="4324350">
                  <a:moveTo>
                    <a:pt x="12547" y="3479495"/>
                  </a:moveTo>
                  <a:lnTo>
                    <a:pt x="0" y="3479495"/>
                  </a:lnTo>
                  <a:lnTo>
                    <a:pt x="0" y="3524719"/>
                  </a:lnTo>
                  <a:lnTo>
                    <a:pt x="12547" y="3524719"/>
                  </a:lnTo>
                  <a:lnTo>
                    <a:pt x="12547" y="3479495"/>
                  </a:lnTo>
                  <a:close/>
                </a:path>
                <a:path w="666114" h="4324350">
                  <a:moveTo>
                    <a:pt x="12547" y="3554882"/>
                  </a:moveTo>
                  <a:lnTo>
                    <a:pt x="0" y="3554882"/>
                  </a:lnTo>
                  <a:lnTo>
                    <a:pt x="0" y="3600030"/>
                  </a:lnTo>
                  <a:lnTo>
                    <a:pt x="12547" y="3600030"/>
                  </a:lnTo>
                  <a:lnTo>
                    <a:pt x="12547" y="3554882"/>
                  </a:lnTo>
                  <a:close/>
                </a:path>
                <a:path w="666114" h="4324350">
                  <a:moveTo>
                    <a:pt x="12547" y="3630129"/>
                  </a:moveTo>
                  <a:lnTo>
                    <a:pt x="0" y="3630129"/>
                  </a:lnTo>
                  <a:lnTo>
                    <a:pt x="0" y="3675354"/>
                  </a:lnTo>
                  <a:lnTo>
                    <a:pt x="12547" y="3675354"/>
                  </a:lnTo>
                  <a:lnTo>
                    <a:pt x="12547" y="3630129"/>
                  </a:lnTo>
                  <a:close/>
                </a:path>
                <a:path w="666114" h="4324350">
                  <a:moveTo>
                    <a:pt x="12547" y="3705453"/>
                  </a:moveTo>
                  <a:lnTo>
                    <a:pt x="0" y="3705453"/>
                  </a:lnTo>
                  <a:lnTo>
                    <a:pt x="0" y="3750678"/>
                  </a:lnTo>
                  <a:lnTo>
                    <a:pt x="12547" y="3750678"/>
                  </a:lnTo>
                  <a:lnTo>
                    <a:pt x="12547" y="3705453"/>
                  </a:lnTo>
                  <a:close/>
                </a:path>
                <a:path w="666114" h="4324350">
                  <a:moveTo>
                    <a:pt x="12547" y="3780764"/>
                  </a:moveTo>
                  <a:lnTo>
                    <a:pt x="0" y="3780764"/>
                  </a:lnTo>
                  <a:lnTo>
                    <a:pt x="0" y="3825989"/>
                  </a:lnTo>
                  <a:lnTo>
                    <a:pt x="12547" y="3825989"/>
                  </a:lnTo>
                  <a:lnTo>
                    <a:pt x="12547" y="3780764"/>
                  </a:lnTo>
                  <a:close/>
                </a:path>
                <a:path w="666114" h="4324350">
                  <a:moveTo>
                    <a:pt x="12547" y="3856088"/>
                  </a:moveTo>
                  <a:lnTo>
                    <a:pt x="0" y="3856088"/>
                  </a:lnTo>
                  <a:lnTo>
                    <a:pt x="0" y="3901313"/>
                  </a:lnTo>
                  <a:lnTo>
                    <a:pt x="12547" y="3901313"/>
                  </a:lnTo>
                  <a:lnTo>
                    <a:pt x="12547" y="3856088"/>
                  </a:lnTo>
                  <a:close/>
                </a:path>
                <a:path w="666114" h="4324350">
                  <a:moveTo>
                    <a:pt x="12636" y="3931551"/>
                  </a:moveTo>
                  <a:lnTo>
                    <a:pt x="50" y="3931551"/>
                  </a:lnTo>
                  <a:lnTo>
                    <a:pt x="88" y="3970743"/>
                  </a:lnTo>
                  <a:lnTo>
                    <a:pt x="253" y="3976052"/>
                  </a:lnTo>
                  <a:lnTo>
                    <a:pt x="292" y="3977284"/>
                  </a:lnTo>
                  <a:lnTo>
                    <a:pt x="12877" y="3976052"/>
                  </a:lnTo>
                  <a:lnTo>
                    <a:pt x="12732" y="3970743"/>
                  </a:lnTo>
                  <a:lnTo>
                    <a:pt x="12636" y="3931551"/>
                  </a:lnTo>
                  <a:close/>
                </a:path>
                <a:path w="666114" h="4324350">
                  <a:moveTo>
                    <a:pt x="14376" y="4005059"/>
                  </a:moveTo>
                  <a:lnTo>
                    <a:pt x="1905" y="4008183"/>
                  </a:lnTo>
                  <a:lnTo>
                    <a:pt x="2910" y="4019672"/>
                  </a:lnTo>
                  <a:lnTo>
                    <a:pt x="4100" y="4031111"/>
                  </a:lnTo>
                  <a:lnTo>
                    <a:pt x="5478" y="4042482"/>
                  </a:lnTo>
                  <a:lnTo>
                    <a:pt x="7048" y="4053763"/>
                  </a:lnTo>
                  <a:lnTo>
                    <a:pt x="19189" y="4047947"/>
                  </a:lnTo>
                  <a:lnTo>
                    <a:pt x="17685" y="4037354"/>
                  </a:lnTo>
                  <a:lnTo>
                    <a:pt x="16387" y="4026641"/>
                  </a:lnTo>
                  <a:lnTo>
                    <a:pt x="15287" y="4015859"/>
                  </a:lnTo>
                  <a:lnTo>
                    <a:pt x="14376" y="4005059"/>
                  </a:lnTo>
                  <a:close/>
                </a:path>
                <a:path w="666114" h="4324350">
                  <a:moveTo>
                    <a:pt x="24003" y="4075874"/>
                  </a:moveTo>
                  <a:lnTo>
                    <a:pt x="12141" y="4083430"/>
                  </a:lnTo>
                  <a:lnTo>
                    <a:pt x="14412" y="4094302"/>
                  </a:lnTo>
                  <a:lnTo>
                    <a:pt x="16894" y="4105076"/>
                  </a:lnTo>
                  <a:lnTo>
                    <a:pt x="19570" y="4115715"/>
                  </a:lnTo>
                  <a:lnTo>
                    <a:pt x="22428" y="4126179"/>
                  </a:lnTo>
                  <a:lnTo>
                    <a:pt x="33680" y="4115854"/>
                  </a:lnTo>
                  <a:lnTo>
                    <a:pt x="31018" y="4106090"/>
                  </a:lnTo>
                  <a:lnTo>
                    <a:pt x="28508" y="4096135"/>
                  </a:lnTo>
                  <a:lnTo>
                    <a:pt x="26165" y="4086045"/>
                  </a:lnTo>
                  <a:lnTo>
                    <a:pt x="24003" y="4075874"/>
                  </a:lnTo>
                  <a:close/>
                </a:path>
                <a:path w="666114" h="4324350">
                  <a:moveTo>
                    <a:pt x="41605" y="4141228"/>
                  </a:moveTo>
                  <a:lnTo>
                    <a:pt x="30924" y="4153230"/>
                  </a:lnTo>
                  <a:lnTo>
                    <a:pt x="34448" y="4163011"/>
                  </a:lnTo>
                  <a:lnTo>
                    <a:pt x="38149" y="4172608"/>
                  </a:lnTo>
                  <a:lnTo>
                    <a:pt x="42009" y="4182003"/>
                  </a:lnTo>
                  <a:lnTo>
                    <a:pt x="46012" y="4191177"/>
                  </a:lnTo>
                  <a:lnTo>
                    <a:pt x="55727" y="4176852"/>
                  </a:lnTo>
                  <a:lnTo>
                    <a:pt x="51954" y="4168308"/>
                  </a:lnTo>
                  <a:lnTo>
                    <a:pt x="48347" y="4159502"/>
                  </a:lnTo>
                  <a:lnTo>
                    <a:pt x="44899" y="4150464"/>
                  </a:lnTo>
                  <a:lnTo>
                    <a:pt x="41605" y="4141228"/>
                  </a:lnTo>
                  <a:close/>
                </a:path>
                <a:path w="666114" h="4324350">
                  <a:moveTo>
                    <a:pt x="66535" y="4198658"/>
                  </a:moveTo>
                  <a:lnTo>
                    <a:pt x="57467" y="4214368"/>
                  </a:lnTo>
                  <a:lnTo>
                    <a:pt x="62042" y="4222646"/>
                  </a:lnTo>
                  <a:lnTo>
                    <a:pt x="66770" y="4230676"/>
                  </a:lnTo>
                  <a:lnTo>
                    <a:pt x="71640" y="4238422"/>
                  </a:lnTo>
                  <a:lnTo>
                    <a:pt x="76644" y="4245851"/>
                  </a:lnTo>
                  <a:lnTo>
                    <a:pt x="84505" y="4228109"/>
                  </a:lnTo>
                  <a:lnTo>
                    <a:pt x="79826" y="4221176"/>
                  </a:lnTo>
                  <a:lnTo>
                    <a:pt x="75263" y="4213931"/>
                  </a:lnTo>
                  <a:lnTo>
                    <a:pt x="70829" y="4206412"/>
                  </a:lnTo>
                  <a:lnTo>
                    <a:pt x="66535" y="4198658"/>
                  </a:lnTo>
                  <a:close/>
                </a:path>
                <a:path w="666114" h="4324350">
                  <a:moveTo>
                    <a:pt x="97612" y="4245330"/>
                  </a:moveTo>
                  <a:lnTo>
                    <a:pt x="90614" y="4264164"/>
                  </a:lnTo>
                  <a:lnTo>
                    <a:pt x="96074" y="4270462"/>
                  </a:lnTo>
                  <a:lnTo>
                    <a:pt x="101646" y="4276464"/>
                  </a:lnTo>
                  <a:lnTo>
                    <a:pt x="107314" y="4282152"/>
                  </a:lnTo>
                  <a:lnTo>
                    <a:pt x="113068" y="4287507"/>
                  </a:lnTo>
                  <a:lnTo>
                    <a:pt x="118656" y="4267225"/>
                  </a:lnTo>
                  <a:lnTo>
                    <a:pt x="113253" y="4262239"/>
                  </a:lnTo>
                  <a:lnTo>
                    <a:pt x="107924" y="4256906"/>
                  </a:lnTo>
                  <a:lnTo>
                    <a:pt x="102700" y="4251259"/>
                  </a:lnTo>
                  <a:lnTo>
                    <a:pt x="97612" y="4245330"/>
                  </a:lnTo>
                  <a:close/>
                </a:path>
                <a:path w="666114" h="4324350">
                  <a:moveTo>
                    <a:pt x="133540" y="4278922"/>
                  </a:moveTo>
                  <a:lnTo>
                    <a:pt x="153733" y="4313961"/>
                  </a:lnTo>
                  <a:lnTo>
                    <a:pt x="156730" y="4291939"/>
                  </a:lnTo>
                  <a:lnTo>
                    <a:pt x="150855" y="4289232"/>
                  </a:lnTo>
                  <a:lnTo>
                    <a:pt x="145016" y="4286140"/>
                  </a:lnTo>
                  <a:lnTo>
                    <a:pt x="139237" y="4282693"/>
                  </a:lnTo>
                  <a:lnTo>
                    <a:pt x="133540" y="4278922"/>
                  </a:lnTo>
                  <a:close/>
                </a:path>
                <a:path w="666114" h="4324350">
                  <a:moveTo>
                    <a:pt x="172593" y="4297603"/>
                  </a:moveTo>
                  <a:lnTo>
                    <a:pt x="196596" y="4323778"/>
                  </a:lnTo>
                  <a:lnTo>
                    <a:pt x="196799" y="4301172"/>
                  </a:lnTo>
                  <a:lnTo>
                    <a:pt x="188696" y="4300956"/>
                  </a:lnTo>
                  <a:lnTo>
                    <a:pt x="180568" y="4299788"/>
                  </a:lnTo>
                  <a:lnTo>
                    <a:pt x="172593" y="4297603"/>
                  </a:lnTo>
                  <a:close/>
                </a:path>
                <a:path w="666114" h="4324350">
                  <a:moveTo>
                    <a:pt x="238607" y="4301172"/>
                  </a:moveTo>
                  <a:lnTo>
                    <a:pt x="213474" y="4301172"/>
                  </a:lnTo>
                  <a:lnTo>
                    <a:pt x="213474" y="4323778"/>
                  </a:lnTo>
                  <a:lnTo>
                    <a:pt x="238607" y="4323778"/>
                  </a:lnTo>
                  <a:lnTo>
                    <a:pt x="238607" y="4301172"/>
                  </a:lnTo>
                  <a:close/>
                </a:path>
                <a:path w="666114" h="4324350">
                  <a:moveTo>
                    <a:pt x="280568" y="4301172"/>
                  </a:moveTo>
                  <a:lnTo>
                    <a:pt x="255397" y="4301172"/>
                  </a:lnTo>
                  <a:lnTo>
                    <a:pt x="255397" y="4323778"/>
                  </a:lnTo>
                  <a:lnTo>
                    <a:pt x="280568" y="4323778"/>
                  </a:lnTo>
                  <a:lnTo>
                    <a:pt x="280568" y="4301172"/>
                  </a:lnTo>
                  <a:close/>
                </a:path>
                <a:path w="666114" h="4324350">
                  <a:moveTo>
                    <a:pt x="322453" y="4301172"/>
                  </a:moveTo>
                  <a:lnTo>
                    <a:pt x="297319" y="4301172"/>
                  </a:lnTo>
                  <a:lnTo>
                    <a:pt x="297319" y="4323778"/>
                  </a:lnTo>
                  <a:lnTo>
                    <a:pt x="322453" y="4323778"/>
                  </a:lnTo>
                  <a:lnTo>
                    <a:pt x="322453" y="4301172"/>
                  </a:lnTo>
                  <a:close/>
                </a:path>
                <a:path w="666114" h="4324350">
                  <a:moveTo>
                    <a:pt x="364413" y="4301172"/>
                  </a:moveTo>
                  <a:lnTo>
                    <a:pt x="339242" y="4301172"/>
                  </a:lnTo>
                  <a:lnTo>
                    <a:pt x="339242" y="4323778"/>
                  </a:lnTo>
                  <a:lnTo>
                    <a:pt x="364413" y="4323778"/>
                  </a:lnTo>
                  <a:lnTo>
                    <a:pt x="364413" y="4301172"/>
                  </a:lnTo>
                  <a:close/>
                </a:path>
                <a:path w="666114" h="4324350">
                  <a:moveTo>
                    <a:pt x="406374" y="4301172"/>
                  </a:moveTo>
                  <a:lnTo>
                    <a:pt x="381203" y="4301172"/>
                  </a:lnTo>
                  <a:lnTo>
                    <a:pt x="381203" y="4323778"/>
                  </a:lnTo>
                  <a:lnTo>
                    <a:pt x="406374" y="4323778"/>
                  </a:lnTo>
                  <a:lnTo>
                    <a:pt x="406374" y="4301172"/>
                  </a:lnTo>
                  <a:close/>
                </a:path>
                <a:path w="666114" h="4324350">
                  <a:moveTo>
                    <a:pt x="448297" y="4301172"/>
                  </a:moveTo>
                  <a:lnTo>
                    <a:pt x="423163" y="4301172"/>
                  </a:lnTo>
                  <a:lnTo>
                    <a:pt x="423163" y="4323778"/>
                  </a:lnTo>
                  <a:lnTo>
                    <a:pt x="448297" y="4323778"/>
                  </a:lnTo>
                  <a:lnTo>
                    <a:pt x="448297" y="4301172"/>
                  </a:lnTo>
                  <a:close/>
                </a:path>
                <a:path w="666114" h="4324350">
                  <a:moveTo>
                    <a:pt x="490219" y="4301172"/>
                  </a:moveTo>
                  <a:lnTo>
                    <a:pt x="465048" y="4301172"/>
                  </a:lnTo>
                  <a:lnTo>
                    <a:pt x="465048" y="4323778"/>
                  </a:lnTo>
                  <a:lnTo>
                    <a:pt x="490219" y="4323778"/>
                  </a:lnTo>
                  <a:lnTo>
                    <a:pt x="490219" y="4301172"/>
                  </a:lnTo>
                  <a:close/>
                </a:path>
                <a:path w="666114" h="4324350">
                  <a:moveTo>
                    <a:pt x="532142" y="4301172"/>
                  </a:moveTo>
                  <a:lnTo>
                    <a:pt x="507009" y="4301172"/>
                  </a:lnTo>
                  <a:lnTo>
                    <a:pt x="507009" y="4323778"/>
                  </a:lnTo>
                  <a:lnTo>
                    <a:pt x="532142" y="4323778"/>
                  </a:lnTo>
                  <a:lnTo>
                    <a:pt x="532142" y="4301172"/>
                  </a:lnTo>
                  <a:close/>
                </a:path>
                <a:path w="666114" h="4324350">
                  <a:moveTo>
                    <a:pt x="574065" y="4301172"/>
                  </a:moveTo>
                  <a:lnTo>
                    <a:pt x="548894" y="4301172"/>
                  </a:lnTo>
                  <a:lnTo>
                    <a:pt x="548894" y="4323778"/>
                  </a:lnTo>
                  <a:lnTo>
                    <a:pt x="574065" y="4323778"/>
                  </a:lnTo>
                  <a:lnTo>
                    <a:pt x="574065" y="4301172"/>
                  </a:lnTo>
                  <a:close/>
                </a:path>
                <a:path w="666114" h="4324350">
                  <a:moveTo>
                    <a:pt x="615340" y="4298264"/>
                  </a:moveTo>
                  <a:lnTo>
                    <a:pt x="613117" y="4298480"/>
                  </a:lnTo>
                  <a:lnTo>
                    <a:pt x="610971" y="4299140"/>
                  </a:lnTo>
                  <a:lnTo>
                    <a:pt x="608749" y="4299648"/>
                  </a:lnTo>
                  <a:lnTo>
                    <a:pt x="605434" y="4300448"/>
                  </a:lnTo>
                  <a:lnTo>
                    <a:pt x="602234" y="4301172"/>
                  </a:lnTo>
                  <a:lnTo>
                    <a:pt x="590867" y="4301172"/>
                  </a:lnTo>
                  <a:lnTo>
                    <a:pt x="590867" y="4323778"/>
                  </a:lnTo>
                  <a:lnTo>
                    <a:pt x="603123" y="4323778"/>
                  </a:lnTo>
                  <a:lnTo>
                    <a:pt x="606844" y="4322914"/>
                  </a:lnTo>
                  <a:lnTo>
                    <a:pt x="610450" y="4322038"/>
                  </a:lnTo>
                  <a:lnTo>
                    <a:pt x="612470" y="4321606"/>
                  </a:lnTo>
                  <a:lnTo>
                    <a:pt x="614489" y="4321022"/>
                  </a:lnTo>
                  <a:lnTo>
                    <a:pt x="616432" y="4320730"/>
                  </a:lnTo>
                  <a:lnTo>
                    <a:pt x="615481" y="4301172"/>
                  </a:lnTo>
                  <a:lnTo>
                    <a:pt x="615383" y="4299140"/>
                  </a:lnTo>
                  <a:lnTo>
                    <a:pt x="615340" y="4298264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38032" y="1948929"/>
              <a:ext cx="666115" cy="4324350"/>
            </a:xfrm>
            <a:custGeom>
              <a:avLst/>
              <a:gdLst/>
              <a:ahLst/>
              <a:cxnLst/>
              <a:rect l="l" t="t" r="r" b="b"/>
              <a:pathLst>
                <a:path w="666114" h="4324350">
                  <a:moveTo>
                    <a:pt x="229730" y="22605"/>
                  </a:moveTo>
                  <a:lnTo>
                    <a:pt x="254901" y="22605"/>
                  </a:lnTo>
                  <a:lnTo>
                    <a:pt x="254901" y="0"/>
                  </a:lnTo>
                  <a:lnTo>
                    <a:pt x="229730" y="0"/>
                  </a:lnTo>
                  <a:lnTo>
                    <a:pt x="229730" y="22605"/>
                  </a:lnTo>
                  <a:close/>
                </a:path>
                <a:path w="666114" h="4324350">
                  <a:moveTo>
                    <a:pt x="271665" y="22605"/>
                  </a:moveTo>
                  <a:lnTo>
                    <a:pt x="296799" y="22605"/>
                  </a:lnTo>
                  <a:lnTo>
                    <a:pt x="296799" y="0"/>
                  </a:lnTo>
                  <a:lnTo>
                    <a:pt x="271665" y="0"/>
                  </a:lnTo>
                  <a:lnTo>
                    <a:pt x="271665" y="22605"/>
                  </a:lnTo>
                  <a:close/>
                </a:path>
                <a:path w="666114" h="4324350">
                  <a:moveTo>
                    <a:pt x="313537" y="22605"/>
                  </a:moveTo>
                  <a:lnTo>
                    <a:pt x="338747" y="22605"/>
                  </a:lnTo>
                  <a:lnTo>
                    <a:pt x="338747" y="0"/>
                  </a:lnTo>
                  <a:lnTo>
                    <a:pt x="313537" y="0"/>
                  </a:lnTo>
                  <a:lnTo>
                    <a:pt x="313537" y="22605"/>
                  </a:lnTo>
                  <a:close/>
                </a:path>
                <a:path w="666114" h="4324350">
                  <a:moveTo>
                    <a:pt x="355511" y="22605"/>
                  </a:moveTo>
                  <a:lnTo>
                    <a:pt x="380644" y="22605"/>
                  </a:lnTo>
                  <a:lnTo>
                    <a:pt x="380644" y="0"/>
                  </a:lnTo>
                  <a:lnTo>
                    <a:pt x="355511" y="0"/>
                  </a:lnTo>
                  <a:lnTo>
                    <a:pt x="355511" y="22605"/>
                  </a:lnTo>
                  <a:close/>
                </a:path>
                <a:path w="666114" h="4324350">
                  <a:moveTo>
                    <a:pt x="397395" y="22605"/>
                  </a:moveTo>
                  <a:lnTo>
                    <a:pt x="422605" y="22605"/>
                  </a:lnTo>
                  <a:lnTo>
                    <a:pt x="422605" y="0"/>
                  </a:lnTo>
                  <a:lnTo>
                    <a:pt x="397395" y="0"/>
                  </a:lnTo>
                  <a:lnTo>
                    <a:pt x="397395" y="22605"/>
                  </a:lnTo>
                  <a:close/>
                </a:path>
                <a:path w="666114" h="4324350">
                  <a:moveTo>
                    <a:pt x="439394" y="22605"/>
                  </a:moveTo>
                  <a:lnTo>
                    <a:pt x="464527" y="22605"/>
                  </a:lnTo>
                  <a:lnTo>
                    <a:pt x="464527" y="0"/>
                  </a:lnTo>
                  <a:lnTo>
                    <a:pt x="439394" y="0"/>
                  </a:lnTo>
                  <a:lnTo>
                    <a:pt x="439394" y="22605"/>
                  </a:lnTo>
                  <a:close/>
                </a:path>
                <a:path w="666114" h="4324350">
                  <a:moveTo>
                    <a:pt x="481317" y="22605"/>
                  </a:moveTo>
                  <a:lnTo>
                    <a:pt x="506450" y="22605"/>
                  </a:lnTo>
                  <a:lnTo>
                    <a:pt x="506450" y="0"/>
                  </a:lnTo>
                  <a:lnTo>
                    <a:pt x="481317" y="0"/>
                  </a:lnTo>
                  <a:lnTo>
                    <a:pt x="481317" y="22605"/>
                  </a:lnTo>
                  <a:close/>
                </a:path>
                <a:path w="666114" h="4324350">
                  <a:moveTo>
                    <a:pt x="523240" y="22605"/>
                  </a:moveTo>
                  <a:lnTo>
                    <a:pt x="548373" y="22605"/>
                  </a:lnTo>
                  <a:lnTo>
                    <a:pt x="548373" y="0"/>
                  </a:lnTo>
                  <a:lnTo>
                    <a:pt x="523240" y="0"/>
                  </a:lnTo>
                  <a:lnTo>
                    <a:pt x="523240" y="22605"/>
                  </a:lnTo>
                  <a:close/>
                </a:path>
                <a:path w="666114" h="4324350">
                  <a:moveTo>
                    <a:pt x="565162" y="22605"/>
                  </a:moveTo>
                  <a:lnTo>
                    <a:pt x="590296" y="22605"/>
                  </a:lnTo>
                  <a:lnTo>
                    <a:pt x="590296" y="0"/>
                  </a:lnTo>
                  <a:lnTo>
                    <a:pt x="565162" y="0"/>
                  </a:lnTo>
                  <a:lnTo>
                    <a:pt x="565162" y="22605"/>
                  </a:lnTo>
                  <a:close/>
                </a:path>
                <a:path w="666114" h="4324350">
                  <a:moveTo>
                    <a:pt x="200037" y="0"/>
                  </a:moveTo>
                  <a:lnTo>
                    <a:pt x="195859" y="0"/>
                  </a:lnTo>
                  <a:lnTo>
                    <a:pt x="191579" y="215"/>
                  </a:lnTo>
                  <a:lnTo>
                    <a:pt x="187413" y="723"/>
                  </a:lnTo>
                  <a:lnTo>
                    <a:pt x="188175" y="23329"/>
                  </a:lnTo>
                  <a:lnTo>
                    <a:pt x="192138" y="22898"/>
                  </a:lnTo>
                  <a:lnTo>
                    <a:pt x="196354" y="22974"/>
                  </a:lnTo>
                  <a:lnTo>
                    <a:pt x="200113" y="22605"/>
                  </a:lnTo>
                  <a:lnTo>
                    <a:pt x="212902" y="22605"/>
                  </a:lnTo>
                  <a:lnTo>
                    <a:pt x="212902" y="0"/>
                  </a:lnTo>
                  <a:lnTo>
                    <a:pt x="200037" y="0"/>
                  </a:lnTo>
                  <a:close/>
                </a:path>
                <a:path w="666114" h="4324350">
                  <a:moveTo>
                    <a:pt x="607288" y="279"/>
                  </a:moveTo>
                  <a:lnTo>
                    <a:pt x="606844" y="22974"/>
                  </a:lnTo>
                  <a:lnTo>
                    <a:pt x="615099" y="23482"/>
                  </a:lnTo>
                  <a:lnTo>
                    <a:pt x="623239" y="24853"/>
                  </a:lnTo>
                  <a:lnTo>
                    <a:pt x="631088" y="27114"/>
                  </a:lnTo>
                  <a:lnTo>
                    <a:pt x="633069" y="4787"/>
                  </a:lnTo>
                  <a:lnTo>
                    <a:pt x="626755" y="3163"/>
                  </a:lnTo>
                  <a:lnTo>
                    <a:pt x="620331" y="1881"/>
                  </a:lnTo>
                  <a:lnTo>
                    <a:pt x="613831" y="924"/>
                  </a:lnTo>
                  <a:lnTo>
                    <a:pt x="607288" y="279"/>
                  </a:lnTo>
                  <a:close/>
                </a:path>
                <a:path w="666114" h="4324350">
                  <a:moveTo>
                    <a:pt x="170205" y="3987"/>
                  </a:moveTo>
                  <a:lnTo>
                    <a:pt x="163808" y="5828"/>
                  </a:lnTo>
                  <a:lnTo>
                    <a:pt x="157432" y="8064"/>
                  </a:lnTo>
                  <a:lnTo>
                    <a:pt x="151099" y="10681"/>
                  </a:lnTo>
                  <a:lnTo>
                    <a:pt x="144830" y="13665"/>
                  </a:lnTo>
                  <a:lnTo>
                    <a:pt x="148272" y="35331"/>
                  </a:lnTo>
                  <a:lnTo>
                    <a:pt x="156006" y="31470"/>
                  </a:lnTo>
                  <a:lnTo>
                    <a:pt x="164020" y="28422"/>
                  </a:lnTo>
                  <a:lnTo>
                    <a:pt x="172034" y="26390"/>
                  </a:lnTo>
                  <a:lnTo>
                    <a:pt x="170205" y="3987"/>
                  </a:lnTo>
                  <a:close/>
                </a:path>
                <a:path w="666114" h="4324350">
                  <a:moveTo>
                    <a:pt x="650062" y="11049"/>
                  </a:moveTo>
                  <a:lnTo>
                    <a:pt x="646988" y="33007"/>
                  </a:lnTo>
                  <a:lnTo>
                    <a:pt x="652005" y="35178"/>
                  </a:lnTo>
                  <a:lnTo>
                    <a:pt x="656983" y="37871"/>
                  </a:lnTo>
                  <a:lnTo>
                    <a:pt x="661720" y="40855"/>
                  </a:lnTo>
                  <a:lnTo>
                    <a:pt x="665848" y="19558"/>
                  </a:lnTo>
                  <a:lnTo>
                    <a:pt x="660704" y="16281"/>
                  </a:lnTo>
                  <a:lnTo>
                    <a:pt x="655370" y="13449"/>
                  </a:lnTo>
                  <a:lnTo>
                    <a:pt x="650062" y="11049"/>
                  </a:lnTo>
                  <a:close/>
                </a:path>
                <a:path w="666114" h="4324350">
                  <a:moveTo>
                    <a:pt x="128409" y="23406"/>
                  </a:moveTo>
                  <a:lnTo>
                    <a:pt x="122368" y="27671"/>
                  </a:lnTo>
                  <a:lnTo>
                    <a:pt x="116397" y="32300"/>
                  </a:lnTo>
                  <a:lnTo>
                    <a:pt x="110523" y="37298"/>
                  </a:lnTo>
                  <a:lnTo>
                    <a:pt x="104775" y="42672"/>
                  </a:lnTo>
                  <a:lnTo>
                    <a:pt x="110680" y="62522"/>
                  </a:lnTo>
                  <a:lnTo>
                    <a:pt x="116102" y="57546"/>
                  </a:lnTo>
                  <a:lnTo>
                    <a:pt x="121610" y="52876"/>
                  </a:lnTo>
                  <a:lnTo>
                    <a:pt x="127187" y="48520"/>
                  </a:lnTo>
                  <a:lnTo>
                    <a:pt x="132816" y="44488"/>
                  </a:lnTo>
                  <a:lnTo>
                    <a:pt x="128409" y="23406"/>
                  </a:lnTo>
                  <a:close/>
                </a:path>
                <a:path w="666114" h="4324350">
                  <a:moveTo>
                    <a:pt x="89928" y="58445"/>
                  </a:moveTo>
                  <a:lnTo>
                    <a:pt x="84541" y="64946"/>
                  </a:lnTo>
                  <a:lnTo>
                    <a:pt x="79274" y="71788"/>
                  </a:lnTo>
                  <a:lnTo>
                    <a:pt x="74153" y="78956"/>
                  </a:lnTo>
                  <a:lnTo>
                    <a:pt x="69202" y="86436"/>
                  </a:lnTo>
                  <a:lnTo>
                    <a:pt x="77343" y="103593"/>
                  </a:lnTo>
                  <a:lnTo>
                    <a:pt x="82015" y="96630"/>
                  </a:lnTo>
                  <a:lnTo>
                    <a:pt x="86814" y="89917"/>
                  </a:lnTo>
                  <a:lnTo>
                    <a:pt x="91741" y="83464"/>
                  </a:lnTo>
                  <a:lnTo>
                    <a:pt x="96799" y="77279"/>
                  </a:lnTo>
                  <a:lnTo>
                    <a:pt x="89928" y="58445"/>
                  </a:lnTo>
                  <a:close/>
                </a:path>
                <a:path w="666114" h="4324350">
                  <a:moveTo>
                    <a:pt x="56540" y="107670"/>
                  </a:moveTo>
                  <a:lnTo>
                    <a:pt x="52080" y="116092"/>
                  </a:lnTo>
                  <a:lnTo>
                    <a:pt x="47763" y="124848"/>
                  </a:lnTo>
                  <a:lnTo>
                    <a:pt x="43604" y="133864"/>
                  </a:lnTo>
                  <a:lnTo>
                    <a:pt x="39624" y="143065"/>
                  </a:lnTo>
                  <a:lnTo>
                    <a:pt x="49733" y="156590"/>
                  </a:lnTo>
                  <a:lnTo>
                    <a:pt x="53417" y="148029"/>
                  </a:lnTo>
                  <a:lnTo>
                    <a:pt x="57292" y="139607"/>
                  </a:lnTo>
                  <a:lnTo>
                    <a:pt x="61334" y="131391"/>
                  </a:lnTo>
                  <a:lnTo>
                    <a:pt x="65519" y="123443"/>
                  </a:lnTo>
                  <a:lnTo>
                    <a:pt x="56540" y="107670"/>
                  </a:lnTo>
                  <a:close/>
                </a:path>
                <a:path w="666114" h="4324350">
                  <a:moveTo>
                    <a:pt x="29870" y="168808"/>
                  </a:moveTo>
                  <a:lnTo>
                    <a:pt x="26532" y="178837"/>
                  </a:lnTo>
                  <a:lnTo>
                    <a:pt x="23380" y="189063"/>
                  </a:lnTo>
                  <a:lnTo>
                    <a:pt x="20419" y="199467"/>
                  </a:lnTo>
                  <a:lnTo>
                    <a:pt x="17653" y="210032"/>
                  </a:lnTo>
                  <a:lnTo>
                    <a:pt x="29095" y="219341"/>
                  </a:lnTo>
                  <a:lnTo>
                    <a:pt x="31725" y="209464"/>
                  </a:lnTo>
                  <a:lnTo>
                    <a:pt x="34513" y="199709"/>
                  </a:lnTo>
                  <a:lnTo>
                    <a:pt x="37466" y="190118"/>
                  </a:lnTo>
                  <a:lnTo>
                    <a:pt x="40589" y="180733"/>
                  </a:lnTo>
                  <a:lnTo>
                    <a:pt x="29870" y="168808"/>
                  </a:lnTo>
                  <a:close/>
                </a:path>
                <a:path w="666114" h="4324350">
                  <a:moveTo>
                    <a:pt x="11214" y="238963"/>
                  </a:moveTo>
                  <a:lnTo>
                    <a:pt x="9181" y="249979"/>
                  </a:lnTo>
                  <a:lnTo>
                    <a:pt x="7339" y="261172"/>
                  </a:lnTo>
                  <a:lnTo>
                    <a:pt x="5693" y="272474"/>
                  </a:lnTo>
                  <a:lnTo>
                    <a:pt x="4254" y="283819"/>
                  </a:lnTo>
                  <a:lnTo>
                    <a:pt x="16598" y="288480"/>
                  </a:lnTo>
                  <a:lnTo>
                    <a:pt x="17948" y="277771"/>
                  </a:lnTo>
                  <a:lnTo>
                    <a:pt x="19489" y="267158"/>
                  </a:lnTo>
                  <a:lnTo>
                    <a:pt x="21204" y="256681"/>
                  </a:lnTo>
                  <a:lnTo>
                    <a:pt x="23075" y="246379"/>
                  </a:lnTo>
                  <a:lnTo>
                    <a:pt x="11214" y="238963"/>
                  </a:lnTo>
                  <a:close/>
                </a:path>
                <a:path w="666114" h="4324350">
                  <a:moveTo>
                    <a:pt x="1498" y="314502"/>
                  </a:moveTo>
                  <a:lnTo>
                    <a:pt x="841" y="325586"/>
                  </a:lnTo>
                  <a:lnTo>
                    <a:pt x="373" y="336775"/>
                  </a:lnTo>
                  <a:lnTo>
                    <a:pt x="93" y="348006"/>
                  </a:lnTo>
                  <a:lnTo>
                    <a:pt x="0" y="359219"/>
                  </a:lnTo>
                  <a:lnTo>
                    <a:pt x="0" y="360959"/>
                  </a:lnTo>
                  <a:lnTo>
                    <a:pt x="12547" y="360959"/>
                  </a:lnTo>
                  <a:lnTo>
                    <a:pt x="12547" y="359219"/>
                  </a:lnTo>
                  <a:lnTo>
                    <a:pt x="12637" y="348684"/>
                  </a:lnTo>
                  <a:lnTo>
                    <a:pt x="12906" y="338150"/>
                  </a:lnTo>
                  <a:lnTo>
                    <a:pt x="13351" y="327644"/>
                  </a:lnTo>
                  <a:lnTo>
                    <a:pt x="13969" y="317195"/>
                  </a:lnTo>
                  <a:lnTo>
                    <a:pt x="1498" y="314502"/>
                  </a:lnTo>
                  <a:close/>
                </a:path>
                <a:path w="666114" h="4324350">
                  <a:moveTo>
                    <a:pt x="0" y="436206"/>
                  </a:moveTo>
                  <a:lnTo>
                    <a:pt x="12547" y="436206"/>
                  </a:lnTo>
                  <a:lnTo>
                    <a:pt x="12547" y="391058"/>
                  </a:lnTo>
                  <a:lnTo>
                    <a:pt x="0" y="391058"/>
                  </a:lnTo>
                  <a:lnTo>
                    <a:pt x="0" y="436206"/>
                  </a:lnTo>
                  <a:close/>
                </a:path>
                <a:path w="666114" h="4324350">
                  <a:moveTo>
                    <a:pt x="0" y="511594"/>
                  </a:moveTo>
                  <a:lnTo>
                    <a:pt x="12547" y="511594"/>
                  </a:lnTo>
                  <a:lnTo>
                    <a:pt x="12547" y="466369"/>
                  </a:lnTo>
                  <a:lnTo>
                    <a:pt x="0" y="466369"/>
                  </a:lnTo>
                  <a:lnTo>
                    <a:pt x="0" y="511594"/>
                  </a:lnTo>
                  <a:close/>
                </a:path>
                <a:path w="666114" h="4324350">
                  <a:moveTo>
                    <a:pt x="0" y="586841"/>
                  </a:moveTo>
                  <a:lnTo>
                    <a:pt x="12547" y="586841"/>
                  </a:lnTo>
                  <a:lnTo>
                    <a:pt x="12547" y="541693"/>
                  </a:lnTo>
                  <a:lnTo>
                    <a:pt x="0" y="541693"/>
                  </a:lnTo>
                  <a:lnTo>
                    <a:pt x="0" y="586841"/>
                  </a:lnTo>
                  <a:close/>
                </a:path>
                <a:path w="666114" h="4324350">
                  <a:moveTo>
                    <a:pt x="0" y="662228"/>
                  </a:moveTo>
                  <a:lnTo>
                    <a:pt x="12547" y="662228"/>
                  </a:lnTo>
                  <a:lnTo>
                    <a:pt x="12547" y="617004"/>
                  </a:lnTo>
                  <a:lnTo>
                    <a:pt x="0" y="617004"/>
                  </a:lnTo>
                  <a:lnTo>
                    <a:pt x="0" y="662228"/>
                  </a:lnTo>
                  <a:close/>
                </a:path>
                <a:path w="666114" h="4324350">
                  <a:moveTo>
                    <a:pt x="0" y="737552"/>
                  </a:moveTo>
                  <a:lnTo>
                    <a:pt x="12547" y="737552"/>
                  </a:lnTo>
                  <a:lnTo>
                    <a:pt x="12547" y="692403"/>
                  </a:lnTo>
                  <a:lnTo>
                    <a:pt x="0" y="692403"/>
                  </a:lnTo>
                  <a:lnTo>
                    <a:pt x="0" y="737552"/>
                  </a:lnTo>
                  <a:close/>
                </a:path>
                <a:path w="666114" h="4324350">
                  <a:moveTo>
                    <a:pt x="0" y="812939"/>
                  </a:moveTo>
                  <a:lnTo>
                    <a:pt x="12547" y="812939"/>
                  </a:lnTo>
                  <a:lnTo>
                    <a:pt x="12547" y="767715"/>
                  </a:lnTo>
                  <a:lnTo>
                    <a:pt x="0" y="767715"/>
                  </a:lnTo>
                  <a:lnTo>
                    <a:pt x="0" y="812939"/>
                  </a:lnTo>
                  <a:close/>
                </a:path>
                <a:path w="666114" h="4324350">
                  <a:moveTo>
                    <a:pt x="0" y="888187"/>
                  </a:moveTo>
                  <a:lnTo>
                    <a:pt x="12547" y="888187"/>
                  </a:lnTo>
                  <a:lnTo>
                    <a:pt x="12547" y="843038"/>
                  </a:lnTo>
                  <a:lnTo>
                    <a:pt x="0" y="843038"/>
                  </a:lnTo>
                  <a:lnTo>
                    <a:pt x="0" y="888187"/>
                  </a:lnTo>
                  <a:close/>
                </a:path>
                <a:path w="666114" h="4324350">
                  <a:moveTo>
                    <a:pt x="0" y="963587"/>
                  </a:moveTo>
                  <a:lnTo>
                    <a:pt x="12547" y="963587"/>
                  </a:lnTo>
                  <a:lnTo>
                    <a:pt x="12547" y="918362"/>
                  </a:lnTo>
                  <a:lnTo>
                    <a:pt x="0" y="918362"/>
                  </a:lnTo>
                  <a:lnTo>
                    <a:pt x="0" y="963587"/>
                  </a:lnTo>
                  <a:close/>
                </a:path>
                <a:path w="666114" h="4324350">
                  <a:moveTo>
                    <a:pt x="0" y="1038834"/>
                  </a:moveTo>
                  <a:lnTo>
                    <a:pt x="12547" y="1038834"/>
                  </a:lnTo>
                  <a:lnTo>
                    <a:pt x="12547" y="993686"/>
                  </a:lnTo>
                  <a:lnTo>
                    <a:pt x="0" y="993686"/>
                  </a:lnTo>
                  <a:lnTo>
                    <a:pt x="0" y="1038834"/>
                  </a:lnTo>
                  <a:close/>
                </a:path>
                <a:path w="666114" h="4324350">
                  <a:moveTo>
                    <a:pt x="0" y="1114221"/>
                  </a:moveTo>
                  <a:lnTo>
                    <a:pt x="12547" y="1114221"/>
                  </a:lnTo>
                  <a:lnTo>
                    <a:pt x="12547" y="1068997"/>
                  </a:lnTo>
                  <a:lnTo>
                    <a:pt x="0" y="1068997"/>
                  </a:lnTo>
                  <a:lnTo>
                    <a:pt x="0" y="1114221"/>
                  </a:lnTo>
                  <a:close/>
                </a:path>
                <a:path w="666114" h="4324350">
                  <a:moveTo>
                    <a:pt x="0" y="1189469"/>
                  </a:moveTo>
                  <a:lnTo>
                    <a:pt x="12547" y="1189469"/>
                  </a:lnTo>
                  <a:lnTo>
                    <a:pt x="12547" y="1144320"/>
                  </a:lnTo>
                  <a:lnTo>
                    <a:pt x="0" y="1144320"/>
                  </a:lnTo>
                  <a:lnTo>
                    <a:pt x="0" y="1189469"/>
                  </a:lnTo>
                  <a:close/>
                </a:path>
                <a:path w="666114" h="4324350">
                  <a:moveTo>
                    <a:pt x="0" y="1264856"/>
                  </a:moveTo>
                  <a:lnTo>
                    <a:pt x="12547" y="1264856"/>
                  </a:lnTo>
                  <a:lnTo>
                    <a:pt x="12547" y="1219631"/>
                  </a:lnTo>
                  <a:lnTo>
                    <a:pt x="0" y="1219631"/>
                  </a:lnTo>
                  <a:lnTo>
                    <a:pt x="0" y="1264856"/>
                  </a:lnTo>
                  <a:close/>
                </a:path>
                <a:path w="666114" h="4324350">
                  <a:moveTo>
                    <a:pt x="0" y="1340103"/>
                  </a:moveTo>
                  <a:lnTo>
                    <a:pt x="12547" y="1340103"/>
                  </a:lnTo>
                  <a:lnTo>
                    <a:pt x="12547" y="1294955"/>
                  </a:lnTo>
                  <a:lnTo>
                    <a:pt x="0" y="1294955"/>
                  </a:lnTo>
                  <a:lnTo>
                    <a:pt x="0" y="1340103"/>
                  </a:lnTo>
                  <a:close/>
                </a:path>
                <a:path w="666114" h="4324350">
                  <a:moveTo>
                    <a:pt x="0" y="1415567"/>
                  </a:moveTo>
                  <a:lnTo>
                    <a:pt x="12547" y="1415567"/>
                  </a:lnTo>
                  <a:lnTo>
                    <a:pt x="12547" y="1370418"/>
                  </a:lnTo>
                  <a:lnTo>
                    <a:pt x="0" y="1370418"/>
                  </a:lnTo>
                  <a:lnTo>
                    <a:pt x="0" y="1415567"/>
                  </a:lnTo>
                  <a:close/>
                </a:path>
                <a:path w="666114" h="4324350">
                  <a:moveTo>
                    <a:pt x="0" y="1490891"/>
                  </a:moveTo>
                  <a:lnTo>
                    <a:pt x="12547" y="1490891"/>
                  </a:lnTo>
                  <a:lnTo>
                    <a:pt x="12547" y="1445666"/>
                  </a:lnTo>
                  <a:lnTo>
                    <a:pt x="0" y="1445666"/>
                  </a:lnTo>
                  <a:lnTo>
                    <a:pt x="0" y="1490891"/>
                  </a:lnTo>
                  <a:close/>
                </a:path>
                <a:path w="666114" h="4324350">
                  <a:moveTo>
                    <a:pt x="0" y="1566202"/>
                  </a:moveTo>
                  <a:lnTo>
                    <a:pt x="12547" y="1566202"/>
                  </a:lnTo>
                  <a:lnTo>
                    <a:pt x="12547" y="1521053"/>
                  </a:lnTo>
                  <a:lnTo>
                    <a:pt x="0" y="1521053"/>
                  </a:lnTo>
                  <a:lnTo>
                    <a:pt x="0" y="1566202"/>
                  </a:lnTo>
                  <a:close/>
                </a:path>
                <a:path w="666114" h="4324350">
                  <a:moveTo>
                    <a:pt x="0" y="1641525"/>
                  </a:moveTo>
                  <a:lnTo>
                    <a:pt x="12547" y="1641525"/>
                  </a:lnTo>
                  <a:lnTo>
                    <a:pt x="12547" y="1596301"/>
                  </a:lnTo>
                  <a:lnTo>
                    <a:pt x="0" y="1596301"/>
                  </a:lnTo>
                  <a:lnTo>
                    <a:pt x="0" y="1641525"/>
                  </a:lnTo>
                  <a:close/>
                </a:path>
                <a:path w="666114" h="4324350">
                  <a:moveTo>
                    <a:pt x="0" y="1716849"/>
                  </a:moveTo>
                  <a:lnTo>
                    <a:pt x="12547" y="1716849"/>
                  </a:lnTo>
                  <a:lnTo>
                    <a:pt x="12547" y="1671624"/>
                  </a:lnTo>
                  <a:lnTo>
                    <a:pt x="0" y="1671624"/>
                  </a:lnTo>
                  <a:lnTo>
                    <a:pt x="0" y="1716849"/>
                  </a:lnTo>
                  <a:close/>
                </a:path>
                <a:path w="666114" h="4324350">
                  <a:moveTo>
                    <a:pt x="0" y="1792160"/>
                  </a:moveTo>
                  <a:lnTo>
                    <a:pt x="12547" y="1792160"/>
                  </a:lnTo>
                  <a:lnTo>
                    <a:pt x="12547" y="1746935"/>
                  </a:lnTo>
                  <a:lnTo>
                    <a:pt x="0" y="1746935"/>
                  </a:lnTo>
                  <a:lnTo>
                    <a:pt x="0" y="1792160"/>
                  </a:lnTo>
                  <a:close/>
                </a:path>
                <a:path w="666114" h="4324350">
                  <a:moveTo>
                    <a:pt x="0" y="1867484"/>
                  </a:moveTo>
                  <a:lnTo>
                    <a:pt x="12547" y="1867484"/>
                  </a:lnTo>
                  <a:lnTo>
                    <a:pt x="12547" y="1822259"/>
                  </a:lnTo>
                  <a:lnTo>
                    <a:pt x="0" y="1822259"/>
                  </a:lnTo>
                  <a:lnTo>
                    <a:pt x="0" y="1867484"/>
                  </a:lnTo>
                  <a:close/>
                </a:path>
                <a:path w="666114" h="4324350">
                  <a:moveTo>
                    <a:pt x="0" y="1942807"/>
                  </a:moveTo>
                  <a:lnTo>
                    <a:pt x="12547" y="1942807"/>
                  </a:lnTo>
                  <a:lnTo>
                    <a:pt x="12547" y="1897583"/>
                  </a:lnTo>
                  <a:lnTo>
                    <a:pt x="0" y="1897583"/>
                  </a:lnTo>
                  <a:lnTo>
                    <a:pt x="0" y="1942807"/>
                  </a:lnTo>
                  <a:close/>
                </a:path>
                <a:path w="666114" h="4324350">
                  <a:moveTo>
                    <a:pt x="0" y="2018042"/>
                  </a:moveTo>
                  <a:lnTo>
                    <a:pt x="12547" y="2018042"/>
                  </a:lnTo>
                  <a:lnTo>
                    <a:pt x="12547" y="1972894"/>
                  </a:lnTo>
                  <a:lnTo>
                    <a:pt x="0" y="1972894"/>
                  </a:lnTo>
                  <a:lnTo>
                    <a:pt x="0" y="2018042"/>
                  </a:lnTo>
                  <a:close/>
                </a:path>
                <a:path w="666114" h="4324350">
                  <a:moveTo>
                    <a:pt x="0" y="2093518"/>
                  </a:moveTo>
                  <a:lnTo>
                    <a:pt x="12547" y="2093518"/>
                  </a:lnTo>
                  <a:lnTo>
                    <a:pt x="12547" y="2048294"/>
                  </a:lnTo>
                  <a:lnTo>
                    <a:pt x="0" y="2048294"/>
                  </a:lnTo>
                  <a:lnTo>
                    <a:pt x="0" y="2093518"/>
                  </a:lnTo>
                  <a:close/>
                </a:path>
                <a:path w="666114" h="4324350">
                  <a:moveTo>
                    <a:pt x="0" y="2168753"/>
                  </a:moveTo>
                  <a:lnTo>
                    <a:pt x="12547" y="2168753"/>
                  </a:lnTo>
                  <a:lnTo>
                    <a:pt x="12547" y="2123605"/>
                  </a:lnTo>
                  <a:lnTo>
                    <a:pt x="0" y="2123605"/>
                  </a:lnTo>
                  <a:lnTo>
                    <a:pt x="0" y="2168753"/>
                  </a:lnTo>
                  <a:close/>
                </a:path>
                <a:path w="666114" h="4324350">
                  <a:moveTo>
                    <a:pt x="0" y="2244153"/>
                  </a:moveTo>
                  <a:lnTo>
                    <a:pt x="12547" y="2244153"/>
                  </a:lnTo>
                  <a:lnTo>
                    <a:pt x="12547" y="2198928"/>
                  </a:lnTo>
                  <a:lnTo>
                    <a:pt x="0" y="2198928"/>
                  </a:lnTo>
                  <a:lnTo>
                    <a:pt x="0" y="2244153"/>
                  </a:lnTo>
                  <a:close/>
                </a:path>
                <a:path w="666114" h="4324350">
                  <a:moveTo>
                    <a:pt x="0" y="2319401"/>
                  </a:moveTo>
                  <a:lnTo>
                    <a:pt x="12547" y="2319401"/>
                  </a:lnTo>
                  <a:lnTo>
                    <a:pt x="12547" y="2274252"/>
                  </a:lnTo>
                  <a:lnTo>
                    <a:pt x="0" y="2274252"/>
                  </a:lnTo>
                  <a:lnTo>
                    <a:pt x="0" y="2319401"/>
                  </a:lnTo>
                  <a:close/>
                </a:path>
                <a:path w="666114" h="4324350">
                  <a:moveTo>
                    <a:pt x="0" y="2394788"/>
                  </a:moveTo>
                  <a:lnTo>
                    <a:pt x="12547" y="2394788"/>
                  </a:lnTo>
                  <a:lnTo>
                    <a:pt x="12547" y="2349563"/>
                  </a:lnTo>
                  <a:lnTo>
                    <a:pt x="0" y="2349563"/>
                  </a:lnTo>
                  <a:lnTo>
                    <a:pt x="0" y="2394788"/>
                  </a:lnTo>
                  <a:close/>
                </a:path>
                <a:path w="666114" h="4324350">
                  <a:moveTo>
                    <a:pt x="0" y="2470035"/>
                  </a:moveTo>
                  <a:lnTo>
                    <a:pt x="12547" y="2470035"/>
                  </a:lnTo>
                  <a:lnTo>
                    <a:pt x="12547" y="2424887"/>
                  </a:lnTo>
                  <a:lnTo>
                    <a:pt x="0" y="2424887"/>
                  </a:lnTo>
                  <a:lnTo>
                    <a:pt x="0" y="2470035"/>
                  </a:lnTo>
                  <a:close/>
                </a:path>
                <a:path w="666114" h="4324350">
                  <a:moveTo>
                    <a:pt x="0" y="2545422"/>
                  </a:moveTo>
                  <a:lnTo>
                    <a:pt x="12547" y="2545422"/>
                  </a:lnTo>
                  <a:lnTo>
                    <a:pt x="12547" y="2500198"/>
                  </a:lnTo>
                  <a:lnTo>
                    <a:pt x="0" y="2500198"/>
                  </a:lnTo>
                  <a:lnTo>
                    <a:pt x="0" y="2545422"/>
                  </a:lnTo>
                  <a:close/>
                </a:path>
                <a:path w="666114" h="4324350">
                  <a:moveTo>
                    <a:pt x="0" y="2620670"/>
                  </a:moveTo>
                  <a:lnTo>
                    <a:pt x="12547" y="2620670"/>
                  </a:lnTo>
                  <a:lnTo>
                    <a:pt x="12547" y="2575521"/>
                  </a:lnTo>
                  <a:lnTo>
                    <a:pt x="0" y="2575521"/>
                  </a:lnTo>
                  <a:lnTo>
                    <a:pt x="0" y="2620670"/>
                  </a:lnTo>
                  <a:close/>
                </a:path>
                <a:path w="666114" h="4324350">
                  <a:moveTo>
                    <a:pt x="0" y="2696070"/>
                  </a:moveTo>
                  <a:lnTo>
                    <a:pt x="12547" y="2696070"/>
                  </a:lnTo>
                  <a:lnTo>
                    <a:pt x="12547" y="2650845"/>
                  </a:lnTo>
                  <a:lnTo>
                    <a:pt x="0" y="2650845"/>
                  </a:lnTo>
                  <a:lnTo>
                    <a:pt x="0" y="2696070"/>
                  </a:lnTo>
                  <a:close/>
                </a:path>
                <a:path w="666114" h="4324350">
                  <a:moveTo>
                    <a:pt x="0" y="2771457"/>
                  </a:moveTo>
                  <a:lnTo>
                    <a:pt x="12547" y="2771457"/>
                  </a:lnTo>
                  <a:lnTo>
                    <a:pt x="12547" y="2726232"/>
                  </a:lnTo>
                  <a:lnTo>
                    <a:pt x="0" y="2726232"/>
                  </a:lnTo>
                  <a:lnTo>
                    <a:pt x="0" y="2771457"/>
                  </a:lnTo>
                  <a:close/>
                </a:path>
                <a:path w="666114" h="4324350">
                  <a:moveTo>
                    <a:pt x="0" y="2846768"/>
                  </a:moveTo>
                  <a:lnTo>
                    <a:pt x="12547" y="2846768"/>
                  </a:lnTo>
                  <a:lnTo>
                    <a:pt x="12547" y="2801620"/>
                  </a:lnTo>
                  <a:lnTo>
                    <a:pt x="0" y="2801620"/>
                  </a:lnTo>
                  <a:lnTo>
                    <a:pt x="0" y="2846768"/>
                  </a:lnTo>
                  <a:close/>
                </a:path>
                <a:path w="666114" h="4324350">
                  <a:moveTo>
                    <a:pt x="0" y="2922092"/>
                  </a:moveTo>
                  <a:lnTo>
                    <a:pt x="12547" y="2922092"/>
                  </a:lnTo>
                  <a:lnTo>
                    <a:pt x="12547" y="2876867"/>
                  </a:lnTo>
                  <a:lnTo>
                    <a:pt x="0" y="2876867"/>
                  </a:lnTo>
                  <a:lnTo>
                    <a:pt x="0" y="2922092"/>
                  </a:lnTo>
                  <a:close/>
                </a:path>
                <a:path w="666114" h="4324350">
                  <a:moveTo>
                    <a:pt x="0" y="2997415"/>
                  </a:moveTo>
                  <a:lnTo>
                    <a:pt x="12547" y="2997415"/>
                  </a:lnTo>
                  <a:lnTo>
                    <a:pt x="12547" y="2952267"/>
                  </a:lnTo>
                  <a:lnTo>
                    <a:pt x="0" y="2952267"/>
                  </a:lnTo>
                  <a:lnTo>
                    <a:pt x="0" y="2997415"/>
                  </a:lnTo>
                  <a:close/>
                </a:path>
                <a:path w="666114" h="4324350">
                  <a:moveTo>
                    <a:pt x="0" y="3072726"/>
                  </a:moveTo>
                  <a:lnTo>
                    <a:pt x="12547" y="3072726"/>
                  </a:lnTo>
                  <a:lnTo>
                    <a:pt x="12547" y="3027502"/>
                  </a:lnTo>
                  <a:lnTo>
                    <a:pt x="0" y="3027502"/>
                  </a:lnTo>
                  <a:lnTo>
                    <a:pt x="0" y="3072726"/>
                  </a:lnTo>
                  <a:close/>
                </a:path>
                <a:path w="666114" h="4324350">
                  <a:moveTo>
                    <a:pt x="0" y="3148050"/>
                  </a:moveTo>
                  <a:lnTo>
                    <a:pt x="12547" y="3148050"/>
                  </a:lnTo>
                  <a:lnTo>
                    <a:pt x="12547" y="3102902"/>
                  </a:lnTo>
                  <a:lnTo>
                    <a:pt x="0" y="3102902"/>
                  </a:lnTo>
                  <a:lnTo>
                    <a:pt x="0" y="3148050"/>
                  </a:lnTo>
                  <a:close/>
                </a:path>
                <a:path w="666114" h="4324350">
                  <a:moveTo>
                    <a:pt x="0" y="3223374"/>
                  </a:moveTo>
                  <a:lnTo>
                    <a:pt x="12547" y="3223374"/>
                  </a:lnTo>
                  <a:lnTo>
                    <a:pt x="12547" y="3178149"/>
                  </a:lnTo>
                  <a:lnTo>
                    <a:pt x="0" y="3178149"/>
                  </a:lnTo>
                  <a:lnTo>
                    <a:pt x="0" y="3223374"/>
                  </a:lnTo>
                  <a:close/>
                </a:path>
                <a:path w="666114" h="4324350">
                  <a:moveTo>
                    <a:pt x="0" y="3298685"/>
                  </a:moveTo>
                  <a:lnTo>
                    <a:pt x="12547" y="3298685"/>
                  </a:lnTo>
                  <a:lnTo>
                    <a:pt x="12547" y="3253536"/>
                  </a:lnTo>
                  <a:lnTo>
                    <a:pt x="0" y="3253536"/>
                  </a:lnTo>
                  <a:lnTo>
                    <a:pt x="0" y="3298685"/>
                  </a:lnTo>
                  <a:close/>
                </a:path>
                <a:path w="666114" h="4324350">
                  <a:moveTo>
                    <a:pt x="0" y="3374085"/>
                  </a:moveTo>
                  <a:lnTo>
                    <a:pt x="12547" y="3374085"/>
                  </a:lnTo>
                  <a:lnTo>
                    <a:pt x="12547" y="3328860"/>
                  </a:lnTo>
                  <a:lnTo>
                    <a:pt x="0" y="3328860"/>
                  </a:lnTo>
                  <a:lnTo>
                    <a:pt x="0" y="3374085"/>
                  </a:lnTo>
                  <a:close/>
                </a:path>
                <a:path w="666114" h="4324350">
                  <a:moveTo>
                    <a:pt x="0" y="3449396"/>
                  </a:moveTo>
                  <a:lnTo>
                    <a:pt x="12547" y="3449396"/>
                  </a:lnTo>
                  <a:lnTo>
                    <a:pt x="12547" y="3404247"/>
                  </a:lnTo>
                  <a:lnTo>
                    <a:pt x="0" y="3404247"/>
                  </a:lnTo>
                  <a:lnTo>
                    <a:pt x="0" y="3449396"/>
                  </a:lnTo>
                  <a:close/>
                </a:path>
                <a:path w="666114" h="4324350">
                  <a:moveTo>
                    <a:pt x="0" y="3524719"/>
                  </a:moveTo>
                  <a:lnTo>
                    <a:pt x="12547" y="3524719"/>
                  </a:lnTo>
                  <a:lnTo>
                    <a:pt x="12547" y="3479495"/>
                  </a:lnTo>
                  <a:lnTo>
                    <a:pt x="0" y="3479495"/>
                  </a:lnTo>
                  <a:lnTo>
                    <a:pt x="0" y="3524719"/>
                  </a:lnTo>
                  <a:close/>
                </a:path>
                <a:path w="666114" h="4324350">
                  <a:moveTo>
                    <a:pt x="0" y="3600030"/>
                  </a:moveTo>
                  <a:lnTo>
                    <a:pt x="12547" y="3600030"/>
                  </a:lnTo>
                  <a:lnTo>
                    <a:pt x="12547" y="3554882"/>
                  </a:lnTo>
                  <a:lnTo>
                    <a:pt x="0" y="3554882"/>
                  </a:lnTo>
                  <a:lnTo>
                    <a:pt x="0" y="3600030"/>
                  </a:lnTo>
                  <a:close/>
                </a:path>
                <a:path w="666114" h="4324350">
                  <a:moveTo>
                    <a:pt x="0" y="3675354"/>
                  </a:moveTo>
                  <a:lnTo>
                    <a:pt x="12547" y="3675354"/>
                  </a:lnTo>
                  <a:lnTo>
                    <a:pt x="12547" y="3630129"/>
                  </a:lnTo>
                  <a:lnTo>
                    <a:pt x="0" y="3630129"/>
                  </a:lnTo>
                  <a:lnTo>
                    <a:pt x="0" y="3675354"/>
                  </a:lnTo>
                  <a:close/>
                </a:path>
                <a:path w="666114" h="4324350">
                  <a:moveTo>
                    <a:pt x="0" y="3750678"/>
                  </a:moveTo>
                  <a:lnTo>
                    <a:pt x="12547" y="3750678"/>
                  </a:lnTo>
                  <a:lnTo>
                    <a:pt x="12547" y="3705453"/>
                  </a:lnTo>
                  <a:lnTo>
                    <a:pt x="0" y="3705453"/>
                  </a:lnTo>
                  <a:lnTo>
                    <a:pt x="0" y="3750678"/>
                  </a:lnTo>
                  <a:close/>
                </a:path>
                <a:path w="666114" h="4324350">
                  <a:moveTo>
                    <a:pt x="0" y="3825989"/>
                  </a:moveTo>
                  <a:lnTo>
                    <a:pt x="12547" y="3825989"/>
                  </a:lnTo>
                  <a:lnTo>
                    <a:pt x="12547" y="3780764"/>
                  </a:lnTo>
                  <a:lnTo>
                    <a:pt x="0" y="3780764"/>
                  </a:lnTo>
                  <a:lnTo>
                    <a:pt x="0" y="3825989"/>
                  </a:lnTo>
                  <a:close/>
                </a:path>
                <a:path w="666114" h="4324350">
                  <a:moveTo>
                    <a:pt x="0" y="3901313"/>
                  </a:moveTo>
                  <a:lnTo>
                    <a:pt x="12547" y="3901313"/>
                  </a:lnTo>
                  <a:lnTo>
                    <a:pt x="12547" y="3856088"/>
                  </a:lnTo>
                  <a:lnTo>
                    <a:pt x="0" y="3856088"/>
                  </a:lnTo>
                  <a:lnTo>
                    <a:pt x="0" y="3901313"/>
                  </a:lnTo>
                  <a:close/>
                </a:path>
                <a:path w="666114" h="4324350">
                  <a:moveTo>
                    <a:pt x="50" y="3931551"/>
                  </a:moveTo>
                  <a:lnTo>
                    <a:pt x="50" y="3957726"/>
                  </a:lnTo>
                  <a:lnTo>
                    <a:pt x="50" y="3964266"/>
                  </a:lnTo>
                  <a:lnTo>
                    <a:pt x="88" y="3970743"/>
                  </a:lnTo>
                  <a:lnTo>
                    <a:pt x="292" y="3977284"/>
                  </a:lnTo>
                  <a:lnTo>
                    <a:pt x="12877" y="3976052"/>
                  </a:lnTo>
                  <a:lnTo>
                    <a:pt x="12712" y="3970020"/>
                  </a:lnTo>
                  <a:lnTo>
                    <a:pt x="12636" y="3963911"/>
                  </a:lnTo>
                  <a:lnTo>
                    <a:pt x="12636" y="3957726"/>
                  </a:lnTo>
                  <a:lnTo>
                    <a:pt x="12636" y="3931551"/>
                  </a:lnTo>
                  <a:lnTo>
                    <a:pt x="50" y="3931551"/>
                  </a:lnTo>
                  <a:close/>
                </a:path>
                <a:path w="666114" h="4324350">
                  <a:moveTo>
                    <a:pt x="14376" y="4005059"/>
                  </a:moveTo>
                  <a:lnTo>
                    <a:pt x="1905" y="4008183"/>
                  </a:lnTo>
                  <a:lnTo>
                    <a:pt x="2910" y="4019672"/>
                  </a:lnTo>
                  <a:lnTo>
                    <a:pt x="4100" y="4031111"/>
                  </a:lnTo>
                  <a:lnTo>
                    <a:pt x="5478" y="4042482"/>
                  </a:lnTo>
                  <a:lnTo>
                    <a:pt x="7048" y="4053763"/>
                  </a:lnTo>
                  <a:lnTo>
                    <a:pt x="19189" y="4047947"/>
                  </a:lnTo>
                  <a:lnTo>
                    <a:pt x="17685" y="4037354"/>
                  </a:lnTo>
                  <a:lnTo>
                    <a:pt x="16387" y="4026641"/>
                  </a:lnTo>
                  <a:lnTo>
                    <a:pt x="15287" y="4015859"/>
                  </a:lnTo>
                  <a:lnTo>
                    <a:pt x="14376" y="4005059"/>
                  </a:lnTo>
                  <a:close/>
                </a:path>
                <a:path w="666114" h="4324350">
                  <a:moveTo>
                    <a:pt x="24003" y="4075874"/>
                  </a:moveTo>
                  <a:lnTo>
                    <a:pt x="12141" y="4083430"/>
                  </a:lnTo>
                  <a:lnTo>
                    <a:pt x="14412" y="4094302"/>
                  </a:lnTo>
                  <a:lnTo>
                    <a:pt x="16894" y="4105076"/>
                  </a:lnTo>
                  <a:lnTo>
                    <a:pt x="19570" y="4115715"/>
                  </a:lnTo>
                  <a:lnTo>
                    <a:pt x="22428" y="4126179"/>
                  </a:lnTo>
                  <a:lnTo>
                    <a:pt x="33680" y="4115854"/>
                  </a:lnTo>
                  <a:lnTo>
                    <a:pt x="31018" y="4106090"/>
                  </a:lnTo>
                  <a:lnTo>
                    <a:pt x="28508" y="4096135"/>
                  </a:lnTo>
                  <a:lnTo>
                    <a:pt x="26165" y="4086045"/>
                  </a:lnTo>
                  <a:lnTo>
                    <a:pt x="24003" y="4075874"/>
                  </a:lnTo>
                  <a:close/>
                </a:path>
                <a:path w="666114" h="4324350">
                  <a:moveTo>
                    <a:pt x="41605" y="4141228"/>
                  </a:moveTo>
                  <a:lnTo>
                    <a:pt x="30924" y="4153230"/>
                  </a:lnTo>
                  <a:lnTo>
                    <a:pt x="34448" y="4163011"/>
                  </a:lnTo>
                  <a:lnTo>
                    <a:pt x="38149" y="4172608"/>
                  </a:lnTo>
                  <a:lnTo>
                    <a:pt x="42009" y="4182003"/>
                  </a:lnTo>
                  <a:lnTo>
                    <a:pt x="46012" y="4191177"/>
                  </a:lnTo>
                  <a:lnTo>
                    <a:pt x="55727" y="4176852"/>
                  </a:lnTo>
                  <a:lnTo>
                    <a:pt x="51954" y="4168308"/>
                  </a:lnTo>
                  <a:lnTo>
                    <a:pt x="48347" y="4159502"/>
                  </a:lnTo>
                  <a:lnTo>
                    <a:pt x="44899" y="4150464"/>
                  </a:lnTo>
                  <a:lnTo>
                    <a:pt x="41605" y="4141228"/>
                  </a:lnTo>
                  <a:close/>
                </a:path>
                <a:path w="666114" h="4324350">
                  <a:moveTo>
                    <a:pt x="66535" y="4198658"/>
                  </a:moveTo>
                  <a:lnTo>
                    <a:pt x="57467" y="4214368"/>
                  </a:lnTo>
                  <a:lnTo>
                    <a:pt x="62042" y="4222646"/>
                  </a:lnTo>
                  <a:lnTo>
                    <a:pt x="66770" y="4230676"/>
                  </a:lnTo>
                  <a:lnTo>
                    <a:pt x="71640" y="4238422"/>
                  </a:lnTo>
                  <a:lnTo>
                    <a:pt x="76644" y="4245851"/>
                  </a:lnTo>
                  <a:lnTo>
                    <a:pt x="84505" y="4228109"/>
                  </a:lnTo>
                  <a:lnTo>
                    <a:pt x="79826" y="4221176"/>
                  </a:lnTo>
                  <a:lnTo>
                    <a:pt x="75263" y="4213931"/>
                  </a:lnTo>
                  <a:lnTo>
                    <a:pt x="70829" y="4206412"/>
                  </a:lnTo>
                  <a:lnTo>
                    <a:pt x="66535" y="4198658"/>
                  </a:lnTo>
                  <a:close/>
                </a:path>
                <a:path w="666114" h="4324350">
                  <a:moveTo>
                    <a:pt x="97612" y="4245330"/>
                  </a:moveTo>
                  <a:lnTo>
                    <a:pt x="90614" y="4264164"/>
                  </a:lnTo>
                  <a:lnTo>
                    <a:pt x="96074" y="4270462"/>
                  </a:lnTo>
                  <a:lnTo>
                    <a:pt x="101646" y="4276464"/>
                  </a:lnTo>
                  <a:lnTo>
                    <a:pt x="107314" y="4282152"/>
                  </a:lnTo>
                  <a:lnTo>
                    <a:pt x="113068" y="4287507"/>
                  </a:lnTo>
                  <a:lnTo>
                    <a:pt x="118656" y="4267225"/>
                  </a:lnTo>
                  <a:lnTo>
                    <a:pt x="113253" y="4262239"/>
                  </a:lnTo>
                  <a:lnTo>
                    <a:pt x="107924" y="4256906"/>
                  </a:lnTo>
                  <a:lnTo>
                    <a:pt x="102700" y="4251259"/>
                  </a:lnTo>
                  <a:lnTo>
                    <a:pt x="97612" y="4245330"/>
                  </a:lnTo>
                  <a:close/>
                </a:path>
                <a:path w="666114" h="4324350">
                  <a:moveTo>
                    <a:pt x="133540" y="4278922"/>
                  </a:moveTo>
                  <a:lnTo>
                    <a:pt x="153733" y="4313961"/>
                  </a:lnTo>
                  <a:lnTo>
                    <a:pt x="156730" y="4291939"/>
                  </a:lnTo>
                  <a:lnTo>
                    <a:pt x="150855" y="4289232"/>
                  </a:lnTo>
                  <a:lnTo>
                    <a:pt x="145016" y="4286140"/>
                  </a:lnTo>
                  <a:lnTo>
                    <a:pt x="139237" y="4282693"/>
                  </a:lnTo>
                  <a:lnTo>
                    <a:pt x="133540" y="4278922"/>
                  </a:lnTo>
                  <a:close/>
                </a:path>
                <a:path w="666114" h="4324350">
                  <a:moveTo>
                    <a:pt x="172593" y="4297603"/>
                  </a:moveTo>
                  <a:lnTo>
                    <a:pt x="196596" y="4323778"/>
                  </a:lnTo>
                  <a:lnTo>
                    <a:pt x="196799" y="4301172"/>
                  </a:lnTo>
                  <a:lnTo>
                    <a:pt x="188696" y="4300956"/>
                  </a:lnTo>
                  <a:lnTo>
                    <a:pt x="180568" y="4299788"/>
                  </a:lnTo>
                  <a:lnTo>
                    <a:pt x="172593" y="4297603"/>
                  </a:lnTo>
                  <a:close/>
                </a:path>
                <a:path w="666114" h="4324350">
                  <a:moveTo>
                    <a:pt x="213474" y="4323778"/>
                  </a:moveTo>
                  <a:lnTo>
                    <a:pt x="238607" y="4323778"/>
                  </a:lnTo>
                  <a:lnTo>
                    <a:pt x="238607" y="4301172"/>
                  </a:lnTo>
                  <a:lnTo>
                    <a:pt x="213474" y="4301172"/>
                  </a:lnTo>
                  <a:lnTo>
                    <a:pt x="213474" y="4323778"/>
                  </a:lnTo>
                  <a:close/>
                </a:path>
                <a:path w="666114" h="4324350">
                  <a:moveTo>
                    <a:pt x="255397" y="4323778"/>
                  </a:moveTo>
                  <a:lnTo>
                    <a:pt x="280568" y="4323778"/>
                  </a:lnTo>
                  <a:lnTo>
                    <a:pt x="280568" y="4301172"/>
                  </a:lnTo>
                  <a:lnTo>
                    <a:pt x="255397" y="4301172"/>
                  </a:lnTo>
                  <a:lnTo>
                    <a:pt x="255397" y="4323778"/>
                  </a:lnTo>
                  <a:close/>
                </a:path>
                <a:path w="666114" h="4324350">
                  <a:moveTo>
                    <a:pt x="297319" y="4323778"/>
                  </a:moveTo>
                  <a:lnTo>
                    <a:pt x="322453" y="4323778"/>
                  </a:lnTo>
                  <a:lnTo>
                    <a:pt x="322453" y="4301172"/>
                  </a:lnTo>
                  <a:lnTo>
                    <a:pt x="297319" y="4301172"/>
                  </a:lnTo>
                  <a:lnTo>
                    <a:pt x="297319" y="4323778"/>
                  </a:lnTo>
                  <a:close/>
                </a:path>
                <a:path w="666114" h="4324350">
                  <a:moveTo>
                    <a:pt x="339242" y="4323778"/>
                  </a:moveTo>
                  <a:lnTo>
                    <a:pt x="364413" y="4323778"/>
                  </a:lnTo>
                  <a:lnTo>
                    <a:pt x="364413" y="4301172"/>
                  </a:lnTo>
                  <a:lnTo>
                    <a:pt x="339242" y="4301172"/>
                  </a:lnTo>
                  <a:lnTo>
                    <a:pt x="339242" y="4323778"/>
                  </a:lnTo>
                  <a:close/>
                </a:path>
                <a:path w="666114" h="4324350">
                  <a:moveTo>
                    <a:pt x="381203" y="4323778"/>
                  </a:moveTo>
                  <a:lnTo>
                    <a:pt x="406374" y="4323778"/>
                  </a:lnTo>
                  <a:lnTo>
                    <a:pt x="406374" y="4301172"/>
                  </a:lnTo>
                  <a:lnTo>
                    <a:pt x="381203" y="4301172"/>
                  </a:lnTo>
                  <a:lnTo>
                    <a:pt x="381203" y="4323778"/>
                  </a:lnTo>
                  <a:close/>
                </a:path>
                <a:path w="666114" h="4324350">
                  <a:moveTo>
                    <a:pt x="423163" y="4323778"/>
                  </a:moveTo>
                  <a:lnTo>
                    <a:pt x="448297" y="4323778"/>
                  </a:lnTo>
                  <a:lnTo>
                    <a:pt x="448297" y="4301172"/>
                  </a:lnTo>
                  <a:lnTo>
                    <a:pt x="423163" y="4301172"/>
                  </a:lnTo>
                  <a:lnTo>
                    <a:pt x="423163" y="4323778"/>
                  </a:lnTo>
                  <a:close/>
                </a:path>
                <a:path w="666114" h="4324350">
                  <a:moveTo>
                    <a:pt x="465048" y="4323778"/>
                  </a:moveTo>
                  <a:lnTo>
                    <a:pt x="490219" y="4323778"/>
                  </a:lnTo>
                  <a:lnTo>
                    <a:pt x="490219" y="4301172"/>
                  </a:lnTo>
                  <a:lnTo>
                    <a:pt x="465048" y="4301172"/>
                  </a:lnTo>
                  <a:lnTo>
                    <a:pt x="465048" y="4323778"/>
                  </a:lnTo>
                  <a:close/>
                </a:path>
                <a:path w="666114" h="4324350">
                  <a:moveTo>
                    <a:pt x="507009" y="4323778"/>
                  </a:moveTo>
                  <a:lnTo>
                    <a:pt x="532142" y="4323778"/>
                  </a:lnTo>
                  <a:lnTo>
                    <a:pt x="532142" y="4301172"/>
                  </a:lnTo>
                  <a:lnTo>
                    <a:pt x="507009" y="4301172"/>
                  </a:lnTo>
                  <a:lnTo>
                    <a:pt x="507009" y="4323778"/>
                  </a:lnTo>
                  <a:close/>
                </a:path>
                <a:path w="666114" h="4324350">
                  <a:moveTo>
                    <a:pt x="548894" y="4323778"/>
                  </a:moveTo>
                  <a:lnTo>
                    <a:pt x="574065" y="4323778"/>
                  </a:lnTo>
                  <a:lnTo>
                    <a:pt x="574065" y="4301172"/>
                  </a:lnTo>
                  <a:lnTo>
                    <a:pt x="548894" y="4301172"/>
                  </a:lnTo>
                  <a:lnTo>
                    <a:pt x="548894" y="4323778"/>
                  </a:lnTo>
                  <a:close/>
                </a:path>
                <a:path w="666114" h="4324350">
                  <a:moveTo>
                    <a:pt x="615340" y="4298264"/>
                  </a:moveTo>
                  <a:lnTo>
                    <a:pt x="613117" y="4298480"/>
                  </a:lnTo>
                  <a:lnTo>
                    <a:pt x="610971" y="4299140"/>
                  </a:lnTo>
                  <a:lnTo>
                    <a:pt x="608749" y="4299648"/>
                  </a:lnTo>
                  <a:lnTo>
                    <a:pt x="605434" y="4300448"/>
                  </a:lnTo>
                  <a:lnTo>
                    <a:pt x="602234" y="4301172"/>
                  </a:lnTo>
                  <a:lnTo>
                    <a:pt x="599160" y="4301172"/>
                  </a:lnTo>
                  <a:lnTo>
                    <a:pt x="590867" y="4301172"/>
                  </a:lnTo>
                  <a:lnTo>
                    <a:pt x="590867" y="4323778"/>
                  </a:lnTo>
                  <a:lnTo>
                    <a:pt x="599160" y="4323778"/>
                  </a:lnTo>
                  <a:lnTo>
                    <a:pt x="603123" y="4323778"/>
                  </a:lnTo>
                  <a:lnTo>
                    <a:pt x="606844" y="4322914"/>
                  </a:lnTo>
                  <a:lnTo>
                    <a:pt x="610450" y="4322038"/>
                  </a:lnTo>
                  <a:lnTo>
                    <a:pt x="612470" y="4321606"/>
                  </a:lnTo>
                  <a:lnTo>
                    <a:pt x="614489" y="4321022"/>
                  </a:lnTo>
                  <a:lnTo>
                    <a:pt x="616432" y="4320730"/>
                  </a:lnTo>
                  <a:lnTo>
                    <a:pt x="615340" y="4298264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3717" y="6207129"/>
              <a:ext cx="114300" cy="132080"/>
            </a:xfrm>
            <a:custGeom>
              <a:avLst/>
              <a:gdLst/>
              <a:ahLst/>
              <a:cxnLst/>
              <a:rect l="l" t="t" r="r" b="b"/>
              <a:pathLst>
                <a:path w="114300" h="132079">
                  <a:moveTo>
                    <a:pt x="0" y="0"/>
                  </a:moveTo>
                  <a:lnTo>
                    <a:pt x="0" y="131813"/>
                  </a:lnTo>
                  <a:lnTo>
                    <a:pt x="114084" y="658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979726" y="1894319"/>
              <a:ext cx="798195" cy="670560"/>
            </a:xfrm>
            <a:custGeom>
              <a:avLst/>
              <a:gdLst/>
              <a:ahLst/>
              <a:cxnLst/>
              <a:rect l="l" t="t" r="r" b="b"/>
              <a:pathLst>
                <a:path w="798194" h="670560">
                  <a:moveTo>
                    <a:pt x="131813" y="556044"/>
                  </a:moveTo>
                  <a:lnTo>
                    <a:pt x="0" y="556044"/>
                  </a:lnTo>
                  <a:lnTo>
                    <a:pt x="65963" y="670191"/>
                  </a:lnTo>
                  <a:lnTo>
                    <a:pt x="131813" y="556044"/>
                  </a:lnTo>
                  <a:close/>
                </a:path>
                <a:path w="798194" h="670560">
                  <a:moveTo>
                    <a:pt x="798093" y="0"/>
                  </a:moveTo>
                  <a:lnTo>
                    <a:pt x="683958" y="65836"/>
                  </a:lnTo>
                  <a:lnTo>
                    <a:pt x="798055" y="131800"/>
                  </a:lnTo>
                  <a:lnTo>
                    <a:pt x="79809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90505" y="5315996"/>
              <a:ext cx="2177415" cy="667385"/>
            </a:xfrm>
            <a:custGeom>
              <a:avLst/>
              <a:gdLst/>
              <a:ahLst/>
              <a:cxnLst/>
              <a:rect l="l" t="t" r="r" b="b"/>
              <a:pathLst>
                <a:path w="2177415" h="667385">
                  <a:moveTo>
                    <a:pt x="2177097" y="0"/>
                  </a:moveTo>
                  <a:lnTo>
                    <a:pt x="1784200" y="37760"/>
                  </a:lnTo>
                  <a:lnTo>
                    <a:pt x="1539852" y="57151"/>
                  </a:lnTo>
                  <a:lnTo>
                    <a:pt x="1342010" y="64295"/>
                  </a:lnTo>
                  <a:lnTo>
                    <a:pt x="1088631" y="65316"/>
                  </a:lnTo>
                  <a:lnTo>
                    <a:pt x="757016" y="55110"/>
                  </a:lnTo>
                  <a:lnTo>
                    <a:pt x="400745" y="32658"/>
                  </a:lnTo>
                  <a:lnTo>
                    <a:pt x="116259" y="10205"/>
                  </a:lnTo>
                  <a:lnTo>
                    <a:pt x="0" y="0"/>
                  </a:lnTo>
                  <a:lnTo>
                    <a:pt x="66662" y="601776"/>
                  </a:lnTo>
                  <a:lnTo>
                    <a:pt x="431545" y="639647"/>
                  </a:lnTo>
                  <a:lnTo>
                    <a:pt x="659245" y="659095"/>
                  </a:lnTo>
                  <a:lnTo>
                    <a:pt x="845229" y="666259"/>
                  </a:lnTo>
                  <a:lnTo>
                    <a:pt x="1084961" y="667283"/>
                  </a:lnTo>
                  <a:lnTo>
                    <a:pt x="1433482" y="657047"/>
                  </a:lnTo>
                  <a:lnTo>
                    <a:pt x="1765095" y="634530"/>
                  </a:lnTo>
                  <a:lnTo>
                    <a:pt x="2013028" y="612012"/>
                  </a:lnTo>
                  <a:lnTo>
                    <a:pt x="2110511" y="601776"/>
                  </a:lnTo>
                  <a:lnTo>
                    <a:pt x="2177097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508084" y="4135785"/>
            <a:ext cx="155892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marR="5080" indent="-5334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考生</a:t>
            </a:r>
            <a:r>
              <a:rPr sz="14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8國文級分較高通過第一階段篩選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09173" y="3959382"/>
            <a:ext cx="2322195" cy="109855"/>
          </a:xfrm>
          <a:custGeom>
            <a:avLst/>
            <a:gdLst/>
            <a:ahLst/>
            <a:cxnLst/>
            <a:rect l="l" t="t" r="r" b="b"/>
            <a:pathLst>
              <a:path w="2322195" h="109854">
                <a:moveTo>
                  <a:pt x="1160983" y="0"/>
                </a:moveTo>
                <a:lnTo>
                  <a:pt x="995164" y="453"/>
                </a:lnTo>
                <a:lnTo>
                  <a:pt x="836993" y="1772"/>
                </a:lnTo>
                <a:lnTo>
                  <a:pt x="687957" y="3896"/>
                </a:lnTo>
                <a:lnTo>
                  <a:pt x="549541" y="6761"/>
                </a:lnTo>
                <a:lnTo>
                  <a:pt x="423233" y="10307"/>
                </a:lnTo>
                <a:lnTo>
                  <a:pt x="365084" y="12316"/>
                </a:lnTo>
                <a:lnTo>
                  <a:pt x="310519" y="14471"/>
                </a:lnTo>
                <a:lnTo>
                  <a:pt x="259724" y="16766"/>
                </a:lnTo>
                <a:lnTo>
                  <a:pt x="212884" y="19193"/>
                </a:lnTo>
                <a:lnTo>
                  <a:pt x="170187" y="21743"/>
                </a:lnTo>
                <a:lnTo>
                  <a:pt x="131816" y="24408"/>
                </a:lnTo>
                <a:lnTo>
                  <a:pt x="68801" y="30057"/>
                </a:lnTo>
                <a:lnTo>
                  <a:pt x="25326" y="36078"/>
                </a:lnTo>
                <a:lnTo>
                  <a:pt x="0" y="45669"/>
                </a:lnTo>
                <a:lnTo>
                  <a:pt x="2875" y="49027"/>
                </a:lnTo>
                <a:lnTo>
                  <a:pt x="44528" y="59777"/>
                </a:lnTo>
                <a:lnTo>
                  <a:pt x="97959" y="67246"/>
                </a:lnTo>
                <a:lnTo>
                  <a:pt x="170187" y="74715"/>
                </a:lnTo>
                <a:lnTo>
                  <a:pt x="212884" y="78385"/>
                </a:lnTo>
                <a:lnTo>
                  <a:pt x="259724" y="81977"/>
                </a:lnTo>
                <a:lnTo>
                  <a:pt x="310519" y="85464"/>
                </a:lnTo>
                <a:lnTo>
                  <a:pt x="365084" y="88822"/>
                </a:lnTo>
                <a:lnTo>
                  <a:pt x="423233" y="92024"/>
                </a:lnTo>
                <a:lnTo>
                  <a:pt x="484781" y="95045"/>
                </a:lnTo>
                <a:lnTo>
                  <a:pt x="549541" y="97857"/>
                </a:lnTo>
                <a:lnTo>
                  <a:pt x="617329" y="100436"/>
                </a:lnTo>
                <a:lnTo>
                  <a:pt x="687957" y="102756"/>
                </a:lnTo>
                <a:lnTo>
                  <a:pt x="761240" y="104789"/>
                </a:lnTo>
                <a:lnTo>
                  <a:pt x="836993" y="106512"/>
                </a:lnTo>
                <a:lnTo>
                  <a:pt x="915030" y="107896"/>
                </a:lnTo>
                <a:lnTo>
                  <a:pt x="995164" y="108918"/>
                </a:lnTo>
                <a:lnTo>
                  <a:pt x="1077210" y="109549"/>
                </a:lnTo>
                <a:lnTo>
                  <a:pt x="1160983" y="109766"/>
                </a:lnTo>
                <a:lnTo>
                  <a:pt x="1244744" y="109600"/>
                </a:lnTo>
                <a:lnTo>
                  <a:pt x="1326780" y="109114"/>
                </a:lnTo>
                <a:lnTo>
                  <a:pt x="1406905" y="108324"/>
                </a:lnTo>
                <a:lnTo>
                  <a:pt x="1484934" y="107248"/>
                </a:lnTo>
                <a:lnTo>
                  <a:pt x="1560679" y="105903"/>
                </a:lnTo>
                <a:lnTo>
                  <a:pt x="1633956" y="104304"/>
                </a:lnTo>
                <a:lnTo>
                  <a:pt x="1704578" y="102470"/>
                </a:lnTo>
                <a:lnTo>
                  <a:pt x="1772360" y="100417"/>
                </a:lnTo>
                <a:lnTo>
                  <a:pt x="1837116" y="98162"/>
                </a:lnTo>
                <a:lnTo>
                  <a:pt x="1898659" y="95722"/>
                </a:lnTo>
                <a:lnTo>
                  <a:pt x="1956805" y="93114"/>
                </a:lnTo>
                <a:lnTo>
                  <a:pt x="2011367" y="90355"/>
                </a:lnTo>
                <a:lnTo>
                  <a:pt x="2062160" y="87461"/>
                </a:lnTo>
                <a:lnTo>
                  <a:pt x="2108997" y="84449"/>
                </a:lnTo>
                <a:lnTo>
                  <a:pt x="2151694" y="81338"/>
                </a:lnTo>
                <a:lnTo>
                  <a:pt x="2190063" y="78142"/>
                </a:lnTo>
                <a:lnTo>
                  <a:pt x="2253076" y="71568"/>
                </a:lnTo>
                <a:lnTo>
                  <a:pt x="2296551" y="64861"/>
                </a:lnTo>
                <a:lnTo>
                  <a:pt x="2321877" y="54851"/>
                </a:lnTo>
                <a:lnTo>
                  <a:pt x="2319001" y="51545"/>
                </a:lnTo>
                <a:lnTo>
                  <a:pt x="2277349" y="41489"/>
                </a:lnTo>
                <a:lnTo>
                  <a:pt x="2223919" y="34838"/>
                </a:lnTo>
                <a:lnTo>
                  <a:pt x="2151694" y="28387"/>
                </a:lnTo>
                <a:lnTo>
                  <a:pt x="2108997" y="25279"/>
                </a:lnTo>
                <a:lnTo>
                  <a:pt x="2062160" y="22272"/>
                </a:lnTo>
                <a:lnTo>
                  <a:pt x="2011367" y="19382"/>
                </a:lnTo>
                <a:lnTo>
                  <a:pt x="1956805" y="16626"/>
                </a:lnTo>
                <a:lnTo>
                  <a:pt x="1898659" y="14021"/>
                </a:lnTo>
                <a:lnTo>
                  <a:pt x="1837116" y="11585"/>
                </a:lnTo>
                <a:lnTo>
                  <a:pt x="1772360" y="9333"/>
                </a:lnTo>
                <a:lnTo>
                  <a:pt x="1704578" y="7283"/>
                </a:lnTo>
                <a:lnTo>
                  <a:pt x="1633956" y="5452"/>
                </a:lnTo>
                <a:lnTo>
                  <a:pt x="1560679" y="3856"/>
                </a:lnTo>
                <a:lnTo>
                  <a:pt x="1484934" y="2513"/>
                </a:lnTo>
                <a:lnTo>
                  <a:pt x="1406905" y="1438"/>
                </a:lnTo>
                <a:lnTo>
                  <a:pt x="1326780" y="650"/>
                </a:lnTo>
                <a:lnTo>
                  <a:pt x="1244744" y="165"/>
                </a:lnTo>
                <a:lnTo>
                  <a:pt x="1160983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200344" y="2829562"/>
            <a:ext cx="215455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3220" marR="5080" indent="-35115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考生</a:t>
            </a:r>
            <a:r>
              <a:rPr sz="14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5~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考生</a:t>
            </a:r>
            <a:r>
              <a:rPr sz="14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7級分總和較高通過第一階段篩選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21448" y="2655440"/>
            <a:ext cx="2517775" cy="152400"/>
          </a:xfrm>
          <a:custGeom>
            <a:avLst/>
            <a:gdLst/>
            <a:ahLst/>
            <a:cxnLst/>
            <a:rect l="l" t="t" r="r" b="b"/>
            <a:pathLst>
              <a:path w="2517775" h="152400">
                <a:moveTo>
                  <a:pt x="1258824" y="0"/>
                </a:moveTo>
                <a:lnTo>
                  <a:pt x="1175188" y="134"/>
                </a:lnTo>
                <a:lnTo>
                  <a:pt x="1093124" y="531"/>
                </a:lnTo>
                <a:lnTo>
                  <a:pt x="1012788" y="1183"/>
                </a:lnTo>
                <a:lnTo>
                  <a:pt x="934336" y="2081"/>
                </a:lnTo>
                <a:lnTo>
                  <a:pt x="857926" y="3217"/>
                </a:lnTo>
                <a:lnTo>
                  <a:pt x="783715" y="4583"/>
                </a:lnTo>
                <a:lnTo>
                  <a:pt x="711859" y="6171"/>
                </a:lnTo>
                <a:lnTo>
                  <a:pt x="642515" y="7972"/>
                </a:lnTo>
                <a:lnTo>
                  <a:pt x="575840" y="9978"/>
                </a:lnTo>
                <a:lnTo>
                  <a:pt x="511990" y="12181"/>
                </a:lnTo>
                <a:lnTo>
                  <a:pt x="451124" y="14573"/>
                </a:lnTo>
                <a:lnTo>
                  <a:pt x="393397" y="17144"/>
                </a:lnTo>
                <a:lnTo>
                  <a:pt x="338966" y="19888"/>
                </a:lnTo>
                <a:lnTo>
                  <a:pt x="287988" y="22796"/>
                </a:lnTo>
                <a:lnTo>
                  <a:pt x="240621" y="25860"/>
                </a:lnTo>
                <a:lnTo>
                  <a:pt x="197020" y="29070"/>
                </a:lnTo>
                <a:lnTo>
                  <a:pt x="157343" y="32420"/>
                </a:lnTo>
                <a:lnTo>
                  <a:pt x="90387" y="39504"/>
                </a:lnTo>
                <a:lnTo>
                  <a:pt x="41008" y="47044"/>
                </a:lnTo>
                <a:lnTo>
                  <a:pt x="2641" y="59068"/>
                </a:lnTo>
                <a:lnTo>
                  <a:pt x="0" y="63233"/>
                </a:lnTo>
                <a:lnTo>
                  <a:pt x="2443" y="67348"/>
                </a:lnTo>
                <a:lnTo>
                  <a:pt x="58760" y="84995"/>
                </a:lnTo>
                <a:lnTo>
                  <a:pt x="112892" y="94181"/>
                </a:lnTo>
                <a:lnTo>
                  <a:pt x="182852" y="103343"/>
                </a:lnTo>
                <a:lnTo>
                  <a:pt x="223418" y="107852"/>
                </a:lnTo>
                <a:lnTo>
                  <a:pt x="267522" y="112282"/>
                </a:lnTo>
                <a:lnTo>
                  <a:pt x="315025" y="116605"/>
                </a:lnTo>
                <a:lnTo>
                  <a:pt x="365788" y="120799"/>
                </a:lnTo>
                <a:lnTo>
                  <a:pt x="419670" y="124837"/>
                </a:lnTo>
                <a:lnTo>
                  <a:pt x="476533" y="128695"/>
                </a:lnTo>
                <a:lnTo>
                  <a:pt x="536237" y="132348"/>
                </a:lnTo>
                <a:lnTo>
                  <a:pt x="598641" y="135771"/>
                </a:lnTo>
                <a:lnTo>
                  <a:pt x="663608" y="138940"/>
                </a:lnTo>
                <a:lnTo>
                  <a:pt x="730997" y="141829"/>
                </a:lnTo>
                <a:lnTo>
                  <a:pt x="800668" y="144413"/>
                </a:lnTo>
                <a:lnTo>
                  <a:pt x="872483" y="146668"/>
                </a:lnTo>
                <a:lnTo>
                  <a:pt x="946302" y="148569"/>
                </a:lnTo>
                <a:lnTo>
                  <a:pt x="1021985" y="150091"/>
                </a:lnTo>
                <a:lnTo>
                  <a:pt x="1099392" y="151209"/>
                </a:lnTo>
                <a:lnTo>
                  <a:pt x="1178385" y="151898"/>
                </a:lnTo>
                <a:lnTo>
                  <a:pt x="1258824" y="152133"/>
                </a:lnTo>
                <a:lnTo>
                  <a:pt x="1342442" y="151939"/>
                </a:lnTo>
                <a:lnTo>
                  <a:pt x="1424492" y="151369"/>
                </a:lnTo>
                <a:lnTo>
                  <a:pt x="1504817" y="150442"/>
                </a:lnTo>
                <a:lnTo>
                  <a:pt x="1583259" y="149175"/>
                </a:lnTo>
                <a:lnTo>
                  <a:pt x="1659662" y="147586"/>
                </a:lnTo>
                <a:lnTo>
                  <a:pt x="1733869" y="145694"/>
                </a:lnTo>
                <a:lnTo>
                  <a:pt x="1805722" y="143516"/>
                </a:lnTo>
                <a:lnTo>
                  <a:pt x="1875065" y="141071"/>
                </a:lnTo>
                <a:lnTo>
                  <a:pt x="1941740" y="138377"/>
                </a:lnTo>
                <a:lnTo>
                  <a:pt x="2005591" y="135451"/>
                </a:lnTo>
                <a:lnTo>
                  <a:pt x="2066460" y="132312"/>
                </a:lnTo>
                <a:lnTo>
                  <a:pt x="2124191" y="128977"/>
                </a:lnTo>
                <a:lnTo>
                  <a:pt x="2178626" y="125466"/>
                </a:lnTo>
                <a:lnTo>
                  <a:pt x="2229609" y="121795"/>
                </a:lnTo>
                <a:lnTo>
                  <a:pt x="2276982" y="117983"/>
                </a:lnTo>
                <a:lnTo>
                  <a:pt x="2320589" y="114048"/>
                </a:lnTo>
                <a:lnTo>
                  <a:pt x="2360272" y="110008"/>
                </a:lnTo>
                <a:lnTo>
                  <a:pt x="2427240" y="101685"/>
                </a:lnTo>
                <a:lnTo>
                  <a:pt x="2476629" y="93158"/>
                </a:lnTo>
                <a:lnTo>
                  <a:pt x="2515005" y="80303"/>
                </a:lnTo>
                <a:lnTo>
                  <a:pt x="2517648" y="76073"/>
                </a:lnTo>
                <a:lnTo>
                  <a:pt x="2515006" y="71863"/>
                </a:lnTo>
                <a:lnTo>
                  <a:pt x="2476634" y="59055"/>
                </a:lnTo>
                <a:lnTo>
                  <a:pt x="2427250" y="50546"/>
                </a:lnTo>
                <a:lnTo>
                  <a:pt x="2360288" y="42232"/>
                </a:lnTo>
                <a:lnTo>
                  <a:pt x="2320608" y="38194"/>
                </a:lnTo>
                <a:lnTo>
                  <a:pt x="2277004" y="34258"/>
                </a:lnTo>
                <a:lnTo>
                  <a:pt x="2229634" y="30445"/>
                </a:lnTo>
                <a:lnTo>
                  <a:pt x="2178654" y="26771"/>
                </a:lnTo>
                <a:lnTo>
                  <a:pt x="2124221" y="23254"/>
                </a:lnTo>
                <a:lnTo>
                  <a:pt x="2066492" y="19914"/>
                </a:lnTo>
                <a:lnTo>
                  <a:pt x="2005624" y="16768"/>
                </a:lnTo>
                <a:lnTo>
                  <a:pt x="1941774" y="13835"/>
                </a:lnTo>
                <a:lnTo>
                  <a:pt x="1875099" y="11132"/>
                </a:lnTo>
                <a:lnTo>
                  <a:pt x="1805755" y="8678"/>
                </a:lnTo>
                <a:lnTo>
                  <a:pt x="1733901" y="6491"/>
                </a:lnTo>
                <a:lnTo>
                  <a:pt x="1659692" y="4590"/>
                </a:lnTo>
                <a:lnTo>
                  <a:pt x="1583285" y="2992"/>
                </a:lnTo>
                <a:lnTo>
                  <a:pt x="1504838" y="1716"/>
                </a:lnTo>
                <a:lnTo>
                  <a:pt x="1424508" y="780"/>
                </a:lnTo>
                <a:lnTo>
                  <a:pt x="1342450" y="201"/>
                </a:lnTo>
                <a:lnTo>
                  <a:pt x="1258824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325865" y="5436484"/>
            <a:ext cx="190500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考生</a:t>
            </a:r>
            <a:r>
              <a:rPr sz="14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9~</a:t>
            </a:r>
            <a:r>
              <a:rPr sz="1400" b="1" dirty="0">
                <a:solidFill>
                  <a:srgbClr val="FFFFFF"/>
                </a:solidFill>
                <a:latin typeface="Microsoft JhengHei"/>
                <a:cs typeface="Microsoft JhengHei"/>
              </a:rPr>
              <a:t>考生</a:t>
            </a:r>
            <a:r>
              <a:rPr sz="14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11</a:t>
            </a:r>
            <a:r>
              <a:rPr sz="1400" b="1" spc="-15" dirty="0">
                <a:solidFill>
                  <a:srgbClr val="FFFFFF"/>
                </a:solidFill>
                <a:latin typeface="Microsoft JhengHei"/>
                <a:cs typeface="Microsoft JhengHei"/>
              </a:rPr>
              <a:t>英文級分</a:t>
            </a:r>
            <a:r>
              <a:rPr sz="14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相同通過第一階段篩選</a:t>
            </a:r>
            <a:endParaRPr sz="1400">
              <a:latin typeface="Microsoft JhengHei"/>
              <a:cs typeface="Microsoft JhengHe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86321" y="2619601"/>
            <a:ext cx="4581525" cy="2792095"/>
            <a:chOff x="786321" y="2619601"/>
            <a:chExt cx="4581525" cy="2792095"/>
          </a:xfrm>
        </p:grpSpPr>
        <p:sp>
          <p:nvSpPr>
            <p:cNvPr id="23" name="object 23"/>
            <p:cNvSpPr/>
            <p:nvPr/>
          </p:nvSpPr>
          <p:spPr>
            <a:xfrm>
              <a:off x="3190507" y="5263382"/>
              <a:ext cx="2177415" cy="148590"/>
            </a:xfrm>
            <a:custGeom>
              <a:avLst/>
              <a:gdLst/>
              <a:ahLst/>
              <a:cxnLst/>
              <a:rect l="l" t="t" r="r" b="b"/>
              <a:pathLst>
                <a:path w="2177415" h="148589">
                  <a:moveTo>
                    <a:pt x="1089418" y="0"/>
                  </a:moveTo>
                  <a:lnTo>
                    <a:pt x="1007390" y="208"/>
                  </a:lnTo>
                  <a:lnTo>
                    <a:pt x="927120" y="819"/>
                  </a:lnTo>
                  <a:lnTo>
                    <a:pt x="848807" y="1815"/>
                  </a:lnTo>
                  <a:lnTo>
                    <a:pt x="772654" y="3175"/>
                  </a:lnTo>
                  <a:lnTo>
                    <a:pt x="698860" y="4881"/>
                  </a:lnTo>
                  <a:lnTo>
                    <a:pt x="627627" y="6914"/>
                  </a:lnTo>
                  <a:lnTo>
                    <a:pt x="559155" y="9254"/>
                  </a:lnTo>
                  <a:lnTo>
                    <a:pt x="493646" y="11883"/>
                  </a:lnTo>
                  <a:lnTo>
                    <a:pt x="431300" y="14780"/>
                  </a:lnTo>
                  <a:lnTo>
                    <a:pt x="372317" y="17926"/>
                  </a:lnTo>
                  <a:lnTo>
                    <a:pt x="316899" y="21304"/>
                  </a:lnTo>
                  <a:lnTo>
                    <a:pt x="265247" y="24892"/>
                  </a:lnTo>
                  <a:lnTo>
                    <a:pt x="217561" y="28673"/>
                  </a:lnTo>
                  <a:lnTo>
                    <a:pt x="174042" y="32627"/>
                  </a:lnTo>
                  <a:lnTo>
                    <a:pt x="134891" y="36734"/>
                  </a:lnTo>
                  <a:lnTo>
                    <a:pt x="70495" y="45332"/>
                  </a:lnTo>
                  <a:lnTo>
                    <a:pt x="25980" y="54315"/>
                  </a:lnTo>
                  <a:lnTo>
                    <a:pt x="0" y="68173"/>
                  </a:lnTo>
                  <a:lnTo>
                    <a:pt x="2953" y="72877"/>
                  </a:lnTo>
                  <a:lnTo>
                    <a:pt x="45652" y="87555"/>
                  </a:lnTo>
                  <a:lnTo>
                    <a:pt x="100308" y="97488"/>
                  </a:lnTo>
                  <a:lnTo>
                    <a:pt x="174042" y="107232"/>
                  </a:lnTo>
                  <a:lnTo>
                    <a:pt x="217561" y="111952"/>
                  </a:lnTo>
                  <a:lnTo>
                    <a:pt x="265247" y="116526"/>
                  </a:lnTo>
                  <a:lnTo>
                    <a:pt x="316899" y="120923"/>
                  </a:lnTo>
                  <a:lnTo>
                    <a:pt x="372317" y="125108"/>
                  </a:lnTo>
                  <a:lnTo>
                    <a:pt x="431300" y="129051"/>
                  </a:lnTo>
                  <a:lnTo>
                    <a:pt x="493646" y="132717"/>
                  </a:lnTo>
                  <a:lnTo>
                    <a:pt x="559155" y="136075"/>
                  </a:lnTo>
                  <a:lnTo>
                    <a:pt x="627627" y="139091"/>
                  </a:lnTo>
                  <a:lnTo>
                    <a:pt x="698860" y="141733"/>
                  </a:lnTo>
                  <a:lnTo>
                    <a:pt x="772654" y="143968"/>
                  </a:lnTo>
                  <a:lnTo>
                    <a:pt x="848807" y="145763"/>
                  </a:lnTo>
                  <a:lnTo>
                    <a:pt x="927120" y="147086"/>
                  </a:lnTo>
                  <a:lnTo>
                    <a:pt x="1007390" y="147903"/>
                  </a:lnTo>
                  <a:lnTo>
                    <a:pt x="1089418" y="148183"/>
                  </a:lnTo>
                  <a:lnTo>
                    <a:pt x="1171436" y="147938"/>
                  </a:lnTo>
                  <a:lnTo>
                    <a:pt x="1251676" y="147221"/>
                  </a:lnTo>
                  <a:lnTo>
                    <a:pt x="1329941" y="146058"/>
                  </a:lnTo>
                  <a:lnTo>
                    <a:pt x="1406031" y="144475"/>
                  </a:lnTo>
                  <a:lnTo>
                    <a:pt x="1479748" y="142498"/>
                  </a:lnTo>
                  <a:lnTo>
                    <a:pt x="1550892" y="140153"/>
                  </a:lnTo>
                  <a:lnTo>
                    <a:pt x="1619265" y="137467"/>
                  </a:lnTo>
                  <a:lnTo>
                    <a:pt x="1684667" y="134465"/>
                  </a:lnTo>
                  <a:lnTo>
                    <a:pt x="1746901" y="131175"/>
                  </a:lnTo>
                  <a:lnTo>
                    <a:pt x="1805767" y="127621"/>
                  </a:lnTo>
                  <a:lnTo>
                    <a:pt x="1861067" y="123831"/>
                  </a:lnTo>
                  <a:lnTo>
                    <a:pt x="1912601" y="119830"/>
                  </a:lnTo>
                  <a:lnTo>
                    <a:pt x="1960171" y="115644"/>
                  </a:lnTo>
                  <a:lnTo>
                    <a:pt x="2003578" y="111300"/>
                  </a:lnTo>
                  <a:lnTo>
                    <a:pt x="2042622" y="106824"/>
                  </a:lnTo>
                  <a:lnTo>
                    <a:pt x="2106830" y="97581"/>
                  </a:lnTo>
                  <a:lnTo>
                    <a:pt x="2151205" y="88122"/>
                  </a:lnTo>
                  <a:lnTo>
                    <a:pt x="2177097" y="73990"/>
                  </a:lnTo>
                  <a:lnTo>
                    <a:pt x="2174154" y="69310"/>
                  </a:lnTo>
                  <a:lnTo>
                    <a:pt x="2131596" y="55095"/>
                  </a:lnTo>
                  <a:lnTo>
                    <a:pt x="2077106" y="45730"/>
                  </a:lnTo>
                  <a:lnTo>
                    <a:pt x="2003578" y="36695"/>
                  </a:lnTo>
                  <a:lnTo>
                    <a:pt x="1960171" y="32366"/>
                  </a:lnTo>
                  <a:lnTo>
                    <a:pt x="1912601" y="28196"/>
                  </a:lnTo>
                  <a:lnTo>
                    <a:pt x="1861067" y="24212"/>
                  </a:lnTo>
                  <a:lnTo>
                    <a:pt x="1805767" y="20439"/>
                  </a:lnTo>
                  <a:lnTo>
                    <a:pt x="1746901" y="16903"/>
                  </a:lnTo>
                  <a:lnTo>
                    <a:pt x="1684667" y="13631"/>
                  </a:lnTo>
                  <a:lnTo>
                    <a:pt x="1619265" y="10646"/>
                  </a:lnTo>
                  <a:lnTo>
                    <a:pt x="1550892" y="7976"/>
                  </a:lnTo>
                  <a:lnTo>
                    <a:pt x="1479748" y="5646"/>
                  </a:lnTo>
                  <a:lnTo>
                    <a:pt x="1406031" y="3682"/>
                  </a:lnTo>
                  <a:lnTo>
                    <a:pt x="1329941" y="2110"/>
                  </a:lnTo>
                  <a:lnTo>
                    <a:pt x="1251676" y="954"/>
                  </a:lnTo>
                  <a:lnTo>
                    <a:pt x="1171436" y="243"/>
                  </a:lnTo>
                  <a:lnTo>
                    <a:pt x="108941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6321" y="2619601"/>
              <a:ext cx="2055495" cy="776605"/>
            </a:xfrm>
            <a:custGeom>
              <a:avLst/>
              <a:gdLst/>
              <a:ahLst/>
              <a:cxnLst/>
              <a:rect l="l" t="t" r="r" b="b"/>
              <a:pathLst>
                <a:path w="2055495" h="776604">
                  <a:moveTo>
                    <a:pt x="1840369" y="0"/>
                  </a:moveTo>
                  <a:lnTo>
                    <a:pt x="0" y="0"/>
                  </a:lnTo>
                  <a:lnTo>
                    <a:pt x="0" y="776389"/>
                  </a:lnTo>
                  <a:lnTo>
                    <a:pt x="1840369" y="776389"/>
                  </a:lnTo>
                  <a:lnTo>
                    <a:pt x="2055063" y="403009"/>
                  </a:lnTo>
                  <a:lnTo>
                    <a:pt x="184036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64864" y="2714681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學測國文、英文、自然之級分總和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32845" y="2425321"/>
            <a:ext cx="2495550" cy="2804795"/>
            <a:chOff x="332845" y="2425321"/>
            <a:chExt cx="2495550" cy="2804795"/>
          </a:xfrm>
        </p:grpSpPr>
        <p:sp>
          <p:nvSpPr>
            <p:cNvPr id="27" name="object 27"/>
            <p:cNvSpPr/>
            <p:nvPr/>
          </p:nvSpPr>
          <p:spPr>
            <a:xfrm>
              <a:off x="1979726" y="3839286"/>
              <a:ext cx="132080" cy="1391285"/>
            </a:xfrm>
            <a:custGeom>
              <a:avLst/>
              <a:gdLst/>
              <a:ahLst/>
              <a:cxnLst/>
              <a:rect l="l" t="t" r="r" b="b"/>
              <a:pathLst>
                <a:path w="132080" h="1391285">
                  <a:moveTo>
                    <a:pt x="131813" y="1276565"/>
                  </a:moveTo>
                  <a:lnTo>
                    <a:pt x="0" y="1276565"/>
                  </a:lnTo>
                  <a:lnTo>
                    <a:pt x="65963" y="1390713"/>
                  </a:lnTo>
                  <a:lnTo>
                    <a:pt x="131813" y="1276565"/>
                  </a:lnTo>
                  <a:close/>
                </a:path>
                <a:path w="132080" h="1391285">
                  <a:moveTo>
                    <a:pt x="131813" y="0"/>
                  </a:moveTo>
                  <a:lnTo>
                    <a:pt x="0" y="0"/>
                  </a:lnTo>
                  <a:lnTo>
                    <a:pt x="65963" y="114147"/>
                  </a:lnTo>
                  <a:lnTo>
                    <a:pt x="13181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900" y="2435352"/>
              <a:ext cx="490727" cy="23926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37417" y="2429893"/>
              <a:ext cx="480059" cy="227329"/>
            </a:xfrm>
            <a:custGeom>
              <a:avLst/>
              <a:gdLst/>
              <a:ahLst/>
              <a:cxnLst/>
              <a:rect l="l" t="t" r="r" b="b"/>
              <a:pathLst>
                <a:path w="480059" h="227330">
                  <a:moveTo>
                    <a:pt x="181432" y="181190"/>
                  </a:moveTo>
                  <a:lnTo>
                    <a:pt x="169252" y="196227"/>
                  </a:lnTo>
                  <a:lnTo>
                    <a:pt x="181962" y="203731"/>
                  </a:lnTo>
                  <a:lnTo>
                    <a:pt x="193363" y="211078"/>
                  </a:lnTo>
                  <a:lnTo>
                    <a:pt x="203460" y="218271"/>
                  </a:lnTo>
                  <a:lnTo>
                    <a:pt x="212255" y="225310"/>
                  </a:lnTo>
                  <a:lnTo>
                    <a:pt x="225425" y="210019"/>
                  </a:lnTo>
                  <a:lnTo>
                    <a:pt x="215638" y="202252"/>
                  </a:lnTo>
                  <a:lnTo>
                    <a:pt x="205043" y="194857"/>
                  </a:lnTo>
                  <a:lnTo>
                    <a:pt x="193640" y="187836"/>
                  </a:lnTo>
                  <a:lnTo>
                    <a:pt x="181432" y="181190"/>
                  </a:lnTo>
                  <a:close/>
                </a:path>
                <a:path w="480059" h="227330">
                  <a:moveTo>
                    <a:pt x="150863" y="176961"/>
                  </a:moveTo>
                  <a:lnTo>
                    <a:pt x="144767" y="176961"/>
                  </a:lnTo>
                  <a:lnTo>
                    <a:pt x="136411" y="185193"/>
                  </a:lnTo>
                  <a:lnTo>
                    <a:pt x="126752" y="193240"/>
                  </a:lnTo>
                  <a:lnTo>
                    <a:pt x="115788" y="201100"/>
                  </a:lnTo>
                  <a:lnTo>
                    <a:pt x="103517" y="208775"/>
                  </a:lnTo>
                  <a:lnTo>
                    <a:pt x="117309" y="224815"/>
                  </a:lnTo>
                  <a:lnTo>
                    <a:pt x="132519" y="214637"/>
                  </a:lnTo>
                  <a:lnTo>
                    <a:pt x="145210" y="204866"/>
                  </a:lnTo>
                  <a:lnTo>
                    <a:pt x="155384" y="195501"/>
                  </a:lnTo>
                  <a:lnTo>
                    <a:pt x="163042" y="186537"/>
                  </a:lnTo>
                  <a:lnTo>
                    <a:pt x="150863" y="176961"/>
                  </a:lnTo>
                  <a:close/>
                </a:path>
                <a:path w="480059" h="227330">
                  <a:moveTo>
                    <a:pt x="216230" y="49085"/>
                  </a:moveTo>
                  <a:lnTo>
                    <a:pt x="117309" y="49085"/>
                  </a:lnTo>
                  <a:lnTo>
                    <a:pt x="117309" y="176961"/>
                  </a:lnTo>
                  <a:lnTo>
                    <a:pt x="216230" y="176961"/>
                  </a:lnTo>
                  <a:lnTo>
                    <a:pt x="216230" y="157327"/>
                  </a:lnTo>
                  <a:lnTo>
                    <a:pt x="137934" y="157327"/>
                  </a:lnTo>
                  <a:lnTo>
                    <a:pt x="137934" y="139179"/>
                  </a:lnTo>
                  <a:lnTo>
                    <a:pt x="216230" y="139179"/>
                  </a:lnTo>
                  <a:lnTo>
                    <a:pt x="216230" y="120675"/>
                  </a:lnTo>
                  <a:lnTo>
                    <a:pt x="137934" y="120675"/>
                  </a:lnTo>
                  <a:lnTo>
                    <a:pt x="137934" y="103149"/>
                  </a:lnTo>
                  <a:lnTo>
                    <a:pt x="216230" y="103149"/>
                  </a:lnTo>
                  <a:lnTo>
                    <a:pt x="216230" y="84505"/>
                  </a:lnTo>
                  <a:lnTo>
                    <a:pt x="137934" y="84505"/>
                  </a:lnTo>
                  <a:lnTo>
                    <a:pt x="137934" y="67729"/>
                  </a:lnTo>
                  <a:lnTo>
                    <a:pt x="216230" y="67729"/>
                  </a:lnTo>
                  <a:lnTo>
                    <a:pt x="216230" y="49085"/>
                  </a:lnTo>
                  <a:close/>
                </a:path>
                <a:path w="480059" h="227330">
                  <a:moveTo>
                    <a:pt x="216230" y="139179"/>
                  </a:moveTo>
                  <a:lnTo>
                    <a:pt x="195719" y="139179"/>
                  </a:lnTo>
                  <a:lnTo>
                    <a:pt x="195719" y="157327"/>
                  </a:lnTo>
                  <a:lnTo>
                    <a:pt x="216230" y="157327"/>
                  </a:lnTo>
                  <a:lnTo>
                    <a:pt x="216230" y="139179"/>
                  </a:lnTo>
                  <a:close/>
                </a:path>
                <a:path w="480059" h="227330">
                  <a:moveTo>
                    <a:pt x="216230" y="103149"/>
                  </a:moveTo>
                  <a:lnTo>
                    <a:pt x="195719" y="103149"/>
                  </a:lnTo>
                  <a:lnTo>
                    <a:pt x="195719" y="120675"/>
                  </a:lnTo>
                  <a:lnTo>
                    <a:pt x="216230" y="120675"/>
                  </a:lnTo>
                  <a:lnTo>
                    <a:pt x="216230" y="103149"/>
                  </a:lnTo>
                  <a:close/>
                </a:path>
                <a:path w="480059" h="227330">
                  <a:moveTo>
                    <a:pt x="216230" y="67729"/>
                  </a:moveTo>
                  <a:lnTo>
                    <a:pt x="195719" y="67729"/>
                  </a:lnTo>
                  <a:lnTo>
                    <a:pt x="195719" y="84505"/>
                  </a:lnTo>
                  <a:lnTo>
                    <a:pt x="216230" y="84505"/>
                  </a:lnTo>
                  <a:lnTo>
                    <a:pt x="216230" y="67729"/>
                  </a:lnTo>
                  <a:close/>
                </a:path>
                <a:path w="480059" h="227330">
                  <a:moveTo>
                    <a:pt x="177584" y="26466"/>
                  </a:moveTo>
                  <a:lnTo>
                    <a:pt x="154216" y="26466"/>
                  </a:lnTo>
                  <a:lnTo>
                    <a:pt x="151345" y="36664"/>
                  </a:lnTo>
                  <a:lnTo>
                    <a:pt x="151231" y="37071"/>
                  </a:lnTo>
                  <a:lnTo>
                    <a:pt x="148742" y="44615"/>
                  </a:lnTo>
                  <a:lnTo>
                    <a:pt x="146761" y="49085"/>
                  </a:lnTo>
                  <a:lnTo>
                    <a:pt x="170002" y="49085"/>
                  </a:lnTo>
                  <a:lnTo>
                    <a:pt x="171907" y="44208"/>
                  </a:lnTo>
                  <a:lnTo>
                    <a:pt x="174434" y="36664"/>
                  </a:lnTo>
                  <a:lnTo>
                    <a:pt x="177584" y="26466"/>
                  </a:lnTo>
                  <a:close/>
                </a:path>
                <a:path w="480059" h="227330">
                  <a:moveTo>
                    <a:pt x="225425" y="5841"/>
                  </a:moveTo>
                  <a:lnTo>
                    <a:pt x="108356" y="5841"/>
                  </a:lnTo>
                  <a:lnTo>
                    <a:pt x="108356" y="26466"/>
                  </a:lnTo>
                  <a:lnTo>
                    <a:pt x="225425" y="26466"/>
                  </a:lnTo>
                  <a:lnTo>
                    <a:pt x="225425" y="5841"/>
                  </a:lnTo>
                  <a:close/>
                </a:path>
                <a:path w="480059" h="227330">
                  <a:moveTo>
                    <a:pt x="66598" y="13550"/>
                  </a:moveTo>
                  <a:lnTo>
                    <a:pt x="47091" y="13550"/>
                  </a:lnTo>
                  <a:lnTo>
                    <a:pt x="47091" y="206921"/>
                  </a:lnTo>
                  <a:lnTo>
                    <a:pt x="66598" y="206921"/>
                  </a:lnTo>
                  <a:lnTo>
                    <a:pt x="66598" y="13550"/>
                  </a:lnTo>
                  <a:close/>
                </a:path>
                <a:path w="480059" h="227330">
                  <a:moveTo>
                    <a:pt x="99161" y="1739"/>
                  </a:moveTo>
                  <a:lnTo>
                    <a:pt x="79400" y="1739"/>
                  </a:lnTo>
                  <a:lnTo>
                    <a:pt x="79400" y="223939"/>
                  </a:lnTo>
                  <a:lnTo>
                    <a:pt x="99161" y="223939"/>
                  </a:lnTo>
                  <a:lnTo>
                    <a:pt x="99161" y="1739"/>
                  </a:lnTo>
                  <a:close/>
                </a:path>
                <a:path w="480059" h="227330">
                  <a:moveTo>
                    <a:pt x="34048" y="1739"/>
                  </a:moveTo>
                  <a:lnTo>
                    <a:pt x="13919" y="1739"/>
                  </a:lnTo>
                  <a:lnTo>
                    <a:pt x="13919" y="128498"/>
                  </a:lnTo>
                  <a:lnTo>
                    <a:pt x="13048" y="151084"/>
                  </a:lnTo>
                  <a:lnTo>
                    <a:pt x="10436" y="172243"/>
                  </a:lnTo>
                  <a:lnTo>
                    <a:pt x="6086" y="191974"/>
                  </a:lnTo>
                  <a:lnTo>
                    <a:pt x="0" y="210273"/>
                  </a:lnTo>
                  <a:lnTo>
                    <a:pt x="18021" y="223443"/>
                  </a:lnTo>
                  <a:lnTo>
                    <a:pt x="25031" y="202643"/>
                  </a:lnTo>
                  <a:lnTo>
                    <a:pt x="30040" y="179885"/>
                  </a:lnTo>
                  <a:lnTo>
                    <a:pt x="33046" y="155170"/>
                  </a:lnTo>
                  <a:lnTo>
                    <a:pt x="34048" y="128498"/>
                  </a:lnTo>
                  <a:lnTo>
                    <a:pt x="34048" y="1739"/>
                  </a:lnTo>
                  <a:close/>
                </a:path>
                <a:path w="480059" h="227330">
                  <a:moveTo>
                    <a:pt x="479679" y="21374"/>
                  </a:moveTo>
                  <a:lnTo>
                    <a:pt x="277368" y="21374"/>
                  </a:lnTo>
                  <a:lnTo>
                    <a:pt x="277263" y="121170"/>
                  </a:lnTo>
                  <a:lnTo>
                    <a:pt x="277015" y="129140"/>
                  </a:lnTo>
                  <a:lnTo>
                    <a:pt x="271716" y="167081"/>
                  </a:lnTo>
                  <a:lnTo>
                    <a:pt x="261311" y="204051"/>
                  </a:lnTo>
                  <a:lnTo>
                    <a:pt x="256984" y="214617"/>
                  </a:lnTo>
                  <a:lnTo>
                    <a:pt x="277622" y="227050"/>
                  </a:lnTo>
                  <a:lnTo>
                    <a:pt x="285463" y="206090"/>
                  </a:lnTo>
                  <a:lnTo>
                    <a:pt x="291596" y="184854"/>
                  </a:lnTo>
                  <a:lnTo>
                    <a:pt x="296022" y="163342"/>
                  </a:lnTo>
                  <a:lnTo>
                    <a:pt x="298742" y="141554"/>
                  </a:lnTo>
                  <a:lnTo>
                    <a:pt x="475830" y="141554"/>
                  </a:lnTo>
                  <a:lnTo>
                    <a:pt x="475830" y="121170"/>
                  </a:lnTo>
                  <a:lnTo>
                    <a:pt x="300240" y="121170"/>
                  </a:lnTo>
                  <a:lnTo>
                    <a:pt x="300240" y="42506"/>
                  </a:lnTo>
                  <a:lnTo>
                    <a:pt x="479679" y="42506"/>
                  </a:lnTo>
                  <a:lnTo>
                    <a:pt x="479679" y="21374"/>
                  </a:lnTo>
                  <a:close/>
                </a:path>
                <a:path w="480059" h="227330">
                  <a:moveTo>
                    <a:pt x="402386" y="141554"/>
                  </a:moveTo>
                  <a:lnTo>
                    <a:pt x="379399" y="141554"/>
                  </a:lnTo>
                  <a:lnTo>
                    <a:pt x="379399" y="199669"/>
                  </a:lnTo>
                  <a:lnTo>
                    <a:pt x="378904" y="200571"/>
                  </a:lnTo>
                  <a:lnTo>
                    <a:pt x="376910" y="202564"/>
                  </a:lnTo>
                  <a:lnTo>
                    <a:pt x="375545" y="203274"/>
                  </a:lnTo>
                  <a:lnTo>
                    <a:pt x="349858" y="203274"/>
                  </a:lnTo>
                  <a:lnTo>
                    <a:pt x="345351" y="203441"/>
                  </a:lnTo>
                  <a:lnTo>
                    <a:pt x="350113" y="223380"/>
                  </a:lnTo>
                  <a:lnTo>
                    <a:pt x="350189" y="223697"/>
                  </a:lnTo>
                  <a:lnTo>
                    <a:pt x="366965" y="223956"/>
                  </a:lnTo>
                  <a:lnTo>
                    <a:pt x="380014" y="223380"/>
                  </a:lnTo>
                  <a:lnTo>
                    <a:pt x="389335" y="221965"/>
                  </a:lnTo>
                  <a:lnTo>
                    <a:pt x="394931" y="219709"/>
                  </a:lnTo>
                  <a:lnTo>
                    <a:pt x="399897" y="216153"/>
                  </a:lnTo>
                  <a:lnTo>
                    <a:pt x="402386" y="211391"/>
                  </a:lnTo>
                  <a:lnTo>
                    <a:pt x="402386" y="141554"/>
                  </a:lnTo>
                  <a:close/>
                </a:path>
                <a:path w="480059" h="227330">
                  <a:moveTo>
                    <a:pt x="475830" y="141554"/>
                  </a:moveTo>
                  <a:lnTo>
                    <a:pt x="450227" y="141554"/>
                  </a:lnTo>
                  <a:lnTo>
                    <a:pt x="446229" y="147959"/>
                  </a:lnTo>
                  <a:lnTo>
                    <a:pt x="441190" y="155003"/>
                  </a:lnTo>
                  <a:lnTo>
                    <a:pt x="435109" y="162685"/>
                  </a:lnTo>
                  <a:lnTo>
                    <a:pt x="427990" y="171005"/>
                  </a:lnTo>
                  <a:lnTo>
                    <a:pt x="447370" y="183299"/>
                  </a:lnTo>
                  <a:lnTo>
                    <a:pt x="454599" y="174538"/>
                  </a:lnTo>
                  <a:lnTo>
                    <a:pt x="461752" y="164660"/>
                  </a:lnTo>
                  <a:lnTo>
                    <a:pt x="468760" y="153772"/>
                  </a:lnTo>
                  <a:lnTo>
                    <a:pt x="475830" y="141554"/>
                  </a:lnTo>
                  <a:close/>
                </a:path>
                <a:path w="480059" h="227330">
                  <a:moveTo>
                    <a:pt x="352425" y="84505"/>
                  </a:moveTo>
                  <a:lnTo>
                    <a:pt x="338391" y="101536"/>
                  </a:lnTo>
                  <a:lnTo>
                    <a:pt x="350326" y="105743"/>
                  </a:lnTo>
                  <a:lnTo>
                    <a:pt x="362030" y="110420"/>
                  </a:lnTo>
                  <a:lnTo>
                    <a:pt x="373504" y="115563"/>
                  </a:lnTo>
                  <a:lnTo>
                    <a:pt x="384746" y="121170"/>
                  </a:lnTo>
                  <a:lnTo>
                    <a:pt x="406857" y="121170"/>
                  </a:lnTo>
                  <a:lnTo>
                    <a:pt x="415061" y="114579"/>
                  </a:lnTo>
                  <a:lnTo>
                    <a:pt x="413321" y="112598"/>
                  </a:lnTo>
                  <a:lnTo>
                    <a:pt x="410362" y="110420"/>
                  </a:lnTo>
                  <a:lnTo>
                    <a:pt x="406120" y="108000"/>
                  </a:lnTo>
                  <a:lnTo>
                    <a:pt x="418931" y="102154"/>
                  </a:lnTo>
                  <a:lnTo>
                    <a:pt x="430564" y="96189"/>
                  </a:lnTo>
                  <a:lnTo>
                    <a:pt x="381508" y="96189"/>
                  </a:lnTo>
                  <a:lnTo>
                    <a:pt x="374190" y="93037"/>
                  </a:lnTo>
                  <a:lnTo>
                    <a:pt x="366904" y="90038"/>
                  </a:lnTo>
                  <a:lnTo>
                    <a:pt x="359649" y="87194"/>
                  </a:lnTo>
                  <a:lnTo>
                    <a:pt x="352425" y="84505"/>
                  </a:lnTo>
                  <a:close/>
                </a:path>
                <a:path w="480059" h="227330">
                  <a:moveTo>
                    <a:pt x="457568" y="60401"/>
                  </a:moveTo>
                  <a:lnTo>
                    <a:pt x="316763" y="60401"/>
                  </a:lnTo>
                  <a:lnTo>
                    <a:pt x="316763" y="80162"/>
                  </a:lnTo>
                  <a:lnTo>
                    <a:pt x="418414" y="80162"/>
                  </a:lnTo>
                  <a:lnTo>
                    <a:pt x="406927" y="85679"/>
                  </a:lnTo>
                  <a:lnTo>
                    <a:pt x="396946" y="90190"/>
                  </a:lnTo>
                  <a:lnTo>
                    <a:pt x="388472" y="93694"/>
                  </a:lnTo>
                  <a:lnTo>
                    <a:pt x="381508" y="96189"/>
                  </a:lnTo>
                  <a:lnTo>
                    <a:pt x="430564" y="96189"/>
                  </a:lnTo>
                  <a:lnTo>
                    <a:pt x="431777" y="95567"/>
                  </a:lnTo>
                  <a:lnTo>
                    <a:pt x="444657" y="88237"/>
                  </a:lnTo>
                  <a:lnTo>
                    <a:pt x="457568" y="80162"/>
                  </a:lnTo>
                  <a:lnTo>
                    <a:pt x="457568" y="60401"/>
                  </a:lnTo>
                  <a:close/>
                </a:path>
                <a:path w="480059" h="227330">
                  <a:moveTo>
                    <a:pt x="378155" y="0"/>
                  </a:moveTo>
                  <a:lnTo>
                    <a:pt x="354164" y="4851"/>
                  </a:lnTo>
                  <a:lnTo>
                    <a:pt x="357149" y="10147"/>
                  </a:lnTo>
                  <a:lnTo>
                    <a:pt x="359879" y="15659"/>
                  </a:lnTo>
                  <a:lnTo>
                    <a:pt x="362369" y="21374"/>
                  </a:lnTo>
                  <a:lnTo>
                    <a:pt x="388099" y="21374"/>
                  </a:lnTo>
                  <a:lnTo>
                    <a:pt x="384365" y="12268"/>
                  </a:lnTo>
                  <a:lnTo>
                    <a:pt x="381050" y="5143"/>
                  </a:lnTo>
                  <a:lnTo>
                    <a:pt x="37815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845" y="2427061"/>
              <a:ext cx="234569" cy="23271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9829" y="2425321"/>
              <a:ext cx="231838" cy="2361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0519" y="2753868"/>
              <a:ext cx="126491" cy="20878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1039" y="2745037"/>
              <a:ext cx="123596" cy="20549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72937" y="3927518"/>
              <a:ext cx="2055495" cy="776605"/>
            </a:xfrm>
            <a:custGeom>
              <a:avLst/>
              <a:gdLst/>
              <a:ahLst/>
              <a:cxnLst/>
              <a:rect l="l" t="t" r="r" b="b"/>
              <a:pathLst>
                <a:path w="2055495" h="776604">
                  <a:moveTo>
                    <a:pt x="1840369" y="0"/>
                  </a:moveTo>
                  <a:lnTo>
                    <a:pt x="0" y="0"/>
                  </a:lnTo>
                  <a:lnTo>
                    <a:pt x="0" y="776389"/>
                  </a:lnTo>
                  <a:lnTo>
                    <a:pt x="1840369" y="776389"/>
                  </a:lnTo>
                  <a:lnTo>
                    <a:pt x="2055063" y="403009"/>
                  </a:lnTo>
                  <a:lnTo>
                    <a:pt x="184036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101904" y="4159759"/>
            <a:ext cx="1397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學測國文級分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96642" y="1066344"/>
            <a:ext cx="5039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solidFill>
                  <a:srgbClr val="181818"/>
                </a:solidFill>
                <a:latin typeface="Microsoft JhengHei"/>
                <a:cs typeface="Microsoft JhengHei"/>
              </a:rPr>
              <a:t>假設最低倍率</a:t>
            </a:r>
            <a:r>
              <a:rPr sz="1800" u="heavy" spc="7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JhengHei"/>
                <a:cs typeface="Microsoft JhengHei"/>
              </a:rPr>
              <a:t>自然級分</a:t>
            </a:r>
            <a:r>
              <a:rPr sz="1800" spc="75" dirty="0">
                <a:solidFill>
                  <a:srgbClr val="181818"/>
                </a:solidFill>
                <a:latin typeface="Microsoft JhengHei"/>
                <a:cs typeface="Microsoft JhengHei"/>
              </a:rPr>
              <a:t>篩選出</a:t>
            </a:r>
            <a:r>
              <a:rPr sz="1800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Microsoft JhengHei"/>
                <a:cs typeface="Microsoft JhengHei"/>
              </a:rPr>
              <a:t>13名</a:t>
            </a:r>
            <a:r>
              <a:rPr sz="1800" spc="-10" dirty="0">
                <a:solidFill>
                  <a:srgbClr val="181818"/>
                </a:solidFill>
                <a:latin typeface="Microsoft JhengHei"/>
                <a:cs typeface="Microsoft JhengHei"/>
              </a:rPr>
              <a:t>考生，超過預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905755" y="1249680"/>
            <a:ext cx="3183890" cy="562610"/>
            <a:chOff x="4905755" y="1249680"/>
            <a:chExt cx="3183890" cy="562610"/>
          </a:xfrm>
        </p:grpSpPr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05755" y="1249680"/>
              <a:ext cx="1946147" cy="5623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5288" y="1249680"/>
              <a:ext cx="614171" cy="56235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52844" y="1249680"/>
              <a:ext cx="1036319" cy="56235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32548" y="1249680"/>
              <a:ext cx="428243" cy="56235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04176" y="1249680"/>
              <a:ext cx="585215" cy="562355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731007" y="1524000"/>
            <a:ext cx="1725295" cy="562610"/>
            <a:chOff x="2731007" y="1524000"/>
            <a:chExt cx="1725295" cy="562610"/>
          </a:xfrm>
        </p:grpSpPr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31007" y="1524000"/>
              <a:ext cx="595883" cy="5623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70275" y="1524000"/>
              <a:ext cx="489203" cy="56235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02863" y="1524000"/>
              <a:ext cx="534923" cy="56235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81171" y="1524000"/>
              <a:ext cx="835151" cy="5623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59708" y="1524000"/>
              <a:ext cx="620267" cy="56235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3359" y="1524000"/>
              <a:ext cx="432815" cy="562355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88587" y="1314815"/>
            <a:ext cx="7673975" cy="874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2380"/>
              </a:lnSpc>
              <a:spcBef>
                <a:spcPts val="105"/>
              </a:spcBef>
            </a:pPr>
            <a:r>
              <a:rPr sz="3000" b="1" spc="-52" baseline="-12500" dirty="0">
                <a:latin typeface="Microsoft JhengHei"/>
                <a:cs typeface="Microsoft JhengHei"/>
              </a:rPr>
              <a:t>同級分超額篩選方式： </a:t>
            </a:r>
            <a:r>
              <a:rPr sz="1800" spc="-15" dirty="0">
                <a:solidFill>
                  <a:srgbClr val="181818"/>
                </a:solidFill>
                <a:latin typeface="Microsoft JhengHei"/>
                <a:cs typeface="Microsoft JhengHei"/>
              </a:rPr>
              <a:t>計甄試人數</a:t>
            </a:r>
            <a:r>
              <a:rPr sz="1800" spc="-10" dirty="0">
                <a:solidFill>
                  <a:srgbClr val="181818"/>
                </a:solidFill>
                <a:latin typeface="Microsoft JhengHei"/>
                <a:cs typeface="Microsoft JhengHei"/>
              </a:rPr>
              <a:t>9</a:t>
            </a:r>
            <a:r>
              <a:rPr sz="1800" spc="-15" dirty="0">
                <a:solidFill>
                  <a:srgbClr val="181818"/>
                </a:solidFill>
                <a:latin typeface="Microsoft JhengHei"/>
                <a:cs typeface="Microsoft JhengHei"/>
              </a:rPr>
              <a:t>名，則以自然最低級分為</a:t>
            </a:r>
            <a:r>
              <a:rPr sz="1800" spc="-40" dirty="0">
                <a:solidFill>
                  <a:srgbClr val="181818"/>
                </a:solidFill>
                <a:latin typeface="Microsoft JhengHei"/>
                <a:cs typeface="Microsoft JhengHei"/>
              </a:rPr>
              <a:t>13</a:t>
            </a:r>
            <a:r>
              <a:rPr sz="1800" spc="-30" dirty="0">
                <a:solidFill>
                  <a:srgbClr val="181818"/>
                </a:solidFill>
                <a:latin typeface="Microsoft JhengHei"/>
                <a:cs typeface="Microsoft JhengHei"/>
              </a:rPr>
              <a:t>級分者(考</a:t>
            </a:r>
            <a:endParaRPr sz="1800">
              <a:latin typeface="Microsoft JhengHei"/>
              <a:cs typeface="Microsoft JhengHei"/>
            </a:endParaRPr>
          </a:p>
          <a:p>
            <a:pPr marL="2620010" marR="30480">
              <a:lnSpc>
                <a:spcPts val="2160"/>
              </a:lnSpc>
              <a:spcBef>
                <a:spcPts val="50"/>
              </a:spcBef>
            </a:pPr>
            <a:r>
              <a:rPr sz="1800" spc="80" dirty="0">
                <a:solidFill>
                  <a:srgbClr val="181818"/>
                </a:solidFill>
                <a:latin typeface="Microsoft JhengHei"/>
                <a:cs typeface="Microsoft JhengHei"/>
              </a:rPr>
              <a:t>生</a:t>
            </a:r>
            <a:r>
              <a:rPr sz="1800" dirty="0">
                <a:solidFill>
                  <a:srgbClr val="181818"/>
                </a:solidFill>
                <a:latin typeface="Microsoft JhengHei"/>
                <a:cs typeface="Microsoft JhengHei"/>
              </a:rPr>
              <a:t>5~</a:t>
            </a:r>
            <a:r>
              <a:rPr sz="1800" spc="80" dirty="0">
                <a:solidFill>
                  <a:srgbClr val="181818"/>
                </a:solidFill>
                <a:latin typeface="Microsoft JhengHei"/>
                <a:cs typeface="Microsoft JhengHei"/>
              </a:rPr>
              <a:t>考生</a:t>
            </a:r>
            <a:r>
              <a:rPr sz="1800" dirty="0">
                <a:solidFill>
                  <a:srgbClr val="181818"/>
                </a:solidFill>
                <a:latin typeface="Microsoft JhengHei"/>
                <a:cs typeface="Microsoft JhengHei"/>
              </a:rPr>
              <a:t>13)，依</a:t>
            </a:r>
            <a:r>
              <a:rPr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JhengHei"/>
                <a:cs typeface="Microsoft JhengHei"/>
              </a:rPr>
              <a:t>該系同級分(分數)超額篩選之順</a:t>
            </a:r>
            <a:r>
              <a:rPr sz="1800" u="heavy" spc="5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JhengHei"/>
                <a:cs typeface="Microsoft JhengHei"/>
              </a:rPr>
              <a:t>                           </a:t>
            </a:r>
            <a:r>
              <a:rPr sz="1800"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JhengHei"/>
                <a:cs typeface="Microsoft JhengHei"/>
              </a:rPr>
              <a:t>序</a:t>
            </a:r>
            <a:r>
              <a:rPr sz="1800" spc="-50" dirty="0">
                <a:solidFill>
                  <a:srgbClr val="181818"/>
                </a:solidFill>
                <a:latin typeface="Microsoft JhengHei"/>
                <a:cs typeface="Microsoft JhengHei"/>
              </a:rPr>
              <a:t>進行同級分(超額)篩選。</a:t>
            </a:r>
            <a:endParaRPr sz="1800">
              <a:latin typeface="Microsoft JhengHei"/>
              <a:cs typeface="Microsoft JhengHei"/>
            </a:endParaRPr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8075017" y="1200604"/>
          <a:ext cx="3523614" cy="4998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6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6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6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6880">
                <a:tc gridSpan="5">
                  <a:txBody>
                    <a:bodyPr/>
                    <a:lstStyle/>
                    <a:p>
                      <a:pPr marL="950594"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級分高低排序結果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64E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864EA9"/>
                    </a:solidFill>
                  </a:tcPr>
                </a:tc>
                <a:tc>
                  <a:txBody>
                    <a:bodyPr/>
                    <a:lstStyle/>
                    <a:p>
                      <a:pPr marL="150495" marR="14224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00" b="1" spc="-4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自然級分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82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864E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順序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864E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順序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2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864E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順序</a:t>
                      </a:r>
                      <a:r>
                        <a:rPr sz="1600" b="1" spc="-5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3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864E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1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15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334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14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14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4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14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5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*38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6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*38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7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*37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8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36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*12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5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9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36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11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*12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25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10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36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11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*12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25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11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36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11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*12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25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12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35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10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考生</a:t>
                      </a:r>
                      <a:r>
                        <a:rPr sz="1200" spc="-25" dirty="0">
                          <a:solidFill>
                            <a:srgbClr val="181818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b="1" spc="-25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13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EEE6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25" dirty="0">
                          <a:latin typeface="Microsoft JhengHei"/>
                          <a:cs typeface="Microsoft JhengHei"/>
                        </a:rPr>
                        <a:t>34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200" spc="-50" dirty="0">
                          <a:latin typeface="Microsoft JhengHei"/>
                          <a:cs typeface="Microsoft JhengHei"/>
                        </a:rPr>
                        <a:t>9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64EA9"/>
                      </a:solidFill>
                      <a:prstDash val="solid"/>
                    </a:lnL>
                    <a:lnR w="12700">
                      <a:solidFill>
                        <a:srgbClr val="864EA9"/>
                      </a:solidFill>
                      <a:prstDash val="solid"/>
                    </a:lnR>
                    <a:lnT w="12700">
                      <a:solidFill>
                        <a:srgbClr val="864EA9"/>
                      </a:solidFill>
                      <a:prstDash val="solid"/>
                    </a:lnT>
                    <a:lnB w="12700">
                      <a:solidFill>
                        <a:srgbClr val="864EA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2" name="object 52"/>
          <p:cNvSpPr txBox="1"/>
          <p:nvPr/>
        </p:nvSpPr>
        <p:spPr>
          <a:xfrm>
            <a:off x="5805589" y="2475153"/>
            <a:ext cx="2132330" cy="1092835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13335" rIns="0" bIns="0" rtlCol="0">
            <a:spAutoFit/>
          </a:bodyPr>
          <a:lstStyle/>
          <a:p>
            <a:pPr marL="71755" marR="45720" algn="just">
              <a:lnSpc>
                <a:spcPct val="104099"/>
              </a:lnSpc>
              <a:spcBef>
                <a:spcPts val="105"/>
              </a:spcBef>
            </a:pPr>
            <a:r>
              <a:rPr sz="1600" dirty="0">
                <a:solidFill>
                  <a:srgbClr val="181818"/>
                </a:solidFill>
                <a:latin typeface="Microsoft JhengHei"/>
                <a:cs typeface="Microsoft JhengHei"/>
              </a:rPr>
              <a:t>考生8~考生11</a:t>
            </a:r>
            <a:r>
              <a:rPr sz="1600" spc="-20" dirty="0">
                <a:solidFill>
                  <a:srgbClr val="181818"/>
                </a:solidFill>
                <a:latin typeface="Microsoft JhengHei"/>
                <a:cs typeface="Microsoft JhengHei"/>
              </a:rPr>
              <a:t>之級分</a:t>
            </a:r>
            <a:r>
              <a:rPr sz="1600" spc="100" dirty="0">
                <a:solidFill>
                  <a:srgbClr val="181818"/>
                </a:solidFill>
                <a:latin typeface="Microsoft JhengHei"/>
                <a:cs typeface="Microsoft JhengHei"/>
              </a:rPr>
              <a:t>總和相同為</a:t>
            </a:r>
            <a:r>
              <a:rPr sz="1600" spc="60" dirty="0">
                <a:solidFill>
                  <a:srgbClr val="181818"/>
                </a:solidFill>
                <a:latin typeface="Microsoft JhengHei"/>
                <a:cs typeface="Microsoft JhengHei"/>
              </a:rPr>
              <a:t>36</a:t>
            </a:r>
            <a:r>
              <a:rPr sz="1600" spc="50" dirty="0">
                <a:solidFill>
                  <a:srgbClr val="181818"/>
                </a:solidFill>
                <a:latin typeface="Microsoft JhengHei"/>
                <a:cs typeface="Microsoft JhengHei"/>
              </a:rPr>
              <a:t>級分，</a:t>
            </a:r>
            <a:r>
              <a:rPr sz="1600" spc="125" dirty="0">
                <a:solidFill>
                  <a:srgbClr val="181818"/>
                </a:solidFill>
                <a:latin typeface="Microsoft JhengHei"/>
                <a:cs typeface="Microsoft JhengHei"/>
              </a:rPr>
              <a:t>仍超過預計甄試人數</a:t>
            </a:r>
            <a:endParaRPr sz="1600">
              <a:latin typeface="Microsoft JhengHei"/>
              <a:cs typeface="Microsoft JhengHei"/>
            </a:endParaRPr>
          </a:p>
          <a:p>
            <a:pPr marL="71755">
              <a:lnSpc>
                <a:spcPct val="100000"/>
              </a:lnSpc>
              <a:spcBef>
                <a:spcPts val="85"/>
              </a:spcBef>
            </a:pPr>
            <a:r>
              <a:rPr sz="1600" spc="-25" dirty="0">
                <a:solidFill>
                  <a:srgbClr val="181818"/>
                </a:solidFill>
                <a:latin typeface="Microsoft JhengHei"/>
                <a:cs typeface="Microsoft JhengHei"/>
              </a:rPr>
              <a:t>，故進行順序</a:t>
            </a:r>
            <a:r>
              <a:rPr sz="1600" spc="-10" dirty="0">
                <a:solidFill>
                  <a:srgbClr val="181818"/>
                </a:solidFill>
                <a:latin typeface="Microsoft JhengHei"/>
                <a:cs typeface="Microsoft JhengHei"/>
              </a:rPr>
              <a:t>2</a:t>
            </a:r>
            <a:r>
              <a:rPr sz="1600" spc="-35" dirty="0">
                <a:solidFill>
                  <a:srgbClr val="181818"/>
                </a:solidFill>
                <a:latin typeface="Microsoft JhengHei"/>
                <a:cs typeface="Microsoft JhengHei"/>
              </a:rPr>
              <a:t>篩選。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805589" y="5115788"/>
            <a:ext cx="2132330" cy="1366520"/>
          </a:xfrm>
          <a:prstGeom prst="rect">
            <a:avLst/>
          </a:prstGeom>
          <a:solidFill>
            <a:srgbClr val="E1EFD9"/>
          </a:solidFill>
        </p:spPr>
        <p:txBody>
          <a:bodyPr vert="horz" wrap="square" lIns="0" tIns="61594" rIns="0" bIns="0" rtlCol="0">
            <a:spAutoFit/>
          </a:bodyPr>
          <a:lstStyle/>
          <a:p>
            <a:pPr marL="71755" marR="45720" algn="just">
              <a:lnSpc>
                <a:spcPct val="100000"/>
              </a:lnSpc>
              <a:spcBef>
                <a:spcPts val="484"/>
              </a:spcBef>
            </a:pPr>
            <a:r>
              <a:rPr sz="1600" dirty="0">
                <a:solidFill>
                  <a:srgbClr val="181818"/>
                </a:solidFill>
                <a:latin typeface="Microsoft JhengHei"/>
                <a:cs typeface="Microsoft JhengHei"/>
              </a:rPr>
              <a:t>考生</a:t>
            </a:r>
            <a:r>
              <a:rPr sz="1600" spc="50" dirty="0">
                <a:solidFill>
                  <a:srgbClr val="181818"/>
                </a:solidFill>
                <a:latin typeface="Microsoft JhengHei"/>
                <a:cs typeface="Microsoft JhengHei"/>
              </a:rPr>
              <a:t>9~</a:t>
            </a:r>
            <a:r>
              <a:rPr sz="1600" dirty="0">
                <a:solidFill>
                  <a:srgbClr val="181818"/>
                </a:solidFill>
                <a:latin typeface="Microsoft JhengHei"/>
                <a:cs typeface="Microsoft JhengHei"/>
              </a:rPr>
              <a:t>考生</a:t>
            </a:r>
            <a:r>
              <a:rPr sz="1600" spc="50" dirty="0">
                <a:solidFill>
                  <a:srgbClr val="181818"/>
                </a:solidFill>
                <a:latin typeface="Microsoft JhengHei"/>
                <a:cs typeface="Microsoft JhengHei"/>
              </a:rPr>
              <a:t>11</a:t>
            </a:r>
            <a:r>
              <a:rPr sz="1600" spc="-20" dirty="0">
                <a:solidFill>
                  <a:srgbClr val="181818"/>
                </a:solidFill>
                <a:latin typeface="Microsoft JhengHei"/>
                <a:cs typeface="Microsoft JhengHei"/>
              </a:rPr>
              <a:t>之英文</a:t>
            </a:r>
            <a:r>
              <a:rPr sz="1600" spc="85" dirty="0">
                <a:solidFill>
                  <a:srgbClr val="181818"/>
                </a:solidFill>
                <a:latin typeface="Microsoft JhengHei"/>
                <a:cs typeface="Microsoft JhengHei"/>
              </a:rPr>
              <a:t>級分相同為</a:t>
            </a:r>
            <a:r>
              <a:rPr sz="1600" spc="114" dirty="0">
                <a:solidFill>
                  <a:srgbClr val="181818"/>
                </a:solidFill>
                <a:latin typeface="Microsoft JhengHei"/>
                <a:cs typeface="Microsoft JhengHei"/>
              </a:rPr>
              <a:t>12</a:t>
            </a:r>
            <a:r>
              <a:rPr sz="1600" spc="40" dirty="0">
                <a:solidFill>
                  <a:srgbClr val="181818"/>
                </a:solidFill>
                <a:latin typeface="Microsoft JhengHei"/>
                <a:cs typeface="Microsoft JhengHei"/>
              </a:rPr>
              <a:t>級分，</a:t>
            </a:r>
            <a:r>
              <a:rPr sz="1600" spc="125" dirty="0">
                <a:solidFill>
                  <a:srgbClr val="181818"/>
                </a:solidFill>
                <a:latin typeface="Microsoft JhengHei"/>
                <a:cs typeface="Microsoft JhengHei"/>
              </a:rPr>
              <a:t>因已篩選至最後順序</a:t>
            </a:r>
            <a:endParaRPr sz="1600">
              <a:latin typeface="Microsoft JhengHei"/>
              <a:cs typeface="Microsoft JhengHei"/>
            </a:endParaRPr>
          </a:p>
          <a:p>
            <a:pPr marL="71755" marR="46990">
              <a:lnSpc>
                <a:spcPct val="100000"/>
              </a:lnSpc>
            </a:pPr>
            <a:r>
              <a:rPr sz="1600" spc="70" dirty="0">
                <a:solidFill>
                  <a:srgbClr val="181818"/>
                </a:solidFill>
                <a:latin typeface="Microsoft JhengHei"/>
                <a:cs typeface="Microsoft JhengHei"/>
              </a:rPr>
              <a:t>， 故一律通過第一階</a:t>
            </a:r>
            <a:r>
              <a:rPr sz="1600" spc="-35" dirty="0">
                <a:solidFill>
                  <a:srgbClr val="181818"/>
                </a:solidFill>
                <a:latin typeface="Microsoft JhengHei"/>
                <a:cs typeface="Microsoft JhengHei"/>
              </a:rPr>
              <a:t>段篩選。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808217" y="3851198"/>
            <a:ext cx="2140585" cy="1073785"/>
          </a:xfrm>
          <a:prstGeom prst="rect">
            <a:avLst/>
          </a:prstGeom>
          <a:solidFill>
            <a:srgbClr val="EEE6F4"/>
          </a:solidFill>
        </p:spPr>
        <p:txBody>
          <a:bodyPr vert="horz" wrap="square" lIns="0" tIns="13335" rIns="0" bIns="0" rtlCol="0">
            <a:spAutoFit/>
          </a:bodyPr>
          <a:lstStyle/>
          <a:p>
            <a:pPr marL="71755" marR="45085" algn="just">
              <a:lnSpc>
                <a:spcPct val="104099"/>
              </a:lnSpc>
              <a:spcBef>
                <a:spcPts val="105"/>
              </a:spcBef>
            </a:pPr>
            <a:r>
              <a:rPr sz="1600" spc="50" dirty="0">
                <a:solidFill>
                  <a:srgbClr val="181818"/>
                </a:solidFill>
                <a:latin typeface="Microsoft JhengHei"/>
                <a:cs typeface="Microsoft JhengHei"/>
              </a:rPr>
              <a:t>考生</a:t>
            </a:r>
            <a:r>
              <a:rPr sz="1600" dirty="0">
                <a:solidFill>
                  <a:srgbClr val="181818"/>
                </a:solidFill>
                <a:latin typeface="Microsoft JhengHei"/>
                <a:cs typeface="Microsoft JhengHei"/>
              </a:rPr>
              <a:t>9~</a:t>
            </a:r>
            <a:r>
              <a:rPr sz="1600" spc="50" dirty="0">
                <a:solidFill>
                  <a:srgbClr val="181818"/>
                </a:solidFill>
                <a:latin typeface="Microsoft JhengHei"/>
                <a:cs typeface="Microsoft JhengHei"/>
              </a:rPr>
              <a:t>考生</a:t>
            </a:r>
            <a:r>
              <a:rPr sz="1600" dirty="0">
                <a:solidFill>
                  <a:srgbClr val="181818"/>
                </a:solidFill>
                <a:latin typeface="Microsoft JhengHei"/>
                <a:cs typeface="Microsoft JhengHei"/>
              </a:rPr>
              <a:t>11</a:t>
            </a:r>
            <a:r>
              <a:rPr sz="1600" spc="30" dirty="0">
                <a:solidFill>
                  <a:srgbClr val="181818"/>
                </a:solidFill>
                <a:latin typeface="Microsoft JhengHei"/>
                <a:cs typeface="Microsoft JhengHei"/>
              </a:rPr>
              <a:t>之國文</a:t>
            </a:r>
            <a:r>
              <a:rPr sz="1600" spc="110" dirty="0">
                <a:solidFill>
                  <a:srgbClr val="181818"/>
                </a:solidFill>
                <a:latin typeface="Microsoft JhengHei"/>
                <a:cs typeface="Microsoft JhengHei"/>
              </a:rPr>
              <a:t>級分相同為</a:t>
            </a:r>
            <a:r>
              <a:rPr sz="1600" spc="65" dirty="0">
                <a:solidFill>
                  <a:srgbClr val="181818"/>
                </a:solidFill>
                <a:latin typeface="Microsoft JhengHei"/>
                <a:cs typeface="Microsoft JhengHei"/>
              </a:rPr>
              <a:t>11</a:t>
            </a:r>
            <a:r>
              <a:rPr sz="1600" spc="55" dirty="0">
                <a:solidFill>
                  <a:srgbClr val="181818"/>
                </a:solidFill>
                <a:latin typeface="Microsoft JhengHei"/>
                <a:cs typeface="Microsoft JhengHei"/>
              </a:rPr>
              <a:t>級分，</a:t>
            </a:r>
            <a:r>
              <a:rPr sz="1600" spc="135" dirty="0">
                <a:solidFill>
                  <a:srgbClr val="181818"/>
                </a:solidFill>
                <a:latin typeface="Microsoft JhengHei"/>
                <a:cs typeface="Microsoft JhengHei"/>
              </a:rPr>
              <a:t>仍超過預計甄試人數</a:t>
            </a:r>
            <a:endParaRPr sz="1600">
              <a:latin typeface="Microsoft JhengHei"/>
              <a:cs typeface="Microsoft JhengHei"/>
            </a:endParaRPr>
          </a:p>
          <a:p>
            <a:pPr marL="71755">
              <a:lnSpc>
                <a:spcPct val="100000"/>
              </a:lnSpc>
              <a:spcBef>
                <a:spcPts val="85"/>
              </a:spcBef>
            </a:pPr>
            <a:r>
              <a:rPr sz="1600" spc="-25" dirty="0">
                <a:solidFill>
                  <a:srgbClr val="181818"/>
                </a:solidFill>
                <a:latin typeface="Microsoft JhengHei"/>
                <a:cs typeface="Microsoft JhengHei"/>
              </a:rPr>
              <a:t>，故進行順序</a:t>
            </a:r>
            <a:r>
              <a:rPr sz="1600" spc="-10" dirty="0">
                <a:solidFill>
                  <a:srgbClr val="181818"/>
                </a:solidFill>
                <a:latin typeface="Microsoft JhengHei"/>
                <a:cs typeface="Microsoft JhengHei"/>
              </a:rPr>
              <a:t>3</a:t>
            </a:r>
            <a:r>
              <a:rPr sz="1600" spc="-35" dirty="0">
                <a:solidFill>
                  <a:srgbClr val="181818"/>
                </a:solidFill>
                <a:latin typeface="Microsoft JhengHei"/>
                <a:cs typeface="Microsoft JhengHei"/>
              </a:rPr>
              <a:t>篩選。</a:t>
            </a:r>
            <a:endParaRPr sz="1600">
              <a:latin typeface="Microsoft JhengHei"/>
              <a:cs typeface="Microsoft JhengHe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32343" y="3748252"/>
            <a:ext cx="5229225" cy="3081020"/>
            <a:chOff x="332343" y="3748252"/>
            <a:chExt cx="5229225" cy="3081020"/>
          </a:xfrm>
        </p:grpSpPr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2900" y="3758184"/>
              <a:ext cx="490727" cy="239267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37417" y="3752824"/>
              <a:ext cx="480059" cy="227329"/>
            </a:xfrm>
            <a:custGeom>
              <a:avLst/>
              <a:gdLst/>
              <a:ahLst/>
              <a:cxnLst/>
              <a:rect l="l" t="t" r="r" b="b"/>
              <a:pathLst>
                <a:path w="480059" h="227329">
                  <a:moveTo>
                    <a:pt x="181432" y="181190"/>
                  </a:moveTo>
                  <a:lnTo>
                    <a:pt x="169252" y="196227"/>
                  </a:lnTo>
                  <a:lnTo>
                    <a:pt x="181962" y="203731"/>
                  </a:lnTo>
                  <a:lnTo>
                    <a:pt x="193363" y="211078"/>
                  </a:lnTo>
                  <a:lnTo>
                    <a:pt x="203460" y="218271"/>
                  </a:lnTo>
                  <a:lnTo>
                    <a:pt x="212255" y="225310"/>
                  </a:lnTo>
                  <a:lnTo>
                    <a:pt x="225425" y="210019"/>
                  </a:lnTo>
                  <a:lnTo>
                    <a:pt x="215638" y="202252"/>
                  </a:lnTo>
                  <a:lnTo>
                    <a:pt x="205043" y="194857"/>
                  </a:lnTo>
                  <a:lnTo>
                    <a:pt x="193640" y="187836"/>
                  </a:lnTo>
                  <a:lnTo>
                    <a:pt x="181432" y="181190"/>
                  </a:lnTo>
                  <a:close/>
                </a:path>
                <a:path w="480059" h="227329">
                  <a:moveTo>
                    <a:pt x="150863" y="176961"/>
                  </a:moveTo>
                  <a:lnTo>
                    <a:pt x="144767" y="176961"/>
                  </a:lnTo>
                  <a:lnTo>
                    <a:pt x="136411" y="185193"/>
                  </a:lnTo>
                  <a:lnTo>
                    <a:pt x="126752" y="193240"/>
                  </a:lnTo>
                  <a:lnTo>
                    <a:pt x="115788" y="201100"/>
                  </a:lnTo>
                  <a:lnTo>
                    <a:pt x="103517" y="208775"/>
                  </a:lnTo>
                  <a:lnTo>
                    <a:pt x="117309" y="224815"/>
                  </a:lnTo>
                  <a:lnTo>
                    <a:pt x="132519" y="214637"/>
                  </a:lnTo>
                  <a:lnTo>
                    <a:pt x="145210" y="204866"/>
                  </a:lnTo>
                  <a:lnTo>
                    <a:pt x="155384" y="195501"/>
                  </a:lnTo>
                  <a:lnTo>
                    <a:pt x="163042" y="186537"/>
                  </a:lnTo>
                  <a:lnTo>
                    <a:pt x="150863" y="176961"/>
                  </a:lnTo>
                  <a:close/>
                </a:path>
                <a:path w="480059" h="227329">
                  <a:moveTo>
                    <a:pt x="216230" y="49085"/>
                  </a:moveTo>
                  <a:lnTo>
                    <a:pt x="117309" y="49085"/>
                  </a:lnTo>
                  <a:lnTo>
                    <a:pt x="117309" y="176961"/>
                  </a:lnTo>
                  <a:lnTo>
                    <a:pt x="216230" y="176961"/>
                  </a:lnTo>
                  <a:lnTo>
                    <a:pt x="216230" y="157327"/>
                  </a:lnTo>
                  <a:lnTo>
                    <a:pt x="137934" y="157327"/>
                  </a:lnTo>
                  <a:lnTo>
                    <a:pt x="137934" y="139179"/>
                  </a:lnTo>
                  <a:lnTo>
                    <a:pt x="216230" y="139179"/>
                  </a:lnTo>
                  <a:lnTo>
                    <a:pt x="216230" y="120675"/>
                  </a:lnTo>
                  <a:lnTo>
                    <a:pt x="137934" y="120675"/>
                  </a:lnTo>
                  <a:lnTo>
                    <a:pt x="137934" y="103149"/>
                  </a:lnTo>
                  <a:lnTo>
                    <a:pt x="216230" y="103149"/>
                  </a:lnTo>
                  <a:lnTo>
                    <a:pt x="216230" y="84505"/>
                  </a:lnTo>
                  <a:lnTo>
                    <a:pt x="137934" y="84505"/>
                  </a:lnTo>
                  <a:lnTo>
                    <a:pt x="137934" y="67729"/>
                  </a:lnTo>
                  <a:lnTo>
                    <a:pt x="216230" y="67729"/>
                  </a:lnTo>
                  <a:lnTo>
                    <a:pt x="216230" y="49085"/>
                  </a:lnTo>
                  <a:close/>
                </a:path>
                <a:path w="480059" h="227329">
                  <a:moveTo>
                    <a:pt x="216230" y="139179"/>
                  </a:moveTo>
                  <a:lnTo>
                    <a:pt x="195719" y="139179"/>
                  </a:lnTo>
                  <a:lnTo>
                    <a:pt x="195719" y="157327"/>
                  </a:lnTo>
                  <a:lnTo>
                    <a:pt x="216230" y="157327"/>
                  </a:lnTo>
                  <a:lnTo>
                    <a:pt x="216230" y="139179"/>
                  </a:lnTo>
                  <a:close/>
                </a:path>
                <a:path w="480059" h="227329">
                  <a:moveTo>
                    <a:pt x="216230" y="103149"/>
                  </a:moveTo>
                  <a:lnTo>
                    <a:pt x="195719" y="103149"/>
                  </a:lnTo>
                  <a:lnTo>
                    <a:pt x="195719" y="120675"/>
                  </a:lnTo>
                  <a:lnTo>
                    <a:pt x="216230" y="120675"/>
                  </a:lnTo>
                  <a:lnTo>
                    <a:pt x="216230" y="103149"/>
                  </a:lnTo>
                  <a:close/>
                </a:path>
                <a:path w="480059" h="227329">
                  <a:moveTo>
                    <a:pt x="216230" y="67729"/>
                  </a:moveTo>
                  <a:lnTo>
                    <a:pt x="195719" y="67729"/>
                  </a:lnTo>
                  <a:lnTo>
                    <a:pt x="195719" y="84505"/>
                  </a:lnTo>
                  <a:lnTo>
                    <a:pt x="216230" y="84505"/>
                  </a:lnTo>
                  <a:lnTo>
                    <a:pt x="216230" y="67729"/>
                  </a:lnTo>
                  <a:close/>
                </a:path>
                <a:path w="480059" h="227329">
                  <a:moveTo>
                    <a:pt x="177584" y="26466"/>
                  </a:moveTo>
                  <a:lnTo>
                    <a:pt x="154216" y="26466"/>
                  </a:lnTo>
                  <a:lnTo>
                    <a:pt x="151345" y="36664"/>
                  </a:lnTo>
                  <a:lnTo>
                    <a:pt x="151231" y="37071"/>
                  </a:lnTo>
                  <a:lnTo>
                    <a:pt x="148742" y="44615"/>
                  </a:lnTo>
                  <a:lnTo>
                    <a:pt x="146761" y="49085"/>
                  </a:lnTo>
                  <a:lnTo>
                    <a:pt x="170002" y="49085"/>
                  </a:lnTo>
                  <a:lnTo>
                    <a:pt x="171907" y="44208"/>
                  </a:lnTo>
                  <a:lnTo>
                    <a:pt x="174434" y="36664"/>
                  </a:lnTo>
                  <a:lnTo>
                    <a:pt x="177584" y="26466"/>
                  </a:lnTo>
                  <a:close/>
                </a:path>
                <a:path w="480059" h="227329">
                  <a:moveTo>
                    <a:pt x="225425" y="5841"/>
                  </a:moveTo>
                  <a:lnTo>
                    <a:pt x="108356" y="5841"/>
                  </a:lnTo>
                  <a:lnTo>
                    <a:pt x="108356" y="26466"/>
                  </a:lnTo>
                  <a:lnTo>
                    <a:pt x="225425" y="26466"/>
                  </a:lnTo>
                  <a:lnTo>
                    <a:pt x="225425" y="5841"/>
                  </a:lnTo>
                  <a:close/>
                </a:path>
                <a:path w="480059" h="227329">
                  <a:moveTo>
                    <a:pt x="66598" y="13550"/>
                  </a:moveTo>
                  <a:lnTo>
                    <a:pt x="47091" y="13550"/>
                  </a:lnTo>
                  <a:lnTo>
                    <a:pt x="47091" y="206921"/>
                  </a:lnTo>
                  <a:lnTo>
                    <a:pt x="66598" y="206921"/>
                  </a:lnTo>
                  <a:lnTo>
                    <a:pt x="66598" y="13550"/>
                  </a:lnTo>
                  <a:close/>
                </a:path>
                <a:path w="480059" h="227329">
                  <a:moveTo>
                    <a:pt x="99161" y="1739"/>
                  </a:moveTo>
                  <a:lnTo>
                    <a:pt x="79400" y="1739"/>
                  </a:lnTo>
                  <a:lnTo>
                    <a:pt x="79400" y="223939"/>
                  </a:lnTo>
                  <a:lnTo>
                    <a:pt x="99161" y="223939"/>
                  </a:lnTo>
                  <a:lnTo>
                    <a:pt x="99161" y="1739"/>
                  </a:lnTo>
                  <a:close/>
                </a:path>
                <a:path w="480059" h="227329">
                  <a:moveTo>
                    <a:pt x="34048" y="1739"/>
                  </a:moveTo>
                  <a:lnTo>
                    <a:pt x="13919" y="1739"/>
                  </a:lnTo>
                  <a:lnTo>
                    <a:pt x="13919" y="128498"/>
                  </a:lnTo>
                  <a:lnTo>
                    <a:pt x="13048" y="151084"/>
                  </a:lnTo>
                  <a:lnTo>
                    <a:pt x="10436" y="172243"/>
                  </a:lnTo>
                  <a:lnTo>
                    <a:pt x="6086" y="191974"/>
                  </a:lnTo>
                  <a:lnTo>
                    <a:pt x="0" y="210273"/>
                  </a:lnTo>
                  <a:lnTo>
                    <a:pt x="18021" y="223443"/>
                  </a:lnTo>
                  <a:lnTo>
                    <a:pt x="25031" y="202643"/>
                  </a:lnTo>
                  <a:lnTo>
                    <a:pt x="30040" y="179885"/>
                  </a:lnTo>
                  <a:lnTo>
                    <a:pt x="33046" y="155170"/>
                  </a:lnTo>
                  <a:lnTo>
                    <a:pt x="34048" y="128498"/>
                  </a:lnTo>
                  <a:lnTo>
                    <a:pt x="34048" y="1739"/>
                  </a:lnTo>
                  <a:close/>
                </a:path>
                <a:path w="480059" h="227329">
                  <a:moveTo>
                    <a:pt x="479679" y="21374"/>
                  </a:moveTo>
                  <a:lnTo>
                    <a:pt x="277368" y="21374"/>
                  </a:lnTo>
                  <a:lnTo>
                    <a:pt x="277263" y="121170"/>
                  </a:lnTo>
                  <a:lnTo>
                    <a:pt x="277015" y="129140"/>
                  </a:lnTo>
                  <a:lnTo>
                    <a:pt x="271716" y="167081"/>
                  </a:lnTo>
                  <a:lnTo>
                    <a:pt x="261311" y="204051"/>
                  </a:lnTo>
                  <a:lnTo>
                    <a:pt x="256984" y="214617"/>
                  </a:lnTo>
                  <a:lnTo>
                    <a:pt x="277622" y="227050"/>
                  </a:lnTo>
                  <a:lnTo>
                    <a:pt x="285463" y="206090"/>
                  </a:lnTo>
                  <a:lnTo>
                    <a:pt x="291596" y="184854"/>
                  </a:lnTo>
                  <a:lnTo>
                    <a:pt x="296022" y="163342"/>
                  </a:lnTo>
                  <a:lnTo>
                    <a:pt x="298742" y="141554"/>
                  </a:lnTo>
                  <a:lnTo>
                    <a:pt x="475830" y="141554"/>
                  </a:lnTo>
                  <a:lnTo>
                    <a:pt x="475830" y="121170"/>
                  </a:lnTo>
                  <a:lnTo>
                    <a:pt x="300240" y="121170"/>
                  </a:lnTo>
                  <a:lnTo>
                    <a:pt x="300240" y="42506"/>
                  </a:lnTo>
                  <a:lnTo>
                    <a:pt x="479679" y="42506"/>
                  </a:lnTo>
                  <a:lnTo>
                    <a:pt x="479679" y="21374"/>
                  </a:lnTo>
                  <a:close/>
                </a:path>
                <a:path w="480059" h="227329">
                  <a:moveTo>
                    <a:pt x="402386" y="141554"/>
                  </a:moveTo>
                  <a:lnTo>
                    <a:pt x="379399" y="141554"/>
                  </a:lnTo>
                  <a:lnTo>
                    <a:pt x="379399" y="199669"/>
                  </a:lnTo>
                  <a:lnTo>
                    <a:pt x="378904" y="200571"/>
                  </a:lnTo>
                  <a:lnTo>
                    <a:pt x="376910" y="202564"/>
                  </a:lnTo>
                  <a:lnTo>
                    <a:pt x="375545" y="203274"/>
                  </a:lnTo>
                  <a:lnTo>
                    <a:pt x="349858" y="203274"/>
                  </a:lnTo>
                  <a:lnTo>
                    <a:pt x="345351" y="203441"/>
                  </a:lnTo>
                  <a:lnTo>
                    <a:pt x="350113" y="223380"/>
                  </a:lnTo>
                  <a:lnTo>
                    <a:pt x="350189" y="223697"/>
                  </a:lnTo>
                  <a:lnTo>
                    <a:pt x="366965" y="223956"/>
                  </a:lnTo>
                  <a:lnTo>
                    <a:pt x="380014" y="223380"/>
                  </a:lnTo>
                  <a:lnTo>
                    <a:pt x="389335" y="221965"/>
                  </a:lnTo>
                  <a:lnTo>
                    <a:pt x="394931" y="219709"/>
                  </a:lnTo>
                  <a:lnTo>
                    <a:pt x="399897" y="216153"/>
                  </a:lnTo>
                  <a:lnTo>
                    <a:pt x="402386" y="211391"/>
                  </a:lnTo>
                  <a:lnTo>
                    <a:pt x="402386" y="141554"/>
                  </a:lnTo>
                  <a:close/>
                </a:path>
                <a:path w="480059" h="227329">
                  <a:moveTo>
                    <a:pt x="475830" y="141554"/>
                  </a:moveTo>
                  <a:lnTo>
                    <a:pt x="450227" y="141554"/>
                  </a:lnTo>
                  <a:lnTo>
                    <a:pt x="446229" y="147959"/>
                  </a:lnTo>
                  <a:lnTo>
                    <a:pt x="441190" y="155003"/>
                  </a:lnTo>
                  <a:lnTo>
                    <a:pt x="435109" y="162685"/>
                  </a:lnTo>
                  <a:lnTo>
                    <a:pt x="427990" y="171005"/>
                  </a:lnTo>
                  <a:lnTo>
                    <a:pt x="447370" y="183299"/>
                  </a:lnTo>
                  <a:lnTo>
                    <a:pt x="454599" y="174538"/>
                  </a:lnTo>
                  <a:lnTo>
                    <a:pt x="461752" y="164660"/>
                  </a:lnTo>
                  <a:lnTo>
                    <a:pt x="468760" y="153772"/>
                  </a:lnTo>
                  <a:lnTo>
                    <a:pt x="475830" y="141554"/>
                  </a:lnTo>
                  <a:close/>
                </a:path>
                <a:path w="480059" h="227329">
                  <a:moveTo>
                    <a:pt x="352425" y="84505"/>
                  </a:moveTo>
                  <a:lnTo>
                    <a:pt x="338391" y="101536"/>
                  </a:lnTo>
                  <a:lnTo>
                    <a:pt x="350326" y="105743"/>
                  </a:lnTo>
                  <a:lnTo>
                    <a:pt x="362030" y="110420"/>
                  </a:lnTo>
                  <a:lnTo>
                    <a:pt x="373504" y="115563"/>
                  </a:lnTo>
                  <a:lnTo>
                    <a:pt x="384746" y="121170"/>
                  </a:lnTo>
                  <a:lnTo>
                    <a:pt x="406857" y="121170"/>
                  </a:lnTo>
                  <a:lnTo>
                    <a:pt x="415061" y="114579"/>
                  </a:lnTo>
                  <a:lnTo>
                    <a:pt x="413321" y="112598"/>
                  </a:lnTo>
                  <a:lnTo>
                    <a:pt x="410362" y="110420"/>
                  </a:lnTo>
                  <a:lnTo>
                    <a:pt x="406120" y="108000"/>
                  </a:lnTo>
                  <a:lnTo>
                    <a:pt x="418931" y="102154"/>
                  </a:lnTo>
                  <a:lnTo>
                    <a:pt x="430564" y="96189"/>
                  </a:lnTo>
                  <a:lnTo>
                    <a:pt x="381508" y="96189"/>
                  </a:lnTo>
                  <a:lnTo>
                    <a:pt x="374190" y="93037"/>
                  </a:lnTo>
                  <a:lnTo>
                    <a:pt x="366904" y="90038"/>
                  </a:lnTo>
                  <a:lnTo>
                    <a:pt x="359649" y="87194"/>
                  </a:lnTo>
                  <a:lnTo>
                    <a:pt x="352425" y="84505"/>
                  </a:lnTo>
                  <a:close/>
                </a:path>
                <a:path w="480059" h="227329">
                  <a:moveTo>
                    <a:pt x="457568" y="60401"/>
                  </a:moveTo>
                  <a:lnTo>
                    <a:pt x="316763" y="60401"/>
                  </a:lnTo>
                  <a:lnTo>
                    <a:pt x="316763" y="80162"/>
                  </a:lnTo>
                  <a:lnTo>
                    <a:pt x="418414" y="80162"/>
                  </a:lnTo>
                  <a:lnTo>
                    <a:pt x="406927" y="85679"/>
                  </a:lnTo>
                  <a:lnTo>
                    <a:pt x="396946" y="90190"/>
                  </a:lnTo>
                  <a:lnTo>
                    <a:pt x="388472" y="93694"/>
                  </a:lnTo>
                  <a:lnTo>
                    <a:pt x="381508" y="96189"/>
                  </a:lnTo>
                  <a:lnTo>
                    <a:pt x="430564" y="96189"/>
                  </a:lnTo>
                  <a:lnTo>
                    <a:pt x="431777" y="95567"/>
                  </a:lnTo>
                  <a:lnTo>
                    <a:pt x="444657" y="88237"/>
                  </a:lnTo>
                  <a:lnTo>
                    <a:pt x="457568" y="80162"/>
                  </a:lnTo>
                  <a:lnTo>
                    <a:pt x="457568" y="60401"/>
                  </a:lnTo>
                  <a:close/>
                </a:path>
                <a:path w="480059" h="227329">
                  <a:moveTo>
                    <a:pt x="378155" y="0"/>
                  </a:moveTo>
                  <a:lnTo>
                    <a:pt x="354164" y="4851"/>
                  </a:lnTo>
                  <a:lnTo>
                    <a:pt x="357149" y="10147"/>
                  </a:lnTo>
                  <a:lnTo>
                    <a:pt x="359879" y="15659"/>
                  </a:lnTo>
                  <a:lnTo>
                    <a:pt x="362369" y="21374"/>
                  </a:lnTo>
                  <a:lnTo>
                    <a:pt x="388099" y="21374"/>
                  </a:lnTo>
                  <a:lnTo>
                    <a:pt x="384365" y="12268"/>
                  </a:lnTo>
                  <a:lnTo>
                    <a:pt x="381050" y="5143"/>
                  </a:lnTo>
                  <a:lnTo>
                    <a:pt x="37815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2845" y="3749992"/>
              <a:ext cx="234569" cy="23271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9829" y="3748252"/>
              <a:ext cx="231838" cy="23619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1375" y="4078223"/>
              <a:ext cx="134111" cy="20726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2343" y="4068589"/>
              <a:ext cx="130682" cy="20487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83408" y="5992367"/>
              <a:ext cx="2414015" cy="562355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883408" y="6266688"/>
              <a:ext cx="1956815" cy="56235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83607" y="6266688"/>
              <a:ext cx="621791" cy="56235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48784" y="6266688"/>
              <a:ext cx="812291" cy="562355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3049593" y="6082874"/>
            <a:ext cx="23482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181818"/>
                </a:solidFill>
                <a:latin typeface="Microsoft JhengHei"/>
                <a:cs typeface="Microsoft JhengHei"/>
              </a:rPr>
              <a:t>最後該系通過第一階</a:t>
            </a:r>
            <a:r>
              <a:rPr sz="1800" spc="500" dirty="0">
                <a:solidFill>
                  <a:srgbClr val="181818"/>
                </a:solidFill>
                <a:latin typeface="Microsoft JhengHei"/>
                <a:cs typeface="Microsoft JhengHei"/>
              </a:rPr>
              <a:t> </a:t>
            </a:r>
            <a:r>
              <a:rPr sz="1800" dirty="0">
                <a:solidFill>
                  <a:srgbClr val="181818"/>
                </a:solidFill>
                <a:latin typeface="Microsoft JhengHei"/>
                <a:cs typeface="Microsoft JhengHei"/>
              </a:rPr>
              <a:t>段篩選人數共計11</a:t>
            </a:r>
            <a:r>
              <a:rPr sz="1800" spc="-25" dirty="0">
                <a:solidFill>
                  <a:srgbClr val="181818"/>
                </a:solidFill>
                <a:latin typeface="Microsoft JhengHei"/>
                <a:cs typeface="Microsoft JhengHei"/>
              </a:rPr>
              <a:t>名。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80669" y="5235435"/>
            <a:ext cx="2055495" cy="776605"/>
          </a:xfrm>
          <a:custGeom>
            <a:avLst/>
            <a:gdLst/>
            <a:ahLst/>
            <a:cxnLst/>
            <a:rect l="l" t="t" r="r" b="b"/>
            <a:pathLst>
              <a:path w="2055495" h="776604">
                <a:moveTo>
                  <a:pt x="1840369" y="0"/>
                </a:moveTo>
                <a:lnTo>
                  <a:pt x="0" y="0"/>
                </a:lnTo>
                <a:lnTo>
                  <a:pt x="0" y="776389"/>
                </a:lnTo>
                <a:lnTo>
                  <a:pt x="1840369" y="776389"/>
                </a:lnTo>
                <a:lnTo>
                  <a:pt x="2055063" y="403009"/>
                </a:lnTo>
                <a:lnTo>
                  <a:pt x="1840369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1109637" y="5467676"/>
            <a:ext cx="1397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學測英文級分</a:t>
            </a:r>
            <a:endParaRPr sz="1800">
              <a:latin typeface="Microsoft JhengHei"/>
              <a:cs typeface="Microsoft JhengHe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348861" y="5116906"/>
            <a:ext cx="5429250" cy="574040"/>
            <a:chOff x="348861" y="5116906"/>
            <a:chExt cx="5429250" cy="574040"/>
          </a:xfrm>
        </p:grpSpPr>
        <p:pic>
          <p:nvPicPr>
            <p:cNvPr id="71" name="object 7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8140" y="5126736"/>
              <a:ext cx="492251" cy="239267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353433" y="5121478"/>
              <a:ext cx="480059" cy="227329"/>
            </a:xfrm>
            <a:custGeom>
              <a:avLst/>
              <a:gdLst/>
              <a:ahLst/>
              <a:cxnLst/>
              <a:rect l="l" t="t" r="r" b="b"/>
              <a:pathLst>
                <a:path w="480059" h="227329">
                  <a:moveTo>
                    <a:pt x="181432" y="181190"/>
                  </a:moveTo>
                  <a:lnTo>
                    <a:pt x="169252" y="196227"/>
                  </a:lnTo>
                  <a:lnTo>
                    <a:pt x="181962" y="203731"/>
                  </a:lnTo>
                  <a:lnTo>
                    <a:pt x="193363" y="211078"/>
                  </a:lnTo>
                  <a:lnTo>
                    <a:pt x="203460" y="218271"/>
                  </a:lnTo>
                  <a:lnTo>
                    <a:pt x="212255" y="225310"/>
                  </a:lnTo>
                  <a:lnTo>
                    <a:pt x="225425" y="210019"/>
                  </a:lnTo>
                  <a:lnTo>
                    <a:pt x="215638" y="202252"/>
                  </a:lnTo>
                  <a:lnTo>
                    <a:pt x="205043" y="194857"/>
                  </a:lnTo>
                  <a:lnTo>
                    <a:pt x="193640" y="187836"/>
                  </a:lnTo>
                  <a:lnTo>
                    <a:pt x="181432" y="181190"/>
                  </a:lnTo>
                  <a:close/>
                </a:path>
                <a:path w="480059" h="227329">
                  <a:moveTo>
                    <a:pt x="150863" y="176961"/>
                  </a:moveTo>
                  <a:lnTo>
                    <a:pt x="144767" y="176961"/>
                  </a:lnTo>
                  <a:lnTo>
                    <a:pt x="136411" y="185193"/>
                  </a:lnTo>
                  <a:lnTo>
                    <a:pt x="126752" y="193240"/>
                  </a:lnTo>
                  <a:lnTo>
                    <a:pt x="115788" y="201100"/>
                  </a:lnTo>
                  <a:lnTo>
                    <a:pt x="103517" y="208775"/>
                  </a:lnTo>
                  <a:lnTo>
                    <a:pt x="117309" y="224815"/>
                  </a:lnTo>
                  <a:lnTo>
                    <a:pt x="132519" y="214637"/>
                  </a:lnTo>
                  <a:lnTo>
                    <a:pt x="145210" y="204866"/>
                  </a:lnTo>
                  <a:lnTo>
                    <a:pt x="155384" y="195501"/>
                  </a:lnTo>
                  <a:lnTo>
                    <a:pt x="163042" y="186537"/>
                  </a:lnTo>
                  <a:lnTo>
                    <a:pt x="150863" y="176961"/>
                  </a:lnTo>
                  <a:close/>
                </a:path>
                <a:path w="480059" h="227329">
                  <a:moveTo>
                    <a:pt x="216230" y="49085"/>
                  </a:moveTo>
                  <a:lnTo>
                    <a:pt x="117309" y="49085"/>
                  </a:lnTo>
                  <a:lnTo>
                    <a:pt x="117309" y="176961"/>
                  </a:lnTo>
                  <a:lnTo>
                    <a:pt x="216230" y="176961"/>
                  </a:lnTo>
                  <a:lnTo>
                    <a:pt x="216230" y="157327"/>
                  </a:lnTo>
                  <a:lnTo>
                    <a:pt x="137934" y="157327"/>
                  </a:lnTo>
                  <a:lnTo>
                    <a:pt x="137934" y="139179"/>
                  </a:lnTo>
                  <a:lnTo>
                    <a:pt x="216230" y="139179"/>
                  </a:lnTo>
                  <a:lnTo>
                    <a:pt x="216230" y="120675"/>
                  </a:lnTo>
                  <a:lnTo>
                    <a:pt x="137934" y="120675"/>
                  </a:lnTo>
                  <a:lnTo>
                    <a:pt x="137934" y="103149"/>
                  </a:lnTo>
                  <a:lnTo>
                    <a:pt x="216230" y="103149"/>
                  </a:lnTo>
                  <a:lnTo>
                    <a:pt x="216230" y="84505"/>
                  </a:lnTo>
                  <a:lnTo>
                    <a:pt x="137934" y="84505"/>
                  </a:lnTo>
                  <a:lnTo>
                    <a:pt x="137934" y="67729"/>
                  </a:lnTo>
                  <a:lnTo>
                    <a:pt x="216230" y="67729"/>
                  </a:lnTo>
                  <a:lnTo>
                    <a:pt x="216230" y="49085"/>
                  </a:lnTo>
                  <a:close/>
                </a:path>
                <a:path w="480059" h="227329">
                  <a:moveTo>
                    <a:pt x="216230" y="139179"/>
                  </a:moveTo>
                  <a:lnTo>
                    <a:pt x="195719" y="139179"/>
                  </a:lnTo>
                  <a:lnTo>
                    <a:pt x="195719" y="157327"/>
                  </a:lnTo>
                  <a:lnTo>
                    <a:pt x="216230" y="157327"/>
                  </a:lnTo>
                  <a:lnTo>
                    <a:pt x="216230" y="139179"/>
                  </a:lnTo>
                  <a:close/>
                </a:path>
                <a:path w="480059" h="227329">
                  <a:moveTo>
                    <a:pt x="216230" y="103149"/>
                  </a:moveTo>
                  <a:lnTo>
                    <a:pt x="195719" y="103149"/>
                  </a:lnTo>
                  <a:lnTo>
                    <a:pt x="195719" y="120675"/>
                  </a:lnTo>
                  <a:lnTo>
                    <a:pt x="216230" y="120675"/>
                  </a:lnTo>
                  <a:lnTo>
                    <a:pt x="216230" y="103149"/>
                  </a:lnTo>
                  <a:close/>
                </a:path>
                <a:path w="480059" h="227329">
                  <a:moveTo>
                    <a:pt x="216230" y="67729"/>
                  </a:moveTo>
                  <a:lnTo>
                    <a:pt x="195719" y="67729"/>
                  </a:lnTo>
                  <a:lnTo>
                    <a:pt x="195719" y="84505"/>
                  </a:lnTo>
                  <a:lnTo>
                    <a:pt x="216230" y="84505"/>
                  </a:lnTo>
                  <a:lnTo>
                    <a:pt x="216230" y="67729"/>
                  </a:lnTo>
                  <a:close/>
                </a:path>
                <a:path w="480059" h="227329">
                  <a:moveTo>
                    <a:pt x="177584" y="26466"/>
                  </a:moveTo>
                  <a:lnTo>
                    <a:pt x="154216" y="26466"/>
                  </a:lnTo>
                  <a:lnTo>
                    <a:pt x="151345" y="36664"/>
                  </a:lnTo>
                  <a:lnTo>
                    <a:pt x="151231" y="37071"/>
                  </a:lnTo>
                  <a:lnTo>
                    <a:pt x="148755" y="44615"/>
                  </a:lnTo>
                  <a:lnTo>
                    <a:pt x="146761" y="49085"/>
                  </a:lnTo>
                  <a:lnTo>
                    <a:pt x="170002" y="49085"/>
                  </a:lnTo>
                  <a:lnTo>
                    <a:pt x="171907" y="44208"/>
                  </a:lnTo>
                  <a:lnTo>
                    <a:pt x="174434" y="36664"/>
                  </a:lnTo>
                  <a:lnTo>
                    <a:pt x="177584" y="26466"/>
                  </a:lnTo>
                  <a:close/>
                </a:path>
                <a:path w="480059" h="227329">
                  <a:moveTo>
                    <a:pt x="225425" y="5842"/>
                  </a:moveTo>
                  <a:lnTo>
                    <a:pt x="108356" y="5842"/>
                  </a:lnTo>
                  <a:lnTo>
                    <a:pt x="108356" y="26466"/>
                  </a:lnTo>
                  <a:lnTo>
                    <a:pt x="225425" y="26466"/>
                  </a:lnTo>
                  <a:lnTo>
                    <a:pt x="225425" y="5842"/>
                  </a:lnTo>
                  <a:close/>
                </a:path>
                <a:path w="480059" h="227329">
                  <a:moveTo>
                    <a:pt x="66598" y="13550"/>
                  </a:moveTo>
                  <a:lnTo>
                    <a:pt x="47091" y="13550"/>
                  </a:lnTo>
                  <a:lnTo>
                    <a:pt x="47091" y="206921"/>
                  </a:lnTo>
                  <a:lnTo>
                    <a:pt x="66598" y="206921"/>
                  </a:lnTo>
                  <a:lnTo>
                    <a:pt x="66598" y="13550"/>
                  </a:lnTo>
                  <a:close/>
                </a:path>
                <a:path w="480059" h="227329">
                  <a:moveTo>
                    <a:pt x="99161" y="1739"/>
                  </a:moveTo>
                  <a:lnTo>
                    <a:pt x="79400" y="1739"/>
                  </a:lnTo>
                  <a:lnTo>
                    <a:pt x="79400" y="223939"/>
                  </a:lnTo>
                  <a:lnTo>
                    <a:pt x="99161" y="223939"/>
                  </a:lnTo>
                  <a:lnTo>
                    <a:pt x="99161" y="1739"/>
                  </a:lnTo>
                  <a:close/>
                </a:path>
                <a:path w="480059" h="227329">
                  <a:moveTo>
                    <a:pt x="34048" y="1739"/>
                  </a:moveTo>
                  <a:lnTo>
                    <a:pt x="13919" y="1739"/>
                  </a:lnTo>
                  <a:lnTo>
                    <a:pt x="13919" y="128498"/>
                  </a:lnTo>
                  <a:lnTo>
                    <a:pt x="13048" y="151084"/>
                  </a:lnTo>
                  <a:lnTo>
                    <a:pt x="10436" y="172243"/>
                  </a:lnTo>
                  <a:lnTo>
                    <a:pt x="6086" y="191974"/>
                  </a:lnTo>
                  <a:lnTo>
                    <a:pt x="0" y="210273"/>
                  </a:lnTo>
                  <a:lnTo>
                    <a:pt x="18021" y="223443"/>
                  </a:lnTo>
                  <a:lnTo>
                    <a:pt x="25031" y="202643"/>
                  </a:lnTo>
                  <a:lnTo>
                    <a:pt x="30040" y="179885"/>
                  </a:lnTo>
                  <a:lnTo>
                    <a:pt x="33046" y="155170"/>
                  </a:lnTo>
                  <a:lnTo>
                    <a:pt x="34048" y="128498"/>
                  </a:lnTo>
                  <a:lnTo>
                    <a:pt x="34048" y="1739"/>
                  </a:lnTo>
                  <a:close/>
                </a:path>
                <a:path w="480059" h="227329">
                  <a:moveTo>
                    <a:pt x="479679" y="21374"/>
                  </a:moveTo>
                  <a:lnTo>
                    <a:pt x="277368" y="21374"/>
                  </a:lnTo>
                  <a:lnTo>
                    <a:pt x="277263" y="121170"/>
                  </a:lnTo>
                  <a:lnTo>
                    <a:pt x="277015" y="129140"/>
                  </a:lnTo>
                  <a:lnTo>
                    <a:pt x="271716" y="167081"/>
                  </a:lnTo>
                  <a:lnTo>
                    <a:pt x="261311" y="204051"/>
                  </a:lnTo>
                  <a:lnTo>
                    <a:pt x="256984" y="214617"/>
                  </a:lnTo>
                  <a:lnTo>
                    <a:pt x="277622" y="227050"/>
                  </a:lnTo>
                  <a:lnTo>
                    <a:pt x="285463" y="206090"/>
                  </a:lnTo>
                  <a:lnTo>
                    <a:pt x="291596" y="184854"/>
                  </a:lnTo>
                  <a:lnTo>
                    <a:pt x="296022" y="163342"/>
                  </a:lnTo>
                  <a:lnTo>
                    <a:pt x="298742" y="141554"/>
                  </a:lnTo>
                  <a:lnTo>
                    <a:pt x="475830" y="141554"/>
                  </a:lnTo>
                  <a:lnTo>
                    <a:pt x="475830" y="121170"/>
                  </a:lnTo>
                  <a:lnTo>
                    <a:pt x="300240" y="121170"/>
                  </a:lnTo>
                  <a:lnTo>
                    <a:pt x="300240" y="42506"/>
                  </a:lnTo>
                  <a:lnTo>
                    <a:pt x="479679" y="42506"/>
                  </a:lnTo>
                  <a:lnTo>
                    <a:pt x="479679" y="21374"/>
                  </a:lnTo>
                  <a:close/>
                </a:path>
                <a:path w="480059" h="227329">
                  <a:moveTo>
                    <a:pt x="402386" y="141554"/>
                  </a:moveTo>
                  <a:lnTo>
                    <a:pt x="379399" y="141554"/>
                  </a:lnTo>
                  <a:lnTo>
                    <a:pt x="379399" y="199669"/>
                  </a:lnTo>
                  <a:lnTo>
                    <a:pt x="378904" y="200571"/>
                  </a:lnTo>
                  <a:lnTo>
                    <a:pt x="376910" y="202565"/>
                  </a:lnTo>
                  <a:lnTo>
                    <a:pt x="375545" y="203274"/>
                  </a:lnTo>
                  <a:lnTo>
                    <a:pt x="349858" y="203274"/>
                  </a:lnTo>
                  <a:lnTo>
                    <a:pt x="345351" y="203441"/>
                  </a:lnTo>
                  <a:lnTo>
                    <a:pt x="350113" y="223380"/>
                  </a:lnTo>
                  <a:lnTo>
                    <a:pt x="350189" y="223697"/>
                  </a:lnTo>
                  <a:lnTo>
                    <a:pt x="366965" y="223956"/>
                  </a:lnTo>
                  <a:lnTo>
                    <a:pt x="380014" y="223380"/>
                  </a:lnTo>
                  <a:lnTo>
                    <a:pt x="389335" y="221965"/>
                  </a:lnTo>
                  <a:lnTo>
                    <a:pt x="394931" y="219710"/>
                  </a:lnTo>
                  <a:lnTo>
                    <a:pt x="399897" y="216154"/>
                  </a:lnTo>
                  <a:lnTo>
                    <a:pt x="402386" y="211391"/>
                  </a:lnTo>
                  <a:lnTo>
                    <a:pt x="402386" y="141554"/>
                  </a:lnTo>
                  <a:close/>
                </a:path>
                <a:path w="480059" h="227329">
                  <a:moveTo>
                    <a:pt x="475830" y="141554"/>
                  </a:moveTo>
                  <a:lnTo>
                    <a:pt x="450227" y="141554"/>
                  </a:lnTo>
                  <a:lnTo>
                    <a:pt x="446229" y="147959"/>
                  </a:lnTo>
                  <a:lnTo>
                    <a:pt x="441190" y="155003"/>
                  </a:lnTo>
                  <a:lnTo>
                    <a:pt x="435109" y="162685"/>
                  </a:lnTo>
                  <a:lnTo>
                    <a:pt x="427990" y="171005"/>
                  </a:lnTo>
                  <a:lnTo>
                    <a:pt x="447370" y="183299"/>
                  </a:lnTo>
                  <a:lnTo>
                    <a:pt x="454599" y="174538"/>
                  </a:lnTo>
                  <a:lnTo>
                    <a:pt x="461752" y="164660"/>
                  </a:lnTo>
                  <a:lnTo>
                    <a:pt x="468760" y="153772"/>
                  </a:lnTo>
                  <a:lnTo>
                    <a:pt x="475830" y="141554"/>
                  </a:lnTo>
                  <a:close/>
                </a:path>
                <a:path w="480059" h="227329">
                  <a:moveTo>
                    <a:pt x="352425" y="84505"/>
                  </a:moveTo>
                  <a:lnTo>
                    <a:pt x="338391" y="101536"/>
                  </a:lnTo>
                  <a:lnTo>
                    <a:pt x="350326" y="105743"/>
                  </a:lnTo>
                  <a:lnTo>
                    <a:pt x="362030" y="110420"/>
                  </a:lnTo>
                  <a:lnTo>
                    <a:pt x="373504" y="115563"/>
                  </a:lnTo>
                  <a:lnTo>
                    <a:pt x="384746" y="121170"/>
                  </a:lnTo>
                  <a:lnTo>
                    <a:pt x="406857" y="121170"/>
                  </a:lnTo>
                  <a:lnTo>
                    <a:pt x="415061" y="114579"/>
                  </a:lnTo>
                  <a:lnTo>
                    <a:pt x="413321" y="112598"/>
                  </a:lnTo>
                  <a:lnTo>
                    <a:pt x="410362" y="110420"/>
                  </a:lnTo>
                  <a:lnTo>
                    <a:pt x="406120" y="108000"/>
                  </a:lnTo>
                  <a:lnTo>
                    <a:pt x="418931" y="102154"/>
                  </a:lnTo>
                  <a:lnTo>
                    <a:pt x="430564" y="96189"/>
                  </a:lnTo>
                  <a:lnTo>
                    <a:pt x="381508" y="96189"/>
                  </a:lnTo>
                  <a:lnTo>
                    <a:pt x="374190" y="93037"/>
                  </a:lnTo>
                  <a:lnTo>
                    <a:pt x="366904" y="90038"/>
                  </a:lnTo>
                  <a:lnTo>
                    <a:pt x="359649" y="87194"/>
                  </a:lnTo>
                  <a:lnTo>
                    <a:pt x="352425" y="84505"/>
                  </a:lnTo>
                  <a:close/>
                </a:path>
                <a:path w="480059" h="227329">
                  <a:moveTo>
                    <a:pt x="457568" y="60401"/>
                  </a:moveTo>
                  <a:lnTo>
                    <a:pt x="316763" y="60401"/>
                  </a:lnTo>
                  <a:lnTo>
                    <a:pt x="316763" y="80162"/>
                  </a:lnTo>
                  <a:lnTo>
                    <a:pt x="418414" y="80162"/>
                  </a:lnTo>
                  <a:lnTo>
                    <a:pt x="406927" y="85679"/>
                  </a:lnTo>
                  <a:lnTo>
                    <a:pt x="396946" y="90190"/>
                  </a:lnTo>
                  <a:lnTo>
                    <a:pt x="388472" y="93694"/>
                  </a:lnTo>
                  <a:lnTo>
                    <a:pt x="381508" y="96189"/>
                  </a:lnTo>
                  <a:lnTo>
                    <a:pt x="430564" y="96189"/>
                  </a:lnTo>
                  <a:lnTo>
                    <a:pt x="431777" y="95567"/>
                  </a:lnTo>
                  <a:lnTo>
                    <a:pt x="444657" y="88237"/>
                  </a:lnTo>
                  <a:lnTo>
                    <a:pt x="457568" y="80162"/>
                  </a:lnTo>
                  <a:lnTo>
                    <a:pt x="457568" y="60401"/>
                  </a:lnTo>
                  <a:close/>
                </a:path>
                <a:path w="480059" h="227329">
                  <a:moveTo>
                    <a:pt x="378155" y="0"/>
                  </a:moveTo>
                  <a:lnTo>
                    <a:pt x="354164" y="4851"/>
                  </a:lnTo>
                  <a:lnTo>
                    <a:pt x="357149" y="10147"/>
                  </a:lnTo>
                  <a:lnTo>
                    <a:pt x="359879" y="15659"/>
                  </a:lnTo>
                  <a:lnTo>
                    <a:pt x="362369" y="21374"/>
                  </a:lnTo>
                  <a:lnTo>
                    <a:pt x="388099" y="21374"/>
                  </a:lnTo>
                  <a:lnTo>
                    <a:pt x="384365" y="12268"/>
                  </a:lnTo>
                  <a:lnTo>
                    <a:pt x="381050" y="5143"/>
                  </a:lnTo>
                  <a:lnTo>
                    <a:pt x="37815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48861" y="5118646"/>
              <a:ext cx="234569" cy="23271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5845" y="5116906"/>
              <a:ext cx="231838" cy="23619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62712" y="5446776"/>
              <a:ext cx="128015" cy="211835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3200" y="5437243"/>
              <a:ext cx="124472" cy="208102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871542" y="5660282"/>
              <a:ext cx="867410" cy="0"/>
            </a:xfrm>
            <a:custGeom>
              <a:avLst/>
              <a:gdLst/>
              <a:ahLst/>
              <a:cxnLst/>
              <a:rect l="l" t="t" r="r" b="b"/>
              <a:pathLst>
                <a:path w="867410">
                  <a:moveTo>
                    <a:pt x="0" y="0"/>
                  </a:moveTo>
                  <a:lnTo>
                    <a:pt x="867117" y="0"/>
                  </a:lnTo>
                </a:path>
              </a:pathLst>
            </a:custGeom>
            <a:ln w="19138">
              <a:solidFill>
                <a:srgbClr val="538235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713669" y="5626507"/>
              <a:ext cx="63868" cy="63855"/>
            </a:xfrm>
            <a:prstGeom prst="rect">
              <a:avLst/>
            </a:prstGeom>
          </p:spPr>
        </p:pic>
      </p:grpSp>
      <p:sp>
        <p:nvSpPr>
          <p:cNvPr id="82" name="object 10">
            <a:extLst>
              <a:ext uri="{FF2B5EF4-FFF2-40B4-BE49-F238E27FC236}">
                <a16:creationId xmlns:a16="http://schemas.microsoft.com/office/drawing/2014/main" id="{3A2676C7-F734-DC13-1199-9C8DC8F94B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9134" y="229972"/>
            <a:ext cx="85966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95"/>
              </a:spcBef>
            </a:pPr>
            <a:r>
              <a:rPr sz="4000" spc="-40" dirty="0" err="1">
                <a:solidFill>
                  <a:schemeClr val="accent1"/>
                </a:solidFill>
                <a:latin typeface="Microsoft YaHei"/>
              </a:rPr>
              <a:t>申請入學第一階段篩選規則說明</a:t>
            </a:r>
            <a:r>
              <a:rPr sz="4000" spc="-40" dirty="0">
                <a:solidFill>
                  <a:schemeClr val="accent1"/>
                </a:solidFill>
                <a:latin typeface="Microsoft YaHei"/>
              </a:rPr>
              <a:t>(</a:t>
            </a:r>
            <a:r>
              <a:rPr lang="en-US" altLang="zh-TW" sz="4000" spc="-40" dirty="0">
                <a:latin typeface="Microsoft YaHei"/>
              </a:rPr>
              <a:t>3</a:t>
            </a:r>
            <a:r>
              <a:rPr sz="4000" spc="-40" dirty="0">
                <a:solidFill>
                  <a:schemeClr val="accent1"/>
                </a:solidFill>
                <a:latin typeface="Microsoft YaHei"/>
              </a:rPr>
              <a:t>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1182" y="2372748"/>
            <a:ext cx="737425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Microsoft JhengHei"/>
                <a:cs typeface="Microsoft JhengHei"/>
              </a:rPr>
              <a:t>依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「同級分(分數)超額篩選方式」順序一</a:t>
            </a:r>
            <a:r>
              <a:rPr sz="2000" b="1" dirty="0">
                <a:latin typeface="Microsoft JhengHei"/>
                <a:cs typeface="Microsoft JhengHei"/>
              </a:rPr>
              <a:t>之級分總和，以</a:t>
            </a: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外加名額</a:t>
            </a:r>
            <a:endParaRPr sz="2000">
              <a:latin typeface="Microsoft JhengHei"/>
              <a:cs typeface="Microsoft JhengHei"/>
            </a:endParaRPr>
          </a:p>
          <a:p>
            <a:pPr marL="12700" marR="1609725">
              <a:lnSpc>
                <a:spcPct val="100000"/>
              </a:lnSpc>
            </a:pP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5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倍人數</a:t>
            </a:r>
            <a:r>
              <a:rPr sz="2000" b="1" spc="-20" dirty="0">
                <a:latin typeface="Microsoft JhengHei"/>
                <a:cs typeface="Microsoft JhengHei"/>
              </a:rPr>
              <a:t>進行篩選，通過者取得參加第二階段資格。</a:t>
            </a:r>
            <a:r>
              <a:rPr sz="2000" b="1" spc="-20" dirty="0">
                <a:solidFill>
                  <a:srgbClr val="538235"/>
                </a:solidFill>
                <a:latin typeface="Microsoft JhengHei"/>
                <a:cs typeface="Microsoft JhengHei"/>
              </a:rPr>
              <a:t>如範例校系：國文+英文+自然之級分總和高低篩選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1182" y="4020433"/>
            <a:ext cx="61264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Microsoft JhengHei"/>
                <a:cs typeface="Microsoft JhengHei"/>
              </a:rPr>
              <a:t>符合</a:t>
            </a:r>
            <a:r>
              <a:rPr sz="2000" b="1" spc="-5" dirty="0">
                <a:solidFill>
                  <a:srgbClr val="FF0000"/>
                </a:solidFill>
                <a:latin typeface="Microsoft JhengHei"/>
                <a:cs typeface="Microsoft JhengHei"/>
              </a:rPr>
              <a:t>校系要求之離島縣市</a:t>
            </a:r>
            <a:r>
              <a:rPr sz="2000" b="1" spc="-20" dirty="0">
                <a:latin typeface="Microsoft JhengHei"/>
                <a:cs typeface="Microsoft JhengHei"/>
              </a:rPr>
              <a:t>，即取得參加第二階段資格。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6924" y="225496"/>
            <a:ext cx="78390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latin typeface="Microsoft YaHei"/>
                <a:cs typeface="Microsoft YaHei"/>
              </a:rPr>
              <a:t>申請入學第一階段篩選規則說明(</a:t>
            </a:r>
            <a:r>
              <a:rPr sz="4000" spc="-25" dirty="0">
                <a:latin typeface="Microsoft YaHei"/>
                <a:cs typeface="Microsoft YaHei"/>
              </a:rPr>
              <a:t>4)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6847" y="1089659"/>
            <a:ext cx="4160519" cy="77723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84507" y="1228097"/>
            <a:ext cx="5974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Microsoft JhengHei"/>
                <a:cs typeface="Microsoft JhengHei"/>
              </a:rPr>
              <a:t>訂有外加名額校系：</a:t>
            </a:r>
            <a:r>
              <a:rPr sz="2400" b="1" spc="-5" dirty="0">
                <a:solidFill>
                  <a:srgbClr val="C00000"/>
                </a:solidFill>
                <a:latin typeface="Microsoft JhengHei"/>
                <a:cs typeface="Microsoft JhengHei"/>
              </a:rPr>
              <a:t>未通過第一階段篩選之學生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97271" y="1304297"/>
            <a:ext cx="2692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(</a:t>
            </a:r>
            <a:r>
              <a:rPr sz="1800" b="1" dirty="0">
                <a:latin typeface="Microsoft JhengHei"/>
                <a:cs typeface="Microsoft JhengHei"/>
              </a:rPr>
              <a:t>即未通過檢定或倍率篩選</a:t>
            </a:r>
            <a:r>
              <a:rPr sz="1800" b="1" spc="-50" dirty="0"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767" y="1032854"/>
            <a:ext cx="719994" cy="71999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284732" y="2428097"/>
            <a:ext cx="2070100" cy="966469"/>
            <a:chOff x="1284732" y="2428097"/>
            <a:chExt cx="2070100" cy="966469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3073907"/>
              <a:ext cx="2069591" cy="32003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53931" y="2428097"/>
              <a:ext cx="1830070" cy="715010"/>
            </a:xfrm>
            <a:custGeom>
              <a:avLst/>
              <a:gdLst/>
              <a:ahLst/>
              <a:cxnLst/>
              <a:rect l="l" t="t" r="r" b="b"/>
              <a:pathLst>
                <a:path w="1830070" h="715010">
                  <a:moveTo>
                    <a:pt x="1671993" y="0"/>
                  </a:moveTo>
                  <a:lnTo>
                    <a:pt x="0" y="0"/>
                  </a:lnTo>
                  <a:lnTo>
                    <a:pt x="0" y="714387"/>
                  </a:lnTo>
                  <a:lnTo>
                    <a:pt x="1671993" y="714387"/>
                  </a:lnTo>
                  <a:lnTo>
                    <a:pt x="1829612" y="357936"/>
                  </a:lnTo>
                  <a:lnTo>
                    <a:pt x="1671993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754513" y="2497554"/>
            <a:ext cx="1244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FFFFFF"/>
                </a:solidFill>
                <a:latin typeface="Microsoft JhengHei"/>
                <a:cs typeface="Microsoft JhengHei"/>
              </a:rPr>
              <a:t>原住民生</a:t>
            </a:r>
            <a:endParaRPr sz="2400">
              <a:latin typeface="Microsoft JhengHei"/>
              <a:cs typeface="Microsoft JhengHe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82040" y="1990369"/>
            <a:ext cx="2372360" cy="2813685"/>
            <a:chOff x="982040" y="1990369"/>
            <a:chExt cx="2372360" cy="281368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2040" y="1990369"/>
              <a:ext cx="743775" cy="115223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016886" y="2966415"/>
              <a:ext cx="844550" cy="23495"/>
            </a:xfrm>
            <a:custGeom>
              <a:avLst/>
              <a:gdLst/>
              <a:ahLst/>
              <a:cxnLst/>
              <a:rect l="l" t="t" r="r" b="b"/>
              <a:pathLst>
                <a:path w="844550" h="23494">
                  <a:moveTo>
                    <a:pt x="844029" y="0"/>
                  </a:moveTo>
                  <a:lnTo>
                    <a:pt x="0" y="0"/>
                  </a:lnTo>
                  <a:lnTo>
                    <a:pt x="0" y="23431"/>
                  </a:lnTo>
                  <a:lnTo>
                    <a:pt x="844029" y="23431"/>
                  </a:lnTo>
                  <a:lnTo>
                    <a:pt x="8440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4731" y="4483607"/>
              <a:ext cx="2069591" cy="3200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53930" y="3837640"/>
              <a:ext cx="1830070" cy="715010"/>
            </a:xfrm>
            <a:custGeom>
              <a:avLst/>
              <a:gdLst/>
              <a:ahLst/>
              <a:cxnLst/>
              <a:rect l="l" t="t" r="r" b="b"/>
              <a:pathLst>
                <a:path w="1830070" h="715010">
                  <a:moveTo>
                    <a:pt x="1671993" y="0"/>
                  </a:moveTo>
                  <a:lnTo>
                    <a:pt x="0" y="0"/>
                  </a:lnTo>
                  <a:lnTo>
                    <a:pt x="0" y="714387"/>
                  </a:lnTo>
                  <a:lnTo>
                    <a:pt x="1671993" y="714387"/>
                  </a:lnTo>
                  <a:lnTo>
                    <a:pt x="1829612" y="357936"/>
                  </a:lnTo>
                  <a:lnTo>
                    <a:pt x="1671993" y="0"/>
                  </a:lnTo>
                  <a:close/>
                </a:path>
              </a:pathLst>
            </a:custGeom>
            <a:solidFill>
              <a:srgbClr val="D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941964" y="3907097"/>
            <a:ext cx="93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離島生</a:t>
            </a:r>
            <a:endParaRPr sz="2400">
              <a:latin typeface="Microsoft JhengHei"/>
              <a:cs typeface="Microsoft JhengHe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982040" y="3335248"/>
            <a:ext cx="2372360" cy="2813050"/>
            <a:chOff x="982040" y="3335248"/>
            <a:chExt cx="2372360" cy="281305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2040" y="3335248"/>
              <a:ext cx="743775" cy="12132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16886" y="4394885"/>
              <a:ext cx="844550" cy="23495"/>
            </a:xfrm>
            <a:custGeom>
              <a:avLst/>
              <a:gdLst/>
              <a:ahLst/>
              <a:cxnLst/>
              <a:rect l="l" t="t" r="r" b="b"/>
              <a:pathLst>
                <a:path w="844550" h="23495">
                  <a:moveTo>
                    <a:pt x="844029" y="0"/>
                  </a:moveTo>
                  <a:lnTo>
                    <a:pt x="0" y="0"/>
                  </a:lnTo>
                  <a:lnTo>
                    <a:pt x="0" y="23431"/>
                  </a:lnTo>
                  <a:lnTo>
                    <a:pt x="844029" y="23431"/>
                  </a:lnTo>
                  <a:lnTo>
                    <a:pt x="8440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4731" y="5827776"/>
              <a:ext cx="2069591" cy="32003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353930" y="5182515"/>
              <a:ext cx="1830070" cy="715010"/>
            </a:xfrm>
            <a:custGeom>
              <a:avLst/>
              <a:gdLst/>
              <a:ahLst/>
              <a:cxnLst/>
              <a:rect l="l" t="t" r="r" b="b"/>
              <a:pathLst>
                <a:path w="1830070" h="715010">
                  <a:moveTo>
                    <a:pt x="1671993" y="0"/>
                  </a:moveTo>
                  <a:lnTo>
                    <a:pt x="0" y="0"/>
                  </a:lnTo>
                  <a:lnTo>
                    <a:pt x="0" y="714387"/>
                  </a:lnTo>
                  <a:lnTo>
                    <a:pt x="1671993" y="714387"/>
                  </a:lnTo>
                  <a:lnTo>
                    <a:pt x="1829612" y="357936"/>
                  </a:lnTo>
                  <a:lnTo>
                    <a:pt x="1671993" y="0"/>
                  </a:lnTo>
                  <a:close/>
                </a:path>
              </a:pathLst>
            </a:custGeom>
            <a:solidFill>
              <a:srgbClr val="9551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727080" y="5329697"/>
            <a:ext cx="1297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願景計畫生</a:t>
            </a:r>
            <a:endParaRPr sz="2000">
              <a:latin typeface="Microsoft JhengHei"/>
              <a:cs typeface="Microsoft JhengHe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82040" y="4744784"/>
            <a:ext cx="1878964" cy="1152525"/>
            <a:chOff x="982040" y="4744784"/>
            <a:chExt cx="1878964" cy="1152525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2040" y="4744784"/>
              <a:ext cx="737679" cy="115223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016886" y="5735015"/>
              <a:ext cx="844550" cy="23495"/>
            </a:xfrm>
            <a:custGeom>
              <a:avLst/>
              <a:gdLst/>
              <a:ahLst/>
              <a:cxnLst/>
              <a:rect l="l" t="t" r="r" b="b"/>
              <a:pathLst>
                <a:path w="844550" h="23495">
                  <a:moveTo>
                    <a:pt x="844029" y="0"/>
                  </a:moveTo>
                  <a:lnTo>
                    <a:pt x="0" y="0"/>
                  </a:lnTo>
                  <a:lnTo>
                    <a:pt x="0" y="23431"/>
                  </a:lnTo>
                  <a:lnTo>
                    <a:pt x="844029" y="23431"/>
                  </a:lnTo>
                  <a:lnTo>
                    <a:pt x="8440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461182" y="4900227"/>
            <a:ext cx="8218805" cy="164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0195" indent="-27749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90195" algn="l"/>
              </a:tabLst>
            </a:pPr>
            <a:r>
              <a:rPr sz="2000" b="1" spc="-5" dirty="0">
                <a:latin typeface="Microsoft JhengHei"/>
                <a:cs typeface="Microsoft JhengHei"/>
              </a:rPr>
              <a:t>願景計畫外加名額校系：</a:t>
            </a:r>
            <a:endParaRPr sz="2000">
              <a:latin typeface="Microsoft JhengHei"/>
              <a:cs typeface="Microsoft JhengHei"/>
            </a:endParaRPr>
          </a:p>
          <a:p>
            <a:pPr marL="330835">
              <a:lnSpc>
                <a:spcPct val="100000"/>
              </a:lnSpc>
              <a:spcBef>
                <a:spcPts val="5"/>
              </a:spcBef>
            </a:pPr>
            <a:r>
              <a:rPr sz="2000" b="1" spc="-15" dirty="0">
                <a:solidFill>
                  <a:srgbClr val="FF0000"/>
                </a:solidFill>
                <a:latin typeface="Microsoft JhengHei"/>
                <a:cs typeface="Microsoft JhengHei"/>
              </a:rPr>
              <a:t>一律先通過第一階段篩選</a:t>
            </a:r>
            <a:r>
              <a:rPr sz="2000" b="1" spc="-20" dirty="0">
                <a:latin typeface="Microsoft JhengHei"/>
                <a:cs typeface="Microsoft JhengHei"/>
              </a:rPr>
              <a:t>，得否參加第二階段甄試由其校系審查認定。</a:t>
            </a:r>
            <a:endParaRPr sz="2000">
              <a:latin typeface="Microsoft JhengHei"/>
              <a:cs typeface="Microsoft JhengHei"/>
            </a:endParaRPr>
          </a:p>
          <a:p>
            <a:pPr marL="290195" indent="-277495">
              <a:lnSpc>
                <a:spcPct val="100000"/>
              </a:lnSpc>
              <a:spcBef>
                <a:spcPts val="775"/>
              </a:spcBef>
              <a:buAutoNum type="arabicPeriod" startAt="2"/>
              <a:tabLst>
                <a:tab pos="290195" algn="l"/>
              </a:tabLst>
            </a:pPr>
            <a:r>
              <a:rPr sz="2000" b="1" dirty="0">
                <a:latin typeface="Microsoft JhengHei"/>
                <a:cs typeface="Microsoft JhengHei"/>
              </a:rPr>
              <a:t>設有</a:t>
            </a:r>
            <a:r>
              <a:rPr sz="2000" b="1" dirty="0">
                <a:solidFill>
                  <a:srgbClr val="FF0000"/>
                </a:solidFill>
                <a:latin typeface="Microsoft JhengHei"/>
                <a:cs typeface="Microsoft JhengHei"/>
              </a:rPr>
              <a:t>願景組</a:t>
            </a:r>
            <a:r>
              <a:rPr sz="2000" b="1" spc="-20" dirty="0">
                <a:latin typeface="Microsoft JhengHei"/>
                <a:cs typeface="Microsoft JhengHei"/>
              </a:rPr>
              <a:t>之校系 ：</a:t>
            </a:r>
            <a:endParaRPr sz="2000">
              <a:latin typeface="Microsoft JhengHei"/>
              <a:cs typeface="Microsoft JhengHei"/>
            </a:endParaRPr>
          </a:p>
          <a:p>
            <a:pPr marL="267335" marR="571500">
              <a:lnSpc>
                <a:spcPct val="100000"/>
              </a:lnSpc>
            </a:pPr>
            <a:r>
              <a:rPr sz="2000" b="1" spc="-10" dirty="0">
                <a:solidFill>
                  <a:srgbClr val="FF0000"/>
                </a:solidFill>
                <a:latin typeface="Microsoft JhengHei"/>
                <a:cs typeface="Microsoft JhengHei"/>
              </a:rPr>
              <a:t>須通過第一階段檢定、倍率篩選</a:t>
            </a:r>
            <a:r>
              <a:rPr sz="2000" b="1" spc="-20" dirty="0">
                <a:latin typeface="Microsoft JhengHei"/>
                <a:cs typeface="Microsoft JhengHei"/>
              </a:rPr>
              <a:t>，得否參加第二階段甄試由其校系</a:t>
            </a:r>
            <a:r>
              <a:rPr sz="2000" b="1" spc="-5" dirty="0">
                <a:latin typeface="Microsoft JhengHei"/>
                <a:cs typeface="Microsoft JhengHei"/>
              </a:rPr>
              <a:t>審查認定。</a:t>
            </a:r>
            <a:r>
              <a:rPr sz="1400" b="1" spc="-20" dirty="0">
                <a:solidFill>
                  <a:srgbClr val="FF0000"/>
                </a:solidFill>
                <a:latin typeface="Microsoft JhengHei"/>
                <a:cs typeface="Microsoft JhengHei"/>
              </a:rPr>
              <a:t>(未通過第一階段者即不得參加第二階段)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90899" y="191909"/>
            <a:ext cx="6115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45" dirty="0">
                <a:solidFill>
                  <a:schemeClr val="accent2"/>
                </a:solidFill>
                <a:latin typeface="Microsoft YaHei"/>
                <a:cs typeface="Microsoft YaHei"/>
              </a:rPr>
              <a:t>申請入學審查資料繳交流程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223" y="1554480"/>
            <a:ext cx="10506925" cy="44988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285" y="548119"/>
            <a:ext cx="11730316" cy="62223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7260" y="735228"/>
            <a:ext cx="3135988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spc="-10" dirty="0">
                <a:solidFill>
                  <a:srgbClr val="111C1C"/>
                </a:solidFill>
                <a:latin typeface="Microsoft JhengHei"/>
                <a:cs typeface="Microsoft JhengHei"/>
              </a:rPr>
              <a:t>多資料參採</a:t>
            </a:r>
            <a:endParaRPr dirty="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5077" y="2569678"/>
            <a:ext cx="3840479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24585">
              <a:lnSpc>
                <a:spcPts val="2370"/>
              </a:lnSpc>
              <a:spcBef>
                <a:spcPts val="105"/>
              </a:spcBef>
            </a:pPr>
            <a:r>
              <a:rPr sz="2000" b="1" dirty="0">
                <a:solidFill>
                  <a:srgbClr val="415E5B"/>
                </a:solidFill>
                <a:latin typeface="Microsoft JhengHei"/>
                <a:cs typeface="Microsoft JhengHei"/>
              </a:rPr>
              <a:t>學科能力測驗</a:t>
            </a:r>
            <a:r>
              <a:rPr sz="2000" b="1" spc="-25" dirty="0">
                <a:solidFill>
                  <a:srgbClr val="415E5B"/>
                </a:solidFill>
                <a:latin typeface="Microsoft JhengHei"/>
                <a:cs typeface="Microsoft JhengHei"/>
              </a:rPr>
              <a:t>（X）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ts val="2370"/>
              </a:lnSpc>
            </a:pPr>
            <a:r>
              <a:rPr sz="2000" dirty="0">
                <a:solidFill>
                  <a:srgbClr val="2B4646"/>
                </a:solidFill>
                <a:latin typeface="Microsoft JhengHei"/>
                <a:cs typeface="Microsoft JhengHei"/>
              </a:rPr>
              <a:t>高三寒假舉辦，評量</a:t>
            </a:r>
            <a:r>
              <a:rPr sz="2000" b="1" spc="-25" dirty="0">
                <a:solidFill>
                  <a:srgbClr val="2B4646"/>
                </a:solidFill>
                <a:latin typeface="Microsoft JhengHei"/>
                <a:cs typeface="Microsoft JhengHei"/>
              </a:rPr>
              <a:t>基本核心能力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048" y="3509457"/>
            <a:ext cx="4140200" cy="598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2420" algn="ctr">
              <a:lnSpc>
                <a:spcPts val="2375"/>
              </a:lnSpc>
              <a:spcBef>
                <a:spcPts val="105"/>
              </a:spcBef>
            </a:pPr>
            <a:r>
              <a:rPr sz="2000" b="1" dirty="0">
                <a:solidFill>
                  <a:srgbClr val="434343"/>
                </a:solidFill>
                <a:latin typeface="Microsoft JhengHei"/>
                <a:cs typeface="Microsoft JhengHei"/>
              </a:rPr>
              <a:t>分科測驗</a:t>
            </a:r>
            <a:r>
              <a:rPr sz="2000" b="1" spc="-25" dirty="0">
                <a:solidFill>
                  <a:srgbClr val="434343"/>
                </a:solidFill>
                <a:latin typeface="Microsoft JhengHei"/>
                <a:cs typeface="Microsoft JhengHei"/>
              </a:rPr>
              <a:t>（Y）</a:t>
            </a:r>
            <a:endParaRPr sz="2000">
              <a:latin typeface="Microsoft JhengHei"/>
              <a:cs typeface="Microsoft JhengHei"/>
            </a:endParaRPr>
          </a:p>
          <a:p>
            <a:pPr algn="ctr">
              <a:lnSpc>
                <a:spcPts val="2135"/>
              </a:lnSpc>
            </a:pPr>
            <a:r>
              <a:rPr sz="1800" dirty="0">
                <a:solidFill>
                  <a:srgbClr val="2B4646"/>
                </a:solidFill>
                <a:latin typeface="Microsoft JhengHei"/>
                <a:cs typeface="Microsoft JhengHei"/>
              </a:rPr>
              <a:t>高三課程結束後舉辦，評量</a:t>
            </a:r>
            <a:r>
              <a:rPr sz="1800" b="1" spc="-10" dirty="0">
                <a:solidFill>
                  <a:srgbClr val="2B4646"/>
                </a:solidFill>
                <a:latin typeface="Microsoft JhengHei"/>
                <a:cs typeface="Microsoft JhengHei"/>
              </a:rPr>
              <a:t>關鍵學科能力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8344" y="4562049"/>
            <a:ext cx="2380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2B4646"/>
                </a:solidFill>
                <a:latin typeface="Microsoft JhengHei"/>
                <a:cs typeface="Microsoft JhengHei"/>
              </a:rPr>
              <a:t>術科考試 </a:t>
            </a:r>
            <a:r>
              <a:rPr sz="1600" spc="-30" dirty="0">
                <a:solidFill>
                  <a:srgbClr val="2B4646"/>
                </a:solidFill>
                <a:latin typeface="Microsoft JhengHei"/>
                <a:cs typeface="Microsoft JhengHei"/>
              </a:rPr>
              <a:t>音樂/美術/體育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6237" y="5238619"/>
            <a:ext cx="3113405" cy="918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763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2B4646"/>
                </a:solidFill>
                <a:latin typeface="Microsoft JhengHei"/>
                <a:cs typeface="Microsoft JhengHei"/>
              </a:rPr>
              <a:t>英聽測驗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2705"/>
              </a:spcBef>
            </a:pPr>
            <a:r>
              <a:rPr sz="1800" b="1" spc="-135" dirty="0">
                <a:solidFill>
                  <a:srgbClr val="2B4646"/>
                </a:solidFill>
                <a:latin typeface="Microsoft JhengHei"/>
                <a:cs typeface="Microsoft JhengHei"/>
              </a:rPr>
              <a:t>大學程式設計先修檢測</a:t>
            </a:r>
            <a:r>
              <a:rPr sz="1800" b="1" spc="-105" dirty="0">
                <a:solidFill>
                  <a:srgbClr val="2B4646"/>
                </a:solidFill>
                <a:latin typeface="Microsoft JhengHei"/>
                <a:cs typeface="Microsoft JhengHei"/>
              </a:rPr>
              <a:t>（APCS）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1475" y="4298160"/>
            <a:ext cx="1141095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indent="138430">
              <a:lnSpc>
                <a:spcPts val="2380"/>
              </a:lnSpc>
              <a:spcBef>
                <a:spcPts val="390"/>
              </a:spcBef>
            </a:pPr>
            <a:r>
              <a:rPr sz="2200" spc="-40" dirty="0">
                <a:solidFill>
                  <a:srgbClr val="FFFFFF"/>
                </a:solidFill>
                <a:latin typeface="Microsoft JhengHei"/>
                <a:cs typeface="Microsoft JhengHei"/>
              </a:rPr>
              <a:t>採用之</a:t>
            </a:r>
            <a:r>
              <a:rPr sz="2200" spc="-35" dirty="0">
                <a:solidFill>
                  <a:srgbClr val="FFFFFF"/>
                </a:solidFill>
                <a:latin typeface="Microsoft JhengHei"/>
                <a:cs typeface="Microsoft JhengHei"/>
              </a:rPr>
              <a:t>考試成績</a:t>
            </a:r>
            <a:endParaRPr sz="22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54709" y="835427"/>
            <a:ext cx="2367915" cy="2009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學生學習歷程</a:t>
            </a:r>
            <a:r>
              <a:rPr sz="2000" b="1" spc="-20" dirty="0">
                <a:solidFill>
                  <a:srgbClr val="415E5B"/>
                </a:solidFill>
                <a:latin typeface="Microsoft JhengHei"/>
                <a:cs typeface="Microsoft JhengHei"/>
              </a:rPr>
              <a:t>（P1）</a:t>
            </a:r>
            <a:endParaRPr sz="2000">
              <a:latin typeface="Microsoft JhengHei"/>
              <a:cs typeface="Microsoft JhengHei"/>
            </a:endParaRPr>
          </a:p>
          <a:p>
            <a:pPr marL="12700" marR="80645" indent="-635" algn="just">
              <a:lnSpc>
                <a:spcPct val="100000"/>
              </a:lnSpc>
              <a:spcBef>
                <a:spcPts val="1695"/>
              </a:spcBef>
            </a:pPr>
            <a:r>
              <a:rPr sz="1600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包括</a:t>
            </a:r>
            <a:r>
              <a:rPr sz="1600" b="1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學生基本資料</a:t>
            </a:r>
            <a:r>
              <a:rPr sz="1600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、</a:t>
            </a:r>
            <a:r>
              <a:rPr sz="1600" b="1" spc="-25" dirty="0">
                <a:solidFill>
                  <a:srgbClr val="415E5B"/>
                </a:solidFill>
                <a:latin typeface="Microsoft JhengHei"/>
                <a:cs typeface="Microsoft JhengHei"/>
              </a:rPr>
              <a:t>修課</a:t>
            </a:r>
            <a:r>
              <a:rPr sz="1600" b="1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紀錄、課程學習成果</a:t>
            </a:r>
            <a:r>
              <a:rPr sz="1600" dirty="0">
                <a:solidFill>
                  <a:srgbClr val="415E5B"/>
                </a:solidFill>
                <a:latin typeface="Microsoft JhengHei"/>
                <a:cs typeface="Microsoft JhengHei"/>
              </a:rPr>
              <a:t>、</a:t>
            </a:r>
            <a:r>
              <a:rPr sz="1600" b="1" spc="-50" dirty="0">
                <a:solidFill>
                  <a:srgbClr val="415E5B"/>
                </a:solidFill>
                <a:latin typeface="Microsoft JhengHei"/>
                <a:cs typeface="Microsoft JhengHei"/>
              </a:rPr>
              <a:t>多</a:t>
            </a:r>
            <a:r>
              <a:rPr sz="1600" b="1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元表現</a:t>
            </a:r>
            <a:r>
              <a:rPr sz="1600" spc="-15" dirty="0">
                <a:solidFill>
                  <a:srgbClr val="415E5B"/>
                </a:solidFill>
                <a:latin typeface="Microsoft JhengHei"/>
                <a:cs typeface="Microsoft JhengHei"/>
              </a:rPr>
              <a:t>、學習歷程自述，以及其他與學習歷程有關</a:t>
            </a:r>
            <a:r>
              <a:rPr sz="1600" spc="95" dirty="0">
                <a:solidFill>
                  <a:srgbClr val="415E5B"/>
                </a:solidFill>
                <a:latin typeface="Microsoft JhengHei"/>
                <a:cs typeface="Microsoft JhengHei"/>
              </a:rPr>
              <a:t>之資料</a:t>
            </a:r>
            <a:r>
              <a:rPr sz="1600" b="1" spc="85" dirty="0">
                <a:solidFill>
                  <a:srgbClr val="415E5B"/>
                </a:solidFill>
                <a:latin typeface="Microsoft JhengHei"/>
                <a:cs typeface="Microsoft JhengHei"/>
              </a:rPr>
              <a:t>(以學校學習活動</a:t>
            </a:r>
            <a:r>
              <a:rPr sz="1600" b="1" spc="-35" dirty="0">
                <a:solidFill>
                  <a:srgbClr val="415E5B"/>
                </a:solidFill>
                <a:latin typeface="Microsoft JhengHei"/>
                <a:cs typeface="Microsoft JhengHei"/>
              </a:rPr>
              <a:t>為主)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72332" y="3511570"/>
            <a:ext cx="2362200" cy="13284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415E5B"/>
                </a:solidFill>
                <a:latin typeface="Microsoft JhengHei"/>
                <a:cs typeface="Microsoft JhengHei"/>
              </a:rPr>
              <a:t>校系自辦甄試項目</a:t>
            </a:r>
            <a:endParaRPr sz="2000">
              <a:latin typeface="Microsoft JhengHei"/>
              <a:cs typeface="Microsoft JhengHei"/>
            </a:endParaRPr>
          </a:p>
          <a:p>
            <a:pPr marR="4445" algn="ctr">
              <a:lnSpc>
                <a:spcPct val="100000"/>
              </a:lnSpc>
            </a:pPr>
            <a:r>
              <a:rPr sz="2000" b="1" spc="-20" dirty="0">
                <a:solidFill>
                  <a:srgbClr val="415E5B"/>
                </a:solidFill>
                <a:latin typeface="Microsoft JhengHei"/>
                <a:cs typeface="Microsoft JhengHei"/>
              </a:rPr>
              <a:t>（P2）</a:t>
            </a:r>
            <a:endParaRPr sz="2000">
              <a:latin typeface="Microsoft JhengHei"/>
              <a:cs typeface="Microsoft JhengHei"/>
            </a:endParaRPr>
          </a:p>
          <a:p>
            <a:pPr marL="12700" marR="5080" indent="-635">
              <a:lnSpc>
                <a:spcPct val="100000"/>
              </a:lnSpc>
              <a:spcBef>
                <a:spcPts val="1610"/>
              </a:spcBef>
            </a:pPr>
            <a:r>
              <a:rPr sz="1600" spc="-30" dirty="0">
                <a:solidFill>
                  <a:srgbClr val="415E5B"/>
                </a:solidFill>
                <a:latin typeface="Microsoft JhengHei"/>
                <a:cs typeface="Microsoft JhengHei"/>
              </a:rPr>
              <a:t>如：面試、筆試 、實作 、</a:t>
            </a:r>
            <a:r>
              <a:rPr sz="1600" spc="-35" dirty="0">
                <a:solidFill>
                  <a:srgbClr val="415E5B"/>
                </a:solidFill>
                <a:latin typeface="Microsoft JhengHei"/>
                <a:cs typeface="Microsoft JhengHei"/>
              </a:rPr>
              <a:t>其他等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88296" y="1909867"/>
            <a:ext cx="1141095" cy="10814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 algn="ctr">
              <a:lnSpc>
                <a:spcPts val="2380"/>
              </a:lnSpc>
              <a:spcBef>
                <a:spcPts val="390"/>
              </a:spcBef>
            </a:pPr>
            <a:r>
              <a:rPr sz="2200" spc="-35" dirty="0">
                <a:solidFill>
                  <a:srgbClr val="FFFFFF"/>
                </a:solidFill>
                <a:latin typeface="Microsoft JhengHei"/>
                <a:cs typeface="Microsoft JhengHei"/>
              </a:rPr>
              <a:t>綜合學習</a:t>
            </a:r>
            <a:r>
              <a:rPr sz="2200" spc="-40" dirty="0">
                <a:solidFill>
                  <a:srgbClr val="FFFFFF"/>
                </a:solidFill>
                <a:latin typeface="Microsoft JhengHei"/>
                <a:cs typeface="Microsoft JhengHei"/>
              </a:rPr>
              <a:t>表現</a:t>
            </a:r>
            <a:endParaRPr sz="22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2200" spc="-25" dirty="0">
                <a:solidFill>
                  <a:srgbClr val="FFFFFF"/>
                </a:solidFill>
                <a:latin typeface="Microsoft JhengHei"/>
                <a:cs typeface="Microsoft JhengHei"/>
              </a:rPr>
              <a:t>（P）</a:t>
            </a:r>
            <a:endParaRPr sz="2200">
              <a:latin typeface="Microsoft JhengHei"/>
              <a:cs typeface="Microsoft JhengHe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154" y="4982637"/>
            <a:ext cx="1122794" cy="112279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 idx="4294967295"/>
          </p:nvPr>
        </p:nvSpPr>
        <p:spPr>
          <a:xfrm>
            <a:off x="914400" y="43525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就讀志願序網路登記</a:t>
            </a:r>
          </a:p>
        </p:txBody>
      </p:sp>
      <p:sp>
        <p:nvSpPr>
          <p:cNvPr id="24579" name="內容版面配置區 2"/>
          <p:cNvSpPr>
            <a:spLocks noGrp="1"/>
          </p:cNvSpPr>
          <p:nvPr>
            <p:ph idx="4294967295"/>
          </p:nvPr>
        </p:nvSpPr>
        <p:spPr>
          <a:xfrm>
            <a:off x="1447800" y="1572415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資格：各校系的</a:t>
            </a:r>
            <a:r>
              <a:rPr lang="zh-TW" altLang="en-US" sz="2800" dirty="0">
                <a:solidFill>
                  <a:srgbClr val="008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正取生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2800" dirty="0">
                <a:solidFill>
                  <a:srgbClr val="008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備取生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eaLnBrk="1" hangingPunct="1">
              <a:buClr>
                <a:srgbClr val="000000"/>
              </a:buCl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使用甄選委員會第一階段篩選結果通知單所附之通行碼。</a:t>
            </a:r>
          </a:p>
          <a:p>
            <a:pPr eaLnBrk="1" hangingPunct="1">
              <a:buClr>
                <a:srgbClr val="000000"/>
              </a:buClr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於登記期間至甄選委員會網址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http://www.caac.ccu.edu.tw/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進入「網路登記志願」後，點選「就讀志願序登記」選項，進行登記作業。</a:t>
            </a:r>
          </a:p>
          <a:p>
            <a:pPr eaLnBrk="1" hangingPunct="1">
              <a:buClr>
                <a:srgbClr val="000000"/>
              </a:buClr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注意：即使只有一間校系正取，也要上網登記，否則不算正式錄取。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7D922A8-6EE9-1E9A-2043-B677045921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753" t="11904" r="26862" b="7519"/>
          <a:stretch/>
        </p:blipFill>
        <p:spPr>
          <a:xfrm>
            <a:off x="2209800" y="4712"/>
            <a:ext cx="7164800" cy="685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79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4FC37DF-6E11-4558-9BB8-9E5627D4E5C8}"/>
              </a:ext>
            </a:extLst>
          </p:cNvPr>
          <p:cNvSpPr/>
          <p:nvPr/>
        </p:nvSpPr>
        <p:spPr>
          <a:xfrm>
            <a:off x="3581400" y="228600"/>
            <a:ext cx="502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個人申請校系簡章</a:t>
            </a:r>
            <a:endParaRPr lang="zh-TW" altLang="en-US" sz="40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675B8CD-0F89-BB9D-46F6-2CC86001DC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49" t="12222" r="4376" b="4444"/>
          <a:stretch/>
        </p:blipFill>
        <p:spPr>
          <a:xfrm>
            <a:off x="350981" y="995736"/>
            <a:ext cx="11490037" cy="586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781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098AA94-E993-406E-B129-CFDD33C8B325}"/>
              </a:ext>
            </a:extLst>
          </p:cNvPr>
          <p:cNvSpPr/>
          <p:nvPr/>
        </p:nvSpPr>
        <p:spPr>
          <a:xfrm>
            <a:off x="2933927" y="304800"/>
            <a:ext cx="58272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個人申請</a:t>
            </a:r>
            <a:r>
              <a:rPr lang="en-US" altLang="zh-TW" sz="440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APCS</a:t>
            </a:r>
            <a:r>
              <a:rPr lang="zh-TW" altLang="en-US" sz="4400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招生分組</a:t>
            </a:r>
            <a:endParaRPr lang="zh-TW" altLang="en-US" sz="44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12E5405-0E5A-2DFD-B751-60226DEAD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25" t="12222" r="10625" b="18889"/>
          <a:stretch/>
        </p:blipFill>
        <p:spPr>
          <a:xfrm>
            <a:off x="190500" y="1104259"/>
            <a:ext cx="11811000" cy="58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562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C8CE510-824F-4055-BCDE-A4DA4B6EE629}"/>
              </a:ext>
            </a:extLst>
          </p:cNvPr>
          <p:cNvSpPr/>
          <p:nvPr/>
        </p:nvSpPr>
        <p:spPr>
          <a:xfrm>
            <a:off x="762000" y="1828800"/>
            <a:ext cx="8991600" cy="1951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2128520">
              <a:lnSpc>
                <a:spcPct val="99700"/>
              </a:lnSpc>
              <a:spcBef>
                <a:spcPts val="135"/>
              </a:spcBef>
            </a:pPr>
            <a:r>
              <a:rPr lang="zh-TW" altLang="en-US" sz="6000" b="1" dirty="0">
                <a:solidFill>
                  <a:srgbClr val="FF0066"/>
                </a:solidFill>
                <a:latin typeface="Noto Sans CJK HK"/>
                <a:cs typeface="Noto Sans CJK HK"/>
              </a:rPr>
              <a:t>科大申請入學</a:t>
            </a:r>
          </a:p>
          <a:p>
            <a:pPr marL="12700" marR="5080" indent="2128520">
              <a:lnSpc>
                <a:spcPct val="99700"/>
              </a:lnSpc>
              <a:spcBef>
                <a:spcPts val="135"/>
              </a:spcBef>
            </a:pPr>
            <a:r>
              <a:rPr lang="zh-TW" altLang="en-US" sz="6000" b="1" dirty="0">
                <a:solidFill>
                  <a:srgbClr val="FF0066"/>
                </a:solidFill>
                <a:latin typeface="Noto Sans CJK HK"/>
                <a:cs typeface="Noto Sans CJK HK"/>
              </a:rPr>
              <a:t>招生作業說明</a:t>
            </a:r>
            <a:endParaRPr lang="zh-TW" altLang="en-US" sz="6000" dirty="0">
              <a:solidFill>
                <a:srgbClr val="FF0066"/>
              </a:solidFill>
              <a:latin typeface="Noto Sans CJK HK"/>
              <a:cs typeface="Noto Sans CJK HK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FD3E1BF-9CA8-4DE0-8B31-048A1356EB30}"/>
              </a:ext>
            </a:extLst>
          </p:cNvPr>
          <p:cNvSpPr/>
          <p:nvPr/>
        </p:nvSpPr>
        <p:spPr>
          <a:xfrm>
            <a:off x="2819400" y="39624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（成績採計如有變革，請以當年度簡章為主。）</a:t>
            </a:r>
          </a:p>
        </p:txBody>
      </p:sp>
    </p:spTree>
    <p:extLst>
      <p:ext uri="{BB962C8B-B14F-4D97-AF65-F5344CB8AC3E}">
        <p14:creationId xmlns:p14="http://schemas.microsoft.com/office/powerpoint/2010/main" val="36854631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5400" dirty="0">
                <a:solidFill>
                  <a:srgbClr val="800080"/>
                </a:solidFill>
                <a:ea typeface="標楷體" panose="03000509000000000000" pitchFamily="65" charset="-120"/>
              </a:rPr>
              <a:t>申請條件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133600"/>
            <a:ext cx="8596668" cy="3880773"/>
          </a:xfrm>
        </p:spPr>
        <p:txBody>
          <a:bodyPr/>
          <a:lstStyle/>
          <a:p>
            <a:pPr marL="609600" indent="-609600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申請生報名校系（組）以</a:t>
            </a:r>
            <a:r>
              <a:rPr lang="en-US" altLang="zh-TW" sz="3200" dirty="0">
                <a:solidFill>
                  <a:srgbClr val="008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個為限。</a:t>
            </a:r>
          </a:p>
          <a:p>
            <a:pPr marL="609600" indent="-609600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各校得限制僅能申請該校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個系（組）。</a:t>
            </a:r>
          </a:p>
          <a:p>
            <a:pPr marL="609600" indent="-609600"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8051"/>
            <a:ext cx="8596668" cy="13208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400" dirty="0">
                <a:solidFill>
                  <a:srgbClr val="800080"/>
                </a:solidFill>
                <a:ea typeface="標楷體" panose="03000509000000000000" pitchFamily="65" charset="-120"/>
              </a:rPr>
              <a:t>申請階段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828800"/>
            <a:ext cx="8596668" cy="3880773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None/>
            </a:pPr>
            <a:r>
              <a:rPr lang="en-US" altLang="zh-TW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【</a:t>
            </a:r>
            <a:r>
              <a:rPr lang="zh-TW" altLang="en-US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第一階段</a:t>
            </a:r>
            <a:r>
              <a:rPr lang="en-US" altLang="zh-TW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】</a:t>
            </a:r>
          </a:p>
          <a:p>
            <a:pPr marL="609600" indent="-609600">
              <a:lnSpc>
                <a:spcPct val="90000"/>
              </a:lnSpc>
            </a:pP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依</a:t>
            </a:r>
            <a:r>
              <a:rPr lang="zh-TW" altLang="en-US" sz="2800" dirty="0">
                <a:solidFill>
                  <a:srgbClr val="FF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加權平均成績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高低擇優篩選取得參加複試資格。</a:t>
            </a:r>
          </a:p>
          <a:p>
            <a:pPr marL="609600" indent="-609600">
              <a:lnSpc>
                <a:spcPct val="90000"/>
              </a:lnSpc>
            </a:pP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如因加權平均成績相同，致使參加複試人數超出預計複試人數時，則該同分之申請生一律取得參加複試資格。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en-US" altLang="zh-TW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【</a:t>
            </a:r>
            <a:r>
              <a:rPr lang="zh-TW" altLang="en-US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第二階段</a:t>
            </a:r>
            <a:r>
              <a:rPr lang="en-US" altLang="zh-TW" sz="2800" dirty="0">
                <a:solidFill>
                  <a:schemeClr val="accent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】</a:t>
            </a:r>
          </a:p>
          <a:p>
            <a:pPr marL="609600" indent="-609600">
              <a:lnSpc>
                <a:spcPct val="90000"/>
              </a:lnSpc>
            </a:pP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大學校系得自辦指定項目甄試（多數只需上傳審查資料以及寄送相關文件即可）。</a:t>
            </a:r>
          </a:p>
          <a:p>
            <a:pPr marL="609600" indent="-609600">
              <a:lnSpc>
                <a:spcPct val="90000"/>
              </a:lnSpc>
            </a:pP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新細明體" panose="02020500000000000000" pitchFamily="18" charset="-120"/>
              </a:rPr>
              <a:t>各校系公佈正、備取名單。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sz="5400" dirty="0">
                <a:solidFill>
                  <a:srgbClr val="800080"/>
                </a:solidFill>
                <a:ea typeface="標楷體" panose="03000509000000000000" pitchFamily="65" charset="-120"/>
              </a:rPr>
              <a:t>分發錄取</a:t>
            </a:r>
            <a:endParaRPr lang="zh-TW" altLang="en-US" sz="5400" dirty="0">
              <a:solidFill>
                <a:srgbClr val="FF0066"/>
              </a:solidFill>
              <a:ea typeface="標楷體" panose="03000509000000000000" pitchFamily="65" charset="-12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2057400"/>
            <a:ext cx="9228666" cy="3880773"/>
          </a:xfrm>
        </p:spPr>
        <p:txBody>
          <a:bodyPr>
            <a:normAutofit/>
          </a:bodyPr>
          <a:lstStyle/>
          <a:p>
            <a:pPr marL="609600" indent="-609600"/>
            <a:r>
              <a:rPr lang="zh-TW" altLang="en-US" sz="2800" dirty="0">
                <a:ea typeface="標楷體" panose="03000509000000000000" pitchFamily="65" charset="-120"/>
              </a:rPr>
              <a:t>申請生如有面試或書面審查成績零分者，不予錄取。</a:t>
            </a:r>
          </a:p>
          <a:p>
            <a:pPr marL="609600" indent="-609600"/>
            <a:r>
              <a:rPr lang="zh-TW" altLang="en-US" sz="2800" dirty="0">
                <a:ea typeface="標楷體" panose="03000509000000000000" pitchFamily="65" charset="-120"/>
              </a:rPr>
              <a:t>報到：錄取者需依各校規定時間及方式辦理報到，並完成報到手續，否則視同放棄錄取資格。</a:t>
            </a:r>
          </a:p>
          <a:p>
            <a:pPr marL="609600" indent="-609600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放棄：未於當學年度簡章規定期限內放棄錄取資格者，不得參加大學分發入學招生。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888D12E-3569-73D9-CC8E-D8CBBC778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50" t="21111" r="23125" b="4444"/>
          <a:stretch/>
        </p:blipFill>
        <p:spPr>
          <a:xfrm>
            <a:off x="2514600" y="0"/>
            <a:ext cx="6248400" cy="68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38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1453F0A-73D6-B944-FDD4-F990493D93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125" t="26667" r="13750" b="11111"/>
          <a:stretch/>
        </p:blipFill>
        <p:spPr>
          <a:xfrm>
            <a:off x="0" y="0"/>
            <a:ext cx="11430000" cy="6882581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27E18ADA-2B28-4A78-90D5-1F46CC801323}"/>
              </a:ext>
            </a:extLst>
          </p:cNvPr>
          <p:cNvSpPr/>
          <p:nvPr/>
        </p:nvSpPr>
        <p:spPr>
          <a:xfrm>
            <a:off x="4648200" y="0"/>
            <a:ext cx="6477000" cy="1913641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561F33D7-508A-411C-B83A-969CBC4DC925}"/>
              </a:ext>
            </a:extLst>
          </p:cNvPr>
          <p:cNvSpPr/>
          <p:nvPr/>
        </p:nvSpPr>
        <p:spPr>
          <a:xfrm>
            <a:off x="457200" y="1913642"/>
            <a:ext cx="10668000" cy="2057400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49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211" y="305943"/>
            <a:ext cx="11360658" cy="6246114"/>
          </a:xfrm>
          <a:prstGeom prst="rect">
            <a:avLst/>
          </a:prstGeom>
        </p:spPr>
      </p:pic>
      <p:sp>
        <p:nvSpPr>
          <p:cNvPr id="10" name="object 2" descr="$PPTXTitle">
            <a:extLst>
              <a:ext uri="{FF2B5EF4-FFF2-40B4-BE49-F238E27FC236}">
                <a16:creationId xmlns:a16="http://schemas.microsoft.com/office/drawing/2014/main" id="{2F1C8086-2185-CD6F-793C-655B083F3DCF}"/>
              </a:ext>
            </a:extLst>
          </p:cNvPr>
          <p:cNvSpPr txBox="1">
            <a:spLocks/>
          </p:cNvSpPr>
          <p:nvPr/>
        </p:nvSpPr>
        <p:spPr>
          <a:xfrm>
            <a:off x="5413385" y="352713"/>
            <a:ext cx="6533515" cy="3206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zh-TW" altLang="en-US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註</a:t>
            </a:r>
            <a:r>
              <a:rPr lang="en-US" altLang="zh-TW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:</a:t>
            </a:r>
            <a:r>
              <a:rPr lang="zh-TW" altLang="en-US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相關資訊以大考中心</a:t>
            </a:r>
            <a:r>
              <a:rPr lang="en-US" altLang="zh-TW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/</a:t>
            </a:r>
            <a:r>
              <a:rPr lang="zh-TW" altLang="en-US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術委會</a:t>
            </a:r>
            <a:r>
              <a:rPr lang="en-US" altLang="zh-TW" sz="2000" spc="-15">
                <a:solidFill>
                  <a:srgbClr val="0066FF"/>
                </a:solidFill>
                <a:latin typeface="Microsoft JhengHei"/>
                <a:cs typeface="Microsoft JhengHei"/>
              </a:rPr>
              <a:t>/</a:t>
            </a:r>
            <a:r>
              <a:rPr lang="en-US" altLang="zh-TW" sz="2000" spc="-10">
                <a:solidFill>
                  <a:srgbClr val="0066FF"/>
                </a:solidFill>
                <a:latin typeface="Microsoft JhengHei"/>
                <a:cs typeface="Microsoft JhengHei"/>
              </a:rPr>
              <a:t>APCS</a:t>
            </a:r>
            <a:r>
              <a:rPr lang="zh-TW" altLang="en-US" sz="2000" spc="-20">
                <a:solidFill>
                  <a:srgbClr val="0066FF"/>
                </a:solidFill>
                <a:latin typeface="Microsoft JhengHei"/>
                <a:cs typeface="Microsoft JhengHei"/>
              </a:rPr>
              <a:t>公告之考試簡章為準</a:t>
            </a:r>
            <a:endParaRPr lang="zh-TW" altLang="en-US" sz="2000">
              <a:latin typeface="Microsoft JhengHei"/>
              <a:cs typeface="Microsoft JhengHe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4F90D792-D084-3CED-D5B7-C486D7A180BE}"/>
              </a:ext>
            </a:extLst>
          </p:cNvPr>
          <p:cNvSpPr txBox="1">
            <a:spLocks/>
          </p:cNvSpPr>
          <p:nvPr/>
        </p:nvSpPr>
        <p:spPr>
          <a:xfrm>
            <a:off x="11810766" y="6485925"/>
            <a:ext cx="262254" cy="278923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4460">
              <a:spcBef>
                <a:spcPts val="15"/>
              </a:spcBef>
            </a:pPr>
            <a:fld id="{81D60167-4931-47E6-BA6A-407CBD079E47}" type="slidenum">
              <a:rPr lang="en-US" altLang="zh-TW" spc="-50" smtClean="0"/>
              <a:pPr marL="124460">
                <a:spcBef>
                  <a:spcPts val="15"/>
                </a:spcBef>
              </a:pPr>
              <a:t>4</a:t>
            </a:fld>
            <a:endParaRPr lang="en-US" altLang="zh-TW" spc="-50" dirty="0"/>
          </a:p>
        </p:txBody>
      </p:sp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5035AAF5-75C2-022F-8089-049DAA1D3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781875"/>
              </p:ext>
            </p:extLst>
          </p:nvPr>
        </p:nvGraphicFramePr>
        <p:xfrm>
          <a:off x="617592" y="1221064"/>
          <a:ext cx="11209019" cy="5545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51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2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5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3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1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考試名稱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1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報名日期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1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考試日期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高中英語聽力測驗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(第一次考試</a:t>
                      </a:r>
                      <a:r>
                        <a:rPr sz="2300" b="1" spc="-50" dirty="0">
                          <a:latin typeface="Microsoft JhengHei"/>
                          <a:cs typeface="Microsoft JhengHei"/>
                        </a:rPr>
                        <a:t>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ACE0F5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09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03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日(四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09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日(四)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ACE0F5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17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日(六)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AC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高中英語聽力測驗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(第二次考試</a:t>
                      </a:r>
                      <a:r>
                        <a:rPr sz="2300" b="1" spc="-50" dirty="0">
                          <a:latin typeface="Microsoft JhengHei"/>
                          <a:cs typeface="Microsoft JhengHei"/>
                        </a:rPr>
                        <a:t>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9A9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04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日(三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日(二)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9A91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12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12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日(六)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9A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學科能力測驗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（X）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3EB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27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日(二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日(二)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3EB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22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日(五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24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日(日)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B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2300" b="1" spc="-15" dirty="0">
                          <a:latin typeface="Microsoft JhengHei"/>
                          <a:cs typeface="Microsoft JhengHei"/>
                        </a:rPr>
                        <a:t>術科考試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（</a:t>
                      </a:r>
                      <a:r>
                        <a:rPr sz="2300" b="1" spc="-5" dirty="0">
                          <a:latin typeface="Microsoft JhengHei"/>
                          <a:cs typeface="Microsoft JhengHei"/>
                        </a:rPr>
                        <a:t>音樂/美術/體育</a:t>
                      </a:r>
                      <a:r>
                        <a:rPr sz="2300" b="1" spc="-50" dirty="0">
                          <a:latin typeface="Microsoft JhengHei"/>
                          <a:cs typeface="Microsoft JhengHei"/>
                        </a:rPr>
                        <a:t>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9DFDB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664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27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日(二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115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日(二)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14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9DFDB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26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日(二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31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日(日)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各組時間不同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9D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分科測驗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（Y）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AC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03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日(四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15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日(二)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ACE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07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日(六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)~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07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</a:t>
                      </a:r>
                      <a:r>
                        <a:rPr sz="2300" b="1" spc="-30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spc="-20" dirty="0">
                          <a:latin typeface="Microsoft JhengHei"/>
                          <a:cs typeface="Microsoft JhengHei"/>
                        </a:rPr>
                        <a:t>日(日)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A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300" b="1" spc="-5" dirty="0">
                          <a:latin typeface="Microsoft JhengHei"/>
                          <a:cs typeface="Microsoft JhengHei"/>
                        </a:rPr>
                        <a:t>大學程式設計先修檢測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（APCS）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DBCB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每年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3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6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7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10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11</a:t>
                      </a:r>
                      <a:r>
                        <a:rPr sz="2300" b="1" dirty="0">
                          <a:latin typeface="Microsoft JhengHei"/>
                          <a:cs typeface="Microsoft JhengHei"/>
                        </a:rPr>
                        <a:t>月檢測，逕查</a:t>
                      </a:r>
                      <a:r>
                        <a:rPr sz="2300" b="1" spc="-10" dirty="0">
                          <a:latin typeface="Microsoft JhengHei"/>
                          <a:cs typeface="Microsoft JhengHei"/>
                        </a:rPr>
                        <a:t>APCS</a:t>
                      </a:r>
                      <a:r>
                        <a:rPr sz="2300" b="1" spc="-25" dirty="0">
                          <a:latin typeface="Microsoft JhengHei"/>
                          <a:cs typeface="Microsoft JhengHei"/>
                        </a:rPr>
                        <a:t>網頁</a:t>
                      </a:r>
                      <a:endParaRPr sz="2300">
                        <a:latin typeface="Microsoft JhengHei"/>
                        <a:cs typeface="Microsoft JhengHei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6D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object 4">
            <a:extLst>
              <a:ext uri="{FF2B5EF4-FFF2-40B4-BE49-F238E27FC236}">
                <a16:creationId xmlns:a16="http://schemas.microsoft.com/office/drawing/2014/main" id="{1D476823-E15E-B86C-8D7F-1CBCA1E2C20A}"/>
              </a:ext>
            </a:extLst>
          </p:cNvPr>
          <p:cNvSpPr txBox="1"/>
          <p:nvPr/>
        </p:nvSpPr>
        <p:spPr>
          <a:xfrm>
            <a:off x="569851" y="680897"/>
            <a:ext cx="3614792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altLang="zh-TW" sz="3200" b="1" u="heavy" spc="-10" dirty="0">
                <a:uFill>
                  <a:solidFill>
                    <a:srgbClr val="000000"/>
                  </a:solidFill>
                </a:uFill>
                <a:latin typeface="Microsoft JhengHei"/>
                <a:cs typeface="Microsoft JhengHei"/>
              </a:rPr>
              <a:t>116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Microsoft JhengHei"/>
                <a:cs typeface="Microsoft JhengHei"/>
              </a:rPr>
              <a:t>各項考試日程</a:t>
            </a:r>
            <a:endParaRPr sz="32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2057400"/>
            <a:ext cx="7696200" cy="288219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2128520" algn="r">
              <a:lnSpc>
                <a:spcPct val="99700"/>
              </a:lnSpc>
              <a:spcBef>
                <a:spcPts val="135"/>
              </a:spcBef>
            </a:pP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大學分發</a:t>
            </a:r>
            <a:r>
              <a:rPr lang="zh-TW" altLang="en-US" sz="7200" b="1" spc="-5" dirty="0">
                <a:solidFill>
                  <a:srgbClr val="FF0066"/>
                </a:solidFill>
                <a:latin typeface="Noto Sans CJK HK"/>
                <a:cs typeface="Noto Sans CJK HK"/>
              </a:rPr>
              <a:t>入學</a:t>
            </a:r>
            <a:r>
              <a:rPr lang="zh-TW" altLang="en-US" sz="7200" b="1" dirty="0">
                <a:solidFill>
                  <a:srgbClr val="FF0066"/>
                </a:solidFill>
                <a:latin typeface="Noto Sans CJK HK"/>
                <a:cs typeface="Noto Sans CJK HK"/>
              </a:rPr>
              <a:t>招生作業說明</a:t>
            </a:r>
            <a:endParaRPr sz="7200" dirty="0">
              <a:solidFill>
                <a:srgbClr val="FF0066"/>
              </a:solidFill>
              <a:latin typeface="Noto Sans CJK HK"/>
              <a:cs typeface="Noto Sans CJK HK"/>
            </a:endParaRPr>
          </a:p>
          <a:p>
            <a:pPr marL="1555115">
              <a:lnSpc>
                <a:spcPct val="100000"/>
              </a:lnSpc>
              <a:spcBef>
                <a:spcPts val="2870"/>
              </a:spcBef>
              <a:tabLst>
                <a:tab pos="2663190" algn="l"/>
              </a:tabLst>
            </a:pPr>
            <a:r>
              <a:rPr sz="1800" b="1" dirty="0">
                <a:solidFill>
                  <a:srgbClr val="FFFFFF"/>
                </a:solidFill>
                <a:latin typeface="Noto Sans CJK HK"/>
                <a:cs typeface="Noto Sans CJK HK"/>
              </a:rPr>
              <a:t>報告單位	大學甄選入學委員會</a:t>
            </a:r>
            <a:r>
              <a:rPr sz="1800" b="1" spc="140" dirty="0">
                <a:solidFill>
                  <a:srgbClr val="FFFFFF"/>
                </a:solidFill>
                <a:latin typeface="Noto Sans CJK HK"/>
                <a:cs typeface="Noto Sans CJK HK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112.08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936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328421"/>
            <a:ext cx="1131147" cy="350520"/>
          </a:xfrm>
          <a:custGeom>
            <a:avLst/>
            <a:gdLst/>
            <a:ahLst/>
            <a:cxnLst/>
            <a:rect l="l" t="t" r="r" b="b"/>
            <a:pathLst>
              <a:path w="848360" h="262890">
                <a:moveTo>
                  <a:pt x="848194" y="128447"/>
                </a:moveTo>
                <a:lnTo>
                  <a:pt x="719747" y="0"/>
                </a:lnTo>
                <a:lnTo>
                  <a:pt x="0" y="0"/>
                </a:lnTo>
                <a:lnTo>
                  <a:pt x="0" y="5791"/>
                </a:lnTo>
                <a:lnTo>
                  <a:pt x="0" y="256895"/>
                </a:lnTo>
                <a:lnTo>
                  <a:pt x="0" y="262686"/>
                </a:lnTo>
                <a:lnTo>
                  <a:pt x="714883" y="262686"/>
                </a:lnTo>
                <a:lnTo>
                  <a:pt x="843330" y="134239"/>
                </a:lnTo>
                <a:lnTo>
                  <a:pt x="842860" y="133781"/>
                </a:lnTo>
                <a:lnTo>
                  <a:pt x="848194" y="128447"/>
                </a:lnTo>
                <a:close/>
              </a:path>
            </a:pathLst>
          </a:custGeom>
          <a:solidFill>
            <a:srgbClr val="F1A30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186877" y="453603"/>
            <a:ext cx="3828627" cy="590697"/>
          </a:xfrm>
          <a:prstGeom prst="rect">
            <a:avLst/>
          </a:prstGeom>
        </p:spPr>
        <p:txBody>
          <a:bodyPr vert="horz" wrap="square" lIns="0" tIns="16087" rIns="0" bIns="0" rtlCol="0" anchor="t">
            <a:spAutoFit/>
          </a:bodyPr>
          <a:lstStyle/>
          <a:p>
            <a:pPr marL="16933">
              <a:spcBef>
                <a:spcPts val="127"/>
              </a:spcBef>
            </a:pPr>
            <a:r>
              <a:rPr sz="3733" spc="-13" dirty="0">
                <a:solidFill>
                  <a:srgbClr val="404040"/>
                </a:solidFill>
              </a:rPr>
              <a:t>111-</a:t>
            </a:r>
            <a:r>
              <a:rPr sz="3733" dirty="0">
                <a:solidFill>
                  <a:srgbClr val="404040"/>
                </a:solidFill>
              </a:rPr>
              <a:t>115</a:t>
            </a:r>
            <a:r>
              <a:rPr sz="3733" spc="-53" dirty="0">
                <a:solidFill>
                  <a:srgbClr val="404040"/>
                </a:solidFill>
              </a:rPr>
              <a:t>分發統計</a:t>
            </a:r>
            <a:endParaRPr sz="3733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8724416" y="4834073"/>
            <a:ext cx="342265" cy="281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53975">
              <a:lnSpc>
                <a:spcPts val="2090"/>
              </a:lnSpc>
            </a:pPr>
            <a:fld id="{81D60167-4931-47E6-BA6A-407CBD079E47}" type="slidenum">
              <a:rPr lang="en-US" altLang="zh-TW" spc="-50" smtClean="0"/>
              <a:pPr marL="53975">
                <a:lnSpc>
                  <a:spcPts val="2090"/>
                </a:lnSpc>
              </a:pPr>
              <a:t>41</a:t>
            </a:fld>
            <a:endParaRPr spc="-67" dirty="0"/>
          </a:p>
        </p:txBody>
      </p:sp>
      <p:sp>
        <p:nvSpPr>
          <p:cNvPr id="6" name="object 6"/>
          <p:cNvSpPr txBox="1"/>
          <p:nvPr/>
        </p:nvSpPr>
        <p:spPr>
          <a:xfrm>
            <a:off x="157538" y="178347"/>
            <a:ext cx="72051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uac</a:t>
            </a:r>
            <a:endParaRPr sz="3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411" y="5483154"/>
            <a:ext cx="2872740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600" spc="-13" dirty="0">
                <a:solidFill>
                  <a:srgbClr val="0000FF"/>
                </a:solidFill>
                <a:latin typeface="Microsoft JhengHei"/>
                <a:cs typeface="Microsoft JhengHei"/>
              </a:rPr>
              <a:t>*</a:t>
            </a:r>
            <a:r>
              <a:rPr sz="1600" spc="-7" dirty="0">
                <a:solidFill>
                  <a:srgbClr val="0000FF"/>
                </a:solidFill>
                <a:latin typeface="Microsoft JhengHei"/>
                <a:cs typeface="Microsoft JhengHei"/>
              </a:rPr>
              <a:t>總招生名額不含外加名額</a:t>
            </a:r>
            <a:endParaRPr sz="1600">
              <a:latin typeface="Microsoft JhengHei"/>
              <a:cs typeface="Microsoft JhengHei"/>
            </a:endParaRPr>
          </a:p>
          <a:p>
            <a:pPr marL="16933"/>
            <a:r>
              <a:rPr sz="1600" spc="-27" dirty="0">
                <a:solidFill>
                  <a:srgbClr val="0000FF"/>
                </a:solidFill>
                <a:latin typeface="Microsoft JhengHei"/>
                <a:cs typeface="Microsoft JhengHei"/>
              </a:rPr>
              <a:t>*B</a:t>
            </a:r>
            <a:r>
              <a:rPr sz="1600" spc="-20" dirty="0">
                <a:solidFill>
                  <a:srgbClr val="0000FF"/>
                </a:solidFill>
                <a:latin typeface="Microsoft JhengHei"/>
                <a:cs typeface="Microsoft JhengHei"/>
              </a:rPr>
              <a:t>=總招生名額+外加名額-缺額</a:t>
            </a:r>
            <a:endParaRPr sz="1600">
              <a:latin typeface="Microsoft JhengHei"/>
              <a:cs typeface="Microsoft JhengHe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984920" y="1310416"/>
          <a:ext cx="10559626" cy="40877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0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5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57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07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學年度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111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112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113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114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900" spc="-25" dirty="0">
                          <a:solidFill>
                            <a:srgbClr val="2C5FFF"/>
                          </a:solidFill>
                          <a:latin typeface="Microsoft JhengHei"/>
                          <a:cs typeface="Microsoft JhengHei"/>
                        </a:rPr>
                        <a:t>115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40" dirty="0">
                          <a:latin typeface="Microsoft JhengHei"/>
                          <a:cs typeface="Microsoft JhengHei"/>
                        </a:rPr>
                        <a:t>分科報考人數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29,086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42,257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42,141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39,190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b="1" spc="-1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39,213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dirty="0">
                          <a:latin typeface="Microsoft JhengHei"/>
                          <a:cs typeface="Microsoft JhengHei"/>
                        </a:rPr>
                        <a:t>總招生名額</a:t>
                      </a:r>
                      <a:r>
                        <a:rPr sz="1900" spc="-50" dirty="0">
                          <a:latin typeface="Microsoft JhengHei"/>
                          <a:cs typeface="Microsoft JhengHei"/>
                        </a:rPr>
                        <a:t>*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39,350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42,479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37,264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33,381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b="1" spc="-10" dirty="0">
                          <a:solidFill>
                            <a:srgbClr val="2C5FFF"/>
                          </a:solidFill>
                          <a:latin typeface="Microsoft JhengHei"/>
                          <a:cs typeface="Microsoft JhengHei"/>
                        </a:rPr>
                        <a:t>32,494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5" dirty="0">
                          <a:latin typeface="Microsoft JhengHei"/>
                          <a:cs typeface="Microsoft JhengHei"/>
                        </a:rPr>
                        <a:t>外加名額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25" dirty="0">
                          <a:latin typeface="Microsoft JhengHei"/>
                          <a:cs typeface="Microsoft JhengHei"/>
                        </a:rPr>
                        <a:t>171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25" dirty="0">
                          <a:latin typeface="Microsoft JhengHei"/>
                          <a:cs typeface="Microsoft JhengHei"/>
                        </a:rPr>
                        <a:t>323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25" dirty="0">
                          <a:latin typeface="Microsoft JhengHei"/>
                          <a:cs typeface="Microsoft JhengHei"/>
                        </a:rPr>
                        <a:t>317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25" dirty="0">
                          <a:latin typeface="Microsoft JhengHei"/>
                          <a:cs typeface="Microsoft JhengHei"/>
                        </a:rPr>
                        <a:t>336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b="1" spc="-25" dirty="0">
                          <a:solidFill>
                            <a:srgbClr val="2C5FFF"/>
                          </a:solidFill>
                          <a:latin typeface="Microsoft JhengHei"/>
                          <a:cs typeface="Microsoft JhengHei"/>
                        </a:rPr>
                        <a:t>366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5" dirty="0">
                          <a:latin typeface="Microsoft JhengHei"/>
                          <a:cs typeface="Microsoft JhengHei"/>
                        </a:rPr>
                        <a:t>登記人數(</a:t>
                      </a:r>
                      <a:r>
                        <a:rPr sz="1900" spc="-25" dirty="0">
                          <a:latin typeface="Microsoft JhengHei"/>
                          <a:cs typeface="Microsoft JhengHei"/>
                        </a:rPr>
                        <a:t>A)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25,297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37,797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37,069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33,733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b="1" spc="-10" dirty="0">
                          <a:solidFill>
                            <a:srgbClr val="2C5FFF"/>
                          </a:solidFill>
                          <a:latin typeface="Microsoft JhengHei"/>
                          <a:cs typeface="Microsoft JhengHei"/>
                        </a:rPr>
                        <a:t>33,071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5" dirty="0">
                          <a:latin typeface="Microsoft JhengHei"/>
                          <a:cs typeface="Microsoft JhengHei"/>
                        </a:rPr>
                        <a:t>缺額人數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14,493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6,464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2,505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1,220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900" b="1" spc="-25" dirty="0">
                          <a:solidFill>
                            <a:srgbClr val="2C5FFF"/>
                          </a:solidFill>
                          <a:highlight>
                            <a:srgbClr val="FFFF00"/>
                          </a:highlight>
                          <a:latin typeface="Microsoft JhengHei"/>
                          <a:cs typeface="Microsoft JhengHei"/>
                        </a:rPr>
                        <a:t>603</a:t>
                      </a:r>
                      <a:endParaRPr sz="1900" dirty="0">
                        <a:highlight>
                          <a:srgbClr val="FFFF00"/>
                        </a:highlight>
                        <a:latin typeface="Microsoft JhengHei"/>
                        <a:cs typeface="Microsoft JhengHei"/>
                      </a:endParaRPr>
                    </a:p>
                  </a:txBody>
                  <a:tcPr marL="0" marR="0" marT="112607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812">
                <a:tc>
                  <a:txBody>
                    <a:bodyPr/>
                    <a:lstStyle/>
                    <a:p>
                      <a:pPr marL="445134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總錄取人數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  <a:p>
                      <a:pPr marL="413384">
                        <a:lnSpc>
                          <a:spcPts val="1560"/>
                        </a:lnSpc>
                      </a:pPr>
                      <a:r>
                        <a:rPr sz="1900" spc="-5" dirty="0">
                          <a:latin typeface="Microsoft JhengHei"/>
                          <a:cs typeface="Microsoft JhengHei"/>
                        </a:rPr>
                        <a:t>(含外加)(</a:t>
                      </a: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B)*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25,028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36,338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35,076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32,497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sz="1900" b="1" spc="-10" dirty="0">
                          <a:solidFill>
                            <a:srgbClr val="2C5FFF"/>
                          </a:solidFill>
                          <a:latin typeface="Microsoft JhengHei"/>
                          <a:cs typeface="Microsoft JhengHei"/>
                        </a:rPr>
                        <a:t>32,257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57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5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錄取率(=B/A)</a:t>
                      </a:r>
                      <a:endParaRPr sz="19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98.94%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96.14%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94.62%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spc="-10" dirty="0">
                          <a:latin typeface="Microsoft JhengHei"/>
                          <a:cs typeface="Microsoft JhengHei"/>
                        </a:rPr>
                        <a:t>96.34%</a:t>
                      </a:r>
                      <a:endParaRPr sz="1900"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900" b="1" spc="-10" dirty="0">
                          <a:solidFill>
                            <a:srgbClr val="2C5FFF"/>
                          </a:solidFill>
                          <a:highlight>
                            <a:srgbClr val="FFFF00"/>
                          </a:highlight>
                          <a:latin typeface="Microsoft JhengHei"/>
                          <a:cs typeface="Microsoft JhengHei"/>
                        </a:rPr>
                        <a:t>97.54%</a:t>
                      </a:r>
                      <a:endParaRPr sz="1900" dirty="0">
                        <a:highlight>
                          <a:srgbClr val="FFFF00"/>
                        </a:highlight>
                        <a:latin typeface="Microsoft JhengHei"/>
                        <a:cs typeface="Microsoft JhengHei"/>
                      </a:endParaRPr>
                    </a:p>
                  </a:txBody>
                  <a:tcPr marL="0" marR="0" marT="1803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328421"/>
            <a:ext cx="1131147" cy="350520"/>
          </a:xfrm>
          <a:custGeom>
            <a:avLst/>
            <a:gdLst/>
            <a:ahLst/>
            <a:cxnLst/>
            <a:rect l="l" t="t" r="r" b="b"/>
            <a:pathLst>
              <a:path w="848360" h="262890">
                <a:moveTo>
                  <a:pt x="848194" y="128447"/>
                </a:moveTo>
                <a:lnTo>
                  <a:pt x="719747" y="0"/>
                </a:lnTo>
                <a:lnTo>
                  <a:pt x="0" y="0"/>
                </a:lnTo>
                <a:lnTo>
                  <a:pt x="0" y="5791"/>
                </a:lnTo>
                <a:lnTo>
                  <a:pt x="0" y="256895"/>
                </a:lnTo>
                <a:lnTo>
                  <a:pt x="0" y="262686"/>
                </a:lnTo>
                <a:lnTo>
                  <a:pt x="714883" y="262686"/>
                </a:lnTo>
                <a:lnTo>
                  <a:pt x="843330" y="134239"/>
                </a:lnTo>
                <a:lnTo>
                  <a:pt x="842860" y="133781"/>
                </a:lnTo>
                <a:lnTo>
                  <a:pt x="848194" y="128447"/>
                </a:lnTo>
                <a:close/>
              </a:path>
            </a:pathLst>
          </a:custGeom>
          <a:solidFill>
            <a:srgbClr val="F1A30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475681" y="453603"/>
            <a:ext cx="5248487" cy="590697"/>
          </a:xfrm>
          <a:prstGeom prst="rect">
            <a:avLst/>
          </a:prstGeom>
        </p:spPr>
        <p:txBody>
          <a:bodyPr vert="horz" wrap="square" lIns="0" tIns="16087" rIns="0" bIns="0" rtlCol="0" anchor="t">
            <a:spAutoFit/>
          </a:bodyPr>
          <a:lstStyle/>
          <a:p>
            <a:pPr marL="16933">
              <a:spcBef>
                <a:spcPts val="127"/>
              </a:spcBef>
            </a:pPr>
            <a:r>
              <a:rPr sz="3733" spc="-13" dirty="0">
                <a:solidFill>
                  <a:srgbClr val="404040"/>
                </a:solidFill>
              </a:rPr>
              <a:t>111-</a:t>
            </a:r>
            <a:r>
              <a:rPr sz="3733" dirty="0">
                <a:solidFill>
                  <a:srgbClr val="404040"/>
                </a:solidFill>
              </a:rPr>
              <a:t>115</a:t>
            </a:r>
            <a:r>
              <a:rPr sz="3733" spc="-53" dirty="0">
                <a:solidFill>
                  <a:srgbClr val="404040"/>
                </a:solidFill>
              </a:rPr>
              <a:t>分發招生名額表</a:t>
            </a:r>
            <a:endParaRPr sz="3733" dirty="0"/>
          </a:p>
        </p:txBody>
      </p:sp>
      <p:sp>
        <p:nvSpPr>
          <p:cNvPr id="6" name="object 6"/>
          <p:cNvSpPr txBox="1"/>
          <p:nvPr/>
        </p:nvSpPr>
        <p:spPr>
          <a:xfrm>
            <a:off x="157538" y="178347"/>
            <a:ext cx="72051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uac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11492" y="1228141"/>
            <a:ext cx="4583005" cy="5211233"/>
            <a:chOff x="5183619" y="921105"/>
            <a:chExt cx="3437254" cy="3908425"/>
          </a:xfrm>
        </p:grpSpPr>
        <p:sp>
          <p:nvSpPr>
            <p:cNvPr id="8" name="object 8"/>
            <p:cNvSpPr/>
            <p:nvPr/>
          </p:nvSpPr>
          <p:spPr>
            <a:xfrm>
              <a:off x="5183619" y="921105"/>
              <a:ext cx="3437254" cy="3908425"/>
            </a:xfrm>
            <a:custGeom>
              <a:avLst/>
              <a:gdLst/>
              <a:ahLst/>
              <a:cxnLst/>
              <a:rect l="l" t="t" r="r" b="b"/>
              <a:pathLst>
                <a:path w="3437254" h="3908425">
                  <a:moveTo>
                    <a:pt x="3437013" y="0"/>
                  </a:moveTo>
                  <a:lnTo>
                    <a:pt x="0" y="0"/>
                  </a:lnTo>
                  <a:lnTo>
                    <a:pt x="0" y="3908361"/>
                  </a:lnTo>
                  <a:lnTo>
                    <a:pt x="3437013" y="3908361"/>
                  </a:lnTo>
                  <a:lnTo>
                    <a:pt x="3437013" y="0"/>
                  </a:lnTo>
                  <a:close/>
                </a:path>
              </a:pathLst>
            </a:custGeom>
            <a:solidFill>
              <a:srgbClr val="DDEC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9" name="object 9"/>
            <p:cNvSpPr/>
            <p:nvPr/>
          </p:nvSpPr>
          <p:spPr>
            <a:xfrm>
              <a:off x="5912436" y="1710982"/>
              <a:ext cx="2568575" cy="2148205"/>
            </a:xfrm>
            <a:custGeom>
              <a:avLst/>
              <a:gdLst/>
              <a:ahLst/>
              <a:cxnLst/>
              <a:rect l="l" t="t" r="r" b="b"/>
              <a:pathLst>
                <a:path w="2568575" h="2148204">
                  <a:moveTo>
                    <a:pt x="0" y="2147785"/>
                  </a:moveTo>
                  <a:lnTo>
                    <a:pt x="2568498" y="2147785"/>
                  </a:lnTo>
                </a:path>
                <a:path w="2568575" h="2148204">
                  <a:moveTo>
                    <a:pt x="0" y="1839937"/>
                  </a:moveTo>
                  <a:lnTo>
                    <a:pt x="2568498" y="1839937"/>
                  </a:lnTo>
                </a:path>
                <a:path w="2568575" h="2148204">
                  <a:moveTo>
                    <a:pt x="0" y="1533613"/>
                  </a:moveTo>
                  <a:lnTo>
                    <a:pt x="2568498" y="1533613"/>
                  </a:lnTo>
                </a:path>
                <a:path w="2568575" h="2148204">
                  <a:moveTo>
                    <a:pt x="0" y="1227289"/>
                  </a:moveTo>
                  <a:lnTo>
                    <a:pt x="2568498" y="1227289"/>
                  </a:lnTo>
                </a:path>
                <a:path w="2568575" h="2148204">
                  <a:moveTo>
                    <a:pt x="0" y="920965"/>
                  </a:moveTo>
                  <a:lnTo>
                    <a:pt x="2568498" y="920965"/>
                  </a:lnTo>
                </a:path>
                <a:path w="2568575" h="2148204">
                  <a:moveTo>
                    <a:pt x="0" y="613117"/>
                  </a:moveTo>
                  <a:lnTo>
                    <a:pt x="2568498" y="613117"/>
                  </a:lnTo>
                </a:path>
                <a:path w="2568575" h="2148204">
                  <a:moveTo>
                    <a:pt x="0" y="306793"/>
                  </a:moveTo>
                  <a:lnTo>
                    <a:pt x="2568498" y="306793"/>
                  </a:lnTo>
                </a:path>
                <a:path w="2568575" h="2148204">
                  <a:moveTo>
                    <a:pt x="0" y="0"/>
                  </a:moveTo>
                  <a:lnTo>
                    <a:pt x="256849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12436" y="4164886"/>
              <a:ext cx="2568575" cy="0"/>
            </a:xfrm>
            <a:custGeom>
              <a:avLst/>
              <a:gdLst/>
              <a:ahLst/>
              <a:cxnLst/>
              <a:rect l="l" t="t" r="r" b="b"/>
              <a:pathLst>
                <a:path w="2568575">
                  <a:moveTo>
                    <a:pt x="0" y="0"/>
                  </a:moveTo>
                  <a:lnTo>
                    <a:pt x="2568498" y="0"/>
                  </a:lnTo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169286" y="3811115"/>
              <a:ext cx="2054860" cy="210820"/>
            </a:xfrm>
            <a:custGeom>
              <a:avLst/>
              <a:gdLst/>
              <a:ahLst/>
              <a:cxnLst/>
              <a:rect l="l" t="t" r="r" b="b"/>
              <a:pathLst>
                <a:path w="2054859" h="210820">
                  <a:moveTo>
                    <a:pt x="0" y="0"/>
                  </a:moveTo>
                  <a:lnTo>
                    <a:pt x="513448" y="140614"/>
                  </a:lnTo>
                  <a:lnTo>
                    <a:pt x="1027036" y="128422"/>
                  </a:lnTo>
                  <a:lnTo>
                    <a:pt x="1540624" y="210629"/>
                  </a:lnTo>
                  <a:lnTo>
                    <a:pt x="2054796" y="206146"/>
                  </a:lnTo>
                </a:path>
              </a:pathLst>
            </a:custGeom>
            <a:ln w="28574">
              <a:solidFill>
                <a:srgbClr val="3981B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169286" y="1938985"/>
              <a:ext cx="2054860" cy="787400"/>
            </a:xfrm>
            <a:custGeom>
              <a:avLst/>
              <a:gdLst/>
              <a:ahLst/>
              <a:cxnLst/>
              <a:rect l="l" t="t" r="r" b="b"/>
              <a:pathLst>
                <a:path w="2054859" h="787400">
                  <a:moveTo>
                    <a:pt x="0" y="482650"/>
                  </a:moveTo>
                  <a:lnTo>
                    <a:pt x="513448" y="0"/>
                  </a:lnTo>
                  <a:lnTo>
                    <a:pt x="1027036" y="397306"/>
                  </a:lnTo>
                  <a:lnTo>
                    <a:pt x="1540624" y="731062"/>
                  </a:lnTo>
                  <a:lnTo>
                    <a:pt x="2054796" y="787298"/>
                  </a:lnTo>
                </a:path>
              </a:pathLst>
            </a:custGeom>
            <a:ln w="28574">
              <a:solidFill>
                <a:srgbClr val="D79F3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196686" y="3856468"/>
              <a:ext cx="34925" cy="83820"/>
            </a:xfrm>
            <a:custGeom>
              <a:avLst/>
              <a:gdLst/>
              <a:ahLst/>
              <a:cxnLst/>
              <a:rect l="l" t="t" r="r" b="b"/>
              <a:pathLst>
                <a:path w="34925" h="83820">
                  <a:moveTo>
                    <a:pt x="0" y="83477"/>
                  </a:moveTo>
                  <a:lnTo>
                    <a:pt x="34798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980315" y="4808322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23.46%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95005" y="5326078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22.09%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11324" y="4935889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22.20%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31851" y="5098581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21.45%</a:t>
            </a:r>
            <a:endParaRPr sz="1067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186684" y="3072104"/>
            <a:ext cx="2225040" cy="494453"/>
            <a:chOff x="6140013" y="2304078"/>
            <a:chExt cx="1668780" cy="370840"/>
          </a:xfrm>
        </p:grpSpPr>
        <p:sp>
          <p:nvSpPr>
            <p:cNvPr id="19" name="object 19"/>
            <p:cNvSpPr/>
            <p:nvPr/>
          </p:nvSpPr>
          <p:spPr>
            <a:xfrm>
              <a:off x="6144775" y="2308840"/>
              <a:ext cx="24765" cy="113030"/>
            </a:xfrm>
            <a:custGeom>
              <a:avLst/>
              <a:gdLst/>
              <a:ahLst/>
              <a:cxnLst/>
              <a:rect l="l" t="t" r="r" b="b"/>
              <a:pathLst>
                <a:path w="24764" h="113030">
                  <a:moveTo>
                    <a:pt x="24511" y="112750"/>
                  </a:moveTo>
                  <a:lnTo>
                    <a:pt x="0" y="0"/>
                  </a:lnTo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710387" y="2598079"/>
              <a:ext cx="93980" cy="72390"/>
            </a:xfrm>
            <a:custGeom>
              <a:avLst/>
              <a:gdLst/>
              <a:ahLst/>
              <a:cxnLst/>
              <a:rect l="l" t="t" r="r" b="b"/>
              <a:pathLst>
                <a:path w="93979" h="72389">
                  <a:moveTo>
                    <a:pt x="0" y="71970"/>
                  </a:moveTo>
                  <a:lnTo>
                    <a:pt x="93599" y="0"/>
                  </a:lnTo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962401" y="2872285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37.05%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02951" y="2431585"/>
            <a:ext cx="477520" cy="18216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>
              <a:spcBef>
                <a:spcPts val="140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41.77%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692928" y="2906865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37.88%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74605" y="3257845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34.62%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668808" y="3679482"/>
            <a:ext cx="477520" cy="18131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34.07%</a:t>
            </a:r>
            <a:endParaRPr sz="1067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21564" y="2124448"/>
            <a:ext cx="706120" cy="3566788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44.00%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41.00%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38.00%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35.00%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32.00%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29.00%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26.00%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7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23.00%</a:t>
            </a:r>
            <a:endParaRPr sz="1600" dirty="0">
              <a:latin typeface="Arial MT"/>
              <a:cs typeface="Arial MT"/>
            </a:endParaRPr>
          </a:p>
          <a:p>
            <a:pPr>
              <a:spcBef>
                <a:spcPts val="1300"/>
              </a:spcBef>
            </a:pPr>
            <a:r>
              <a:rPr sz="1600" spc="-13" dirty="0">
                <a:solidFill>
                  <a:srgbClr val="585858"/>
                </a:solidFill>
                <a:latin typeface="Arial MT"/>
                <a:cs typeface="Arial MT"/>
              </a:rPr>
              <a:t>20.00%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56665" y="5331967"/>
            <a:ext cx="3096260" cy="575436"/>
          </a:xfrm>
          <a:prstGeom prst="rect">
            <a:avLst/>
          </a:prstGeom>
        </p:spPr>
        <p:txBody>
          <a:bodyPr vert="horz" wrap="square" lIns="0" tIns="74507" rIns="0" bIns="0" rtlCol="0">
            <a:spAutoFit/>
          </a:bodyPr>
          <a:lstStyle/>
          <a:p>
            <a:pPr marL="1953211">
              <a:spcBef>
                <a:spcPts val="587"/>
              </a:spcBef>
            </a:pPr>
            <a:r>
              <a:rPr sz="1067" spc="-13" dirty="0">
                <a:solidFill>
                  <a:srgbClr val="404040"/>
                </a:solidFill>
                <a:latin typeface="Arial MT"/>
                <a:cs typeface="Arial MT"/>
              </a:rPr>
              <a:t>21.40%</a:t>
            </a:r>
            <a:endParaRPr sz="1067">
              <a:latin typeface="Arial MT"/>
              <a:cs typeface="Arial MT"/>
            </a:endParaRPr>
          </a:p>
          <a:p>
            <a:pPr>
              <a:spcBef>
                <a:spcPts val="673"/>
              </a:spcBef>
              <a:tabLst>
                <a:tab pos="684090" algn="l"/>
                <a:tab pos="1369024" algn="l"/>
                <a:tab pos="2054809" algn="l"/>
                <a:tab pos="2739745" algn="l"/>
              </a:tabLst>
            </a:pPr>
            <a:r>
              <a:rPr sz="1600" spc="-33" dirty="0">
                <a:solidFill>
                  <a:srgbClr val="585858"/>
                </a:solidFill>
                <a:latin typeface="Arial MT"/>
                <a:cs typeface="Arial MT"/>
              </a:rPr>
              <a:t>111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	</a:t>
            </a:r>
            <a:r>
              <a:rPr sz="1600" spc="-33" dirty="0">
                <a:solidFill>
                  <a:srgbClr val="585858"/>
                </a:solidFill>
                <a:latin typeface="Arial MT"/>
                <a:cs typeface="Arial MT"/>
              </a:rPr>
              <a:t>112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	</a:t>
            </a:r>
            <a:r>
              <a:rPr sz="1600" spc="-33" dirty="0">
                <a:solidFill>
                  <a:srgbClr val="585858"/>
                </a:solidFill>
                <a:latin typeface="Arial MT"/>
                <a:cs typeface="Arial MT"/>
              </a:rPr>
              <a:t>113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	</a:t>
            </a:r>
            <a:r>
              <a:rPr sz="1600" spc="-33" dirty="0">
                <a:solidFill>
                  <a:srgbClr val="585858"/>
                </a:solidFill>
                <a:latin typeface="Arial MT"/>
                <a:cs typeface="Arial MT"/>
              </a:rPr>
              <a:t>114</a:t>
            </a:r>
            <a:r>
              <a:rPr sz="1600" dirty="0">
                <a:solidFill>
                  <a:srgbClr val="585858"/>
                </a:solidFill>
                <a:latin typeface="Arial MT"/>
                <a:cs typeface="Arial MT"/>
              </a:rPr>
              <a:t>	</a:t>
            </a:r>
            <a:r>
              <a:rPr sz="1600" spc="-33" dirty="0">
                <a:solidFill>
                  <a:srgbClr val="585858"/>
                </a:solidFill>
                <a:latin typeface="Arial MT"/>
                <a:cs typeface="Arial MT"/>
              </a:rPr>
              <a:t>115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33321" y="1266334"/>
            <a:ext cx="2868507" cy="72071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R="6773" algn="ctr">
              <a:spcBef>
                <a:spcPts val="980"/>
              </a:spcBef>
            </a:pPr>
            <a:r>
              <a:rPr sz="1600" b="1" dirty="0">
                <a:solidFill>
                  <a:srgbClr val="585858"/>
                </a:solidFill>
                <a:latin typeface="Microsoft JhengHei"/>
                <a:cs typeface="Microsoft JhengHei"/>
              </a:rPr>
              <a:t>111-115</a:t>
            </a:r>
            <a:r>
              <a:rPr sz="1600" b="1" spc="-7" dirty="0">
                <a:solidFill>
                  <a:srgbClr val="585858"/>
                </a:solidFill>
                <a:latin typeface="Microsoft JhengHei"/>
                <a:cs typeface="Microsoft JhengHei"/>
              </a:rPr>
              <a:t>核定名額及總招生名額</a:t>
            </a:r>
            <a:endParaRPr sz="1600">
              <a:latin typeface="Microsoft JhengHei"/>
              <a:cs typeface="Microsoft JhengHei"/>
            </a:endParaRPr>
          </a:p>
          <a:p>
            <a:pPr marR="4233" algn="ctr">
              <a:spcBef>
                <a:spcPts val="847"/>
              </a:spcBef>
            </a:pPr>
            <a:r>
              <a:rPr sz="1600" b="1" spc="-13" dirty="0">
                <a:solidFill>
                  <a:srgbClr val="585858"/>
                </a:solidFill>
                <a:latin typeface="Microsoft JhengHei"/>
                <a:cs typeface="Microsoft JhengHei"/>
              </a:rPr>
              <a:t>佔總量百分比</a:t>
            </a:r>
            <a:endParaRPr sz="1600">
              <a:latin typeface="Microsoft JhengHei"/>
              <a:cs typeface="Microsoft JhengHe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849763" y="6155782"/>
            <a:ext cx="1718733" cy="38100"/>
            <a:chOff x="5887322" y="4616836"/>
            <a:chExt cx="1289050" cy="28575"/>
          </a:xfrm>
        </p:grpSpPr>
        <p:sp>
          <p:nvSpPr>
            <p:cNvPr id="30" name="object 30"/>
            <p:cNvSpPr/>
            <p:nvPr/>
          </p:nvSpPr>
          <p:spPr>
            <a:xfrm>
              <a:off x="5887322" y="4631123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39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8575">
              <a:solidFill>
                <a:srgbClr val="3981B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31" name="object 31"/>
            <p:cNvSpPr/>
            <p:nvPr/>
          </p:nvSpPr>
          <p:spPr>
            <a:xfrm>
              <a:off x="6932048" y="4631123"/>
              <a:ext cx="243840" cy="0"/>
            </a:xfrm>
            <a:custGeom>
              <a:avLst/>
              <a:gdLst/>
              <a:ahLst/>
              <a:cxnLst/>
              <a:rect l="l" t="t" r="r" b="b"/>
              <a:pathLst>
                <a:path w="243840">
                  <a:moveTo>
                    <a:pt x="0" y="0"/>
                  </a:moveTo>
                  <a:lnTo>
                    <a:pt x="243840" y="0"/>
                  </a:lnTo>
                </a:path>
              </a:pathLst>
            </a:custGeom>
            <a:ln w="28575">
              <a:solidFill>
                <a:srgbClr val="D79F39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8209173" y="6010049"/>
            <a:ext cx="2426547" cy="2633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>
              <a:spcBef>
                <a:spcPts val="133"/>
              </a:spcBef>
              <a:tabLst>
                <a:tab pos="1392732" algn="l"/>
              </a:tabLst>
            </a:pPr>
            <a:r>
              <a:rPr sz="1600" dirty="0">
                <a:solidFill>
                  <a:srgbClr val="585858"/>
                </a:solidFill>
                <a:latin typeface="PMingLiU-ExtB"/>
                <a:cs typeface="PMingLiU-ExtB"/>
              </a:rPr>
              <a:t>核定名</a:t>
            </a:r>
            <a:r>
              <a:rPr sz="1600" spc="-67" dirty="0">
                <a:solidFill>
                  <a:srgbClr val="585858"/>
                </a:solidFill>
                <a:latin typeface="PMingLiU-ExtB"/>
                <a:cs typeface="PMingLiU-ExtB"/>
              </a:rPr>
              <a:t>額</a:t>
            </a:r>
            <a:r>
              <a:rPr sz="1600" dirty="0">
                <a:solidFill>
                  <a:srgbClr val="585858"/>
                </a:solidFill>
                <a:latin typeface="PMingLiU-ExtB"/>
                <a:cs typeface="PMingLiU-ExtB"/>
              </a:rPr>
              <a:t>	總招生名</a:t>
            </a:r>
            <a:r>
              <a:rPr sz="1600" spc="-67" dirty="0">
                <a:solidFill>
                  <a:srgbClr val="585858"/>
                </a:solidFill>
                <a:latin typeface="PMingLiU-ExtB"/>
                <a:cs typeface="PMingLiU-ExtB"/>
              </a:rPr>
              <a:t>額</a:t>
            </a:r>
            <a:endParaRPr sz="1600">
              <a:latin typeface="PMingLiU-ExtB"/>
              <a:cs typeface="PMingLiU-ExtB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xfrm>
            <a:off x="8724416" y="4834073"/>
            <a:ext cx="342265" cy="281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53975">
              <a:lnSpc>
                <a:spcPts val="2090"/>
              </a:lnSpc>
            </a:pPr>
            <a:fld id="{81D60167-4931-47E6-BA6A-407CBD079E47}" type="slidenum">
              <a:rPr lang="en-US" altLang="zh-TW" spc="-50" smtClean="0"/>
              <a:pPr marL="53975">
                <a:lnSpc>
                  <a:spcPts val="2090"/>
                </a:lnSpc>
              </a:pPr>
              <a:t>42</a:t>
            </a:fld>
            <a:endParaRPr spc="-67" dirty="0"/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736761" y="1788351"/>
          <a:ext cx="5763257" cy="4030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5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96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96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146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111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9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112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9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113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9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114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9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115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794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7540">
                <a:tc>
                  <a:txBody>
                    <a:bodyPr/>
                    <a:lstStyle/>
                    <a:p>
                      <a:pPr marL="265430" marR="25781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核定名額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24,915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1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22,462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1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21,838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1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20,634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1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b="1" spc="-1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20,462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1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767">
                <a:tc>
                  <a:txBody>
                    <a:bodyPr/>
                    <a:lstStyle/>
                    <a:p>
                      <a:pPr marL="189230" marR="18161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1600" spc="-20" dirty="0">
                          <a:latin typeface="Microsoft JhengHei"/>
                          <a:cs typeface="Microsoft JhengHei"/>
                        </a:rPr>
                        <a:t>佔總量百分比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2869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23.46%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22.09%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22.20%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21.40%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b="1" spc="-10" dirty="0">
                          <a:solidFill>
                            <a:srgbClr val="0000FF"/>
                          </a:solidFill>
                          <a:highlight>
                            <a:srgbClr val="FFFF00"/>
                          </a:highlight>
                          <a:latin typeface="Microsoft JhengHei"/>
                          <a:cs typeface="Microsoft JhengHei"/>
                        </a:rPr>
                        <a:t>21.45%</a:t>
                      </a:r>
                      <a:endParaRPr sz="1500" dirty="0">
                        <a:highlight>
                          <a:srgbClr val="FFFF00"/>
                        </a:highlight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265430" marR="25781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回流名額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541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14,435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2015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20,017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2015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15,426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2015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12,747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2015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500" b="1" spc="-1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12,032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20150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467">
                <a:tc>
                  <a:txBody>
                    <a:bodyPr/>
                    <a:lstStyle/>
                    <a:p>
                      <a:pPr marL="265430" marR="181610" indent="-7620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600" spc="-20" dirty="0">
                          <a:latin typeface="Microsoft JhengHei"/>
                          <a:cs typeface="Microsoft JhengHei"/>
                        </a:rPr>
                        <a:t>總招生</a:t>
                      </a:r>
                      <a:r>
                        <a:rPr sz="1600" spc="-25" dirty="0">
                          <a:latin typeface="Microsoft JhengHei"/>
                          <a:cs typeface="Microsoft JhengHei"/>
                        </a:rPr>
                        <a:t>名額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7196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39,350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42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42,479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42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37,264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42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33,381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42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500" b="1" spc="-10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32,494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423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7927">
                <a:tc>
                  <a:txBody>
                    <a:bodyPr/>
                    <a:lstStyle/>
                    <a:p>
                      <a:pPr marL="189230" marR="18161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600" spc="-20" dirty="0">
                          <a:latin typeface="Microsoft JhengHei"/>
                          <a:cs typeface="Microsoft JhengHei"/>
                        </a:rPr>
                        <a:t>佔總量百分比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T="1337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37.05%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68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41.77%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68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37.88%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68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spc="-10" dirty="0">
                          <a:latin typeface="Microsoft JhengHei"/>
                          <a:cs typeface="Microsoft JhengHei"/>
                        </a:rPr>
                        <a:t>34.62%</a:t>
                      </a:r>
                      <a:endParaRPr sz="1500">
                        <a:latin typeface="Microsoft JhengHei"/>
                        <a:cs typeface="Microsoft JhengHei"/>
                      </a:endParaRPr>
                    </a:p>
                  </a:txBody>
                  <a:tcPr marL="0" marR="0" marT="668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b="1" spc="-10" dirty="0">
                          <a:solidFill>
                            <a:srgbClr val="0000FF"/>
                          </a:solidFill>
                          <a:highlight>
                            <a:srgbClr val="FFFF00"/>
                          </a:highlight>
                          <a:latin typeface="Microsoft JhengHei"/>
                          <a:cs typeface="Microsoft JhengHei"/>
                        </a:rPr>
                        <a:t>34.07%</a:t>
                      </a:r>
                      <a:endParaRPr sz="1500" dirty="0">
                        <a:highlight>
                          <a:srgbClr val="FFFF00"/>
                        </a:highlight>
                        <a:latin typeface="Microsoft JhengHei"/>
                        <a:cs typeface="Microsoft JhengHei"/>
                      </a:endParaRPr>
                    </a:p>
                  </a:txBody>
                  <a:tcPr marL="0" marR="0" marT="668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328421"/>
            <a:ext cx="1131147" cy="350520"/>
          </a:xfrm>
          <a:custGeom>
            <a:avLst/>
            <a:gdLst/>
            <a:ahLst/>
            <a:cxnLst/>
            <a:rect l="l" t="t" r="r" b="b"/>
            <a:pathLst>
              <a:path w="848360" h="262890">
                <a:moveTo>
                  <a:pt x="848194" y="128447"/>
                </a:moveTo>
                <a:lnTo>
                  <a:pt x="719747" y="0"/>
                </a:lnTo>
                <a:lnTo>
                  <a:pt x="0" y="0"/>
                </a:lnTo>
                <a:lnTo>
                  <a:pt x="0" y="5791"/>
                </a:lnTo>
                <a:lnTo>
                  <a:pt x="0" y="256895"/>
                </a:lnTo>
                <a:lnTo>
                  <a:pt x="0" y="262686"/>
                </a:lnTo>
                <a:lnTo>
                  <a:pt x="714883" y="262686"/>
                </a:lnTo>
                <a:lnTo>
                  <a:pt x="843330" y="134239"/>
                </a:lnTo>
                <a:lnTo>
                  <a:pt x="842860" y="133781"/>
                </a:lnTo>
                <a:lnTo>
                  <a:pt x="848194" y="128447"/>
                </a:lnTo>
                <a:close/>
              </a:path>
            </a:pathLst>
          </a:custGeom>
          <a:solidFill>
            <a:srgbClr val="F1A30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369974" y="410931"/>
            <a:ext cx="5459305" cy="674608"/>
          </a:xfrm>
          <a:prstGeom prst="rect">
            <a:avLst/>
          </a:prstGeom>
        </p:spPr>
        <p:txBody>
          <a:bodyPr vert="horz" wrap="square" lIns="0" tIns="17780" rIns="0" bIns="0" rtlCol="0" anchor="t">
            <a:spAutoFit/>
          </a:bodyPr>
          <a:lstStyle/>
          <a:p>
            <a:pPr marL="16933">
              <a:spcBef>
                <a:spcPts val="140"/>
              </a:spcBef>
            </a:pPr>
            <a:r>
              <a:rPr sz="4267" spc="-7" dirty="0">
                <a:solidFill>
                  <a:srgbClr val="404040"/>
                </a:solidFill>
              </a:rPr>
              <a:t>大學分發入學作業時程</a:t>
            </a:r>
            <a:endParaRPr sz="4267"/>
          </a:p>
        </p:txBody>
      </p:sp>
      <p:sp>
        <p:nvSpPr>
          <p:cNvPr id="6" name="object 6"/>
          <p:cNvSpPr txBox="1"/>
          <p:nvPr/>
        </p:nvSpPr>
        <p:spPr>
          <a:xfrm>
            <a:off x="5111397" y="1235822"/>
            <a:ext cx="1978660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b="1" spc="-13" dirty="0">
                <a:solidFill>
                  <a:srgbClr val="404040"/>
                </a:solidFill>
                <a:latin typeface="Microsoft JhengHei"/>
                <a:cs typeface="Microsoft JhengHei"/>
              </a:rPr>
              <a:t>116</a:t>
            </a:r>
            <a:r>
              <a:rPr sz="3200" b="1" spc="-27" dirty="0">
                <a:solidFill>
                  <a:srgbClr val="404040"/>
                </a:solidFill>
                <a:latin typeface="Microsoft JhengHei"/>
                <a:cs typeface="Microsoft JhengHei"/>
              </a:rPr>
              <a:t>學年度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4564" y="4051528"/>
            <a:ext cx="235627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  <a:tabLst>
                <a:tab pos="1689904" algn="l"/>
              </a:tabLst>
            </a:pPr>
            <a:r>
              <a:rPr sz="3200" b="1" spc="-13" dirty="0">
                <a:solidFill>
                  <a:srgbClr val="F1A30D"/>
                </a:solidFill>
                <a:latin typeface="Microsoft JhengHei"/>
                <a:cs typeface="Microsoft JhengHei"/>
              </a:rPr>
              <a:t>12</a:t>
            </a:r>
            <a:r>
              <a:rPr sz="3200" b="1" spc="-67" dirty="0">
                <a:solidFill>
                  <a:srgbClr val="F1A30D"/>
                </a:solidFill>
                <a:latin typeface="Microsoft JhengHei"/>
                <a:cs typeface="Microsoft JhengHei"/>
              </a:rPr>
              <a:t>月</a:t>
            </a:r>
            <a:r>
              <a:rPr sz="3200" b="1" dirty="0">
                <a:solidFill>
                  <a:srgbClr val="F1A30D"/>
                </a:solidFill>
                <a:latin typeface="Microsoft JhengHei"/>
                <a:cs typeface="Microsoft JhengHei"/>
              </a:rPr>
              <a:t>	</a:t>
            </a:r>
            <a:r>
              <a:rPr sz="4800" b="1" spc="-20" baseline="2314" dirty="0">
                <a:solidFill>
                  <a:srgbClr val="31ADB8"/>
                </a:solidFill>
                <a:latin typeface="Microsoft JhengHei"/>
                <a:cs typeface="Microsoft JhengHei"/>
              </a:rPr>
              <a:t>6</a:t>
            </a:r>
            <a:r>
              <a:rPr sz="4800" b="1" spc="-100" baseline="2314" dirty="0">
                <a:solidFill>
                  <a:srgbClr val="31ADB8"/>
                </a:solidFill>
                <a:latin typeface="Microsoft JhengHei"/>
                <a:cs typeface="Microsoft JhengHei"/>
              </a:rPr>
              <a:t>月</a:t>
            </a:r>
            <a:endParaRPr sz="4800" baseline="2314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39685" y="2604675"/>
            <a:ext cx="1926167" cy="67270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44681" marR="6773" indent="-228594">
              <a:spcBef>
                <a:spcPts val="127"/>
              </a:spcBef>
              <a:buSzPct val="93750"/>
              <a:buFont typeface="Wingdings"/>
              <a:buChar char=""/>
              <a:tabLst>
                <a:tab pos="246374" algn="l"/>
              </a:tabLst>
            </a:pPr>
            <a:r>
              <a:rPr sz="2133" spc="-13" dirty="0">
                <a:solidFill>
                  <a:srgbClr val="404040"/>
                </a:solidFill>
                <a:latin typeface="Microsoft JhengHei"/>
                <a:cs typeface="Microsoft JhengHei"/>
              </a:rPr>
              <a:t>12/1</a:t>
            </a:r>
            <a:r>
              <a:rPr sz="2133" spc="-47" dirty="0">
                <a:solidFill>
                  <a:srgbClr val="404040"/>
                </a:solidFill>
                <a:latin typeface="Microsoft JhengHei"/>
                <a:cs typeface="Microsoft JhengHei"/>
              </a:rPr>
              <a:t>招生簡章	</a:t>
            </a:r>
            <a:r>
              <a:rPr sz="2133" spc="-60" dirty="0">
                <a:solidFill>
                  <a:srgbClr val="404040"/>
                </a:solidFill>
                <a:latin typeface="Microsoft JhengHei"/>
                <a:cs typeface="Microsoft JhengHei"/>
              </a:rPr>
              <a:t>發售</a:t>
            </a:r>
            <a:endParaRPr sz="2133">
              <a:latin typeface="Microsoft JhengHei"/>
              <a:cs typeface="Microsoft JhengHe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5486" y="5290427"/>
            <a:ext cx="253999" cy="29633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629621" y="4807016"/>
            <a:ext cx="2769447" cy="8379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246374" marR="6773" indent="-236214">
              <a:spcBef>
                <a:spcPts val="133"/>
              </a:spcBef>
              <a:buSzPct val="95000"/>
              <a:buFont typeface="Wingdings"/>
              <a:buChar char=""/>
              <a:tabLst>
                <a:tab pos="246374" algn="l"/>
                <a:tab pos="283626" algn="l"/>
                <a:tab pos="2282556" algn="l"/>
              </a:tabLst>
            </a:pPr>
            <a:r>
              <a:rPr sz="2667" spc="-13" dirty="0">
                <a:solidFill>
                  <a:srgbClr val="FF0000"/>
                </a:solidFill>
                <a:latin typeface="Microsoft JhengHei"/>
                <a:cs typeface="Microsoft JhengHei"/>
              </a:rPr>
              <a:t>	6/2-</a:t>
            </a:r>
            <a:r>
              <a:rPr sz="2667" dirty="0">
                <a:solidFill>
                  <a:srgbClr val="FF0000"/>
                </a:solidFill>
                <a:latin typeface="Microsoft JhengHei"/>
                <a:cs typeface="Microsoft JhengHei"/>
              </a:rPr>
              <a:t>6/18受理</a:t>
            </a:r>
            <a:r>
              <a:rPr sz="2667" spc="-67" dirty="0">
                <a:solidFill>
                  <a:srgbClr val="FF0000"/>
                </a:solidFill>
                <a:latin typeface="Microsoft JhengHei"/>
                <a:cs typeface="Microsoft JhengHei"/>
              </a:rPr>
              <a:t>證</a:t>
            </a:r>
            <a:r>
              <a:rPr sz="2667" dirty="0">
                <a:solidFill>
                  <a:srgbClr val="FF0000"/>
                </a:solidFill>
                <a:latin typeface="Microsoft JhengHei"/>
                <a:cs typeface="Microsoft JhengHei"/>
              </a:rPr>
              <a:t>明文件審</a:t>
            </a:r>
            <a:r>
              <a:rPr sz="2667" spc="-67" dirty="0">
                <a:solidFill>
                  <a:srgbClr val="FF0000"/>
                </a:solidFill>
                <a:latin typeface="Microsoft JhengHei"/>
                <a:cs typeface="Microsoft JhengHei"/>
              </a:rPr>
              <a:t>查</a:t>
            </a:r>
            <a:r>
              <a:rPr sz="2667" dirty="0">
                <a:solidFill>
                  <a:srgbClr val="FF0000"/>
                </a:solidFill>
                <a:latin typeface="Microsoft JhengHei"/>
                <a:cs typeface="Microsoft JhengHei"/>
              </a:rPr>
              <a:t>	</a:t>
            </a:r>
            <a:r>
              <a:rPr sz="2667" spc="-67" dirty="0">
                <a:solidFill>
                  <a:srgbClr val="FF0000"/>
                </a:solidFill>
                <a:latin typeface="Microsoft JhengHei"/>
                <a:cs typeface="Microsoft JhengHei"/>
              </a:rPr>
              <a:t>請</a:t>
            </a:r>
            <a:endParaRPr sz="2667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424375" y="2306998"/>
            <a:ext cx="1901613" cy="239607"/>
          </a:xfrm>
          <a:custGeom>
            <a:avLst/>
            <a:gdLst/>
            <a:ahLst/>
            <a:cxnLst/>
            <a:rect l="l" t="t" r="r" b="b"/>
            <a:pathLst>
              <a:path w="1426210" h="179705">
                <a:moveTo>
                  <a:pt x="1426044" y="0"/>
                </a:moveTo>
                <a:lnTo>
                  <a:pt x="0" y="0"/>
                </a:lnTo>
                <a:lnTo>
                  <a:pt x="0" y="179489"/>
                </a:lnTo>
                <a:lnTo>
                  <a:pt x="1426044" y="179489"/>
                </a:lnTo>
                <a:lnTo>
                  <a:pt x="1426044" y="0"/>
                </a:lnTo>
                <a:close/>
              </a:path>
            </a:pathLst>
          </a:custGeom>
          <a:solidFill>
            <a:srgbClr val="F1A30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2" name="object 12"/>
          <p:cNvSpPr txBox="1"/>
          <p:nvPr/>
        </p:nvSpPr>
        <p:spPr>
          <a:xfrm>
            <a:off x="318273" y="4918276"/>
            <a:ext cx="1706880" cy="67270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44681" marR="6773" indent="-228594">
              <a:spcBef>
                <a:spcPts val="127"/>
              </a:spcBef>
              <a:buSzPct val="93750"/>
              <a:buFont typeface="Wingdings"/>
              <a:buChar char=""/>
              <a:tabLst>
                <a:tab pos="246374" algn="l"/>
              </a:tabLst>
            </a:pPr>
            <a:r>
              <a:rPr sz="2133" dirty="0">
                <a:solidFill>
                  <a:srgbClr val="404040"/>
                </a:solidFill>
                <a:latin typeface="Microsoft JhengHei"/>
                <a:cs typeface="Microsoft JhengHei"/>
              </a:rPr>
              <a:t>8/31</a:t>
            </a:r>
            <a:r>
              <a:rPr sz="2133" spc="47" dirty="0">
                <a:solidFill>
                  <a:srgbClr val="404040"/>
                </a:solidFill>
                <a:latin typeface="Microsoft JhengHei"/>
                <a:cs typeface="Microsoft JhengHei"/>
              </a:rPr>
              <a:t>公告檢	</a:t>
            </a:r>
            <a:r>
              <a:rPr sz="2133" spc="-40" dirty="0">
                <a:solidFill>
                  <a:srgbClr val="404040"/>
                </a:solidFill>
                <a:latin typeface="Microsoft JhengHei"/>
                <a:cs typeface="Microsoft JhengHei"/>
              </a:rPr>
              <a:t>定英聽校系</a:t>
            </a:r>
            <a:endParaRPr sz="2133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4518" y="5704654"/>
            <a:ext cx="1693333" cy="280247"/>
          </a:xfrm>
          <a:custGeom>
            <a:avLst/>
            <a:gdLst/>
            <a:ahLst/>
            <a:cxnLst/>
            <a:rect l="l" t="t" r="r" b="b"/>
            <a:pathLst>
              <a:path w="1270000" h="210185">
                <a:moveTo>
                  <a:pt x="1269479" y="0"/>
                </a:moveTo>
                <a:lnTo>
                  <a:pt x="0" y="0"/>
                </a:lnTo>
                <a:lnTo>
                  <a:pt x="0" y="209892"/>
                </a:lnTo>
                <a:lnTo>
                  <a:pt x="1269479" y="209892"/>
                </a:lnTo>
                <a:lnTo>
                  <a:pt x="1269479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object 14"/>
          <p:cNvSpPr txBox="1"/>
          <p:nvPr/>
        </p:nvSpPr>
        <p:spPr>
          <a:xfrm>
            <a:off x="157538" y="178347"/>
            <a:ext cx="72051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b="1" spc="-33" dirty="0">
                <a:solidFill>
                  <a:srgbClr val="FFFFFF"/>
                </a:solidFill>
                <a:latin typeface="Arial"/>
                <a:cs typeface="Arial"/>
              </a:rPr>
              <a:t>uac</a:t>
            </a:r>
            <a:endParaRPr sz="3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78881" y="4332935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29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8793275" y="4960636"/>
            <a:ext cx="2850727" cy="67270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45527" indent="-232828">
              <a:spcBef>
                <a:spcPts val="127"/>
              </a:spcBef>
              <a:buSzPct val="93750"/>
              <a:buFont typeface="Wingdings"/>
              <a:buChar char=""/>
              <a:tabLst>
                <a:tab pos="245527" algn="l"/>
              </a:tabLst>
            </a:pPr>
            <a:r>
              <a:rPr sz="2133" spc="-13" dirty="0">
                <a:solidFill>
                  <a:srgbClr val="FF0000"/>
                </a:solidFill>
                <a:latin typeface="Microsoft JhengHei"/>
                <a:cs typeface="Microsoft JhengHei"/>
              </a:rPr>
              <a:t>8/1-8/4</a:t>
            </a:r>
            <a:r>
              <a:rPr sz="2133" spc="-40" dirty="0">
                <a:solidFill>
                  <a:srgbClr val="FF0000"/>
                </a:solidFill>
                <a:latin typeface="Microsoft JhengHei"/>
                <a:cs typeface="Microsoft JhengHei"/>
              </a:rPr>
              <a:t>網路登記志願</a:t>
            </a:r>
            <a:endParaRPr sz="2133">
              <a:latin typeface="Microsoft JhengHei"/>
              <a:cs typeface="Microsoft JhengHei"/>
            </a:endParaRPr>
          </a:p>
          <a:p>
            <a:pPr marL="245527" indent="-232828">
              <a:buSzPct val="93750"/>
              <a:buFont typeface="Wingdings"/>
              <a:buChar char=""/>
              <a:tabLst>
                <a:tab pos="245527" algn="l"/>
              </a:tabLst>
            </a:pPr>
            <a:r>
              <a:rPr sz="2133" spc="-13" dirty="0">
                <a:solidFill>
                  <a:srgbClr val="404040"/>
                </a:solidFill>
                <a:latin typeface="Microsoft JhengHei"/>
                <a:cs typeface="Microsoft JhengHei"/>
              </a:rPr>
              <a:t>8/13</a:t>
            </a:r>
            <a:r>
              <a:rPr sz="2133" spc="-40" dirty="0">
                <a:solidFill>
                  <a:srgbClr val="404040"/>
                </a:solidFill>
                <a:latin typeface="Microsoft JhengHei"/>
                <a:cs typeface="Microsoft JhengHei"/>
              </a:rPr>
              <a:t>分發結果公告</a:t>
            </a:r>
            <a:endParaRPr sz="2133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30629" y="5704654"/>
            <a:ext cx="2185247" cy="280247"/>
          </a:xfrm>
          <a:custGeom>
            <a:avLst/>
            <a:gdLst/>
            <a:ahLst/>
            <a:cxnLst/>
            <a:rect l="l" t="t" r="r" b="b"/>
            <a:pathLst>
              <a:path w="1638935" h="210185">
                <a:moveTo>
                  <a:pt x="1638922" y="0"/>
                </a:moveTo>
                <a:lnTo>
                  <a:pt x="0" y="0"/>
                </a:lnTo>
                <a:lnTo>
                  <a:pt x="0" y="209892"/>
                </a:lnTo>
                <a:lnTo>
                  <a:pt x="1638922" y="209892"/>
                </a:lnTo>
                <a:lnTo>
                  <a:pt x="1638922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8"/>
          <p:cNvSpPr/>
          <p:nvPr/>
        </p:nvSpPr>
        <p:spPr>
          <a:xfrm>
            <a:off x="8865801" y="5704434"/>
            <a:ext cx="2799080" cy="280247"/>
          </a:xfrm>
          <a:custGeom>
            <a:avLst/>
            <a:gdLst/>
            <a:ahLst/>
            <a:cxnLst/>
            <a:rect l="l" t="t" r="r" b="b"/>
            <a:pathLst>
              <a:path w="2099309" h="210185">
                <a:moveTo>
                  <a:pt x="2099119" y="0"/>
                </a:moveTo>
                <a:lnTo>
                  <a:pt x="0" y="0"/>
                </a:lnTo>
                <a:lnTo>
                  <a:pt x="0" y="209892"/>
                </a:lnTo>
                <a:lnTo>
                  <a:pt x="2099119" y="209892"/>
                </a:lnTo>
                <a:lnTo>
                  <a:pt x="2099119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7728187" y="4332935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29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 txBox="1"/>
          <p:nvPr/>
        </p:nvSpPr>
        <p:spPr>
          <a:xfrm>
            <a:off x="7353114" y="2564409"/>
            <a:ext cx="3373967" cy="2026794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44681" marR="496981" indent="-228594" algn="just">
              <a:spcBef>
                <a:spcPts val="127"/>
              </a:spcBef>
              <a:buSzPct val="93750"/>
              <a:buFont typeface="Wingdings"/>
              <a:buChar char=""/>
              <a:tabLst>
                <a:tab pos="246374" algn="l"/>
              </a:tabLst>
            </a:pPr>
            <a:r>
              <a:rPr sz="2133" dirty="0">
                <a:solidFill>
                  <a:srgbClr val="404040"/>
                </a:solidFill>
                <a:latin typeface="Microsoft JhengHei"/>
                <a:cs typeface="Microsoft JhengHei"/>
              </a:rPr>
              <a:t>7/29</a:t>
            </a:r>
            <a:r>
              <a:rPr sz="2133" spc="87" dirty="0">
                <a:solidFill>
                  <a:srgbClr val="404040"/>
                </a:solidFill>
                <a:latin typeface="Microsoft JhengHei"/>
                <a:cs typeface="Microsoft JhengHei"/>
              </a:rPr>
              <a:t>回流名額、最低	</a:t>
            </a:r>
            <a:r>
              <a:rPr sz="2133" spc="113" dirty="0">
                <a:solidFill>
                  <a:srgbClr val="404040"/>
                </a:solidFill>
                <a:latin typeface="Microsoft JhengHei"/>
                <a:cs typeface="Microsoft JhengHei"/>
              </a:rPr>
              <a:t>登記標準等招生訊息	</a:t>
            </a:r>
            <a:r>
              <a:rPr sz="2133" spc="-60" dirty="0">
                <a:solidFill>
                  <a:srgbClr val="404040"/>
                </a:solidFill>
                <a:latin typeface="Microsoft JhengHei"/>
                <a:cs typeface="Microsoft JhengHei"/>
              </a:rPr>
              <a:t>公告</a:t>
            </a:r>
            <a:endParaRPr sz="2133">
              <a:latin typeface="Microsoft JhengHei"/>
              <a:cs typeface="Microsoft JhengHei"/>
            </a:endParaRPr>
          </a:p>
          <a:p>
            <a:pPr marL="245527" indent="-228594">
              <a:buSzPct val="93750"/>
              <a:buFont typeface="Wingdings"/>
              <a:buChar char=""/>
              <a:tabLst>
                <a:tab pos="245527" algn="l"/>
              </a:tabLst>
            </a:pPr>
            <a:r>
              <a:rPr sz="2133" spc="-13" dirty="0">
                <a:solidFill>
                  <a:srgbClr val="404040"/>
                </a:solidFill>
                <a:latin typeface="Microsoft JhengHei"/>
                <a:cs typeface="Microsoft JhengHei"/>
              </a:rPr>
              <a:t>7/29-8/4</a:t>
            </a:r>
            <a:r>
              <a:rPr sz="2133" spc="-40" dirty="0">
                <a:solidFill>
                  <a:srgbClr val="404040"/>
                </a:solidFill>
                <a:latin typeface="Microsoft JhengHei"/>
                <a:cs typeface="Microsoft JhengHei"/>
              </a:rPr>
              <a:t>繳交登記費</a:t>
            </a:r>
            <a:endParaRPr sz="2133">
              <a:latin typeface="Microsoft JhengHei"/>
              <a:cs typeface="Microsoft JhengHei"/>
            </a:endParaRPr>
          </a:p>
          <a:p>
            <a:pPr marL="988035">
              <a:spcBef>
                <a:spcPts val="1600"/>
              </a:spcBef>
              <a:tabLst>
                <a:tab pos="2707572" algn="l"/>
              </a:tabLst>
            </a:pPr>
            <a:r>
              <a:rPr sz="3200" b="1" spc="-13" dirty="0">
                <a:solidFill>
                  <a:srgbClr val="F1A30D"/>
                </a:solidFill>
                <a:latin typeface="Microsoft JhengHei"/>
                <a:cs typeface="Microsoft JhengHei"/>
              </a:rPr>
              <a:t>7</a:t>
            </a:r>
            <a:r>
              <a:rPr sz="3200" b="1" spc="-67" dirty="0">
                <a:solidFill>
                  <a:srgbClr val="F1A30D"/>
                </a:solidFill>
                <a:latin typeface="Microsoft JhengHei"/>
                <a:cs typeface="Microsoft JhengHei"/>
              </a:rPr>
              <a:t>月</a:t>
            </a:r>
            <a:r>
              <a:rPr sz="3200" b="1" dirty="0">
                <a:solidFill>
                  <a:srgbClr val="F1A30D"/>
                </a:solidFill>
                <a:latin typeface="Microsoft JhengHei"/>
                <a:cs typeface="Microsoft JhengHei"/>
              </a:rPr>
              <a:t>	</a:t>
            </a:r>
            <a:r>
              <a:rPr sz="3200" b="1" spc="-13" dirty="0">
                <a:solidFill>
                  <a:srgbClr val="31ADB8"/>
                </a:solidFill>
                <a:latin typeface="Microsoft JhengHei"/>
                <a:cs typeface="Microsoft JhengHei"/>
              </a:rPr>
              <a:t>8</a:t>
            </a:r>
            <a:r>
              <a:rPr sz="3200" b="1" spc="-67" dirty="0">
                <a:solidFill>
                  <a:srgbClr val="31ADB8"/>
                </a:solidFill>
                <a:latin typeface="Microsoft JhengHei"/>
                <a:cs typeface="Microsoft JhengHei"/>
              </a:rPr>
              <a:t>月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45284" y="4327365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29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22"/>
          <p:cNvSpPr/>
          <p:nvPr/>
        </p:nvSpPr>
        <p:spPr>
          <a:xfrm>
            <a:off x="4427575" y="4312835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29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3" name="object 23"/>
          <p:cNvSpPr/>
          <p:nvPr/>
        </p:nvSpPr>
        <p:spPr>
          <a:xfrm>
            <a:off x="2896599" y="4308061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30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/>
          <p:nvPr/>
        </p:nvSpPr>
        <p:spPr>
          <a:xfrm>
            <a:off x="1359153" y="4286877"/>
            <a:ext cx="421640" cy="61807"/>
          </a:xfrm>
          <a:custGeom>
            <a:avLst/>
            <a:gdLst/>
            <a:ahLst/>
            <a:cxnLst/>
            <a:rect l="l" t="t" r="r" b="b"/>
            <a:pathLst>
              <a:path w="316230" h="46354">
                <a:moveTo>
                  <a:pt x="315798" y="0"/>
                </a:moveTo>
                <a:lnTo>
                  <a:pt x="0" y="0"/>
                </a:lnTo>
                <a:lnTo>
                  <a:pt x="0" y="45961"/>
                </a:lnTo>
                <a:lnTo>
                  <a:pt x="315798" y="45961"/>
                </a:lnTo>
                <a:lnTo>
                  <a:pt x="315798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 txBox="1"/>
          <p:nvPr/>
        </p:nvSpPr>
        <p:spPr>
          <a:xfrm>
            <a:off x="562277" y="2585209"/>
            <a:ext cx="3789680" cy="1988322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880511" marR="748435" indent="-228594" algn="just">
              <a:spcBef>
                <a:spcPts val="127"/>
              </a:spcBef>
              <a:buSzPct val="93750"/>
              <a:buFont typeface="Wingdings"/>
              <a:buChar char=""/>
              <a:tabLst>
                <a:tab pos="882205" algn="l"/>
              </a:tabLst>
            </a:pPr>
            <a:r>
              <a:rPr sz="2133" spc="-13" dirty="0">
                <a:solidFill>
                  <a:srgbClr val="404040"/>
                </a:solidFill>
                <a:latin typeface="Microsoft JhengHei"/>
                <a:cs typeface="Microsoft JhengHei"/>
              </a:rPr>
              <a:t>10/27公告校系參	</a:t>
            </a:r>
            <a:r>
              <a:rPr sz="2133" spc="247" dirty="0">
                <a:solidFill>
                  <a:srgbClr val="404040"/>
                </a:solidFill>
                <a:latin typeface="Microsoft JhengHei"/>
                <a:cs typeface="Microsoft JhengHei"/>
              </a:rPr>
              <a:t>採之學測科目及	採計術科考試校	</a:t>
            </a:r>
            <a:r>
              <a:rPr sz="2133" spc="-67" dirty="0">
                <a:solidFill>
                  <a:srgbClr val="404040"/>
                </a:solidFill>
                <a:latin typeface="Microsoft JhengHei"/>
                <a:cs typeface="Microsoft JhengHei"/>
              </a:rPr>
              <a:t>系</a:t>
            </a:r>
            <a:endParaRPr sz="2133">
              <a:latin typeface="Microsoft JhengHei"/>
              <a:cs typeface="Microsoft JhengHei"/>
            </a:endParaRPr>
          </a:p>
          <a:p>
            <a:pPr marL="16933">
              <a:spcBef>
                <a:spcPts val="1313"/>
              </a:spcBef>
              <a:tabLst>
                <a:tab pos="1352092" algn="l"/>
                <a:tab pos="2881135" algn="l"/>
              </a:tabLst>
            </a:pPr>
            <a:r>
              <a:rPr sz="4800" b="1" spc="-20" baseline="2314" dirty="0">
                <a:solidFill>
                  <a:srgbClr val="31ADB8"/>
                </a:solidFill>
                <a:latin typeface="Microsoft JhengHei"/>
                <a:cs typeface="Microsoft JhengHei"/>
              </a:rPr>
              <a:t>8</a:t>
            </a:r>
            <a:r>
              <a:rPr sz="4800" b="1" spc="-100" baseline="2314" dirty="0">
                <a:solidFill>
                  <a:srgbClr val="31ADB8"/>
                </a:solidFill>
                <a:latin typeface="Microsoft JhengHei"/>
                <a:cs typeface="Microsoft JhengHei"/>
              </a:rPr>
              <a:t>月</a:t>
            </a:r>
            <a:r>
              <a:rPr sz="4800" b="1" baseline="2314" dirty="0">
                <a:solidFill>
                  <a:srgbClr val="31ADB8"/>
                </a:solidFill>
                <a:latin typeface="Microsoft JhengHei"/>
                <a:cs typeface="Microsoft JhengHei"/>
              </a:rPr>
              <a:t>	</a:t>
            </a:r>
            <a:r>
              <a:rPr sz="3200" b="1" spc="-13" dirty="0">
                <a:solidFill>
                  <a:srgbClr val="F1A30D"/>
                </a:solidFill>
                <a:latin typeface="Microsoft JhengHei"/>
                <a:cs typeface="Microsoft JhengHei"/>
              </a:rPr>
              <a:t>10</a:t>
            </a:r>
            <a:r>
              <a:rPr sz="3200" b="1" spc="-67" dirty="0">
                <a:solidFill>
                  <a:srgbClr val="F1A30D"/>
                </a:solidFill>
                <a:latin typeface="Microsoft JhengHei"/>
                <a:cs typeface="Microsoft JhengHei"/>
              </a:rPr>
              <a:t>月</a:t>
            </a:r>
            <a:r>
              <a:rPr sz="3200" b="1" dirty="0">
                <a:solidFill>
                  <a:srgbClr val="F1A30D"/>
                </a:solidFill>
                <a:latin typeface="Microsoft JhengHei"/>
                <a:cs typeface="Microsoft JhengHei"/>
              </a:rPr>
              <a:t>	</a:t>
            </a:r>
            <a:r>
              <a:rPr sz="3200" b="1" spc="-13" dirty="0">
                <a:solidFill>
                  <a:srgbClr val="31ADB8"/>
                </a:solidFill>
                <a:latin typeface="Microsoft JhengHei"/>
                <a:cs typeface="Microsoft JhengHei"/>
              </a:rPr>
              <a:t>11</a:t>
            </a:r>
            <a:r>
              <a:rPr sz="3200" b="1" spc="-67" dirty="0">
                <a:solidFill>
                  <a:srgbClr val="31ADB8"/>
                </a:solidFill>
                <a:latin typeface="Microsoft JhengHei"/>
                <a:cs typeface="Microsoft JhengHei"/>
              </a:rPr>
              <a:t>月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92259" y="2285068"/>
            <a:ext cx="2469727" cy="240453"/>
          </a:xfrm>
          <a:custGeom>
            <a:avLst/>
            <a:gdLst/>
            <a:ahLst/>
            <a:cxnLst/>
            <a:rect l="l" t="t" r="r" b="b"/>
            <a:pathLst>
              <a:path w="1852295" h="180339">
                <a:moveTo>
                  <a:pt x="1852282" y="0"/>
                </a:moveTo>
                <a:lnTo>
                  <a:pt x="0" y="0"/>
                </a:lnTo>
                <a:lnTo>
                  <a:pt x="0" y="179997"/>
                </a:lnTo>
                <a:lnTo>
                  <a:pt x="1852282" y="179997"/>
                </a:lnTo>
                <a:lnTo>
                  <a:pt x="1852282" y="0"/>
                </a:lnTo>
                <a:close/>
              </a:path>
            </a:pathLst>
          </a:custGeom>
          <a:solidFill>
            <a:srgbClr val="F1A30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7" name="object 27"/>
          <p:cNvSpPr txBox="1"/>
          <p:nvPr/>
        </p:nvSpPr>
        <p:spPr>
          <a:xfrm>
            <a:off x="2785037" y="4960636"/>
            <a:ext cx="2017607" cy="672706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244681" marR="6773" indent="-228594">
              <a:spcBef>
                <a:spcPts val="127"/>
              </a:spcBef>
              <a:buSzPct val="93750"/>
              <a:buFont typeface="Wingdings"/>
              <a:buChar char=""/>
              <a:tabLst>
                <a:tab pos="246374" algn="l"/>
              </a:tabLst>
            </a:pPr>
            <a:r>
              <a:rPr sz="2133" dirty="0">
                <a:solidFill>
                  <a:srgbClr val="404040"/>
                </a:solidFill>
                <a:latin typeface="Microsoft JhengHei"/>
                <a:cs typeface="Microsoft JhengHei"/>
              </a:rPr>
              <a:t>11/3</a:t>
            </a:r>
            <a:r>
              <a:rPr sz="2133" spc="93" dirty="0">
                <a:solidFill>
                  <a:srgbClr val="404040"/>
                </a:solidFill>
                <a:latin typeface="Microsoft JhengHei"/>
                <a:cs typeface="Microsoft JhengHei"/>
              </a:rPr>
              <a:t>開放校系	</a:t>
            </a:r>
            <a:r>
              <a:rPr sz="2133" spc="-40" dirty="0">
                <a:solidFill>
                  <a:srgbClr val="404040"/>
                </a:solidFill>
                <a:latin typeface="Microsoft JhengHei"/>
                <a:cs typeface="Microsoft JhengHei"/>
              </a:rPr>
              <a:t>分則查詢系統</a:t>
            </a:r>
            <a:endParaRPr sz="2133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54485" y="5709209"/>
            <a:ext cx="1920240" cy="280247"/>
          </a:xfrm>
          <a:custGeom>
            <a:avLst/>
            <a:gdLst/>
            <a:ahLst/>
            <a:cxnLst/>
            <a:rect l="l" t="t" r="r" b="b"/>
            <a:pathLst>
              <a:path w="1440179" h="210185">
                <a:moveTo>
                  <a:pt x="1440154" y="0"/>
                </a:moveTo>
                <a:lnTo>
                  <a:pt x="0" y="0"/>
                </a:lnTo>
                <a:lnTo>
                  <a:pt x="0" y="209892"/>
                </a:lnTo>
                <a:lnTo>
                  <a:pt x="1440154" y="209892"/>
                </a:lnTo>
                <a:lnTo>
                  <a:pt x="1440154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/>
          <p:nvPr/>
        </p:nvSpPr>
        <p:spPr>
          <a:xfrm>
            <a:off x="7316740" y="2279819"/>
            <a:ext cx="2895600" cy="240453"/>
          </a:xfrm>
          <a:custGeom>
            <a:avLst/>
            <a:gdLst/>
            <a:ahLst/>
            <a:cxnLst/>
            <a:rect l="l" t="t" r="r" b="b"/>
            <a:pathLst>
              <a:path w="2171700" h="180339">
                <a:moveTo>
                  <a:pt x="2171230" y="0"/>
                </a:moveTo>
                <a:lnTo>
                  <a:pt x="0" y="0"/>
                </a:lnTo>
                <a:lnTo>
                  <a:pt x="0" y="179997"/>
                </a:lnTo>
                <a:lnTo>
                  <a:pt x="2171230" y="179997"/>
                </a:lnTo>
                <a:lnTo>
                  <a:pt x="2171230" y="0"/>
                </a:lnTo>
                <a:close/>
              </a:path>
            </a:pathLst>
          </a:custGeom>
          <a:solidFill>
            <a:srgbClr val="F1A30D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xfrm>
            <a:off x="8724416" y="4834073"/>
            <a:ext cx="342265" cy="281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53975">
              <a:lnSpc>
                <a:spcPts val="2090"/>
              </a:lnSpc>
            </a:pPr>
            <a:fld id="{81D60167-4931-47E6-BA6A-407CBD079E47}" type="slidenum">
              <a:rPr lang="en-US" altLang="zh-TW" spc="-50" smtClean="0"/>
              <a:pPr marL="53975">
                <a:lnSpc>
                  <a:spcPts val="2090"/>
                </a:lnSpc>
              </a:pPr>
              <a:t>43</a:t>
            </a:fld>
            <a:endParaRPr spc="-67" dirty="0"/>
          </a:p>
        </p:txBody>
      </p:sp>
    </p:spTree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328421"/>
            <a:ext cx="1131147" cy="350520"/>
          </a:xfrm>
          <a:custGeom>
            <a:avLst/>
            <a:gdLst/>
            <a:ahLst/>
            <a:cxnLst/>
            <a:rect l="l" t="t" r="r" b="b"/>
            <a:pathLst>
              <a:path w="848360" h="262890">
                <a:moveTo>
                  <a:pt x="848194" y="128447"/>
                </a:moveTo>
                <a:lnTo>
                  <a:pt x="719747" y="0"/>
                </a:lnTo>
                <a:lnTo>
                  <a:pt x="0" y="0"/>
                </a:lnTo>
                <a:lnTo>
                  <a:pt x="0" y="5791"/>
                </a:lnTo>
                <a:lnTo>
                  <a:pt x="0" y="256895"/>
                </a:lnTo>
                <a:lnTo>
                  <a:pt x="0" y="262686"/>
                </a:lnTo>
                <a:lnTo>
                  <a:pt x="714883" y="262686"/>
                </a:lnTo>
                <a:lnTo>
                  <a:pt x="843330" y="134239"/>
                </a:lnTo>
                <a:lnTo>
                  <a:pt x="842860" y="133781"/>
                </a:lnTo>
                <a:lnTo>
                  <a:pt x="848194" y="128447"/>
                </a:lnTo>
                <a:close/>
              </a:path>
            </a:pathLst>
          </a:custGeom>
          <a:solidFill>
            <a:srgbClr val="F1A30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3055054" y="453603"/>
            <a:ext cx="6090073" cy="590697"/>
          </a:xfrm>
          <a:prstGeom prst="rect">
            <a:avLst/>
          </a:prstGeom>
        </p:spPr>
        <p:txBody>
          <a:bodyPr vert="horz" wrap="square" lIns="0" tIns="16087" rIns="0" bIns="0" rtlCol="0" anchor="t">
            <a:spAutoFit/>
          </a:bodyPr>
          <a:lstStyle/>
          <a:p>
            <a:pPr marL="16933">
              <a:spcBef>
                <a:spcPts val="127"/>
              </a:spcBef>
            </a:pPr>
            <a:r>
              <a:rPr sz="3733" dirty="0">
                <a:solidFill>
                  <a:srgbClr val="404040"/>
                </a:solidFill>
              </a:rPr>
              <a:t>116</a:t>
            </a:r>
            <a:r>
              <a:rPr sz="3733" spc="-53" dirty="0">
                <a:solidFill>
                  <a:srgbClr val="404040"/>
                </a:solidFill>
              </a:rPr>
              <a:t>學年度分發入學參採原則</a:t>
            </a:r>
            <a:endParaRPr sz="3733"/>
          </a:p>
        </p:txBody>
      </p:sp>
      <p:sp>
        <p:nvSpPr>
          <p:cNvPr id="6" name="object 6"/>
          <p:cNvSpPr txBox="1"/>
          <p:nvPr/>
        </p:nvSpPr>
        <p:spPr>
          <a:xfrm>
            <a:off x="4165398" y="1170272"/>
            <a:ext cx="3913293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b="1" spc="13" dirty="0">
                <a:solidFill>
                  <a:srgbClr val="F1A30D"/>
                </a:solidFill>
                <a:latin typeface="Microsoft JhengHei"/>
                <a:cs typeface="Microsoft JhengHei"/>
              </a:rPr>
              <a:t>先檢定– 後採計- 同分再參酌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538" y="178347"/>
            <a:ext cx="72051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uac</a:t>
            </a:r>
            <a:endParaRPr sz="32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843" y="1635327"/>
            <a:ext cx="11425693" cy="209188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4687" y="3818832"/>
            <a:ext cx="6018107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7" dirty="0">
                <a:solidFill>
                  <a:srgbClr val="124056"/>
                </a:solidFill>
                <a:latin typeface="Microsoft JhengHei"/>
                <a:cs typeface="Microsoft JhengHei"/>
              </a:rPr>
              <a:t>檢定：學測至多 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2科</a:t>
            </a:r>
            <a:r>
              <a:rPr sz="2400" spc="-13" dirty="0">
                <a:solidFill>
                  <a:srgbClr val="124056"/>
                </a:solidFill>
                <a:latin typeface="Microsoft JhengHei"/>
                <a:cs typeface="Microsoft JhengHei"/>
              </a:rPr>
              <a:t>(15</a:t>
            </a:r>
            <a:r>
              <a:rPr sz="2400" spc="-20" dirty="0">
                <a:solidFill>
                  <a:srgbClr val="124056"/>
                </a:solidFill>
                <a:latin typeface="Microsoft JhengHei"/>
                <a:cs typeface="Microsoft JhengHei"/>
              </a:rPr>
              <a:t>級分)，另可檢定英聽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8724416" y="4834073"/>
            <a:ext cx="342265" cy="281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53975">
              <a:lnSpc>
                <a:spcPts val="2090"/>
              </a:lnSpc>
            </a:pPr>
            <a:fld id="{81D60167-4931-47E6-BA6A-407CBD079E47}" type="slidenum">
              <a:rPr lang="en-US" altLang="zh-TW" spc="-50" smtClean="0"/>
              <a:pPr marL="53975">
                <a:lnSpc>
                  <a:spcPts val="2090"/>
                </a:lnSpc>
              </a:pPr>
              <a:t>44</a:t>
            </a:fld>
            <a:endParaRPr spc="-67" dirty="0"/>
          </a:p>
        </p:txBody>
      </p:sp>
      <p:sp>
        <p:nvSpPr>
          <p:cNvPr id="10" name="object 10"/>
          <p:cNvSpPr txBox="1"/>
          <p:nvPr/>
        </p:nvSpPr>
        <p:spPr>
          <a:xfrm>
            <a:off x="1396018" y="4272653"/>
            <a:ext cx="7321973" cy="393207"/>
          </a:xfrm>
          <a:prstGeom prst="rect">
            <a:avLst/>
          </a:prstGeom>
          <a:solidFill>
            <a:srgbClr val="FFFF66"/>
          </a:solidFill>
        </p:spPr>
        <p:txBody>
          <a:bodyPr vert="horz" wrap="square" lIns="0" tIns="64347" rIns="0" bIns="0" rtlCol="0">
            <a:spAutoFit/>
          </a:bodyPr>
          <a:lstStyle/>
          <a:p>
            <a:pPr>
              <a:spcBef>
                <a:spcPts val="507"/>
              </a:spcBef>
            </a:pPr>
            <a:r>
              <a:rPr sz="2133" spc="-40" dirty="0">
                <a:solidFill>
                  <a:srgbClr val="124056"/>
                </a:solidFill>
                <a:latin typeface="Microsoft JhengHei"/>
                <a:cs typeface="Microsoft JhengHei"/>
              </a:rPr>
              <a:t>檢定「數學Ａ或數學Ｂ」時，考生其中一科達檢定標準即可。</a:t>
            </a:r>
            <a:endParaRPr sz="2133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4687" y="4680400"/>
            <a:ext cx="11104879" cy="124974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marR="6773" indent="-847">
              <a:lnSpc>
                <a:spcPct val="120000"/>
              </a:lnSpc>
              <a:spcBef>
                <a:spcPts val="133"/>
              </a:spcBef>
            </a:pPr>
            <a:r>
              <a:rPr sz="2400" spc="-7" dirty="0">
                <a:solidFill>
                  <a:srgbClr val="124056"/>
                </a:solidFill>
                <a:latin typeface="Microsoft JhengHei"/>
                <a:cs typeface="Microsoft JhengHei"/>
              </a:rPr>
              <a:t>採計：可加權 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3</a:t>
            </a:r>
            <a:r>
              <a:rPr sz="2400" spc="193" dirty="0">
                <a:solidFill>
                  <a:srgbClr val="FF0000"/>
                </a:solidFill>
                <a:latin typeface="Microsoft JhengHei"/>
                <a:cs typeface="Microsoft JhengHei"/>
              </a:rPr>
              <a:t>科≦ </a:t>
            </a:r>
            <a:r>
              <a:rPr sz="2400" spc="53" dirty="0">
                <a:solidFill>
                  <a:srgbClr val="124056"/>
                </a:solidFill>
                <a:latin typeface="Microsoft JhengHei"/>
                <a:cs typeface="Microsoft JhengHei"/>
              </a:rPr>
              <a:t>學測+分科測驗+術科</a:t>
            </a:r>
            <a:r>
              <a:rPr sz="2400" spc="-7" dirty="0">
                <a:solidFill>
                  <a:srgbClr val="FF0000"/>
                </a:solidFill>
                <a:latin typeface="Microsoft JhengHei"/>
                <a:cs typeface="Microsoft JhengHei"/>
              </a:rPr>
              <a:t>≦ 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5科</a:t>
            </a:r>
            <a:r>
              <a:rPr sz="2400" dirty="0">
                <a:latin typeface="Microsoft JhengHei"/>
                <a:cs typeface="Microsoft JhengHei"/>
              </a:rPr>
              <a:t>，其中分科測驗至少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１科</a:t>
            </a:r>
            <a:r>
              <a:rPr sz="2400" spc="-13" dirty="0">
                <a:latin typeface="Microsoft JhengHei"/>
                <a:cs typeface="Microsoft JhengHei"/>
              </a:rPr>
              <a:t>(60</a:t>
            </a:r>
            <a:r>
              <a:rPr sz="2400" spc="-27" dirty="0">
                <a:latin typeface="Microsoft JhengHei"/>
                <a:cs typeface="Microsoft JhengHei"/>
              </a:rPr>
              <a:t>級分)</a:t>
            </a:r>
            <a:r>
              <a:rPr sz="2400" dirty="0">
                <a:solidFill>
                  <a:srgbClr val="124056"/>
                </a:solidFill>
                <a:latin typeface="Microsoft JhengHei"/>
                <a:cs typeface="Microsoft JhengHei"/>
              </a:rPr>
              <a:t>同分參酌：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所有採計科目</a:t>
            </a:r>
            <a:r>
              <a:rPr sz="2400" dirty="0">
                <a:solidFill>
                  <a:srgbClr val="124056"/>
                </a:solidFill>
                <a:latin typeface="Microsoft JhengHei"/>
                <a:cs typeface="Microsoft JhengHei"/>
              </a:rPr>
              <a:t>均列出參酌順序，同分時先依序參酌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各科級分</a:t>
            </a:r>
            <a:r>
              <a:rPr sz="2400" spc="-20" dirty="0">
                <a:solidFill>
                  <a:srgbClr val="124056"/>
                </a:solidFill>
                <a:latin typeface="Microsoft JhengHei"/>
                <a:cs typeface="Microsoft JhengHei"/>
              </a:rPr>
              <a:t>(惟術科以百</a:t>
            </a:r>
            <a:endParaRPr sz="2400">
              <a:latin typeface="Microsoft JhengHei"/>
              <a:cs typeface="Microsoft JhengHei"/>
            </a:endParaRPr>
          </a:p>
          <a:p>
            <a:pPr marL="1540895">
              <a:lnSpc>
                <a:spcPts val="2673"/>
              </a:lnSpc>
            </a:pPr>
            <a:r>
              <a:rPr sz="2400" spc="-13" dirty="0">
                <a:solidFill>
                  <a:srgbClr val="124056"/>
                </a:solidFill>
                <a:latin typeface="Microsoft JhengHei"/>
                <a:cs typeface="Microsoft JhengHei"/>
              </a:rPr>
              <a:t>分制)，至最後</a:t>
            </a:r>
            <a:r>
              <a:rPr sz="2400" dirty="0">
                <a:solidFill>
                  <a:srgbClr val="124056"/>
                </a:solidFill>
                <a:latin typeface="Microsoft JhengHei"/>
                <a:cs typeface="Microsoft JhengHei"/>
              </a:rPr>
              <a:t>1科仍同分時，再逐科以試卷「</a:t>
            </a:r>
            <a:r>
              <a:rPr sz="2400" dirty="0">
                <a:solidFill>
                  <a:srgbClr val="FF0000"/>
                </a:solidFill>
                <a:latin typeface="Microsoft JhengHei"/>
                <a:cs typeface="Microsoft JhengHei"/>
              </a:rPr>
              <a:t>實得分數</a:t>
            </a:r>
            <a:r>
              <a:rPr sz="2400" spc="-13" dirty="0">
                <a:solidFill>
                  <a:srgbClr val="124056"/>
                </a:solidFill>
                <a:latin typeface="Microsoft JhengHei"/>
                <a:cs typeface="Microsoft JhengHei"/>
              </a:rPr>
              <a:t>」比較成績。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18003"/>
            <a:ext cx="12192000" cy="240453"/>
          </a:xfrm>
          <a:custGeom>
            <a:avLst/>
            <a:gdLst/>
            <a:ahLst/>
            <a:cxnLst/>
            <a:rect l="l" t="t" r="r" b="b"/>
            <a:pathLst>
              <a:path w="9144000" h="180339">
                <a:moveTo>
                  <a:pt x="9144000" y="0"/>
                </a:moveTo>
                <a:lnTo>
                  <a:pt x="0" y="0"/>
                </a:lnTo>
                <a:lnTo>
                  <a:pt x="0" y="179997"/>
                </a:lnTo>
                <a:lnTo>
                  <a:pt x="9144000" y="179997"/>
                </a:lnTo>
                <a:lnTo>
                  <a:pt x="9144000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96520"/>
          </a:xfrm>
          <a:custGeom>
            <a:avLst/>
            <a:gdLst/>
            <a:ahLst/>
            <a:cxnLst/>
            <a:rect l="l" t="t" r="r" b="b"/>
            <a:pathLst>
              <a:path w="9144000" h="72390">
                <a:moveTo>
                  <a:pt x="9144000" y="0"/>
                </a:moveTo>
                <a:lnTo>
                  <a:pt x="0" y="0"/>
                </a:lnTo>
                <a:lnTo>
                  <a:pt x="0" y="71996"/>
                </a:lnTo>
                <a:lnTo>
                  <a:pt x="9144000" y="71996"/>
                </a:lnTo>
                <a:lnTo>
                  <a:pt x="9144000" y="0"/>
                </a:lnTo>
                <a:close/>
              </a:path>
            </a:pathLst>
          </a:custGeom>
          <a:solidFill>
            <a:srgbClr val="31ADB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0" y="328421"/>
            <a:ext cx="1131147" cy="350520"/>
          </a:xfrm>
          <a:custGeom>
            <a:avLst/>
            <a:gdLst/>
            <a:ahLst/>
            <a:cxnLst/>
            <a:rect l="l" t="t" r="r" b="b"/>
            <a:pathLst>
              <a:path w="848360" h="262890">
                <a:moveTo>
                  <a:pt x="848194" y="128447"/>
                </a:moveTo>
                <a:lnTo>
                  <a:pt x="719747" y="0"/>
                </a:lnTo>
                <a:lnTo>
                  <a:pt x="0" y="0"/>
                </a:lnTo>
                <a:lnTo>
                  <a:pt x="0" y="5791"/>
                </a:lnTo>
                <a:lnTo>
                  <a:pt x="0" y="256895"/>
                </a:lnTo>
                <a:lnTo>
                  <a:pt x="0" y="262686"/>
                </a:lnTo>
                <a:lnTo>
                  <a:pt x="714883" y="262686"/>
                </a:lnTo>
                <a:lnTo>
                  <a:pt x="843330" y="134239"/>
                </a:lnTo>
                <a:lnTo>
                  <a:pt x="842860" y="133781"/>
                </a:lnTo>
                <a:lnTo>
                  <a:pt x="848194" y="128447"/>
                </a:lnTo>
                <a:close/>
              </a:path>
            </a:pathLst>
          </a:custGeom>
          <a:solidFill>
            <a:srgbClr val="F1A30D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11688330" y="6422754"/>
            <a:ext cx="204047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2400" spc="-67" dirty="0">
                <a:latin typeface="Arial MT"/>
                <a:cs typeface="Arial MT"/>
              </a:rPr>
              <a:t>6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2581598" y="453603"/>
            <a:ext cx="7036647" cy="590697"/>
          </a:xfrm>
          <a:prstGeom prst="rect">
            <a:avLst/>
          </a:prstGeom>
        </p:spPr>
        <p:txBody>
          <a:bodyPr vert="horz" wrap="square" lIns="0" tIns="16087" rIns="0" bIns="0" rtlCol="0" anchor="t">
            <a:spAutoFit/>
          </a:bodyPr>
          <a:lstStyle/>
          <a:p>
            <a:pPr marL="16933">
              <a:spcBef>
                <a:spcPts val="127"/>
              </a:spcBef>
            </a:pPr>
            <a:r>
              <a:rPr sz="3733" dirty="0">
                <a:solidFill>
                  <a:srgbClr val="404040"/>
                </a:solidFill>
              </a:rPr>
              <a:t>115</a:t>
            </a:r>
            <a:r>
              <a:rPr sz="3733" spc="-53" dirty="0">
                <a:solidFill>
                  <a:srgbClr val="404040"/>
                </a:solidFill>
              </a:rPr>
              <a:t>學年度分發入學系組參採資料</a:t>
            </a:r>
            <a:endParaRPr sz="3733"/>
          </a:p>
        </p:txBody>
      </p:sp>
      <p:sp>
        <p:nvSpPr>
          <p:cNvPr id="7" name="object 7"/>
          <p:cNvSpPr txBox="1"/>
          <p:nvPr/>
        </p:nvSpPr>
        <p:spPr>
          <a:xfrm>
            <a:off x="157538" y="178347"/>
            <a:ext cx="720513" cy="50954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3200" spc="-33" dirty="0">
                <a:solidFill>
                  <a:srgbClr val="FFFFFF"/>
                </a:solidFill>
                <a:latin typeface="Microsoft Sans Serif"/>
                <a:cs typeface="Microsoft Sans Serif"/>
              </a:rPr>
              <a:t>uac</a:t>
            </a:r>
            <a:endParaRPr sz="32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52957" y="1668814"/>
            <a:ext cx="10752667" cy="1088813"/>
            <a:chOff x="564718" y="1251610"/>
            <a:chExt cx="8064500" cy="816610"/>
          </a:xfrm>
        </p:grpSpPr>
        <p:sp>
          <p:nvSpPr>
            <p:cNvPr id="9" name="object 9"/>
            <p:cNvSpPr/>
            <p:nvPr/>
          </p:nvSpPr>
          <p:spPr>
            <a:xfrm>
              <a:off x="564718" y="1251610"/>
              <a:ext cx="8064500" cy="408305"/>
            </a:xfrm>
            <a:custGeom>
              <a:avLst/>
              <a:gdLst/>
              <a:ahLst/>
              <a:cxnLst/>
              <a:rect l="l" t="t" r="r" b="b"/>
              <a:pathLst>
                <a:path w="8064500" h="408305">
                  <a:moveTo>
                    <a:pt x="2879991" y="0"/>
                  </a:moveTo>
                  <a:lnTo>
                    <a:pt x="1799996" y="0"/>
                  </a:lnTo>
                  <a:lnTo>
                    <a:pt x="0" y="0"/>
                  </a:lnTo>
                  <a:lnTo>
                    <a:pt x="0" y="408051"/>
                  </a:lnTo>
                  <a:lnTo>
                    <a:pt x="1799996" y="408051"/>
                  </a:lnTo>
                  <a:lnTo>
                    <a:pt x="2879991" y="408051"/>
                  </a:lnTo>
                  <a:lnTo>
                    <a:pt x="2879991" y="0"/>
                  </a:lnTo>
                  <a:close/>
                </a:path>
                <a:path w="8064500" h="408305">
                  <a:moveTo>
                    <a:pt x="5831992" y="0"/>
                  </a:moveTo>
                  <a:lnTo>
                    <a:pt x="4032008" y="0"/>
                  </a:lnTo>
                  <a:lnTo>
                    <a:pt x="2880004" y="0"/>
                  </a:lnTo>
                  <a:lnTo>
                    <a:pt x="2880004" y="408051"/>
                  </a:lnTo>
                  <a:lnTo>
                    <a:pt x="4031996" y="408051"/>
                  </a:lnTo>
                  <a:lnTo>
                    <a:pt x="5831992" y="408051"/>
                  </a:lnTo>
                  <a:lnTo>
                    <a:pt x="5831992" y="0"/>
                  </a:lnTo>
                  <a:close/>
                </a:path>
                <a:path w="8064500" h="408305">
                  <a:moveTo>
                    <a:pt x="8063992" y="0"/>
                  </a:moveTo>
                  <a:lnTo>
                    <a:pt x="6912000" y="0"/>
                  </a:lnTo>
                  <a:lnTo>
                    <a:pt x="5832005" y="0"/>
                  </a:lnTo>
                  <a:lnTo>
                    <a:pt x="5832005" y="408051"/>
                  </a:lnTo>
                  <a:lnTo>
                    <a:pt x="6912000" y="408051"/>
                  </a:lnTo>
                  <a:lnTo>
                    <a:pt x="8063992" y="408051"/>
                  </a:lnTo>
                  <a:lnTo>
                    <a:pt x="8063992" y="0"/>
                  </a:lnTo>
                  <a:close/>
                </a:path>
              </a:pathLst>
            </a:custGeom>
            <a:solidFill>
              <a:srgbClr val="D1E0E4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64718" y="1659648"/>
              <a:ext cx="4032250" cy="408305"/>
            </a:xfrm>
            <a:custGeom>
              <a:avLst/>
              <a:gdLst/>
              <a:ahLst/>
              <a:cxnLst/>
              <a:rect l="l" t="t" r="r" b="b"/>
              <a:pathLst>
                <a:path w="4032250" h="408305">
                  <a:moveTo>
                    <a:pt x="2879991" y="0"/>
                  </a:moveTo>
                  <a:lnTo>
                    <a:pt x="1799996" y="0"/>
                  </a:lnTo>
                  <a:lnTo>
                    <a:pt x="0" y="0"/>
                  </a:lnTo>
                  <a:lnTo>
                    <a:pt x="0" y="408051"/>
                  </a:lnTo>
                  <a:lnTo>
                    <a:pt x="1799996" y="408051"/>
                  </a:lnTo>
                  <a:lnTo>
                    <a:pt x="2879991" y="408051"/>
                  </a:lnTo>
                  <a:lnTo>
                    <a:pt x="2879991" y="0"/>
                  </a:lnTo>
                  <a:close/>
                </a:path>
                <a:path w="4032250" h="408305">
                  <a:moveTo>
                    <a:pt x="4032008" y="0"/>
                  </a:moveTo>
                  <a:lnTo>
                    <a:pt x="2880004" y="0"/>
                  </a:lnTo>
                  <a:lnTo>
                    <a:pt x="2880004" y="408051"/>
                  </a:lnTo>
                  <a:lnTo>
                    <a:pt x="4032008" y="408051"/>
                  </a:lnTo>
                  <a:lnTo>
                    <a:pt x="4032008" y="0"/>
                  </a:lnTo>
                  <a:close/>
                </a:path>
              </a:pathLst>
            </a:custGeom>
            <a:solidFill>
              <a:srgbClr val="EAF0F3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210462" y="1274457"/>
              <a:ext cx="7273290" cy="746760"/>
            </a:xfrm>
            <a:custGeom>
              <a:avLst/>
              <a:gdLst/>
              <a:ahLst/>
              <a:cxnLst/>
              <a:rect l="l" t="t" r="r" b="b"/>
              <a:pathLst>
                <a:path w="7273290" h="746760">
                  <a:moveTo>
                    <a:pt x="509016" y="408051"/>
                  </a:moveTo>
                  <a:lnTo>
                    <a:pt x="0" y="408051"/>
                  </a:lnTo>
                  <a:lnTo>
                    <a:pt x="0" y="746379"/>
                  </a:lnTo>
                  <a:lnTo>
                    <a:pt x="509016" y="746379"/>
                  </a:lnTo>
                  <a:lnTo>
                    <a:pt x="509016" y="408051"/>
                  </a:lnTo>
                  <a:close/>
                </a:path>
                <a:path w="7273290" h="746760">
                  <a:moveTo>
                    <a:pt x="509016" y="0"/>
                  </a:moveTo>
                  <a:lnTo>
                    <a:pt x="0" y="0"/>
                  </a:lnTo>
                  <a:lnTo>
                    <a:pt x="0" y="338328"/>
                  </a:lnTo>
                  <a:lnTo>
                    <a:pt x="509016" y="338328"/>
                  </a:lnTo>
                  <a:lnTo>
                    <a:pt x="509016" y="0"/>
                  </a:lnTo>
                  <a:close/>
                </a:path>
                <a:path w="7273290" h="746760">
                  <a:moveTo>
                    <a:pt x="2012899" y="462915"/>
                  </a:moveTo>
                  <a:lnTo>
                    <a:pt x="1375867" y="462915"/>
                  </a:lnTo>
                  <a:lnTo>
                    <a:pt x="1375867" y="746379"/>
                  </a:lnTo>
                  <a:lnTo>
                    <a:pt x="2012899" y="746379"/>
                  </a:lnTo>
                  <a:lnTo>
                    <a:pt x="2012899" y="462915"/>
                  </a:lnTo>
                  <a:close/>
                </a:path>
                <a:path w="7273290" h="746760">
                  <a:moveTo>
                    <a:pt x="2012899" y="54864"/>
                  </a:moveTo>
                  <a:lnTo>
                    <a:pt x="1375867" y="54864"/>
                  </a:lnTo>
                  <a:lnTo>
                    <a:pt x="1375867" y="338328"/>
                  </a:lnTo>
                  <a:lnTo>
                    <a:pt x="2012899" y="338328"/>
                  </a:lnTo>
                  <a:lnTo>
                    <a:pt x="2012899" y="54864"/>
                  </a:lnTo>
                  <a:close/>
                </a:path>
                <a:path w="7273290" h="746760">
                  <a:moveTo>
                    <a:pt x="3241040" y="462915"/>
                  </a:moveTo>
                  <a:lnTo>
                    <a:pt x="2378456" y="462915"/>
                  </a:lnTo>
                  <a:lnTo>
                    <a:pt x="2378456" y="746379"/>
                  </a:lnTo>
                  <a:lnTo>
                    <a:pt x="3241040" y="746379"/>
                  </a:lnTo>
                  <a:lnTo>
                    <a:pt x="3241040" y="462915"/>
                  </a:lnTo>
                  <a:close/>
                </a:path>
                <a:path w="7273290" h="746760">
                  <a:moveTo>
                    <a:pt x="3241040" y="54864"/>
                  </a:moveTo>
                  <a:lnTo>
                    <a:pt x="2378456" y="54864"/>
                  </a:lnTo>
                  <a:lnTo>
                    <a:pt x="2378456" y="338328"/>
                  </a:lnTo>
                  <a:lnTo>
                    <a:pt x="3241040" y="338328"/>
                  </a:lnTo>
                  <a:lnTo>
                    <a:pt x="3241040" y="54864"/>
                  </a:lnTo>
                  <a:close/>
                </a:path>
                <a:path w="7273290" h="746760">
                  <a:moveTo>
                    <a:pt x="4667516" y="0"/>
                  </a:moveTo>
                  <a:lnTo>
                    <a:pt x="3903992" y="0"/>
                  </a:lnTo>
                  <a:lnTo>
                    <a:pt x="3903992" y="338328"/>
                  </a:lnTo>
                  <a:lnTo>
                    <a:pt x="4667516" y="338328"/>
                  </a:lnTo>
                  <a:lnTo>
                    <a:pt x="4667516" y="0"/>
                  </a:lnTo>
                  <a:close/>
                </a:path>
                <a:path w="7273290" h="746760">
                  <a:moveTo>
                    <a:pt x="5938253" y="54864"/>
                  </a:moveTo>
                  <a:lnTo>
                    <a:pt x="5513057" y="54864"/>
                  </a:lnTo>
                  <a:lnTo>
                    <a:pt x="5513057" y="338328"/>
                  </a:lnTo>
                  <a:lnTo>
                    <a:pt x="5938253" y="338328"/>
                  </a:lnTo>
                  <a:lnTo>
                    <a:pt x="5938253" y="54864"/>
                  </a:lnTo>
                  <a:close/>
                </a:path>
                <a:path w="7273290" h="746760">
                  <a:moveTo>
                    <a:pt x="7273036" y="54864"/>
                  </a:moveTo>
                  <a:lnTo>
                    <a:pt x="6410452" y="54864"/>
                  </a:lnTo>
                  <a:lnTo>
                    <a:pt x="6410452" y="338328"/>
                  </a:lnTo>
                  <a:lnTo>
                    <a:pt x="7273036" y="338328"/>
                  </a:lnTo>
                  <a:lnTo>
                    <a:pt x="7273036" y="5486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8528965" y="5477222"/>
            <a:ext cx="2976033" cy="544407"/>
            <a:chOff x="6396723" y="4107916"/>
            <a:chExt cx="2232025" cy="408305"/>
          </a:xfrm>
        </p:grpSpPr>
        <p:sp>
          <p:nvSpPr>
            <p:cNvPr id="13" name="object 13"/>
            <p:cNvSpPr/>
            <p:nvPr/>
          </p:nvSpPr>
          <p:spPr>
            <a:xfrm>
              <a:off x="6396723" y="4107916"/>
              <a:ext cx="2232025" cy="408305"/>
            </a:xfrm>
            <a:custGeom>
              <a:avLst/>
              <a:gdLst/>
              <a:ahLst/>
              <a:cxnLst/>
              <a:rect l="l" t="t" r="r" b="b"/>
              <a:pathLst>
                <a:path w="2232025" h="408304">
                  <a:moveTo>
                    <a:pt x="2231987" y="0"/>
                  </a:moveTo>
                  <a:lnTo>
                    <a:pt x="1079995" y="0"/>
                  </a:lnTo>
                  <a:lnTo>
                    <a:pt x="0" y="0"/>
                  </a:lnTo>
                  <a:lnTo>
                    <a:pt x="0" y="408051"/>
                  </a:lnTo>
                  <a:lnTo>
                    <a:pt x="1079995" y="408051"/>
                  </a:lnTo>
                  <a:lnTo>
                    <a:pt x="2231987" y="408051"/>
                  </a:lnTo>
                  <a:lnTo>
                    <a:pt x="2231987" y="0"/>
                  </a:lnTo>
                  <a:close/>
                </a:path>
              </a:pathLst>
            </a:custGeom>
            <a:solidFill>
              <a:srgbClr val="EAF0F3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723519" y="4185640"/>
              <a:ext cx="1760220" cy="283845"/>
            </a:xfrm>
            <a:custGeom>
              <a:avLst/>
              <a:gdLst/>
              <a:ahLst/>
              <a:cxnLst/>
              <a:rect l="l" t="t" r="r" b="b"/>
              <a:pathLst>
                <a:path w="1760220" h="283845">
                  <a:moveTo>
                    <a:pt x="425196" y="0"/>
                  </a:moveTo>
                  <a:lnTo>
                    <a:pt x="0" y="0"/>
                  </a:lnTo>
                  <a:lnTo>
                    <a:pt x="0" y="283464"/>
                  </a:lnTo>
                  <a:lnTo>
                    <a:pt x="425196" y="283464"/>
                  </a:lnTo>
                  <a:lnTo>
                    <a:pt x="425196" y="0"/>
                  </a:lnTo>
                  <a:close/>
                </a:path>
                <a:path w="1760220" h="283845">
                  <a:moveTo>
                    <a:pt x="1759978" y="0"/>
                  </a:moveTo>
                  <a:lnTo>
                    <a:pt x="897394" y="0"/>
                  </a:lnTo>
                  <a:lnTo>
                    <a:pt x="897394" y="283464"/>
                  </a:lnTo>
                  <a:lnTo>
                    <a:pt x="1759978" y="283464"/>
                  </a:lnTo>
                  <a:lnTo>
                    <a:pt x="175997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5" name="object 15"/>
          <p:cNvSpPr/>
          <p:nvPr/>
        </p:nvSpPr>
        <p:spPr>
          <a:xfrm>
            <a:off x="6479929" y="5507702"/>
            <a:ext cx="1696720" cy="451273"/>
          </a:xfrm>
          <a:custGeom>
            <a:avLst/>
            <a:gdLst/>
            <a:ahLst/>
            <a:cxnLst/>
            <a:rect l="l" t="t" r="r" b="b"/>
            <a:pathLst>
              <a:path w="1272539" h="338454">
                <a:moveTo>
                  <a:pt x="1272539" y="0"/>
                </a:moveTo>
                <a:lnTo>
                  <a:pt x="0" y="0"/>
                </a:lnTo>
                <a:lnTo>
                  <a:pt x="0" y="338328"/>
                </a:lnTo>
                <a:lnTo>
                  <a:pt x="1272539" y="338328"/>
                </a:lnTo>
                <a:lnTo>
                  <a:pt x="12725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744492" y="1116280"/>
          <a:ext cx="10750122" cy="489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9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5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1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參採科目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2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系組數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比例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1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參採科目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20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系組數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b="1" spc="-25" dirty="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比例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1AD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國文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1,521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86.22%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0" dirty="0">
                          <a:latin typeface="Microsoft JhengHei"/>
                          <a:cs typeface="Microsoft JhengHei"/>
                        </a:rPr>
                        <a:t>數學甲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479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27.15%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英文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1,476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83.67%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物理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1807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461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26.13%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dirty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2700" spc="-50" dirty="0">
                          <a:latin typeface="Microsoft JhengHei"/>
                          <a:cs typeface="Microsoft JhengHei"/>
                        </a:rPr>
                        <a:t>A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176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9.98%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化學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415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23.53%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dirty="0">
                          <a:latin typeface="Microsoft JhengHei"/>
                          <a:cs typeface="Microsoft JhengHei"/>
                        </a:rPr>
                        <a:t>數學</a:t>
                      </a:r>
                      <a:r>
                        <a:rPr sz="2700" spc="-50" dirty="0">
                          <a:latin typeface="Microsoft JhengHei"/>
                          <a:cs typeface="Microsoft JhengHei"/>
                        </a:rPr>
                        <a:t>B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239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13.55%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生物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259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14.68%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社會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134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7.60%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0" dirty="0">
                          <a:latin typeface="Microsoft JhengHei"/>
                          <a:cs typeface="Microsoft JhengHei"/>
                        </a:rPr>
                        <a:t>數學乙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145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8.22%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自然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76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4.31%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歷史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426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24.15%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795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7958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25" dirty="0">
                          <a:latin typeface="Microsoft JhengHei"/>
                          <a:cs typeface="Microsoft JhengHei"/>
                        </a:rPr>
                        <a:t>地理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177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10.03%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6727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1E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-</a:t>
                      </a:r>
                      <a:r>
                        <a:rPr sz="2700" dirty="0">
                          <a:latin typeface="Microsoft JhengHei"/>
                          <a:cs typeface="Microsoft JhengHei"/>
                        </a:rPr>
                        <a:t>-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700" spc="-10" dirty="0">
                          <a:latin typeface="Microsoft JhengHei"/>
                          <a:cs typeface="Microsoft JhengHei"/>
                        </a:rPr>
                        <a:t>公民與社會</a:t>
                      </a:r>
                      <a:endParaRPr sz="2700">
                        <a:latin typeface="Microsoft JhengHei"/>
                        <a:cs typeface="Microsoft JhengHei"/>
                      </a:endParaRPr>
                    </a:p>
                  </a:txBody>
                  <a:tcPr marL="0" marR="0" marT="6096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25" dirty="0">
                          <a:latin typeface="Arial MT"/>
                          <a:cs typeface="Arial MT"/>
                        </a:rPr>
                        <a:t>507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700" spc="-10" dirty="0">
                          <a:latin typeface="Arial MT"/>
                          <a:cs typeface="Arial MT"/>
                        </a:rPr>
                        <a:t>28.74%</a:t>
                      </a:r>
                      <a:endParaRPr sz="2700">
                        <a:latin typeface="Arial MT"/>
                        <a:cs typeface="Arial MT"/>
                      </a:endParaRPr>
                    </a:p>
                  </a:txBody>
                  <a:tcPr marL="0" marR="0" marT="57573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824389" y="6057187"/>
            <a:ext cx="4610100" cy="30442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dirty="0">
                <a:latin typeface="Microsoft JhengHei"/>
                <a:cs typeface="Microsoft JhengHei"/>
              </a:rPr>
              <a:t>註</a:t>
            </a:r>
            <a:r>
              <a:rPr sz="1867" dirty="0">
                <a:latin typeface="Arial MT"/>
                <a:cs typeface="Arial MT"/>
              </a:rPr>
              <a:t>:</a:t>
            </a:r>
            <a:r>
              <a:rPr sz="1867" spc="-27" dirty="0">
                <a:latin typeface="Microsoft JhengHei"/>
                <a:cs typeface="Microsoft JhengHei"/>
              </a:rPr>
              <a:t>參採意指於檢定或採計中使用到該科目。</a:t>
            </a:r>
            <a:endParaRPr sz="1867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4388" y="6249273"/>
            <a:ext cx="5327227" cy="38643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>
              <a:spcBef>
                <a:spcPts val="133"/>
              </a:spcBef>
            </a:pPr>
            <a:r>
              <a:rPr sz="1867" dirty="0">
                <a:latin typeface="Microsoft JhengHei"/>
                <a:cs typeface="Microsoft JhengHei"/>
              </a:rPr>
              <a:t>註</a:t>
            </a:r>
            <a:r>
              <a:rPr sz="1867" spc="-47" dirty="0">
                <a:latin typeface="Arial MT"/>
                <a:cs typeface="Arial MT"/>
              </a:rPr>
              <a:t>:</a:t>
            </a:r>
            <a:r>
              <a:rPr sz="1867" spc="-47" dirty="0">
                <a:solidFill>
                  <a:srgbClr val="FF0000"/>
                </a:solidFill>
                <a:latin typeface="Arial MT"/>
                <a:cs typeface="Arial MT"/>
              </a:rPr>
              <a:t>115</a:t>
            </a:r>
            <a:r>
              <a:rPr sz="1867" dirty="0">
                <a:solidFill>
                  <a:srgbClr val="FF0000"/>
                </a:solidFill>
                <a:latin typeface="Microsoft JhengHei"/>
                <a:cs typeface="Microsoft JhengHei"/>
              </a:rPr>
              <a:t>學年度共</a:t>
            </a:r>
            <a:r>
              <a:rPr sz="1867" spc="-13" dirty="0">
                <a:solidFill>
                  <a:srgbClr val="FF0000"/>
                </a:solidFill>
                <a:latin typeface="Arial MT"/>
                <a:cs typeface="Arial MT"/>
              </a:rPr>
              <a:t>1,764</a:t>
            </a:r>
            <a:r>
              <a:rPr sz="1867" spc="-13" dirty="0">
                <a:solidFill>
                  <a:srgbClr val="FF0000"/>
                </a:solidFill>
                <a:latin typeface="Microsoft JhengHei"/>
                <a:cs typeface="Microsoft JhengHei"/>
              </a:rPr>
              <a:t>招生系組，</a:t>
            </a:r>
            <a:r>
              <a:rPr sz="1867" spc="-13" dirty="0">
                <a:solidFill>
                  <a:srgbClr val="FF0000"/>
                </a:solidFill>
                <a:latin typeface="Arial MT"/>
                <a:cs typeface="Arial MT"/>
              </a:rPr>
              <a:t>161</a:t>
            </a:r>
            <a:r>
              <a:rPr sz="1867" spc="-13" dirty="0">
                <a:solidFill>
                  <a:srgbClr val="FF0000"/>
                </a:solidFill>
                <a:latin typeface="Microsoft JhengHei"/>
                <a:cs typeface="Microsoft JhengHei"/>
              </a:rPr>
              <a:t>種採計組合</a:t>
            </a:r>
            <a:r>
              <a:rPr sz="2400" spc="-67" dirty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57759" y="245237"/>
            <a:ext cx="11476482" cy="63634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10896" y="2958570"/>
            <a:ext cx="366903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dirty="0">
                <a:latin typeface="UKIJ CJK"/>
                <a:cs typeface="UKIJ CJK"/>
              </a:rPr>
              <a:t>常見問題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861060" y="1722120"/>
            <a:ext cx="9457055" cy="3413760"/>
            <a:chOff x="861060" y="1722120"/>
            <a:chExt cx="9457055" cy="3413760"/>
          </a:xfrm>
        </p:grpSpPr>
        <p:sp>
          <p:nvSpPr>
            <p:cNvPr id="9" name="object 9"/>
            <p:cNvSpPr/>
            <p:nvPr/>
          </p:nvSpPr>
          <p:spPr>
            <a:xfrm>
              <a:off x="4102608" y="4075176"/>
              <a:ext cx="6209030" cy="100965"/>
            </a:xfrm>
            <a:custGeom>
              <a:avLst/>
              <a:gdLst/>
              <a:ahLst/>
              <a:cxnLst/>
              <a:rect l="l" t="t" r="r" b="b"/>
              <a:pathLst>
                <a:path w="6209030" h="100964">
                  <a:moveTo>
                    <a:pt x="6208776" y="0"/>
                  </a:moveTo>
                  <a:lnTo>
                    <a:pt x="0" y="0"/>
                  </a:lnTo>
                  <a:lnTo>
                    <a:pt x="0" y="100584"/>
                  </a:lnTo>
                  <a:lnTo>
                    <a:pt x="6208776" y="100584"/>
                  </a:lnTo>
                  <a:lnTo>
                    <a:pt x="6208776" y="0"/>
                  </a:lnTo>
                  <a:close/>
                </a:path>
              </a:pathLst>
            </a:custGeom>
            <a:solidFill>
              <a:srgbClr val="6EBB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02608" y="4075176"/>
              <a:ext cx="6209030" cy="100965"/>
            </a:xfrm>
            <a:custGeom>
              <a:avLst/>
              <a:gdLst/>
              <a:ahLst/>
              <a:cxnLst/>
              <a:rect l="l" t="t" r="r" b="b"/>
              <a:pathLst>
                <a:path w="6209030" h="100964">
                  <a:moveTo>
                    <a:pt x="0" y="100584"/>
                  </a:moveTo>
                  <a:lnTo>
                    <a:pt x="6208776" y="100584"/>
                  </a:lnTo>
                  <a:lnTo>
                    <a:pt x="6208776" y="0"/>
                  </a:lnTo>
                  <a:lnTo>
                    <a:pt x="0" y="0"/>
                  </a:lnTo>
                  <a:lnTo>
                    <a:pt x="0" y="100584"/>
                  </a:lnTo>
                  <a:close/>
                </a:path>
              </a:pathLst>
            </a:custGeom>
            <a:ln w="12699">
              <a:solidFill>
                <a:srgbClr val="6EBB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27760" y="1961388"/>
              <a:ext cx="2185670" cy="2931160"/>
            </a:xfrm>
            <a:custGeom>
              <a:avLst/>
              <a:gdLst/>
              <a:ahLst/>
              <a:cxnLst/>
              <a:rect l="l" t="t" r="r" b="b"/>
              <a:pathLst>
                <a:path w="2185670" h="2931160">
                  <a:moveTo>
                    <a:pt x="1465326" y="0"/>
                  </a:moveTo>
                  <a:lnTo>
                    <a:pt x="1416951" y="783"/>
                  </a:lnTo>
                  <a:lnTo>
                    <a:pt x="1368970" y="3117"/>
                  </a:lnTo>
                  <a:lnTo>
                    <a:pt x="1321404" y="6977"/>
                  </a:lnTo>
                  <a:lnTo>
                    <a:pt x="1274279" y="12339"/>
                  </a:lnTo>
                  <a:lnTo>
                    <a:pt x="1227619" y="19179"/>
                  </a:lnTo>
                  <a:lnTo>
                    <a:pt x="1181448" y="27473"/>
                  </a:lnTo>
                  <a:lnTo>
                    <a:pt x="1135790" y="37197"/>
                  </a:lnTo>
                  <a:lnTo>
                    <a:pt x="1090668" y="48327"/>
                  </a:lnTo>
                  <a:lnTo>
                    <a:pt x="1046108" y="60838"/>
                  </a:lnTo>
                  <a:lnTo>
                    <a:pt x="1002133" y="74706"/>
                  </a:lnTo>
                  <a:lnTo>
                    <a:pt x="958768" y="89908"/>
                  </a:lnTo>
                  <a:lnTo>
                    <a:pt x="916036" y="106418"/>
                  </a:lnTo>
                  <a:lnTo>
                    <a:pt x="873962" y="124214"/>
                  </a:lnTo>
                  <a:lnTo>
                    <a:pt x="832569" y="143270"/>
                  </a:lnTo>
                  <a:lnTo>
                    <a:pt x="791882" y="163563"/>
                  </a:lnTo>
                  <a:lnTo>
                    <a:pt x="751926" y="185068"/>
                  </a:lnTo>
                  <a:lnTo>
                    <a:pt x="712724" y="207762"/>
                  </a:lnTo>
                  <a:lnTo>
                    <a:pt x="674299" y="231620"/>
                  </a:lnTo>
                  <a:lnTo>
                    <a:pt x="636678" y="256618"/>
                  </a:lnTo>
                  <a:lnTo>
                    <a:pt x="599882" y="282732"/>
                  </a:lnTo>
                  <a:lnTo>
                    <a:pt x="563938" y="309938"/>
                  </a:lnTo>
                  <a:lnTo>
                    <a:pt x="528868" y="338211"/>
                  </a:lnTo>
                  <a:lnTo>
                    <a:pt x="494697" y="367528"/>
                  </a:lnTo>
                  <a:lnTo>
                    <a:pt x="461449" y="397864"/>
                  </a:lnTo>
                  <a:lnTo>
                    <a:pt x="429148" y="429196"/>
                  </a:lnTo>
                  <a:lnTo>
                    <a:pt x="397819" y="461499"/>
                  </a:lnTo>
                  <a:lnTo>
                    <a:pt x="367485" y="494748"/>
                  </a:lnTo>
                  <a:lnTo>
                    <a:pt x="338170" y="528921"/>
                  </a:lnTo>
                  <a:lnTo>
                    <a:pt x="309899" y="563992"/>
                  </a:lnTo>
                  <a:lnTo>
                    <a:pt x="282695" y="599937"/>
                  </a:lnTo>
                  <a:lnTo>
                    <a:pt x="256584" y="636733"/>
                  </a:lnTo>
                  <a:lnTo>
                    <a:pt x="231588" y="674356"/>
                  </a:lnTo>
                  <a:lnTo>
                    <a:pt x="207733" y="712780"/>
                  </a:lnTo>
                  <a:lnTo>
                    <a:pt x="185042" y="751982"/>
                  </a:lnTo>
                  <a:lnTo>
                    <a:pt x="163539" y="791938"/>
                  </a:lnTo>
                  <a:lnTo>
                    <a:pt x="143248" y="832624"/>
                  </a:lnTo>
                  <a:lnTo>
                    <a:pt x="124195" y="874016"/>
                  </a:lnTo>
                  <a:lnTo>
                    <a:pt x="106401" y="916089"/>
                  </a:lnTo>
                  <a:lnTo>
                    <a:pt x="89893" y="958819"/>
                  </a:lnTo>
                  <a:lnTo>
                    <a:pt x="74694" y="1002182"/>
                  </a:lnTo>
                  <a:lnTo>
                    <a:pt x="60828" y="1046154"/>
                  </a:lnTo>
                  <a:lnTo>
                    <a:pt x="48318" y="1090711"/>
                  </a:lnTo>
                  <a:lnTo>
                    <a:pt x="37191" y="1135829"/>
                  </a:lnTo>
                  <a:lnTo>
                    <a:pt x="27468" y="1181483"/>
                  </a:lnTo>
                  <a:lnTo>
                    <a:pt x="19176" y="1227650"/>
                  </a:lnTo>
                  <a:lnTo>
                    <a:pt x="12337" y="1274305"/>
                  </a:lnTo>
                  <a:lnTo>
                    <a:pt x="6975" y="1321424"/>
                  </a:lnTo>
                  <a:lnTo>
                    <a:pt x="3116" y="1368984"/>
                  </a:lnTo>
                  <a:lnTo>
                    <a:pt x="783" y="1416959"/>
                  </a:lnTo>
                  <a:lnTo>
                    <a:pt x="0" y="1465326"/>
                  </a:lnTo>
                  <a:lnTo>
                    <a:pt x="783" y="1513700"/>
                  </a:lnTo>
                  <a:lnTo>
                    <a:pt x="3116" y="1561681"/>
                  </a:lnTo>
                  <a:lnTo>
                    <a:pt x="6975" y="1609247"/>
                  </a:lnTo>
                  <a:lnTo>
                    <a:pt x="12337" y="1656372"/>
                  </a:lnTo>
                  <a:lnTo>
                    <a:pt x="19176" y="1703032"/>
                  </a:lnTo>
                  <a:lnTo>
                    <a:pt x="27468" y="1749203"/>
                  </a:lnTo>
                  <a:lnTo>
                    <a:pt x="37191" y="1794861"/>
                  </a:lnTo>
                  <a:lnTo>
                    <a:pt x="48318" y="1839983"/>
                  </a:lnTo>
                  <a:lnTo>
                    <a:pt x="60828" y="1884543"/>
                  </a:lnTo>
                  <a:lnTo>
                    <a:pt x="74694" y="1928518"/>
                  </a:lnTo>
                  <a:lnTo>
                    <a:pt x="89893" y="1971883"/>
                  </a:lnTo>
                  <a:lnTo>
                    <a:pt x="106401" y="2014615"/>
                  </a:lnTo>
                  <a:lnTo>
                    <a:pt x="124195" y="2056689"/>
                  </a:lnTo>
                  <a:lnTo>
                    <a:pt x="143248" y="2098082"/>
                  </a:lnTo>
                  <a:lnTo>
                    <a:pt x="163539" y="2138769"/>
                  </a:lnTo>
                  <a:lnTo>
                    <a:pt x="185042" y="2178725"/>
                  </a:lnTo>
                  <a:lnTo>
                    <a:pt x="207733" y="2217927"/>
                  </a:lnTo>
                  <a:lnTo>
                    <a:pt x="231588" y="2256352"/>
                  </a:lnTo>
                  <a:lnTo>
                    <a:pt x="256584" y="2293973"/>
                  </a:lnTo>
                  <a:lnTo>
                    <a:pt x="282695" y="2330769"/>
                  </a:lnTo>
                  <a:lnTo>
                    <a:pt x="309899" y="2366713"/>
                  </a:lnTo>
                  <a:lnTo>
                    <a:pt x="338170" y="2401783"/>
                  </a:lnTo>
                  <a:lnTo>
                    <a:pt x="367485" y="2435954"/>
                  </a:lnTo>
                  <a:lnTo>
                    <a:pt x="397819" y="2469202"/>
                  </a:lnTo>
                  <a:lnTo>
                    <a:pt x="429148" y="2501503"/>
                  </a:lnTo>
                  <a:lnTo>
                    <a:pt x="461449" y="2532832"/>
                  </a:lnTo>
                  <a:lnTo>
                    <a:pt x="494697" y="2563166"/>
                  </a:lnTo>
                  <a:lnTo>
                    <a:pt x="528868" y="2592481"/>
                  </a:lnTo>
                  <a:lnTo>
                    <a:pt x="563938" y="2620752"/>
                  </a:lnTo>
                  <a:lnTo>
                    <a:pt x="599882" y="2647956"/>
                  </a:lnTo>
                  <a:lnTo>
                    <a:pt x="636678" y="2674067"/>
                  </a:lnTo>
                  <a:lnTo>
                    <a:pt x="674299" y="2699063"/>
                  </a:lnTo>
                  <a:lnTo>
                    <a:pt x="712724" y="2722918"/>
                  </a:lnTo>
                  <a:lnTo>
                    <a:pt x="751926" y="2745609"/>
                  </a:lnTo>
                  <a:lnTo>
                    <a:pt x="791882" y="2767112"/>
                  </a:lnTo>
                  <a:lnTo>
                    <a:pt x="832569" y="2787403"/>
                  </a:lnTo>
                  <a:lnTo>
                    <a:pt x="873962" y="2806456"/>
                  </a:lnTo>
                  <a:lnTo>
                    <a:pt x="916036" y="2824250"/>
                  </a:lnTo>
                  <a:lnTo>
                    <a:pt x="958768" y="2840758"/>
                  </a:lnTo>
                  <a:lnTo>
                    <a:pt x="1002133" y="2855957"/>
                  </a:lnTo>
                  <a:lnTo>
                    <a:pt x="1046108" y="2869823"/>
                  </a:lnTo>
                  <a:lnTo>
                    <a:pt x="1090668" y="2882333"/>
                  </a:lnTo>
                  <a:lnTo>
                    <a:pt x="1135790" y="2893460"/>
                  </a:lnTo>
                  <a:lnTo>
                    <a:pt x="1181448" y="2903183"/>
                  </a:lnTo>
                  <a:lnTo>
                    <a:pt x="1227619" y="2911475"/>
                  </a:lnTo>
                  <a:lnTo>
                    <a:pt x="1274279" y="2918314"/>
                  </a:lnTo>
                  <a:lnTo>
                    <a:pt x="1321404" y="2923676"/>
                  </a:lnTo>
                  <a:lnTo>
                    <a:pt x="1368970" y="2927535"/>
                  </a:lnTo>
                  <a:lnTo>
                    <a:pt x="1416951" y="2929868"/>
                  </a:lnTo>
                  <a:lnTo>
                    <a:pt x="1465326" y="2930652"/>
                  </a:lnTo>
                  <a:lnTo>
                    <a:pt x="1515683" y="2929808"/>
                  </a:lnTo>
                  <a:lnTo>
                    <a:pt x="1565889" y="2927236"/>
                  </a:lnTo>
                  <a:lnTo>
                    <a:pt x="1615901" y="2922947"/>
                  </a:lnTo>
                  <a:lnTo>
                    <a:pt x="1665675" y="2916952"/>
                  </a:lnTo>
                  <a:lnTo>
                    <a:pt x="1715167" y="2909264"/>
                  </a:lnTo>
                  <a:lnTo>
                    <a:pt x="1764336" y="2899893"/>
                  </a:lnTo>
                  <a:lnTo>
                    <a:pt x="1813138" y="2888852"/>
                  </a:lnTo>
                  <a:lnTo>
                    <a:pt x="1861530" y="2876153"/>
                  </a:lnTo>
                  <a:lnTo>
                    <a:pt x="1909468" y="2861806"/>
                  </a:lnTo>
                  <a:lnTo>
                    <a:pt x="1956910" y="2845825"/>
                  </a:lnTo>
                  <a:lnTo>
                    <a:pt x="2003812" y="2828220"/>
                  </a:lnTo>
                  <a:lnTo>
                    <a:pt x="2050131" y="2809004"/>
                  </a:lnTo>
                  <a:lnTo>
                    <a:pt x="2095825" y="2788188"/>
                  </a:lnTo>
                  <a:lnTo>
                    <a:pt x="2140849" y="2765783"/>
                  </a:lnTo>
                  <a:lnTo>
                    <a:pt x="2185162" y="2741803"/>
                  </a:lnTo>
                  <a:lnTo>
                    <a:pt x="2065782" y="2530348"/>
                  </a:lnTo>
                  <a:lnTo>
                    <a:pt x="2019488" y="2555168"/>
                  </a:lnTo>
                  <a:lnTo>
                    <a:pt x="1972285" y="2577927"/>
                  </a:lnTo>
                  <a:lnTo>
                    <a:pt x="1924240" y="2598606"/>
                  </a:lnTo>
                  <a:lnTo>
                    <a:pt x="1875423" y="2617187"/>
                  </a:lnTo>
                  <a:lnTo>
                    <a:pt x="1825901" y="2633652"/>
                  </a:lnTo>
                  <a:lnTo>
                    <a:pt x="1775745" y="2647981"/>
                  </a:lnTo>
                  <a:lnTo>
                    <a:pt x="1725023" y="2660157"/>
                  </a:lnTo>
                  <a:lnTo>
                    <a:pt x="1673803" y="2670160"/>
                  </a:lnTo>
                  <a:lnTo>
                    <a:pt x="1622155" y="2677973"/>
                  </a:lnTo>
                  <a:lnTo>
                    <a:pt x="1570146" y="2683577"/>
                  </a:lnTo>
                  <a:lnTo>
                    <a:pt x="1517847" y="2686952"/>
                  </a:lnTo>
                  <a:lnTo>
                    <a:pt x="1465326" y="2688082"/>
                  </a:lnTo>
                  <a:lnTo>
                    <a:pt x="1417307" y="2687156"/>
                  </a:lnTo>
                  <a:lnTo>
                    <a:pt x="1369758" y="2684403"/>
                  </a:lnTo>
                  <a:lnTo>
                    <a:pt x="1322712" y="2679856"/>
                  </a:lnTo>
                  <a:lnTo>
                    <a:pt x="1276204" y="2673549"/>
                  </a:lnTo>
                  <a:lnTo>
                    <a:pt x="1230267" y="2665516"/>
                  </a:lnTo>
                  <a:lnTo>
                    <a:pt x="1184935" y="2655792"/>
                  </a:lnTo>
                  <a:lnTo>
                    <a:pt x="1140242" y="2644409"/>
                  </a:lnTo>
                  <a:lnTo>
                    <a:pt x="1096222" y="2631402"/>
                  </a:lnTo>
                  <a:lnTo>
                    <a:pt x="1052910" y="2616805"/>
                  </a:lnTo>
                  <a:lnTo>
                    <a:pt x="1010339" y="2600652"/>
                  </a:lnTo>
                  <a:lnTo>
                    <a:pt x="968542" y="2582976"/>
                  </a:lnTo>
                  <a:lnTo>
                    <a:pt x="927555" y="2563813"/>
                  </a:lnTo>
                  <a:lnTo>
                    <a:pt x="887411" y="2543195"/>
                  </a:lnTo>
                  <a:lnTo>
                    <a:pt x="848143" y="2521156"/>
                  </a:lnTo>
                  <a:lnTo>
                    <a:pt x="809787" y="2497732"/>
                  </a:lnTo>
                  <a:lnTo>
                    <a:pt x="772375" y="2472955"/>
                  </a:lnTo>
                  <a:lnTo>
                    <a:pt x="735942" y="2446860"/>
                  </a:lnTo>
                  <a:lnTo>
                    <a:pt x="700522" y="2419480"/>
                  </a:lnTo>
                  <a:lnTo>
                    <a:pt x="666148" y="2390850"/>
                  </a:lnTo>
                  <a:lnTo>
                    <a:pt x="632856" y="2361003"/>
                  </a:lnTo>
                  <a:lnTo>
                    <a:pt x="600678" y="2329973"/>
                  </a:lnTo>
                  <a:lnTo>
                    <a:pt x="569648" y="2297795"/>
                  </a:lnTo>
                  <a:lnTo>
                    <a:pt x="539801" y="2264503"/>
                  </a:lnTo>
                  <a:lnTo>
                    <a:pt x="511171" y="2230129"/>
                  </a:lnTo>
                  <a:lnTo>
                    <a:pt x="483791" y="2194709"/>
                  </a:lnTo>
                  <a:lnTo>
                    <a:pt x="457696" y="2158276"/>
                  </a:lnTo>
                  <a:lnTo>
                    <a:pt x="432919" y="2120864"/>
                  </a:lnTo>
                  <a:lnTo>
                    <a:pt x="409495" y="2082508"/>
                  </a:lnTo>
                  <a:lnTo>
                    <a:pt x="387456" y="2043240"/>
                  </a:lnTo>
                  <a:lnTo>
                    <a:pt x="366838" y="2003096"/>
                  </a:lnTo>
                  <a:lnTo>
                    <a:pt x="347675" y="1962109"/>
                  </a:lnTo>
                  <a:lnTo>
                    <a:pt x="329999" y="1920312"/>
                  </a:lnTo>
                  <a:lnTo>
                    <a:pt x="313846" y="1877741"/>
                  </a:lnTo>
                  <a:lnTo>
                    <a:pt x="299249" y="1834429"/>
                  </a:lnTo>
                  <a:lnTo>
                    <a:pt x="286242" y="1790409"/>
                  </a:lnTo>
                  <a:lnTo>
                    <a:pt x="274859" y="1745716"/>
                  </a:lnTo>
                  <a:lnTo>
                    <a:pt x="265135" y="1700384"/>
                  </a:lnTo>
                  <a:lnTo>
                    <a:pt x="257102" y="1654447"/>
                  </a:lnTo>
                  <a:lnTo>
                    <a:pt x="250795" y="1607939"/>
                  </a:lnTo>
                  <a:lnTo>
                    <a:pt x="246248" y="1560893"/>
                  </a:lnTo>
                  <a:lnTo>
                    <a:pt x="243495" y="1513344"/>
                  </a:lnTo>
                  <a:lnTo>
                    <a:pt x="242570" y="1465326"/>
                  </a:lnTo>
                  <a:lnTo>
                    <a:pt x="243495" y="1417316"/>
                  </a:lnTo>
                  <a:lnTo>
                    <a:pt x="246248" y="1369774"/>
                  </a:lnTo>
                  <a:lnTo>
                    <a:pt x="250795" y="1322736"/>
                  </a:lnTo>
                  <a:lnTo>
                    <a:pt x="257102" y="1276233"/>
                  </a:lnTo>
                  <a:lnTo>
                    <a:pt x="265135" y="1230302"/>
                  </a:lnTo>
                  <a:lnTo>
                    <a:pt x="274859" y="1184975"/>
                  </a:lnTo>
                  <a:lnTo>
                    <a:pt x="286242" y="1140286"/>
                  </a:lnTo>
                  <a:lnTo>
                    <a:pt x="299249" y="1096270"/>
                  </a:lnTo>
                  <a:lnTo>
                    <a:pt x="313846" y="1052960"/>
                  </a:lnTo>
                  <a:lnTo>
                    <a:pt x="329999" y="1010391"/>
                  </a:lnTo>
                  <a:lnTo>
                    <a:pt x="347675" y="968597"/>
                  </a:lnTo>
                  <a:lnTo>
                    <a:pt x="366838" y="927610"/>
                  </a:lnTo>
                  <a:lnTo>
                    <a:pt x="387456" y="887467"/>
                  </a:lnTo>
                  <a:lnTo>
                    <a:pt x="409495" y="848200"/>
                  </a:lnTo>
                  <a:lnTo>
                    <a:pt x="432919" y="809843"/>
                  </a:lnTo>
                  <a:lnTo>
                    <a:pt x="457696" y="772431"/>
                  </a:lnTo>
                  <a:lnTo>
                    <a:pt x="483791" y="735997"/>
                  </a:lnTo>
                  <a:lnTo>
                    <a:pt x="511171" y="700575"/>
                  </a:lnTo>
                  <a:lnTo>
                    <a:pt x="539801" y="666200"/>
                  </a:lnTo>
                  <a:lnTo>
                    <a:pt x="569648" y="632906"/>
                  </a:lnTo>
                  <a:lnTo>
                    <a:pt x="600678" y="600725"/>
                  </a:lnTo>
                  <a:lnTo>
                    <a:pt x="632856" y="569694"/>
                  </a:lnTo>
                  <a:lnTo>
                    <a:pt x="666148" y="539844"/>
                  </a:lnTo>
                  <a:lnTo>
                    <a:pt x="700522" y="511211"/>
                  </a:lnTo>
                  <a:lnTo>
                    <a:pt x="735942" y="483829"/>
                  </a:lnTo>
                  <a:lnTo>
                    <a:pt x="772375" y="457730"/>
                  </a:lnTo>
                  <a:lnTo>
                    <a:pt x="809787" y="432950"/>
                  </a:lnTo>
                  <a:lnTo>
                    <a:pt x="848143" y="409523"/>
                  </a:lnTo>
                  <a:lnTo>
                    <a:pt x="887411" y="387482"/>
                  </a:lnTo>
                  <a:lnTo>
                    <a:pt x="927555" y="366861"/>
                  </a:lnTo>
                  <a:lnTo>
                    <a:pt x="968542" y="347694"/>
                  </a:lnTo>
                  <a:lnTo>
                    <a:pt x="1010339" y="330016"/>
                  </a:lnTo>
                  <a:lnTo>
                    <a:pt x="1052910" y="313860"/>
                  </a:lnTo>
                  <a:lnTo>
                    <a:pt x="1096222" y="299260"/>
                  </a:lnTo>
                  <a:lnTo>
                    <a:pt x="1140242" y="286251"/>
                  </a:lnTo>
                  <a:lnTo>
                    <a:pt x="1184935" y="274866"/>
                  </a:lnTo>
                  <a:lnTo>
                    <a:pt x="1230267" y="265139"/>
                  </a:lnTo>
                  <a:lnTo>
                    <a:pt x="1276204" y="257105"/>
                  </a:lnTo>
                  <a:lnTo>
                    <a:pt x="1322712" y="250797"/>
                  </a:lnTo>
                  <a:lnTo>
                    <a:pt x="1369758" y="246249"/>
                  </a:lnTo>
                  <a:lnTo>
                    <a:pt x="1417307" y="243495"/>
                  </a:lnTo>
                  <a:lnTo>
                    <a:pt x="1465326" y="242570"/>
                  </a:lnTo>
                  <a:lnTo>
                    <a:pt x="1517847" y="243701"/>
                  </a:lnTo>
                  <a:lnTo>
                    <a:pt x="1570146" y="247084"/>
                  </a:lnTo>
                  <a:lnTo>
                    <a:pt x="1622155" y="252698"/>
                  </a:lnTo>
                  <a:lnTo>
                    <a:pt x="1673803" y="260524"/>
                  </a:lnTo>
                  <a:lnTo>
                    <a:pt x="1725023" y="270542"/>
                  </a:lnTo>
                  <a:lnTo>
                    <a:pt x="1775745" y="282733"/>
                  </a:lnTo>
                  <a:lnTo>
                    <a:pt x="1825901" y="297078"/>
                  </a:lnTo>
                  <a:lnTo>
                    <a:pt x="1875423" y="313558"/>
                  </a:lnTo>
                  <a:lnTo>
                    <a:pt x="1924240" y="332152"/>
                  </a:lnTo>
                  <a:lnTo>
                    <a:pt x="1972285" y="352842"/>
                  </a:lnTo>
                  <a:lnTo>
                    <a:pt x="2019488" y="375608"/>
                  </a:lnTo>
                  <a:lnTo>
                    <a:pt x="2065782" y="400431"/>
                  </a:lnTo>
                  <a:lnTo>
                    <a:pt x="2185162" y="188975"/>
                  </a:lnTo>
                  <a:lnTo>
                    <a:pt x="2140849" y="164995"/>
                  </a:lnTo>
                  <a:lnTo>
                    <a:pt x="2095825" y="142590"/>
                  </a:lnTo>
                  <a:lnTo>
                    <a:pt x="2050131" y="121773"/>
                  </a:lnTo>
                  <a:lnTo>
                    <a:pt x="2003812" y="102555"/>
                  </a:lnTo>
                  <a:lnTo>
                    <a:pt x="1956910" y="84948"/>
                  </a:lnTo>
                  <a:lnTo>
                    <a:pt x="1909468" y="68964"/>
                  </a:lnTo>
                  <a:lnTo>
                    <a:pt x="1861530" y="54612"/>
                  </a:lnTo>
                  <a:lnTo>
                    <a:pt x="1813138" y="41907"/>
                  </a:lnTo>
                  <a:lnTo>
                    <a:pt x="1764336" y="30857"/>
                  </a:lnTo>
                  <a:lnTo>
                    <a:pt x="1715167" y="21477"/>
                  </a:lnTo>
                  <a:lnTo>
                    <a:pt x="1665675" y="13776"/>
                  </a:lnTo>
                  <a:lnTo>
                    <a:pt x="1615901" y="7766"/>
                  </a:lnTo>
                  <a:lnTo>
                    <a:pt x="1565889" y="3459"/>
                  </a:lnTo>
                  <a:lnTo>
                    <a:pt x="1515683" y="866"/>
                  </a:lnTo>
                  <a:lnTo>
                    <a:pt x="1465326" y="0"/>
                  </a:lnTo>
                  <a:close/>
                </a:path>
              </a:pathLst>
            </a:custGeom>
            <a:solidFill>
              <a:srgbClr val="ACD7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62061" y="2253107"/>
              <a:ext cx="930910" cy="2270125"/>
            </a:xfrm>
            <a:custGeom>
              <a:avLst/>
              <a:gdLst/>
              <a:ahLst/>
              <a:cxnLst/>
              <a:rect l="l" t="t" r="r" b="b"/>
              <a:pathLst>
                <a:path w="930910" h="2270125">
                  <a:moveTo>
                    <a:pt x="862089" y="0"/>
                  </a:moveTo>
                  <a:lnTo>
                    <a:pt x="815698" y="15136"/>
                  </a:lnTo>
                  <a:lnTo>
                    <a:pt x="770227" y="32004"/>
                  </a:lnTo>
                  <a:lnTo>
                    <a:pt x="725707" y="50560"/>
                  </a:lnTo>
                  <a:lnTo>
                    <a:pt x="682173" y="70763"/>
                  </a:lnTo>
                  <a:lnTo>
                    <a:pt x="639660" y="92570"/>
                  </a:lnTo>
                  <a:lnTo>
                    <a:pt x="598199" y="115938"/>
                  </a:lnTo>
                  <a:lnTo>
                    <a:pt x="557826" y="140824"/>
                  </a:lnTo>
                  <a:lnTo>
                    <a:pt x="518573" y="167187"/>
                  </a:lnTo>
                  <a:lnTo>
                    <a:pt x="480474" y="194983"/>
                  </a:lnTo>
                  <a:lnTo>
                    <a:pt x="443564" y="224171"/>
                  </a:lnTo>
                  <a:lnTo>
                    <a:pt x="407875" y="254707"/>
                  </a:lnTo>
                  <a:lnTo>
                    <a:pt x="373442" y="286549"/>
                  </a:lnTo>
                  <a:lnTo>
                    <a:pt x="340298" y="319655"/>
                  </a:lnTo>
                  <a:lnTo>
                    <a:pt x="308477" y="353982"/>
                  </a:lnTo>
                  <a:lnTo>
                    <a:pt x="278013" y="389488"/>
                  </a:lnTo>
                  <a:lnTo>
                    <a:pt x="248938" y="426130"/>
                  </a:lnTo>
                  <a:lnTo>
                    <a:pt x="221288" y="463865"/>
                  </a:lnTo>
                  <a:lnTo>
                    <a:pt x="195095" y="502652"/>
                  </a:lnTo>
                  <a:lnTo>
                    <a:pt x="170393" y="542447"/>
                  </a:lnTo>
                  <a:lnTo>
                    <a:pt x="147216" y="583208"/>
                  </a:lnTo>
                  <a:lnTo>
                    <a:pt x="125598" y="624893"/>
                  </a:lnTo>
                  <a:lnTo>
                    <a:pt x="105572" y="667458"/>
                  </a:lnTo>
                  <a:lnTo>
                    <a:pt x="87172" y="710863"/>
                  </a:lnTo>
                  <a:lnTo>
                    <a:pt x="70432" y="755063"/>
                  </a:lnTo>
                  <a:lnTo>
                    <a:pt x="55386" y="800017"/>
                  </a:lnTo>
                  <a:lnTo>
                    <a:pt x="42066" y="845681"/>
                  </a:lnTo>
                  <a:lnTo>
                    <a:pt x="30507" y="892015"/>
                  </a:lnTo>
                  <a:lnTo>
                    <a:pt x="20743" y="938974"/>
                  </a:lnTo>
                  <a:lnTo>
                    <a:pt x="12806" y="986517"/>
                  </a:lnTo>
                  <a:lnTo>
                    <a:pt x="6732" y="1034600"/>
                  </a:lnTo>
                  <a:lnTo>
                    <a:pt x="2553" y="1083182"/>
                  </a:lnTo>
                  <a:lnTo>
                    <a:pt x="303" y="1131904"/>
                  </a:lnTo>
                  <a:lnTo>
                    <a:pt x="0" y="1180380"/>
                  </a:lnTo>
                  <a:lnTo>
                    <a:pt x="1615" y="1228562"/>
                  </a:lnTo>
                  <a:lnTo>
                    <a:pt x="5121" y="1276405"/>
                  </a:lnTo>
                  <a:lnTo>
                    <a:pt x="10490" y="1323863"/>
                  </a:lnTo>
                  <a:lnTo>
                    <a:pt x="17694" y="1370888"/>
                  </a:lnTo>
                  <a:lnTo>
                    <a:pt x="26705" y="1417433"/>
                  </a:lnTo>
                  <a:lnTo>
                    <a:pt x="37495" y="1463454"/>
                  </a:lnTo>
                  <a:lnTo>
                    <a:pt x="50036" y="1508902"/>
                  </a:lnTo>
                  <a:lnTo>
                    <a:pt x="64301" y="1553732"/>
                  </a:lnTo>
                  <a:lnTo>
                    <a:pt x="80262" y="1597896"/>
                  </a:lnTo>
                  <a:lnTo>
                    <a:pt x="97890" y="1641349"/>
                  </a:lnTo>
                  <a:lnTo>
                    <a:pt x="117158" y="1684044"/>
                  </a:lnTo>
                  <a:lnTo>
                    <a:pt x="138038" y="1725935"/>
                  </a:lnTo>
                  <a:lnTo>
                    <a:pt x="160503" y="1766974"/>
                  </a:lnTo>
                  <a:lnTo>
                    <a:pt x="184523" y="1807115"/>
                  </a:lnTo>
                  <a:lnTo>
                    <a:pt x="210071" y="1846312"/>
                  </a:lnTo>
                  <a:lnTo>
                    <a:pt x="237120" y="1884518"/>
                  </a:lnTo>
                  <a:lnTo>
                    <a:pt x="265642" y="1921687"/>
                  </a:lnTo>
                  <a:lnTo>
                    <a:pt x="295608" y="1957773"/>
                  </a:lnTo>
                  <a:lnTo>
                    <a:pt x="326991" y="1992727"/>
                  </a:lnTo>
                  <a:lnTo>
                    <a:pt x="359763" y="2026505"/>
                  </a:lnTo>
                  <a:lnTo>
                    <a:pt x="393896" y="2059060"/>
                  </a:lnTo>
                  <a:lnTo>
                    <a:pt x="429362" y="2090344"/>
                  </a:lnTo>
                  <a:lnTo>
                    <a:pt x="466133" y="2120313"/>
                  </a:lnTo>
                  <a:lnTo>
                    <a:pt x="504182" y="2148918"/>
                  </a:lnTo>
                  <a:lnTo>
                    <a:pt x="543480" y="2176113"/>
                  </a:lnTo>
                  <a:lnTo>
                    <a:pt x="584000" y="2201853"/>
                  </a:lnTo>
                  <a:lnTo>
                    <a:pt x="625713" y="2226090"/>
                  </a:lnTo>
                  <a:lnTo>
                    <a:pt x="668592" y="2248778"/>
                  </a:lnTo>
                  <a:lnTo>
                    <a:pt x="712610" y="2269870"/>
                  </a:lnTo>
                  <a:lnTo>
                    <a:pt x="809765" y="2056764"/>
                  </a:lnTo>
                  <a:lnTo>
                    <a:pt x="765824" y="2035443"/>
                  </a:lnTo>
                  <a:lnTo>
                    <a:pt x="723306" y="2012158"/>
                  </a:lnTo>
                  <a:lnTo>
                    <a:pt x="682254" y="1986979"/>
                  </a:lnTo>
                  <a:lnTo>
                    <a:pt x="642710" y="1959978"/>
                  </a:lnTo>
                  <a:lnTo>
                    <a:pt x="604718" y="1931228"/>
                  </a:lnTo>
                  <a:lnTo>
                    <a:pt x="568319" y="1900798"/>
                  </a:lnTo>
                  <a:lnTo>
                    <a:pt x="533557" y="1868761"/>
                  </a:lnTo>
                  <a:lnTo>
                    <a:pt x="500475" y="1835188"/>
                  </a:lnTo>
                  <a:lnTo>
                    <a:pt x="469115" y="1800150"/>
                  </a:lnTo>
                  <a:lnTo>
                    <a:pt x="439520" y="1763720"/>
                  </a:lnTo>
                  <a:lnTo>
                    <a:pt x="411733" y="1725967"/>
                  </a:lnTo>
                  <a:lnTo>
                    <a:pt x="385796" y="1686965"/>
                  </a:lnTo>
                  <a:lnTo>
                    <a:pt x="361753" y="1646784"/>
                  </a:lnTo>
                  <a:lnTo>
                    <a:pt x="339646" y="1605496"/>
                  </a:lnTo>
                  <a:lnTo>
                    <a:pt x="319518" y="1563171"/>
                  </a:lnTo>
                  <a:lnTo>
                    <a:pt x="301412" y="1519883"/>
                  </a:lnTo>
                  <a:lnTo>
                    <a:pt x="285370" y="1475701"/>
                  </a:lnTo>
                  <a:lnTo>
                    <a:pt x="271435" y="1430698"/>
                  </a:lnTo>
                  <a:lnTo>
                    <a:pt x="259650" y="1384945"/>
                  </a:lnTo>
                  <a:lnTo>
                    <a:pt x="250058" y="1338513"/>
                  </a:lnTo>
                  <a:lnTo>
                    <a:pt x="242702" y="1291475"/>
                  </a:lnTo>
                  <a:lnTo>
                    <a:pt x="237624" y="1243900"/>
                  </a:lnTo>
                  <a:lnTo>
                    <a:pt x="234867" y="1195861"/>
                  </a:lnTo>
                  <a:lnTo>
                    <a:pt x="234473" y="1147430"/>
                  </a:lnTo>
                  <a:lnTo>
                    <a:pt x="236487" y="1098677"/>
                  </a:lnTo>
                  <a:lnTo>
                    <a:pt x="240877" y="1050067"/>
                  </a:lnTo>
                  <a:lnTo>
                    <a:pt x="247612" y="1002094"/>
                  </a:lnTo>
                  <a:lnTo>
                    <a:pt x="256641" y="954822"/>
                  </a:lnTo>
                  <a:lnTo>
                    <a:pt x="267910" y="908316"/>
                  </a:lnTo>
                  <a:lnTo>
                    <a:pt x="281369" y="862640"/>
                  </a:lnTo>
                  <a:lnTo>
                    <a:pt x="296966" y="817862"/>
                  </a:lnTo>
                  <a:lnTo>
                    <a:pt x="314648" y="774044"/>
                  </a:lnTo>
                  <a:lnTo>
                    <a:pt x="334364" y="731254"/>
                  </a:lnTo>
                  <a:lnTo>
                    <a:pt x="356062" y="689555"/>
                  </a:lnTo>
                  <a:lnTo>
                    <a:pt x="379690" y="649013"/>
                  </a:lnTo>
                  <a:lnTo>
                    <a:pt x="405196" y="609694"/>
                  </a:lnTo>
                  <a:lnTo>
                    <a:pt x="432528" y="571661"/>
                  </a:lnTo>
                  <a:lnTo>
                    <a:pt x="461634" y="534981"/>
                  </a:lnTo>
                  <a:lnTo>
                    <a:pt x="492462" y="499719"/>
                  </a:lnTo>
                  <a:lnTo>
                    <a:pt x="524962" y="465939"/>
                  </a:lnTo>
                  <a:lnTo>
                    <a:pt x="559079" y="433707"/>
                  </a:lnTo>
                  <a:lnTo>
                    <a:pt x="594764" y="403089"/>
                  </a:lnTo>
                  <a:lnTo>
                    <a:pt x="631963" y="374148"/>
                  </a:lnTo>
                  <a:lnTo>
                    <a:pt x="670625" y="346951"/>
                  </a:lnTo>
                  <a:lnTo>
                    <a:pt x="710699" y="321562"/>
                  </a:lnTo>
                  <a:lnTo>
                    <a:pt x="752131" y="298048"/>
                  </a:lnTo>
                  <a:lnTo>
                    <a:pt x="794871" y="276471"/>
                  </a:lnTo>
                  <a:lnTo>
                    <a:pt x="838866" y="256899"/>
                  </a:lnTo>
                  <a:lnTo>
                    <a:pt x="884064" y="239396"/>
                  </a:lnTo>
                  <a:lnTo>
                    <a:pt x="930415" y="224027"/>
                  </a:lnTo>
                  <a:lnTo>
                    <a:pt x="862089" y="0"/>
                  </a:lnTo>
                  <a:close/>
                </a:path>
              </a:pathLst>
            </a:custGeom>
            <a:solidFill>
              <a:srgbClr val="6EBB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1060" y="1722120"/>
              <a:ext cx="3166110" cy="3413760"/>
            </a:xfrm>
            <a:custGeom>
              <a:avLst/>
              <a:gdLst/>
              <a:ahLst/>
              <a:cxnLst/>
              <a:rect l="l" t="t" r="r" b="b"/>
              <a:pathLst>
                <a:path w="3166110" h="3413760">
                  <a:moveTo>
                    <a:pt x="1706879" y="0"/>
                  </a:moveTo>
                  <a:lnTo>
                    <a:pt x="1658280" y="678"/>
                  </a:lnTo>
                  <a:lnTo>
                    <a:pt x="1610018" y="2702"/>
                  </a:lnTo>
                  <a:lnTo>
                    <a:pt x="1562109" y="6053"/>
                  </a:lnTo>
                  <a:lnTo>
                    <a:pt x="1514574" y="10713"/>
                  </a:lnTo>
                  <a:lnTo>
                    <a:pt x="1467429" y="16664"/>
                  </a:lnTo>
                  <a:lnTo>
                    <a:pt x="1420692" y="23888"/>
                  </a:lnTo>
                  <a:lnTo>
                    <a:pt x="1374382" y="32367"/>
                  </a:lnTo>
                  <a:lnTo>
                    <a:pt x="1328516" y="42083"/>
                  </a:lnTo>
                  <a:lnTo>
                    <a:pt x="1283113" y="53019"/>
                  </a:lnTo>
                  <a:lnTo>
                    <a:pt x="1238191" y="65155"/>
                  </a:lnTo>
                  <a:lnTo>
                    <a:pt x="1193767" y="78474"/>
                  </a:lnTo>
                  <a:lnTo>
                    <a:pt x="1149859" y="92958"/>
                  </a:lnTo>
                  <a:lnTo>
                    <a:pt x="1106487" y="108589"/>
                  </a:lnTo>
                  <a:lnTo>
                    <a:pt x="1063666" y="125349"/>
                  </a:lnTo>
                  <a:lnTo>
                    <a:pt x="1021417" y="143220"/>
                  </a:lnTo>
                  <a:lnTo>
                    <a:pt x="979756" y="162184"/>
                  </a:lnTo>
                  <a:lnTo>
                    <a:pt x="938701" y="182223"/>
                  </a:lnTo>
                  <a:lnTo>
                    <a:pt x="898272" y="203318"/>
                  </a:lnTo>
                  <a:lnTo>
                    <a:pt x="858484" y="225453"/>
                  </a:lnTo>
                  <a:lnTo>
                    <a:pt x="819358" y="248608"/>
                  </a:lnTo>
                  <a:lnTo>
                    <a:pt x="780910" y="272766"/>
                  </a:lnTo>
                  <a:lnTo>
                    <a:pt x="743159" y="297908"/>
                  </a:lnTo>
                  <a:lnTo>
                    <a:pt x="706122" y="324018"/>
                  </a:lnTo>
                  <a:lnTo>
                    <a:pt x="669818" y="351076"/>
                  </a:lnTo>
                  <a:lnTo>
                    <a:pt x="634265" y="379065"/>
                  </a:lnTo>
                  <a:lnTo>
                    <a:pt x="599481" y="407966"/>
                  </a:lnTo>
                  <a:lnTo>
                    <a:pt x="565483" y="437763"/>
                  </a:lnTo>
                  <a:lnTo>
                    <a:pt x="532290" y="468435"/>
                  </a:lnTo>
                  <a:lnTo>
                    <a:pt x="499919" y="499967"/>
                  </a:lnTo>
                  <a:lnTo>
                    <a:pt x="468389" y="532339"/>
                  </a:lnTo>
                  <a:lnTo>
                    <a:pt x="437718" y="565533"/>
                  </a:lnTo>
                  <a:lnTo>
                    <a:pt x="407924" y="599533"/>
                  </a:lnTo>
                  <a:lnTo>
                    <a:pt x="379025" y="634318"/>
                  </a:lnTo>
                  <a:lnTo>
                    <a:pt x="351038" y="669873"/>
                  </a:lnTo>
                  <a:lnTo>
                    <a:pt x="323982" y="706177"/>
                  </a:lnTo>
                  <a:lnTo>
                    <a:pt x="297874" y="743214"/>
                  </a:lnTo>
                  <a:lnTo>
                    <a:pt x="272734" y="780966"/>
                  </a:lnTo>
                  <a:lnTo>
                    <a:pt x="248578" y="819414"/>
                  </a:lnTo>
                  <a:lnTo>
                    <a:pt x="225425" y="858541"/>
                  </a:lnTo>
                  <a:lnTo>
                    <a:pt x="203293" y="898328"/>
                  </a:lnTo>
                  <a:lnTo>
                    <a:pt x="182200" y="938757"/>
                  </a:lnTo>
                  <a:lnTo>
                    <a:pt x="162163" y="979811"/>
                  </a:lnTo>
                  <a:lnTo>
                    <a:pt x="143202" y="1021471"/>
                  </a:lnTo>
                  <a:lnTo>
                    <a:pt x="125333" y="1063719"/>
                  </a:lnTo>
                  <a:lnTo>
                    <a:pt x="108575" y="1106538"/>
                  </a:lnTo>
                  <a:lnTo>
                    <a:pt x="92945" y="1149909"/>
                  </a:lnTo>
                  <a:lnTo>
                    <a:pt x="78463" y="1193814"/>
                  </a:lnTo>
                  <a:lnTo>
                    <a:pt x="65146" y="1238236"/>
                  </a:lnTo>
                  <a:lnTo>
                    <a:pt x="53011" y="1283155"/>
                  </a:lnTo>
                  <a:lnTo>
                    <a:pt x="42077" y="1328555"/>
                  </a:lnTo>
                  <a:lnTo>
                    <a:pt x="32362" y="1374417"/>
                  </a:lnTo>
                  <a:lnTo>
                    <a:pt x="23884" y="1420724"/>
                  </a:lnTo>
                  <a:lnTo>
                    <a:pt x="16661" y="1467456"/>
                  </a:lnTo>
                  <a:lnTo>
                    <a:pt x="10711" y="1514596"/>
                  </a:lnTo>
                  <a:lnTo>
                    <a:pt x="6052" y="1562127"/>
                  </a:lnTo>
                  <a:lnTo>
                    <a:pt x="2701" y="1610030"/>
                  </a:lnTo>
                  <a:lnTo>
                    <a:pt x="678" y="1658287"/>
                  </a:lnTo>
                  <a:lnTo>
                    <a:pt x="0" y="1706879"/>
                  </a:lnTo>
                  <a:lnTo>
                    <a:pt x="678" y="1755479"/>
                  </a:lnTo>
                  <a:lnTo>
                    <a:pt x="2701" y="1803741"/>
                  </a:lnTo>
                  <a:lnTo>
                    <a:pt x="6052" y="1851650"/>
                  </a:lnTo>
                  <a:lnTo>
                    <a:pt x="10711" y="1899185"/>
                  </a:lnTo>
                  <a:lnTo>
                    <a:pt x="16661" y="1946330"/>
                  </a:lnTo>
                  <a:lnTo>
                    <a:pt x="23884" y="1993067"/>
                  </a:lnTo>
                  <a:lnTo>
                    <a:pt x="32362" y="2039377"/>
                  </a:lnTo>
                  <a:lnTo>
                    <a:pt x="42077" y="2085243"/>
                  </a:lnTo>
                  <a:lnTo>
                    <a:pt x="53011" y="2130646"/>
                  </a:lnTo>
                  <a:lnTo>
                    <a:pt x="65146" y="2175568"/>
                  </a:lnTo>
                  <a:lnTo>
                    <a:pt x="78463" y="2219992"/>
                  </a:lnTo>
                  <a:lnTo>
                    <a:pt x="92945" y="2263900"/>
                  </a:lnTo>
                  <a:lnTo>
                    <a:pt x="108575" y="2307272"/>
                  </a:lnTo>
                  <a:lnTo>
                    <a:pt x="125333" y="2350093"/>
                  </a:lnTo>
                  <a:lnTo>
                    <a:pt x="143202" y="2392342"/>
                  </a:lnTo>
                  <a:lnTo>
                    <a:pt x="162163" y="2434003"/>
                  </a:lnTo>
                  <a:lnTo>
                    <a:pt x="182200" y="2475058"/>
                  </a:lnTo>
                  <a:lnTo>
                    <a:pt x="203293" y="2515487"/>
                  </a:lnTo>
                  <a:lnTo>
                    <a:pt x="225425" y="2555275"/>
                  </a:lnTo>
                  <a:lnTo>
                    <a:pt x="248578" y="2594401"/>
                  </a:lnTo>
                  <a:lnTo>
                    <a:pt x="272734" y="2632849"/>
                  </a:lnTo>
                  <a:lnTo>
                    <a:pt x="297874" y="2670600"/>
                  </a:lnTo>
                  <a:lnTo>
                    <a:pt x="323982" y="2707637"/>
                  </a:lnTo>
                  <a:lnTo>
                    <a:pt x="351038" y="2743941"/>
                  </a:lnTo>
                  <a:lnTo>
                    <a:pt x="379025" y="2779494"/>
                  </a:lnTo>
                  <a:lnTo>
                    <a:pt x="407924" y="2814278"/>
                  </a:lnTo>
                  <a:lnTo>
                    <a:pt x="437718" y="2848276"/>
                  </a:lnTo>
                  <a:lnTo>
                    <a:pt x="468389" y="2881469"/>
                  </a:lnTo>
                  <a:lnTo>
                    <a:pt x="499919" y="2913840"/>
                  </a:lnTo>
                  <a:lnTo>
                    <a:pt x="532290" y="2945370"/>
                  </a:lnTo>
                  <a:lnTo>
                    <a:pt x="565483" y="2976041"/>
                  </a:lnTo>
                  <a:lnTo>
                    <a:pt x="599481" y="3005835"/>
                  </a:lnTo>
                  <a:lnTo>
                    <a:pt x="634265" y="3034734"/>
                  </a:lnTo>
                  <a:lnTo>
                    <a:pt x="669818" y="3062721"/>
                  </a:lnTo>
                  <a:lnTo>
                    <a:pt x="706122" y="3089777"/>
                  </a:lnTo>
                  <a:lnTo>
                    <a:pt x="743159" y="3115885"/>
                  </a:lnTo>
                  <a:lnTo>
                    <a:pt x="780910" y="3141025"/>
                  </a:lnTo>
                  <a:lnTo>
                    <a:pt x="819358" y="3165181"/>
                  </a:lnTo>
                  <a:lnTo>
                    <a:pt x="858484" y="3188334"/>
                  </a:lnTo>
                  <a:lnTo>
                    <a:pt x="898272" y="3210466"/>
                  </a:lnTo>
                  <a:lnTo>
                    <a:pt x="938701" y="3231559"/>
                  </a:lnTo>
                  <a:lnTo>
                    <a:pt x="979756" y="3251596"/>
                  </a:lnTo>
                  <a:lnTo>
                    <a:pt x="1021417" y="3270557"/>
                  </a:lnTo>
                  <a:lnTo>
                    <a:pt x="1063666" y="3288426"/>
                  </a:lnTo>
                  <a:lnTo>
                    <a:pt x="1106487" y="3305184"/>
                  </a:lnTo>
                  <a:lnTo>
                    <a:pt x="1149859" y="3320814"/>
                  </a:lnTo>
                  <a:lnTo>
                    <a:pt x="1193767" y="3335296"/>
                  </a:lnTo>
                  <a:lnTo>
                    <a:pt x="1238191" y="3348613"/>
                  </a:lnTo>
                  <a:lnTo>
                    <a:pt x="1283113" y="3360748"/>
                  </a:lnTo>
                  <a:lnTo>
                    <a:pt x="1328516" y="3371682"/>
                  </a:lnTo>
                  <a:lnTo>
                    <a:pt x="1374382" y="3381397"/>
                  </a:lnTo>
                  <a:lnTo>
                    <a:pt x="1420692" y="3389875"/>
                  </a:lnTo>
                  <a:lnTo>
                    <a:pt x="1467429" y="3397098"/>
                  </a:lnTo>
                  <a:lnTo>
                    <a:pt x="1514574" y="3403048"/>
                  </a:lnTo>
                  <a:lnTo>
                    <a:pt x="1562109" y="3407707"/>
                  </a:lnTo>
                  <a:lnTo>
                    <a:pt x="1610018" y="3411058"/>
                  </a:lnTo>
                  <a:lnTo>
                    <a:pt x="1658280" y="3413081"/>
                  </a:lnTo>
                  <a:lnTo>
                    <a:pt x="1706879" y="3413759"/>
                  </a:lnTo>
                  <a:lnTo>
                    <a:pt x="1756485" y="3413051"/>
                  </a:lnTo>
                  <a:lnTo>
                    <a:pt x="1805864" y="3410913"/>
                  </a:lnTo>
                  <a:lnTo>
                    <a:pt x="1854991" y="3407361"/>
                  </a:lnTo>
                  <a:lnTo>
                    <a:pt x="1903840" y="3402410"/>
                  </a:lnTo>
                  <a:lnTo>
                    <a:pt x="1952386" y="3396073"/>
                  </a:lnTo>
                  <a:lnTo>
                    <a:pt x="2000602" y="3388366"/>
                  </a:lnTo>
                  <a:lnTo>
                    <a:pt x="2048463" y="3379303"/>
                  </a:lnTo>
                  <a:lnTo>
                    <a:pt x="2095944" y="3368898"/>
                  </a:lnTo>
                  <a:lnTo>
                    <a:pt x="2143017" y="3357167"/>
                  </a:lnTo>
                  <a:lnTo>
                    <a:pt x="2189659" y="3344124"/>
                  </a:lnTo>
                  <a:lnTo>
                    <a:pt x="2235841" y="3329783"/>
                  </a:lnTo>
                  <a:lnTo>
                    <a:pt x="2281540" y="3314159"/>
                  </a:lnTo>
                  <a:lnTo>
                    <a:pt x="2326730" y="3297266"/>
                  </a:lnTo>
                  <a:lnTo>
                    <a:pt x="2371383" y="3279120"/>
                  </a:lnTo>
                  <a:lnTo>
                    <a:pt x="2415476" y="3259734"/>
                  </a:lnTo>
                  <a:lnTo>
                    <a:pt x="2458981" y="3239124"/>
                  </a:lnTo>
                  <a:lnTo>
                    <a:pt x="2501873" y="3217304"/>
                  </a:lnTo>
                  <a:lnTo>
                    <a:pt x="2544127" y="3194288"/>
                  </a:lnTo>
                  <a:lnTo>
                    <a:pt x="2585716" y="3170091"/>
                  </a:lnTo>
                  <a:lnTo>
                    <a:pt x="2626616" y="3144728"/>
                  </a:lnTo>
                  <a:lnTo>
                    <a:pt x="2666799" y="3118213"/>
                  </a:lnTo>
                  <a:lnTo>
                    <a:pt x="2706240" y="3090561"/>
                  </a:lnTo>
                  <a:lnTo>
                    <a:pt x="2744914" y="3061786"/>
                  </a:lnTo>
                  <a:lnTo>
                    <a:pt x="2782795" y="3031903"/>
                  </a:lnTo>
                  <a:lnTo>
                    <a:pt x="2819857" y="3000927"/>
                  </a:lnTo>
                  <a:lnTo>
                    <a:pt x="2856074" y="2968872"/>
                  </a:lnTo>
                  <a:lnTo>
                    <a:pt x="2891420" y="2935753"/>
                  </a:lnTo>
                  <a:lnTo>
                    <a:pt x="2925870" y="2901585"/>
                  </a:lnTo>
                  <a:lnTo>
                    <a:pt x="2959398" y="2866381"/>
                  </a:lnTo>
                  <a:lnTo>
                    <a:pt x="2991978" y="2830156"/>
                  </a:lnTo>
                  <a:lnTo>
                    <a:pt x="3023585" y="2792926"/>
                  </a:lnTo>
                  <a:lnTo>
                    <a:pt x="3054192" y="2754704"/>
                  </a:lnTo>
                  <a:lnTo>
                    <a:pt x="3083773" y="2715506"/>
                  </a:lnTo>
                  <a:lnTo>
                    <a:pt x="3112304" y="2675346"/>
                  </a:lnTo>
                  <a:lnTo>
                    <a:pt x="3139758" y="2634238"/>
                  </a:lnTo>
                  <a:lnTo>
                    <a:pt x="3166110" y="2592197"/>
                  </a:lnTo>
                  <a:lnTo>
                    <a:pt x="2929509" y="2448686"/>
                  </a:lnTo>
                  <a:lnTo>
                    <a:pt x="2902912" y="2490864"/>
                  </a:lnTo>
                  <a:lnTo>
                    <a:pt x="2874991" y="2531911"/>
                  </a:lnTo>
                  <a:lnTo>
                    <a:pt x="2845781" y="2571807"/>
                  </a:lnTo>
                  <a:lnTo>
                    <a:pt x="2815320" y="2610531"/>
                  </a:lnTo>
                  <a:lnTo>
                    <a:pt x="2783645" y="2648062"/>
                  </a:lnTo>
                  <a:lnTo>
                    <a:pt x="2750795" y="2684378"/>
                  </a:lnTo>
                  <a:lnTo>
                    <a:pt x="2716806" y="2719459"/>
                  </a:lnTo>
                  <a:lnTo>
                    <a:pt x="2681716" y="2753284"/>
                  </a:lnTo>
                  <a:lnTo>
                    <a:pt x="2645562" y="2785831"/>
                  </a:lnTo>
                  <a:lnTo>
                    <a:pt x="2608382" y="2817081"/>
                  </a:lnTo>
                  <a:lnTo>
                    <a:pt x="2570213" y="2847010"/>
                  </a:lnTo>
                  <a:lnTo>
                    <a:pt x="2531092" y="2875600"/>
                  </a:lnTo>
                  <a:lnTo>
                    <a:pt x="2491058" y="2902827"/>
                  </a:lnTo>
                  <a:lnTo>
                    <a:pt x="2450146" y="2928673"/>
                  </a:lnTo>
                  <a:lnTo>
                    <a:pt x="2408396" y="2953115"/>
                  </a:lnTo>
                  <a:lnTo>
                    <a:pt x="2365843" y="2976132"/>
                  </a:lnTo>
                  <a:lnTo>
                    <a:pt x="2322527" y="2997704"/>
                  </a:lnTo>
                  <a:lnTo>
                    <a:pt x="2278483" y="3017809"/>
                  </a:lnTo>
                  <a:lnTo>
                    <a:pt x="2233750" y="3036427"/>
                  </a:lnTo>
                  <a:lnTo>
                    <a:pt x="2188365" y="3053536"/>
                  </a:lnTo>
                  <a:lnTo>
                    <a:pt x="2142365" y="3069115"/>
                  </a:lnTo>
                  <a:lnTo>
                    <a:pt x="2095788" y="3083144"/>
                  </a:lnTo>
                  <a:lnTo>
                    <a:pt x="2048671" y="3095601"/>
                  </a:lnTo>
                  <a:lnTo>
                    <a:pt x="2001051" y="3106465"/>
                  </a:lnTo>
                  <a:lnTo>
                    <a:pt x="1952967" y="3115716"/>
                  </a:lnTo>
                  <a:lnTo>
                    <a:pt x="1904455" y="3123332"/>
                  </a:lnTo>
                  <a:lnTo>
                    <a:pt x="1855553" y="3129292"/>
                  </a:lnTo>
                  <a:lnTo>
                    <a:pt x="1806298" y="3133575"/>
                  </a:lnTo>
                  <a:lnTo>
                    <a:pt x="1756728" y="3136160"/>
                  </a:lnTo>
                  <a:lnTo>
                    <a:pt x="1706879" y="3137027"/>
                  </a:lnTo>
                  <a:lnTo>
                    <a:pt x="1658707" y="3136231"/>
                  </a:lnTo>
                  <a:lnTo>
                    <a:pt x="1610934" y="3133860"/>
                  </a:lnTo>
                  <a:lnTo>
                    <a:pt x="1563585" y="3129940"/>
                  </a:lnTo>
                  <a:lnTo>
                    <a:pt x="1516685" y="3124495"/>
                  </a:lnTo>
                  <a:lnTo>
                    <a:pt x="1470259" y="3117549"/>
                  </a:lnTo>
                  <a:lnTo>
                    <a:pt x="1424333" y="3109130"/>
                  </a:lnTo>
                  <a:lnTo>
                    <a:pt x="1378931" y="3099260"/>
                  </a:lnTo>
                  <a:lnTo>
                    <a:pt x="1334078" y="3087966"/>
                  </a:lnTo>
                  <a:lnTo>
                    <a:pt x="1289800" y="3075272"/>
                  </a:lnTo>
                  <a:lnTo>
                    <a:pt x="1246121" y="3061203"/>
                  </a:lnTo>
                  <a:lnTo>
                    <a:pt x="1203066" y="3045784"/>
                  </a:lnTo>
                  <a:lnTo>
                    <a:pt x="1160660" y="3029041"/>
                  </a:lnTo>
                  <a:lnTo>
                    <a:pt x="1118929" y="3010998"/>
                  </a:lnTo>
                  <a:lnTo>
                    <a:pt x="1077897" y="2991681"/>
                  </a:lnTo>
                  <a:lnTo>
                    <a:pt x="1037590" y="2971114"/>
                  </a:lnTo>
                  <a:lnTo>
                    <a:pt x="998031" y="2949322"/>
                  </a:lnTo>
                  <a:lnTo>
                    <a:pt x="959248" y="2926330"/>
                  </a:lnTo>
                  <a:lnTo>
                    <a:pt x="921263" y="2902164"/>
                  </a:lnTo>
                  <a:lnTo>
                    <a:pt x="884103" y="2876848"/>
                  </a:lnTo>
                  <a:lnTo>
                    <a:pt x="847793" y="2850408"/>
                  </a:lnTo>
                  <a:lnTo>
                    <a:pt x="812357" y="2822868"/>
                  </a:lnTo>
                  <a:lnTo>
                    <a:pt x="777821" y="2794254"/>
                  </a:lnTo>
                  <a:lnTo>
                    <a:pt x="744208" y="2764590"/>
                  </a:lnTo>
                  <a:lnTo>
                    <a:pt x="711546" y="2733901"/>
                  </a:lnTo>
                  <a:lnTo>
                    <a:pt x="679858" y="2702213"/>
                  </a:lnTo>
                  <a:lnTo>
                    <a:pt x="649169" y="2669551"/>
                  </a:lnTo>
                  <a:lnTo>
                    <a:pt x="619505" y="2635938"/>
                  </a:lnTo>
                  <a:lnTo>
                    <a:pt x="590891" y="2601402"/>
                  </a:lnTo>
                  <a:lnTo>
                    <a:pt x="563351" y="2565966"/>
                  </a:lnTo>
                  <a:lnTo>
                    <a:pt x="536911" y="2529656"/>
                  </a:lnTo>
                  <a:lnTo>
                    <a:pt x="511595" y="2492496"/>
                  </a:lnTo>
                  <a:lnTo>
                    <a:pt x="487429" y="2454511"/>
                  </a:lnTo>
                  <a:lnTo>
                    <a:pt x="464437" y="2415728"/>
                  </a:lnTo>
                  <a:lnTo>
                    <a:pt x="442645" y="2376169"/>
                  </a:lnTo>
                  <a:lnTo>
                    <a:pt x="422078" y="2335862"/>
                  </a:lnTo>
                  <a:lnTo>
                    <a:pt x="402761" y="2294830"/>
                  </a:lnTo>
                  <a:lnTo>
                    <a:pt x="384718" y="2253099"/>
                  </a:lnTo>
                  <a:lnTo>
                    <a:pt x="367975" y="2210693"/>
                  </a:lnTo>
                  <a:lnTo>
                    <a:pt x="352556" y="2167638"/>
                  </a:lnTo>
                  <a:lnTo>
                    <a:pt x="338487" y="2123959"/>
                  </a:lnTo>
                  <a:lnTo>
                    <a:pt x="325793" y="2079681"/>
                  </a:lnTo>
                  <a:lnTo>
                    <a:pt x="314499" y="2034828"/>
                  </a:lnTo>
                  <a:lnTo>
                    <a:pt x="304629" y="1989426"/>
                  </a:lnTo>
                  <a:lnTo>
                    <a:pt x="296210" y="1943500"/>
                  </a:lnTo>
                  <a:lnTo>
                    <a:pt x="289264" y="1897074"/>
                  </a:lnTo>
                  <a:lnTo>
                    <a:pt x="283819" y="1850174"/>
                  </a:lnTo>
                  <a:lnTo>
                    <a:pt x="279899" y="1802825"/>
                  </a:lnTo>
                  <a:lnTo>
                    <a:pt x="277528" y="1755052"/>
                  </a:lnTo>
                  <a:lnTo>
                    <a:pt x="276733" y="1706879"/>
                  </a:lnTo>
                  <a:lnTo>
                    <a:pt x="277528" y="1658722"/>
                  </a:lnTo>
                  <a:lnTo>
                    <a:pt x="279899" y="1610962"/>
                  </a:lnTo>
                  <a:lnTo>
                    <a:pt x="283819" y="1563626"/>
                  </a:lnTo>
                  <a:lnTo>
                    <a:pt x="289264" y="1516737"/>
                  </a:lnTo>
                  <a:lnTo>
                    <a:pt x="296210" y="1470322"/>
                  </a:lnTo>
                  <a:lnTo>
                    <a:pt x="304629" y="1424405"/>
                  </a:lnTo>
                  <a:lnTo>
                    <a:pt x="314499" y="1379011"/>
                  </a:lnTo>
                  <a:lnTo>
                    <a:pt x="325793" y="1334165"/>
                  </a:lnTo>
                  <a:lnTo>
                    <a:pt x="338487" y="1289893"/>
                  </a:lnTo>
                  <a:lnTo>
                    <a:pt x="352556" y="1246219"/>
                  </a:lnTo>
                  <a:lnTo>
                    <a:pt x="367975" y="1203169"/>
                  </a:lnTo>
                  <a:lnTo>
                    <a:pt x="384718" y="1160766"/>
                  </a:lnTo>
                  <a:lnTo>
                    <a:pt x="402761" y="1119038"/>
                  </a:lnTo>
                  <a:lnTo>
                    <a:pt x="422078" y="1078008"/>
                  </a:lnTo>
                  <a:lnTo>
                    <a:pt x="442645" y="1037702"/>
                  </a:lnTo>
                  <a:lnTo>
                    <a:pt x="464437" y="998144"/>
                  </a:lnTo>
                  <a:lnTo>
                    <a:pt x="487429" y="959360"/>
                  </a:lnTo>
                  <a:lnTo>
                    <a:pt x="511595" y="921375"/>
                  </a:lnTo>
                  <a:lnTo>
                    <a:pt x="536911" y="884214"/>
                  </a:lnTo>
                  <a:lnTo>
                    <a:pt x="563351" y="847902"/>
                  </a:lnTo>
                  <a:lnTo>
                    <a:pt x="590891" y="812464"/>
                  </a:lnTo>
                  <a:lnTo>
                    <a:pt x="619505" y="777924"/>
                  </a:lnTo>
                  <a:lnTo>
                    <a:pt x="649169" y="744309"/>
                  </a:lnTo>
                  <a:lnTo>
                    <a:pt x="679858" y="711643"/>
                  </a:lnTo>
                  <a:lnTo>
                    <a:pt x="711546" y="679951"/>
                  </a:lnTo>
                  <a:lnTo>
                    <a:pt x="744208" y="649258"/>
                  </a:lnTo>
                  <a:lnTo>
                    <a:pt x="777821" y="619590"/>
                  </a:lnTo>
                  <a:lnTo>
                    <a:pt x="812357" y="590971"/>
                  </a:lnTo>
                  <a:lnTo>
                    <a:pt x="847793" y="563426"/>
                  </a:lnTo>
                  <a:lnTo>
                    <a:pt x="884103" y="536981"/>
                  </a:lnTo>
                  <a:lnTo>
                    <a:pt x="921263" y="511660"/>
                  </a:lnTo>
                  <a:lnTo>
                    <a:pt x="959248" y="487489"/>
                  </a:lnTo>
                  <a:lnTo>
                    <a:pt x="998031" y="464492"/>
                  </a:lnTo>
                  <a:lnTo>
                    <a:pt x="1037590" y="442695"/>
                  </a:lnTo>
                  <a:lnTo>
                    <a:pt x="1077897" y="422123"/>
                  </a:lnTo>
                  <a:lnTo>
                    <a:pt x="1118929" y="402800"/>
                  </a:lnTo>
                  <a:lnTo>
                    <a:pt x="1160660" y="384752"/>
                  </a:lnTo>
                  <a:lnTo>
                    <a:pt x="1203066" y="368004"/>
                  </a:lnTo>
                  <a:lnTo>
                    <a:pt x="1246121" y="352581"/>
                  </a:lnTo>
                  <a:lnTo>
                    <a:pt x="1289800" y="338508"/>
                  </a:lnTo>
                  <a:lnTo>
                    <a:pt x="1334078" y="325810"/>
                  </a:lnTo>
                  <a:lnTo>
                    <a:pt x="1378931" y="314512"/>
                  </a:lnTo>
                  <a:lnTo>
                    <a:pt x="1424333" y="304639"/>
                  </a:lnTo>
                  <a:lnTo>
                    <a:pt x="1470259" y="296217"/>
                  </a:lnTo>
                  <a:lnTo>
                    <a:pt x="1516685" y="289269"/>
                  </a:lnTo>
                  <a:lnTo>
                    <a:pt x="1563585" y="283822"/>
                  </a:lnTo>
                  <a:lnTo>
                    <a:pt x="1610934" y="279900"/>
                  </a:lnTo>
                  <a:lnTo>
                    <a:pt x="1658707" y="277529"/>
                  </a:lnTo>
                  <a:lnTo>
                    <a:pt x="1706879" y="276732"/>
                  </a:lnTo>
                  <a:lnTo>
                    <a:pt x="1756728" y="277599"/>
                  </a:lnTo>
                  <a:lnTo>
                    <a:pt x="1806298" y="280186"/>
                  </a:lnTo>
                  <a:lnTo>
                    <a:pt x="1855553" y="284471"/>
                  </a:lnTo>
                  <a:lnTo>
                    <a:pt x="1904455" y="290434"/>
                  </a:lnTo>
                  <a:lnTo>
                    <a:pt x="1952967" y="298053"/>
                  </a:lnTo>
                  <a:lnTo>
                    <a:pt x="2001051" y="307307"/>
                  </a:lnTo>
                  <a:lnTo>
                    <a:pt x="2048671" y="318176"/>
                  </a:lnTo>
                  <a:lnTo>
                    <a:pt x="2095788" y="330637"/>
                  </a:lnTo>
                  <a:lnTo>
                    <a:pt x="2142365" y="344671"/>
                  </a:lnTo>
                  <a:lnTo>
                    <a:pt x="2188365" y="360256"/>
                  </a:lnTo>
                  <a:lnTo>
                    <a:pt x="2233750" y="377371"/>
                  </a:lnTo>
                  <a:lnTo>
                    <a:pt x="2278483" y="395995"/>
                  </a:lnTo>
                  <a:lnTo>
                    <a:pt x="2322527" y="416106"/>
                  </a:lnTo>
                  <a:lnTo>
                    <a:pt x="2365843" y="437684"/>
                  </a:lnTo>
                  <a:lnTo>
                    <a:pt x="2408396" y="460708"/>
                  </a:lnTo>
                  <a:lnTo>
                    <a:pt x="2450146" y="485156"/>
                  </a:lnTo>
                  <a:lnTo>
                    <a:pt x="2491058" y="511008"/>
                  </a:lnTo>
                  <a:lnTo>
                    <a:pt x="2531092" y="538242"/>
                  </a:lnTo>
                  <a:lnTo>
                    <a:pt x="2570213" y="566837"/>
                  </a:lnTo>
                  <a:lnTo>
                    <a:pt x="2608382" y="596772"/>
                  </a:lnTo>
                  <a:lnTo>
                    <a:pt x="2645562" y="628027"/>
                  </a:lnTo>
                  <a:lnTo>
                    <a:pt x="2681716" y="660580"/>
                  </a:lnTo>
                  <a:lnTo>
                    <a:pt x="2716806" y="694409"/>
                  </a:lnTo>
                  <a:lnTo>
                    <a:pt x="2750795" y="729495"/>
                  </a:lnTo>
                  <a:lnTo>
                    <a:pt x="2783645" y="765815"/>
                  </a:lnTo>
                  <a:lnTo>
                    <a:pt x="2815320" y="803349"/>
                  </a:lnTo>
                  <a:lnTo>
                    <a:pt x="2845781" y="842075"/>
                  </a:lnTo>
                  <a:lnTo>
                    <a:pt x="2874991" y="881973"/>
                  </a:lnTo>
                  <a:lnTo>
                    <a:pt x="2902912" y="923022"/>
                  </a:lnTo>
                  <a:lnTo>
                    <a:pt x="2929509" y="965200"/>
                  </a:lnTo>
                  <a:lnTo>
                    <a:pt x="3166110" y="821689"/>
                  </a:lnTo>
                  <a:lnTo>
                    <a:pt x="3139758" y="779648"/>
                  </a:lnTo>
                  <a:lnTo>
                    <a:pt x="3112304" y="738540"/>
                  </a:lnTo>
                  <a:lnTo>
                    <a:pt x="3083773" y="698380"/>
                  </a:lnTo>
                  <a:lnTo>
                    <a:pt x="3054192" y="659181"/>
                  </a:lnTo>
                  <a:lnTo>
                    <a:pt x="3023585" y="620960"/>
                  </a:lnTo>
                  <a:lnTo>
                    <a:pt x="2991978" y="583729"/>
                  </a:lnTo>
                  <a:lnTo>
                    <a:pt x="2959398" y="547504"/>
                  </a:lnTo>
                  <a:lnTo>
                    <a:pt x="2925870" y="512300"/>
                  </a:lnTo>
                  <a:lnTo>
                    <a:pt x="2891420" y="478131"/>
                  </a:lnTo>
                  <a:lnTo>
                    <a:pt x="2856074" y="445011"/>
                  </a:lnTo>
                  <a:lnTo>
                    <a:pt x="2819857" y="412955"/>
                  </a:lnTo>
                  <a:lnTo>
                    <a:pt x="2782795" y="381978"/>
                  </a:lnTo>
                  <a:lnTo>
                    <a:pt x="2744914" y="352094"/>
                  </a:lnTo>
                  <a:lnTo>
                    <a:pt x="2706240" y="323318"/>
                  </a:lnTo>
                  <a:lnTo>
                    <a:pt x="2666799" y="295664"/>
                  </a:lnTo>
                  <a:lnTo>
                    <a:pt x="2626616" y="269147"/>
                  </a:lnTo>
                  <a:lnTo>
                    <a:pt x="2585716" y="243782"/>
                  </a:lnTo>
                  <a:lnTo>
                    <a:pt x="2544127" y="219583"/>
                  </a:lnTo>
                  <a:lnTo>
                    <a:pt x="2501873" y="196564"/>
                  </a:lnTo>
                  <a:lnTo>
                    <a:pt x="2458981" y="174740"/>
                  </a:lnTo>
                  <a:lnTo>
                    <a:pt x="2415476" y="154127"/>
                  </a:lnTo>
                  <a:lnTo>
                    <a:pt x="2371383" y="134737"/>
                  </a:lnTo>
                  <a:lnTo>
                    <a:pt x="2326730" y="116587"/>
                  </a:lnTo>
                  <a:lnTo>
                    <a:pt x="2281540" y="99690"/>
                  </a:lnTo>
                  <a:lnTo>
                    <a:pt x="2235841" y="84061"/>
                  </a:lnTo>
                  <a:lnTo>
                    <a:pt x="2189659" y="69714"/>
                  </a:lnTo>
                  <a:lnTo>
                    <a:pt x="2143017" y="56665"/>
                  </a:lnTo>
                  <a:lnTo>
                    <a:pt x="2095944" y="44928"/>
                  </a:lnTo>
                  <a:lnTo>
                    <a:pt x="2048463" y="34517"/>
                  </a:lnTo>
                  <a:lnTo>
                    <a:pt x="2000602" y="25447"/>
                  </a:lnTo>
                  <a:lnTo>
                    <a:pt x="1952386" y="17732"/>
                  </a:lnTo>
                  <a:lnTo>
                    <a:pt x="1903840" y="11387"/>
                  </a:lnTo>
                  <a:lnTo>
                    <a:pt x="1854991" y="6427"/>
                  </a:lnTo>
                  <a:lnTo>
                    <a:pt x="1805864" y="2866"/>
                  </a:lnTo>
                  <a:lnTo>
                    <a:pt x="1756485" y="719"/>
                  </a:lnTo>
                  <a:lnTo>
                    <a:pt x="1706879" y="0"/>
                  </a:lnTo>
                  <a:close/>
                </a:path>
              </a:pathLst>
            </a:custGeom>
            <a:solidFill>
              <a:srgbClr val="D4E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標題 15">
            <a:extLst>
              <a:ext uri="{FF2B5EF4-FFF2-40B4-BE49-F238E27FC236}">
                <a16:creationId xmlns:a16="http://schemas.microsoft.com/office/drawing/2014/main" id="{07FC07BE-84E8-47AE-A241-34485F375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bubbles with question mark. question icons isolated on white. - 問號 幅插畫檔、美工圖案、卡通及圖標">
            <a:extLst>
              <a:ext uri="{FF2B5EF4-FFF2-40B4-BE49-F238E27FC236}">
                <a16:creationId xmlns:a16="http://schemas.microsoft.com/office/drawing/2014/main" id="{5304706E-0E80-40DA-C7AD-345CA6940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" y="18473"/>
            <a:ext cx="1998779" cy="16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884479" y="690915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none" spc="-15" dirty="0">
                <a:solidFill>
                  <a:srgbClr val="000000"/>
                </a:solidFill>
                <a:latin typeface="Microsoft YaHei"/>
                <a:cs typeface="Microsoft YaHei"/>
              </a:rPr>
              <a:t>常見問題</a:t>
            </a:r>
            <a:endParaRPr sz="360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64005" y="1386916"/>
            <a:ext cx="10233025" cy="4915535"/>
          </a:xfrm>
          <a:custGeom>
            <a:avLst/>
            <a:gdLst/>
            <a:ahLst/>
            <a:cxnLst/>
            <a:rect l="l" t="t" r="r" b="b"/>
            <a:pathLst>
              <a:path w="10233025" h="4915535">
                <a:moveTo>
                  <a:pt x="10232605" y="0"/>
                </a:moveTo>
                <a:lnTo>
                  <a:pt x="0" y="0"/>
                </a:lnTo>
                <a:lnTo>
                  <a:pt x="0" y="4915281"/>
                </a:lnTo>
                <a:lnTo>
                  <a:pt x="10232605" y="4915281"/>
                </a:lnTo>
                <a:lnTo>
                  <a:pt x="10232605" y="0"/>
                </a:lnTo>
                <a:close/>
              </a:path>
            </a:pathLst>
          </a:custGeom>
          <a:solidFill>
            <a:srgbClr val="C6E07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90294" y="1642529"/>
            <a:ext cx="9557385" cy="947419"/>
          </a:xfrm>
          <a:custGeom>
            <a:avLst/>
            <a:gdLst/>
            <a:ahLst/>
            <a:cxnLst/>
            <a:rect l="l" t="t" r="r" b="b"/>
            <a:pathLst>
              <a:path w="9557385" h="947419">
                <a:moveTo>
                  <a:pt x="9557283" y="0"/>
                </a:moveTo>
                <a:lnTo>
                  <a:pt x="0" y="0"/>
                </a:lnTo>
                <a:lnTo>
                  <a:pt x="0" y="947216"/>
                </a:lnTo>
                <a:lnTo>
                  <a:pt x="9557283" y="947216"/>
                </a:lnTo>
                <a:lnTo>
                  <a:pt x="95572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90294" y="2985706"/>
            <a:ext cx="9557385" cy="3077210"/>
          </a:xfrm>
          <a:custGeom>
            <a:avLst/>
            <a:gdLst/>
            <a:ahLst/>
            <a:cxnLst/>
            <a:rect l="l" t="t" r="r" b="b"/>
            <a:pathLst>
              <a:path w="9557385" h="3077210">
                <a:moveTo>
                  <a:pt x="9557283" y="0"/>
                </a:moveTo>
                <a:lnTo>
                  <a:pt x="0" y="0"/>
                </a:lnTo>
                <a:lnTo>
                  <a:pt x="0" y="3077121"/>
                </a:lnTo>
                <a:lnTo>
                  <a:pt x="9557283" y="3077121"/>
                </a:lnTo>
                <a:lnTo>
                  <a:pt x="95572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1241818" y="1444625"/>
          <a:ext cx="9838055" cy="470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38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2375"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2320"/>
                        </a:spcBef>
                      </a:pPr>
                      <a:r>
                        <a:rPr sz="6600" b="1" baseline="18939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Q1</a:t>
                      </a:r>
                      <a:r>
                        <a:rPr sz="6600" b="1" spc="172" baseline="18939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35" dirty="0">
                          <a:latin typeface="Microsoft JhengHei"/>
                          <a:cs typeface="Microsoft JhengHei"/>
                        </a:rPr>
                        <a:t>關於「特殊選才」?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29464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6E07E">
                        <a:alpha val="5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5340"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6600" b="1" baseline="-10732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200" dirty="0">
                          <a:latin typeface="Microsoft JhengHei"/>
                          <a:cs typeface="Microsoft JhengHei"/>
                        </a:rPr>
                        <a:t>107</a:t>
                      </a:r>
                      <a:r>
                        <a:rPr sz="2200" spc="-30" dirty="0">
                          <a:latin typeface="Microsoft JhengHei"/>
                          <a:cs typeface="Microsoft JhengHei"/>
                        </a:rPr>
                        <a:t>學年度起納入正式升學管道（單招）</a:t>
                      </a:r>
                      <a:r>
                        <a:rPr sz="2200" spc="-35" dirty="0">
                          <a:latin typeface="Microsoft JhengHei"/>
                          <a:cs typeface="Microsoft JhengHei"/>
                        </a:rPr>
                        <a:t>各大學向教育部申請少量名額。</a:t>
                      </a:r>
                      <a:endParaRPr sz="2200">
                        <a:latin typeface="Microsoft JhengHei"/>
                        <a:cs typeface="Microsoft JhengHei"/>
                      </a:endParaRPr>
                    </a:p>
                    <a:p>
                      <a:pPr marL="623570">
                        <a:lnSpc>
                          <a:spcPct val="100000"/>
                        </a:lnSpc>
                        <a:spcBef>
                          <a:spcPts val="880"/>
                        </a:spcBef>
                      </a:pPr>
                      <a:r>
                        <a:rPr sz="2200" spc="-35" dirty="0">
                          <a:latin typeface="Microsoft JhengHei"/>
                          <a:cs typeface="Microsoft JhengHei"/>
                        </a:rPr>
                        <a:t>特殊選才錄取生要特別注意以下事項：</a:t>
                      </a:r>
                      <a:endParaRPr sz="2200">
                        <a:latin typeface="Microsoft JhengHei"/>
                        <a:cs typeface="Microsoft JhengHei"/>
                      </a:endParaRPr>
                    </a:p>
                    <a:p>
                      <a:pPr marL="1080770" marR="152400" indent="-457200">
                        <a:lnSpc>
                          <a:spcPct val="150000"/>
                        </a:lnSpc>
                        <a:buClr>
                          <a:srgbClr val="16375E"/>
                        </a:buClr>
                        <a:buAutoNum type="arabicPeriod"/>
                        <a:tabLst>
                          <a:tab pos="1080770" algn="l"/>
                        </a:tabLst>
                      </a:pPr>
                      <a:r>
                        <a:rPr sz="2200" spc="-5" dirty="0">
                          <a:latin typeface="Microsoft JhengHei"/>
                          <a:cs typeface="Microsoft JhengHei"/>
                        </a:rPr>
                        <a:t>錄取生於放棄入學資格截止日後為多校系重複報到者，取消其特殊選</a:t>
                      </a:r>
                      <a:r>
                        <a:rPr sz="2200" spc="-35" dirty="0">
                          <a:latin typeface="Microsoft JhengHei"/>
                          <a:cs typeface="Microsoft JhengHei"/>
                        </a:rPr>
                        <a:t>才全部校系錄取資格。</a:t>
                      </a:r>
                      <a:endParaRPr sz="2200">
                        <a:latin typeface="Microsoft JhengHei"/>
                        <a:cs typeface="Microsoft JhengHei"/>
                      </a:endParaRPr>
                    </a:p>
                    <a:p>
                      <a:pPr marL="1080770" marR="152400" indent="-457200">
                        <a:lnSpc>
                          <a:spcPct val="150000"/>
                        </a:lnSpc>
                        <a:buClr>
                          <a:srgbClr val="16375E"/>
                        </a:buClr>
                        <a:buAutoNum type="arabicPeriod"/>
                        <a:tabLst>
                          <a:tab pos="1080770" algn="l"/>
                        </a:tabLst>
                      </a:pPr>
                      <a:r>
                        <a:rPr sz="2200" spc="-5" dirty="0">
                          <a:latin typeface="Microsoft JhengHei"/>
                          <a:cs typeface="Microsoft JhengHei"/>
                        </a:rPr>
                        <a:t>經此招生管道錄取後，須放棄錄取資格，方可參加繁星推薦、申請入</a:t>
                      </a:r>
                      <a:r>
                        <a:rPr sz="2200" spc="-35" dirty="0">
                          <a:latin typeface="Microsoft JhengHei"/>
                          <a:cs typeface="Microsoft JhengHei"/>
                        </a:rPr>
                        <a:t>學及分發入學等招生管道。</a:t>
                      </a:r>
                      <a:endParaRPr sz="2200">
                        <a:latin typeface="Microsoft JhengHei"/>
                        <a:cs typeface="Microsoft JhengHei"/>
                      </a:endParaRPr>
                    </a:p>
                  </a:txBody>
                  <a:tcPr marL="0" marR="0" marT="127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vector bubbles with question mark. question icons isolated on white. - 問號 幅插畫檔、美工圖案、卡通及圖標">
            <a:extLst>
              <a:ext uri="{FF2B5EF4-FFF2-40B4-BE49-F238E27FC236}">
                <a16:creationId xmlns:a16="http://schemas.microsoft.com/office/drawing/2014/main" id="{64ED6D0D-0CBC-09FA-3C2D-CE88020EF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" y="18473"/>
            <a:ext cx="1998779" cy="16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905000" y="686012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none" spc="-15" dirty="0" err="1">
                <a:solidFill>
                  <a:srgbClr val="000000"/>
                </a:solidFill>
                <a:latin typeface="Microsoft YaHei"/>
                <a:cs typeface="Microsoft YaHei"/>
              </a:rPr>
              <a:t>常見問題</a:t>
            </a:r>
            <a:endParaRPr sz="3600" dirty="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48867" y="1386916"/>
            <a:ext cx="10347325" cy="4833620"/>
          </a:xfrm>
          <a:custGeom>
            <a:avLst/>
            <a:gdLst/>
            <a:ahLst/>
            <a:cxnLst/>
            <a:rect l="l" t="t" r="r" b="b"/>
            <a:pathLst>
              <a:path w="10347325" h="4833620">
                <a:moveTo>
                  <a:pt x="10347261" y="0"/>
                </a:moveTo>
                <a:lnTo>
                  <a:pt x="0" y="0"/>
                </a:lnTo>
                <a:lnTo>
                  <a:pt x="0" y="4833137"/>
                </a:lnTo>
                <a:lnTo>
                  <a:pt x="10347261" y="4833137"/>
                </a:lnTo>
                <a:lnTo>
                  <a:pt x="10347261" y="0"/>
                </a:lnTo>
                <a:close/>
              </a:path>
            </a:pathLst>
          </a:custGeom>
          <a:solidFill>
            <a:srgbClr val="C6E07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76172" y="1642529"/>
            <a:ext cx="9664700" cy="947419"/>
          </a:xfrm>
          <a:custGeom>
            <a:avLst/>
            <a:gdLst/>
            <a:ahLst/>
            <a:cxnLst/>
            <a:rect l="l" t="t" r="r" b="b"/>
            <a:pathLst>
              <a:path w="9664700" h="947419">
                <a:moveTo>
                  <a:pt x="9664357" y="0"/>
                </a:moveTo>
                <a:lnTo>
                  <a:pt x="0" y="0"/>
                </a:lnTo>
                <a:lnTo>
                  <a:pt x="0" y="947216"/>
                </a:lnTo>
                <a:lnTo>
                  <a:pt x="9664357" y="947216"/>
                </a:lnTo>
                <a:lnTo>
                  <a:pt x="96643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76172" y="2985706"/>
            <a:ext cx="9664700" cy="2974975"/>
          </a:xfrm>
          <a:custGeom>
            <a:avLst/>
            <a:gdLst/>
            <a:ahLst/>
            <a:cxnLst/>
            <a:rect l="l" t="t" r="r" b="b"/>
            <a:pathLst>
              <a:path w="9664700" h="2974975">
                <a:moveTo>
                  <a:pt x="9664357" y="0"/>
                </a:moveTo>
                <a:lnTo>
                  <a:pt x="0" y="0"/>
                </a:lnTo>
                <a:lnTo>
                  <a:pt x="0" y="2974822"/>
                </a:lnTo>
                <a:lnTo>
                  <a:pt x="9664357" y="2974822"/>
                </a:lnTo>
                <a:lnTo>
                  <a:pt x="96643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1227175" y="1445260"/>
          <a:ext cx="9960610" cy="46247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60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2375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2375"/>
                        </a:spcBef>
                      </a:pPr>
                      <a:r>
                        <a:rPr sz="6600" b="1" baseline="18939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Q2</a:t>
                      </a:r>
                      <a:r>
                        <a:rPr sz="6600" b="1" spc="292" baseline="18939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35" dirty="0">
                          <a:latin typeface="Microsoft JhengHei"/>
                          <a:cs typeface="Microsoft JhengHei"/>
                        </a:rPr>
                        <a:t>如何得知「特殊選才」招生資訊?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301625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6E07E">
                        <a:alpha val="5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2154">
                <a:tc>
                  <a:txBody>
                    <a:bodyPr/>
                    <a:lstStyle/>
                    <a:p>
                      <a:pPr marL="318135">
                        <a:lnSpc>
                          <a:spcPts val="5130"/>
                        </a:lnSpc>
                        <a:spcBef>
                          <a:spcPts val="890"/>
                        </a:spcBef>
                      </a:pPr>
                      <a:r>
                        <a:rPr sz="4400" b="1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4400">
                        <a:latin typeface="Arial"/>
                        <a:cs typeface="Arial"/>
                      </a:endParaRPr>
                    </a:p>
                    <a:p>
                      <a:pPr marL="950594">
                        <a:lnSpc>
                          <a:spcPts val="2730"/>
                        </a:lnSpc>
                      </a:pPr>
                      <a:r>
                        <a:rPr sz="2400" spc="-5" dirty="0">
                          <a:solidFill>
                            <a:srgbClr val="0000FF"/>
                          </a:solidFill>
                          <a:latin typeface="Microsoft JhengHei"/>
                          <a:cs typeface="Microsoft JhengHei"/>
                        </a:rPr>
                        <a:t>教育部大學多元入學升學網 -</a:t>
                      </a:r>
                      <a:r>
                        <a:rPr sz="2400" b="1" u="heavy" spc="-204" dirty="0">
                          <a:solidFill>
                            <a:srgbClr val="6E8381"/>
                          </a:solidFill>
                          <a:uFill>
                            <a:solidFill>
                              <a:srgbClr val="6E8381"/>
                            </a:solidFill>
                          </a:u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2400" b="1" u="heavy" spc="-5" dirty="0">
                          <a:solidFill>
                            <a:srgbClr val="6E8381"/>
                          </a:solidFill>
                          <a:uFill>
                            <a:solidFill>
                              <a:srgbClr val="6E8381"/>
                            </a:solidFill>
                          </a:uFill>
                          <a:latin typeface="Microsoft JhengHei"/>
                          <a:cs typeface="Microsoft JhengHei"/>
                          <a:hlinkClick r:id="rId3"/>
                        </a:rPr>
                        <a:t>大學辦理特殊選才招生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  <a:p>
                      <a:pPr marL="950594" marR="772160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400" dirty="0">
                          <a:latin typeface="Microsoft JhengHei"/>
                          <a:cs typeface="Microsoft JhengHei"/>
                        </a:rPr>
                        <a:t>由教育部核定各校辦理計畫、公佈彙整資訊（</a:t>
                      </a:r>
                      <a:r>
                        <a:rPr sz="2400" spc="-10" dirty="0">
                          <a:latin typeface="Microsoft JhengHei"/>
                          <a:cs typeface="Microsoft JhengHei"/>
                        </a:rPr>
                        <a:t>招聯會網站也會</a:t>
                      </a:r>
                      <a:r>
                        <a:rPr sz="2400" dirty="0">
                          <a:latin typeface="Microsoft JhengHei"/>
                          <a:cs typeface="Microsoft JhengHei"/>
                        </a:rPr>
                        <a:t>同步周知）</a:t>
                      </a:r>
                      <a:r>
                        <a:rPr sz="2400" spc="-50" dirty="0">
                          <a:latin typeface="Microsoft JhengHei"/>
                          <a:cs typeface="Microsoft JhengHei"/>
                        </a:rPr>
                        <a:t>。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113030" marB="0">
                    <a:lnL w="762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vector bubbles with question mark. question icons isolated on white. - 問號 幅插畫檔、美工圖案、卡通及圖標">
            <a:extLst>
              <a:ext uri="{FF2B5EF4-FFF2-40B4-BE49-F238E27FC236}">
                <a16:creationId xmlns:a16="http://schemas.microsoft.com/office/drawing/2014/main" id="{1E38A8E8-5C50-2566-15F0-769A3108B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" y="18473"/>
            <a:ext cx="1998779" cy="16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981200" y="660400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none" spc="-15" dirty="0">
                <a:solidFill>
                  <a:srgbClr val="000000"/>
                </a:solidFill>
                <a:latin typeface="Microsoft YaHei"/>
                <a:cs typeface="Microsoft YaHei"/>
              </a:rPr>
              <a:t>常見問題</a:t>
            </a:r>
            <a:endParaRPr sz="3600" dirty="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21969" y="1386916"/>
            <a:ext cx="10374630" cy="4833620"/>
          </a:xfrm>
          <a:custGeom>
            <a:avLst/>
            <a:gdLst/>
            <a:ahLst/>
            <a:cxnLst/>
            <a:rect l="l" t="t" r="r" b="b"/>
            <a:pathLst>
              <a:path w="10374630" h="4833620">
                <a:moveTo>
                  <a:pt x="10374160" y="0"/>
                </a:moveTo>
                <a:lnTo>
                  <a:pt x="0" y="0"/>
                </a:lnTo>
                <a:lnTo>
                  <a:pt x="0" y="4833137"/>
                </a:lnTo>
                <a:lnTo>
                  <a:pt x="10374160" y="4833137"/>
                </a:lnTo>
                <a:lnTo>
                  <a:pt x="10374160" y="0"/>
                </a:lnTo>
                <a:close/>
              </a:path>
            </a:pathLst>
          </a:custGeom>
          <a:solidFill>
            <a:srgbClr val="C6E07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51051" y="1642529"/>
            <a:ext cx="9690100" cy="947419"/>
          </a:xfrm>
          <a:custGeom>
            <a:avLst/>
            <a:gdLst/>
            <a:ahLst/>
            <a:cxnLst/>
            <a:rect l="l" t="t" r="r" b="b"/>
            <a:pathLst>
              <a:path w="9690100" h="947419">
                <a:moveTo>
                  <a:pt x="9689477" y="0"/>
                </a:moveTo>
                <a:lnTo>
                  <a:pt x="0" y="0"/>
                </a:lnTo>
                <a:lnTo>
                  <a:pt x="0" y="947216"/>
                </a:lnTo>
                <a:lnTo>
                  <a:pt x="9689477" y="947216"/>
                </a:lnTo>
                <a:lnTo>
                  <a:pt x="9689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51051" y="2985706"/>
            <a:ext cx="9690100" cy="2974975"/>
          </a:xfrm>
          <a:custGeom>
            <a:avLst/>
            <a:gdLst/>
            <a:ahLst/>
            <a:cxnLst/>
            <a:rect l="l" t="t" r="r" b="b"/>
            <a:pathLst>
              <a:path w="9690100" h="2974975">
                <a:moveTo>
                  <a:pt x="9689477" y="0"/>
                </a:moveTo>
                <a:lnTo>
                  <a:pt x="0" y="0"/>
                </a:lnTo>
                <a:lnTo>
                  <a:pt x="0" y="2974822"/>
                </a:lnTo>
                <a:lnTo>
                  <a:pt x="9689477" y="2974822"/>
                </a:lnTo>
                <a:lnTo>
                  <a:pt x="96894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1201146" y="1445260"/>
          <a:ext cx="9986645" cy="462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9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6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2375"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44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Q3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56515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Microsoft JhengHei"/>
                          <a:cs typeface="Microsoft JhengHei"/>
                        </a:rPr>
                        <a:t>一定要參加學科能力測驗</a:t>
                      </a:r>
                      <a:r>
                        <a:rPr sz="2400" b="1" spc="-10" dirty="0">
                          <a:latin typeface="Microsoft JhengHei"/>
                          <a:cs typeface="Microsoft JhengHei"/>
                        </a:rPr>
                        <a:t>（X）</a:t>
                      </a:r>
                      <a:r>
                        <a:rPr sz="2400" b="1" spc="-25" dirty="0">
                          <a:latin typeface="Microsoft JhengHei"/>
                          <a:cs typeface="Microsoft JhengHei"/>
                        </a:rPr>
                        <a:t>嗎?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150495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6E07E">
                        <a:alpha val="5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273685">
                        <a:lnSpc>
                          <a:spcPts val="4635"/>
                        </a:lnSpc>
                        <a:spcBef>
                          <a:spcPts val="890"/>
                        </a:spcBef>
                      </a:pPr>
                      <a:r>
                        <a:rPr sz="4400" b="1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2465"/>
                        </a:lnSpc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Microsoft JhengHei"/>
                          <a:cs typeface="Microsoft JhengHei"/>
                        </a:rPr>
                        <a:t>視選擇的入學管道及校系而定</a:t>
                      </a: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，繁星推薦及申請入學除術科校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dirty="0">
                          <a:latin typeface="Microsoft JhengHei"/>
                          <a:cs typeface="Microsoft JhengHei"/>
                        </a:rPr>
                        <a:t>系可能不參採外，餘均參採學測成績。111</a:t>
                      </a:r>
                      <a:r>
                        <a:rPr sz="2400" spc="-10" dirty="0">
                          <a:latin typeface="Microsoft JhengHei"/>
                          <a:cs typeface="Microsoft JhengHei"/>
                        </a:rPr>
                        <a:t>學年度起分發入學管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道，大學校系除可以學測成績作為檢定外，亦可採計學測成績，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考生應於學測報名前，確認有意報考的校系是否使用學測成績。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492044"/>
            <a:ext cx="33940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4400" b="1" dirty="0">
                <a:solidFill>
                  <a:srgbClr val="00B05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入學考試</a:t>
            </a:r>
            <a:endParaRPr lang="zh-TW" altLang="zh-TW" sz="4400" b="1" dirty="0">
              <a:solidFill>
                <a:srgbClr val="00B05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589468" y="1524000"/>
            <a:ext cx="3681412" cy="2869512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FF00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學</a:t>
            </a: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科能力</a:t>
            </a:r>
            <a:r>
              <a:rPr lang="zh-TW" altLang="en-US" sz="3600" dirty="0">
                <a:solidFill>
                  <a:srgbClr val="FF00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測</a:t>
            </a: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驗</a:t>
            </a:r>
            <a:endParaRPr lang="en-US" altLang="zh-TW" sz="3600" dirty="0">
              <a:solidFill>
                <a:srgbClr val="00206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分科測驗</a:t>
            </a:r>
            <a:endParaRPr lang="en-US" altLang="zh-TW" sz="3600" dirty="0">
              <a:solidFill>
                <a:srgbClr val="00206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FF00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英</a:t>
            </a: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語</a:t>
            </a:r>
            <a:r>
              <a:rPr lang="zh-TW" altLang="en-US" sz="3600" dirty="0">
                <a:solidFill>
                  <a:srgbClr val="FF00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聽</a:t>
            </a: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力測驗檢定</a:t>
            </a:r>
            <a:r>
              <a:rPr lang="en-US" altLang="zh-TW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*2</a:t>
            </a:r>
          </a:p>
          <a:p>
            <a:pPr marL="609600" indent="-609600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（術科考試）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237265" y="1403649"/>
            <a:ext cx="3971032" cy="339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rgbClr val="FF00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rgbClr val="FF00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繁星推薦</a:t>
            </a:r>
          </a:p>
          <a:p>
            <a:pPr eaLnBrk="1" hangingPunct="1">
              <a:buFont typeface="Arial" panose="020B0604020202020204" pitchFamily="34" charset="0"/>
              <a:buAutoNum type="arabicPeriod"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個人申請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      </a:t>
            </a:r>
            <a:r>
              <a:rPr lang="zh-TW" altLang="en-US" sz="3600" dirty="0">
                <a:solidFill>
                  <a:srgbClr val="FF66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→大學申請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dirty="0">
                <a:solidFill>
                  <a:srgbClr val="FF6600"/>
                </a:solidFill>
                <a:latin typeface="華康墨字體" panose="040B0909000000000000" pitchFamily="81" charset="-120"/>
                <a:ea typeface="華康墨字體" panose="040B0909000000000000" pitchFamily="81" charset="-120"/>
              </a:rPr>
              <a:t>      </a:t>
            </a:r>
            <a:r>
              <a:rPr lang="zh-TW" altLang="en-US" sz="3600" dirty="0">
                <a:solidFill>
                  <a:srgbClr val="FF66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→科大申請</a:t>
            </a:r>
          </a:p>
          <a:p>
            <a:pPr eaLnBrk="1" hangingPunct="1">
              <a:buFont typeface="Arial" panose="020B0604020202020204" pitchFamily="34" charset="0"/>
              <a:buAutoNum type="arabicPeriod" startAt="3"/>
            </a:pPr>
            <a:r>
              <a:rPr lang="zh-TW" altLang="en-US" sz="3600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考試入學分發</a:t>
            </a:r>
          </a:p>
        </p:txBody>
      </p:sp>
      <p:sp>
        <p:nvSpPr>
          <p:cNvPr id="5125" name="Rectangle 2"/>
          <p:cNvSpPr txBox="1">
            <a:spLocks noChangeArrowheads="1"/>
          </p:cNvSpPr>
          <p:nvPr/>
        </p:nvSpPr>
        <p:spPr bwMode="auto">
          <a:xfrm>
            <a:off x="6168009" y="280584"/>
            <a:ext cx="35385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rgbClr val="FF00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rgbClr val="FF00FF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4400" b="1" dirty="0">
                <a:solidFill>
                  <a:srgbClr val="00B05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聯合招生管道</a:t>
            </a:r>
            <a:endParaRPr lang="zh-TW" altLang="zh-TW" sz="4400" b="1" dirty="0">
              <a:solidFill>
                <a:srgbClr val="00B05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" name="雲朵形 1"/>
          <p:cNvSpPr/>
          <p:nvPr/>
        </p:nvSpPr>
        <p:spPr>
          <a:xfrm>
            <a:off x="3085418" y="4876800"/>
            <a:ext cx="6165180" cy="1531360"/>
          </a:xfrm>
          <a:prstGeom prst="cloud">
            <a:avLst/>
          </a:prstGeom>
          <a:noFill/>
          <a:ln w="5715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由學校（教務處）統一報名，請注意</a:t>
            </a:r>
            <a:r>
              <a:rPr lang="zh-TW" altLang="en-US" sz="2400" dirty="0">
                <a:solidFill>
                  <a:srgbClr val="FF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校內</a:t>
            </a:r>
            <a:r>
              <a:rPr lang="zh-TW" altLang="en-US" sz="2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相關時程！！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" grpId="0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vector bubbles with question mark. question icons isolated on white. - 問號 幅插畫檔、美工圖案、卡通及圖標">
            <a:extLst>
              <a:ext uri="{FF2B5EF4-FFF2-40B4-BE49-F238E27FC236}">
                <a16:creationId xmlns:a16="http://schemas.microsoft.com/office/drawing/2014/main" id="{61870746-0056-E4DE-29BE-82DBD2418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" y="18473"/>
            <a:ext cx="1998779" cy="16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981200" y="672731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none" spc="-15" dirty="0">
                <a:solidFill>
                  <a:srgbClr val="000000"/>
                </a:solidFill>
                <a:latin typeface="Microsoft YaHei"/>
                <a:cs typeface="Microsoft YaHei"/>
              </a:rPr>
              <a:t>常見問題</a:t>
            </a:r>
            <a:endParaRPr sz="3600" dirty="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30935" y="1386916"/>
            <a:ext cx="10365740" cy="4833620"/>
          </a:xfrm>
          <a:custGeom>
            <a:avLst/>
            <a:gdLst/>
            <a:ahLst/>
            <a:cxnLst/>
            <a:rect l="l" t="t" r="r" b="b"/>
            <a:pathLst>
              <a:path w="10365740" h="4833620">
                <a:moveTo>
                  <a:pt x="10365193" y="0"/>
                </a:moveTo>
                <a:lnTo>
                  <a:pt x="0" y="0"/>
                </a:lnTo>
                <a:lnTo>
                  <a:pt x="0" y="4833137"/>
                </a:lnTo>
                <a:lnTo>
                  <a:pt x="10365193" y="4833137"/>
                </a:lnTo>
                <a:lnTo>
                  <a:pt x="10365193" y="0"/>
                </a:lnTo>
                <a:close/>
              </a:path>
            </a:pathLst>
          </a:custGeom>
          <a:solidFill>
            <a:srgbClr val="C6E07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59420" y="1642529"/>
            <a:ext cx="9681210" cy="947419"/>
          </a:xfrm>
          <a:custGeom>
            <a:avLst/>
            <a:gdLst/>
            <a:ahLst/>
            <a:cxnLst/>
            <a:rect l="l" t="t" r="r" b="b"/>
            <a:pathLst>
              <a:path w="9681210" h="947419">
                <a:moveTo>
                  <a:pt x="9681108" y="0"/>
                </a:moveTo>
                <a:lnTo>
                  <a:pt x="0" y="0"/>
                </a:lnTo>
                <a:lnTo>
                  <a:pt x="0" y="947216"/>
                </a:lnTo>
                <a:lnTo>
                  <a:pt x="9681108" y="947216"/>
                </a:lnTo>
                <a:lnTo>
                  <a:pt x="968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59420" y="2985706"/>
            <a:ext cx="9681210" cy="2974975"/>
          </a:xfrm>
          <a:custGeom>
            <a:avLst/>
            <a:gdLst/>
            <a:ahLst/>
            <a:cxnLst/>
            <a:rect l="l" t="t" r="r" b="b"/>
            <a:pathLst>
              <a:path w="9681210" h="2974975">
                <a:moveTo>
                  <a:pt x="9681108" y="0"/>
                </a:moveTo>
                <a:lnTo>
                  <a:pt x="0" y="0"/>
                </a:lnTo>
                <a:lnTo>
                  <a:pt x="0" y="2974822"/>
                </a:lnTo>
                <a:lnTo>
                  <a:pt x="9681108" y="2974822"/>
                </a:lnTo>
                <a:lnTo>
                  <a:pt x="968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1209827" y="1445260"/>
          <a:ext cx="9977120" cy="462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7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2375"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44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Q4</a:t>
                      </a:r>
                      <a:endParaRPr sz="4400" dirty="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marL="1644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dirty="0">
                          <a:latin typeface="Microsoft JhengHei"/>
                          <a:cs typeface="Microsoft JhengHei"/>
                        </a:rPr>
                        <a:t>考生怎麼知道要報考學科能力測驗</a:t>
                      </a:r>
                      <a:r>
                        <a:rPr sz="2400" b="1" spc="-10" dirty="0">
                          <a:latin typeface="Microsoft JhengHei"/>
                          <a:cs typeface="Microsoft JhengHei"/>
                        </a:rPr>
                        <a:t>（X）的哪些考科？</a:t>
                      </a:r>
                      <a:endParaRPr sz="24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4478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6E07E">
                        <a:alpha val="5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105">
                <a:tc>
                  <a:txBody>
                    <a:bodyPr/>
                    <a:lstStyle/>
                    <a:p>
                      <a:pPr marL="265430">
                        <a:lnSpc>
                          <a:spcPts val="4625"/>
                        </a:lnSpc>
                        <a:spcBef>
                          <a:spcPts val="890"/>
                        </a:spcBef>
                      </a:pPr>
                      <a:r>
                        <a:rPr sz="4400" b="1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2455"/>
                        </a:lnSpc>
                      </a:pP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參考各招生簡章之校系分則，查明有意報名、就讀的校系使用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哪些學測科目作為檢定、倍率篩選、採計及分發比序，就會知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0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spc="-5" dirty="0">
                          <a:latin typeface="Microsoft JhengHei"/>
                          <a:cs typeface="Microsoft JhengHei"/>
                        </a:rPr>
                        <a:t>道需要報考哪些學測考科。</a:t>
                      </a:r>
                      <a:endParaRPr sz="240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1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2400" dirty="0">
                          <a:latin typeface="Microsoft JhengHei"/>
                          <a:cs typeface="Microsoft JhengHei"/>
                        </a:rPr>
                        <a:t>不一定要報考所有考科，但也可6</a:t>
                      </a:r>
                      <a:r>
                        <a:rPr sz="2400" spc="-15" dirty="0">
                          <a:latin typeface="Microsoft JhengHei"/>
                          <a:cs typeface="Microsoft JhengHei"/>
                        </a:rPr>
                        <a:t>科全考。</a:t>
                      </a:r>
                      <a:endParaRPr sz="24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94615" marB="0">
                    <a:lnR w="76200">
                      <a:solidFill>
                        <a:srgbClr val="FFFFFF"/>
                      </a:solidFill>
                      <a:prstDash val="solid"/>
                    </a:lnR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vector bubbles with question mark. question icons isolated on white. - 問號 幅插畫檔、美工圖案、卡通及圖標">
            <a:extLst>
              <a:ext uri="{FF2B5EF4-FFF2-40B4-BE49-F238E27FC236}">
                <a16:creationId xmlns:a16="http://schemas.microsoft.com/office/drawing/2014/main" id="{61870746-0056-E4DE-29BE-82DBD2418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8" y="18473"/>
            <a:ext cx="1998779" cy="16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981200" y="672731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none" spc="-15" dirty="0">
                <a:solidFill>
                  <a:srgbClr val="000000"/>
                </a:solidFill>
                <a:latin typeface="Microsoft YaHei"/>
                <a:cs typeface="Microsoft YaHei"/>
              </a:rPr>
              <a:t>常見問題</a:t>
            </a:r>
            <a:endParaRPr sz="3600" dirty="0">
              <a:latin typeface="Microsoft YaHei"/>
              <a:cs typeface="Microsoft Ya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30935" y="1386916"/>
            <a:ext cx="10365740" cy="4833620"/>
          </a:xfrm>
          <a:custGeom>
            <a:avLst/>
            <a:gdLst/>
            <a:ahLst/>
            <a:cxnLst/>
            <a:rect l="l" t="t" r="r" b="b"/>
            <a:pathLst>
              <a:path w="10365740" h="4833620">
                <a:moveTo>
                  <a:pt x="10365193" y="0"/>
                </a:moveTo>
                <a:lnTo>
                  <a:pt x="0" y="0"/>
                </a:lnTo>
                <a:lnTo>
                  <a:pt x="0" y="4833137"/>
                </a:lnTo>
                <a:lnTo>
                  <a:pt x="10365193" y="4833137"/>
                </a:lnTo>
                <a:lnTo>
                  <a:pt x="10365193" y="0"/>
                </a:lnTo>
                <a:close/>
              </a:path>
            </a:pathLst>
          </a:custGeom>
          <a:solidFill>
            <a:srgbClr val="C6E07E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359420" y="1642529"/>
            <a:ext cx="9681210" cy="947419"/>
          </a:xfrm>
          <a:custGeom>
            <a:avLst/>
            <a:gdLst/>
            <a:ahLst/>
            <a:cxnLst/>
            <a:rect l="l" t="t" r="r" b="b"/>
            <a:pathLst>
              <a:path w="9681210" h="947419">
                <a:moveTo>
                  <a:pt x="9681108" y="0"/>
                </a:moveTo>
                <a:lnTo>
                  <a:pt x="0" y="0"/>
                </a:lnTo>
                <a:lnTo>
                  <a:pt x="0" y="947216"/>
                </a:lnTo>
                <a:lnTo>
                  <a:pt x="9681108" y="947216"/>
                </a:lnTo>
                <a:lnTo>
                  <a:pt x="968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59420" y="2985706"/>
            <a:ext cx="9681210" cy="2974975"/>
          </a:xfrm>
          <a:custGeom>
            <a:avLst/>
            <a:gdLst/>
            <a:ahLst/>
            <a:cxnLst/>
            <a:rect l="l" t="t" r="r" b="b"/>
            <a:pathLst>
              <a:path w="9681210" h="2974975">
                <a:moveTo>
                  <a:pt x="9681108" y="0"/>
                </a:moveTo>
                <a:lnTo>
                  <a:pt x="0" y="0"/>
                </a:lnTo>
                <a:lnTo>
                  <a:pt x="0" y="2974822"/>
                </a:lnTo>
                <a:lnTo>
                  <a:pt x="9681108" y="2974822"/>
                </a:lnTo>
                <a:lnTo>
                  <a:pt x="9681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641805"/>
              </p:ext>
            </p:extLst>
          </p:nvPr>
        </p:nvGraphicFramePr>
        <p:xfrm>
          <a:off x="1359420" y="1445260"/>
          <a:ext cx="9681210" cy="4233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92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2375">
                <a:tc>
                  <a:txBody>
                    <a:bodyPr/>
                    <a:lstStyle/>
                    <a:p>
                      <a:pPr marL="220979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lang="en-US" altLang="zh-TW" sz="4400" b="1" spc="-2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Q5</a:t>
                      </a:r>
                      <a:endParaRPr lang="en-US" altLang="zh-TW" sz="4400" dirty="0">
                        <a:latin typeface="Arial"/>
                        <a:cs typeface="Arial"/>
                      </a:endParaRPr>
                    </a:p>
                  </a:txBody>
                  <a:tcPr marL="0" marR="0" marT="94615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marL="1041400" marR="518159" indent="-872490">
                        <a:lnSpc>
                          <a:spcPct val="87800"/>
                        </a:lnSpc>
                        <a:spcBef>
                          <a:spcPts val="1190"/>
                        </a:spcBef>
                      </a:pPr>
                      <a:r>
                        <a:rPr lang="zh-TW" altLang="en-US" sz="2400" b="1" dirty="0">
                          <a:latin typeface="Microsoft JhengHei"/>
                          <a:cs typeface="Microsoft JhengHei"/>
                        </a:rPr>
                        <a:t>如果學測（</a:t>
                      </a:r>
                      <a:r>
                        <a:rPr lang="en-US" altLang="zh-TW" sz="2400" b="1" dirty="0">
                          <a:latin typeface="Microsoft JhengHei"/>
                          <a:cs typeface="Microsoft JhengHei"/>
                        </a:rPr>
                        <a:t>X</a:t>
                      </a:r>
                      <a:r>
                        <a:rPr lang="zh-TW" altLang="en-US" sz="2400" b="1" dirty="0">
                          <a:latin typeface="Microsoft JhengHei"/>
                          <a:cs typeface="Microsoft JhengHei"/>
                        </a:rPr>
                        <a:t>）</a:t>
                      </a:r>
                      <a:r>
                        <a:rPr lang="zh-TW" altLang="en-US" sz="2400" b="1" spc="-5" dirty="0">
                          <a:latin typeface="Microsoft JhengHei"/>
                          <a:cs typeface="Microsoft JhengHei"/>
                        </a:rPr>
                        <a:t>有一科為零級分，可以參加繁星推薦及申請</a:t>
                      </a:r>
                      <a:endParaRPr lang="en-US" altLang="zh-TW" sz="2400" b="1" spc="-5" dirty="0">
                        <a:latin typeface="Microsoft JhengHei"/>
                        <a:cs typeface="Microsoft JhengHei"/>
                      </a:endParaRPr>
                    </a:p>
                    <a:p>
                      <a:pPr marL="1041400" marR="518159" indent="-872490">
                        <a:lnSpc>
                          <a:spcPct val="87800"/>
                        </a:lnSpc>
                        <a:spcBef>
                          <a:spcPts val="1190"/>
                        </a:spcBef>
                      </a:pPr>
                      <a:r>
                        <a:rPr lang="zh-TW" altLang="en-US" sz="2400" b="1" spc="-5" dirty="0">
                          <a:latin typeface="Microsoft JhengHei"/>
                          <a:cs typeface="Microsoft JhengHei"/>
                        </a:rPr>
                        <a:t>入學</a:t>
                      </a:r>
                      <a:r>
                        <a:rPr lang="zh-TW" altLang="en-US" sz="2400" b="1" spc="-25" dirty="0">
                          <a:latin typeface="Microsoft JhengHei"/>
                          <a:cs typeface="Microsoft JhengHei"/>
                        </a:rPr>
                        <a:t>嗎？</a:t>
                      </a:r>
                      <a:endParaRPr lang="zh-TW" altLang="en-US" sz="24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144780" marB="0"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1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C6E07E">
                        <a:alpha val="59999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105">
                <a:tc>
                  <a:txBody>
                    <a:bodyPr/>
                    <a:lstStyle/>
                    <a:p>
                      <a:pPr marL="265430">
                        <a:lnSpc>
                          <a:spcPts val="4625"/>
                        </a:lnSpc>
                        <a:spcBef>
                          <a:spcPts val="890"/>
                        </a:spcBef>
                      </a:pPr>
                      <a:r>
                        <a:rPr sz="4400" b="1" spc="-5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4400" dirty="0">
                        <a:latin typeface="Arial"/>
                        <a:cs typeface="Arial"/>
                      </a:endParaRPr>
                    </a:p>
                  </a:txBody>
                  <a:tcPr marL="0" marR="0" marT="113030" marB="0">
                    <a:lnL w="76200">
                      <a:solidFill>
                        <a:srgbClr val="FFFFFF"/>
                      </a:solidFill>
                      <a:prstDash val="solid"/>
                    </a:lnL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FFFFFF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自</a:t>
                      </a:r>
                      <a:r>
                        <a:rPr kumimoji="0" lang="en-US" altLang="zh-TW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107</a:t>
                      </a:r>
                      <a:r>
                        <a:rPr kumimoji="0" lang="zh-TW" alt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學年度起，取消考生若有學測任一科為零級分不得參</a:t>
                      </a:r>
                      <a:endParaRPr kumimoji="0" lang="en-US" altLang="zh-TW" sz="2400" b="0" i="0" u="none" strike="noStrike" kern="1200" cap="none" spc="-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加分</a:t>
                      </a:r>
                      <a:r>
                        <a:rPr kumimoji="0" lang="zh-TW" alt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發比序</a:t>
                      </a:r>
                      <a:r>
                        <a:rPr kumimoji="0" lang="en-US" altLang="zh-TW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/</a:t>
                      </a:r>
                      <a:r>
                        <a:rPr kumimoji="0" lang="zh-TW" alt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第一階段篩選之規定。</a:t>
                      </a:r>
                      <a:endParaRPr kumimoji="0" lang="en-US" altLang="zh-TW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只要考生有意報名的校系所使用到的學測科目級分</a:t>
                      </a:r>
                      <a:r>
                        <a:rPr kumimoji="0" lang="zh-TW" alt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加總後</a:t>
                      </a:r>
                      <a:endParaRPr kumimoji="0" lang="en-US" altLang="zh-TW" sz="2400" b="0" i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-1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不為零</a:t>
                      </a:r>
                      <a:r>
                        <a:rPr kumimoji="0" lang="zh-TW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級分</a:t>
                      </a:r>
                      <a:r>
                        <a:rPr kumimoji="0" lang="zh-TW" alt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就可以參加該管道招生，但是若校系訂為檢定</a:t>
                      </a:r>
                      <a:endParaRPr kumimoji="0" lang="en-US" altLang="zh-TW" sz="2400" b="0" i="0" u="none" strike="noStrike" kern="1200" cap="none" spc="-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之學測科目為零分的話，將無法通過檢定，也就無法參加</a:t>
                      </a:r>
                      <a:endParaRPr kumimoji="0" lang="en-US" altLang="zh-TW" sz="2400" b="0" i="0" u="none" strike="noStrike" kern="1200" cap="none" spc="-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  <a:p>
                      <a:pPr marL="1059180" marR="490855" lvl="0" indent="-716280" algn="l" defTabSz="457200" rtl="0" eaLnBrk="1" fontAlgn="auto" latinLnBrk="0" hangingPunct="1">
                        <a:lnSpc>
                          <a:spcPct val="87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059180" algn="l"/>
                        </a:tabLst>
                        <a:defRPr/>
                      </a:pPr>
                      <a:r>
                        <a:rPr kumimoji="0" lang="zh-TW" altLang="en-US" sz="2400" b="0" i="0" u="none" strike="noStrike" kern="1200" cap="none" spc="-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JhengHei"/>
                          <a:ea typeface="微軟正黑體" panose="020B0604030504040204" pitchFamily="34" charset="-120"/>
                          <a:cs typeface="Microsoft JhengHei"/>
                        </a:rPr>
                        <a:t>繁星推薦分發比序或申請入學第一階段之倍率篩選。</a:t>
                      </a:r>
                      <a:endParaRPr kumimoji="0" lang="zh-TW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icrosoft JhengHei"/>
                        <a:ea typeface="微軟正黑體" panose="020B0604030504040204" pitchFamily="34" charset="-120"/>
                        <a:cs typeface="Microsoft JhengHei"/>
                      </a:endParaRPr>
                    </a:p>
                  </a:txBody>
                  <a:tcPr marL="0" marR="0" marT="0" marB="0">
                    <a:lnR w="76200">
                      <a:solidFill>
                        <a:srgbClr val="FFFFFF"/>
                      </a:solidFill>
                      <a:prstDash val="solid"/>
                    </a:ln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9387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rgbClr val="FF0066"/>
                </a:solidFill>
                <a:ea typeface="標楷體" panose="03000509000000000000" pitchFamily="65" charset="-120"/>
              </a:rPr>
              <a:t>重要網站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811524" y="1484784"/>
            <a:ext cx="856895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rgbClr val="FF00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rgbClr val="FF00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35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聖心校網→教務處→註冊組→升學訊息</a:t>
            </a:r>
            <a:endParaRPr lang="en-US" altLang="zh-TW" sz="35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35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聖心校網→教務處→註冊組→考試簡章</a:t>
            </a:r>
            <a:endParaRPr lang="en-US" altLang="zh-TW" sz="35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35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聖心校網→輔導處→升學專區→高中部升學區（</a:t>
            </a:r>
            <a:r>
              <a:rPr lang="en-US" altLang="zh-TW" sz="35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116</a:t>
            </a:r>
            <a:r>
              <a:rPr lang="zh-TW" altLang="en-US" sz="35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年）</a:t>
            </a:r>
            <a:endParaRPr lang="en-US" altLang="zh-TW" sz="35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請參閱家長日線上手冊內容</a:t>
            </a:r>
            <a:endParaRPr lang="en-US" altLang="zh-TW" sz="35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150000"/>
              </a:lnSpc>
              <a:buFont typeface="+mj-lt"/>
              <a:buAutoNum type="arabicPeriod"/>
              <a:defRPr/>
            </a:pPr>
            <a:endParaRPr lang="en-US" altLang="zh-TW" sz="35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zh-TW" sz="3600" dirty="0">
              <a:solidFill>
                <a:srgbClr val="7030A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altLang="zh-TW" sz="3600" dirty="0">
              <a:solidFill>
                <a:srgbClr val="7030A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solidFill>
                  <a:srgbClr val="FF0066"/>
                </a:solidFill>
                <a:ea typeface="標楷體" panose="03000509000000000000" pitchFamily="65" charset="-120"/>
              </a:rPr>
              <a:t>重要網站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0" y="1556792"/>
            <a:ext cx="979849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rgbClr val="FF00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rgbClr val="FF00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AutoNum type="arabicPeriod"/>
              <a:defRPr/>
            </a:pP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大學入學考試中心</a:t>
            </a:r>
            <a:r>
              <a:rPr lang="zh-TW" altLang="en-US" dirty="0">
                <a:latin typeface="+mn-ea"/>
              </a:rPr>
              <a:t>（英聽、學測、分科測驗）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https://www.ceec.edu.tw/</a:t>
            </a: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marL="742950" indent="-742950" eaLnBrk="1" hangingPunct="1">
              <a:lnSpc>
                <a:spcPct val="90000"/>
              </a:lnSpc>
              <a:buAutoNum type="arabicPeriod" startAt="2"/>
              <a:defRPr/>
            </a:pP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大學術科考試委員會聯合會：</a:t>
            </a:r>
            <a:r>
              <a:rPr lang="en-US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http://www.cape.edu.tw/</a:t>
            </a:r>
            <a:endParaRPr lang="en-US" altLang="zh-TW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90000"/>
              </a:lnSpc>
              <a:buAutoNum type="arabicPeriod" startAt="2"/>
              <a:defRPr/>
            </a:pPr>
            <a:r>
              <a:rPr lang="zh-TW" altLang="zh-TW" dirty="0">
                <a:solidFill>
                  <a:srgbClr val="800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大學甄選委員會</a:t>
            </a:r>
            <a:r>
              <a:rPr lang="zh-TW" altLang="zh-TW" dirty="0"/>
              <a:t>（繁星推薦</a:t>
            </a:r>
            <a:r>
              <a:rPr lang="en-US" altLang="zh-TW" dirty="0"/>
              <a:t>+</a:t>
            </a:r>
            <a:r>
              <a:rPr lang="zh-TW" altLang="zh-TW" dirty="0"/>
              <a:t>個人申請）：</a:t>
            </a:r>
            <a:r>
              <a:rPr lang="en-US" altLang="zh-TW" u="sng" dirty="0"/>
              <a:t> </a:t>
            </a:r>
            <a:r>
              <a:rPr lang="en-US" altLang="zh-TW" u="sng" dirty="0">
                <a:hlinkClick r:id="rId5"/>
              </a:rPr>
              <a:t>https://www.cac.edu.tw/cacportal/index.php</a:t>
            </a:r>
            <a:r>
              <a:rPr lang="zh-TW" altLang="en-US" u="sng" dirty="0"/>
              <a:t> </a:t>
            </a:r>
            <a:endParaRPr lang="en-US" altLang="zh-TW" u="sng" dirty="0"/>
          </a:p>
          <a:p>
            <a:pPr marL="742950" indent="-742950" eaLnBrk="1" hangingPunct="1">
              <a:lnSpc>
                <a:spcPct val="90000"/>
              </a:lnSpc>
              <a:buAutoNum type="arabicPeriod" startAt="2"/>
              <a:defRPr/>
            </a:pPr>
            <a:r>
              <a:rPr lang="zh-TW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大學考試入學分發委員會：</a:t>
            </a:r>
            <a:r>
              <a:rPr lang="en-US" altLang="zh-TW" u="sng" dirty="0">
                <a:hlinkClick r:id="rId6"/>
              </a:rPr>
              <a:t>www.uac.edu.tw</a:t>
            </a:r>
            <a:endParaRPr lang="en-US" altLang="zh-TW" u="sng" dirty="0"/>
          </a:p>
          <a:p>
            <a:pPr marL="742950" indent="-742950" eaLnBrk="1" hangingPunct="1">
              <a:lnSpc>
                <a:spcPct val="90000"/>
              </a:lnSpc>
              <a:buAutoNum type="arabicPeriod" startAt="2"/>
              <a:defRPr/>
            </a:pPr>
            <a:r>
              <a:rPr lang="zh-TW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大學招生委員會聯合會：</a:t>
            </a:r>
            <a:r>
              <a:rPr lang="en-US" altLang="zh-TW" u="sng" dirty="0">
                <a:hlinkClick r:id="rId7"/>
              </a:rPr>
              <a:t>https://www.jbcrc.edu.tw/</a:t>
            </a:r>
            <a:r>
              <a:rPr lang="zh-TW" altLang="en-US" u="sng" dirty="0"/>
              <a:t> </a:t>
            </a:r>
            <a:endParaRPr lang="en-US" altLang="zh-TW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 eaLnBrk="1" hangingPunct="1">
              <a:lnSpc>
                <a:spcPct val="90000"/>
              </a:lnSpc>
              <a:buAutoNum type="arabicPeriod" startAt="2"/>
              <a:defRPr/>
            </a:pPr>
            <a:endParaRPr lang="en-US" altLang="zh-TW" sz="28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74367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6F1F06-6412-4E77-805A-824F4CE2F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C5D9E8-4EF3-4CB3-AA7F-5DFA0BE36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科技校院四年制申請入學聯合招生：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https://www.jctv.ntut.edu.tw/caac/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3200" dirty="0"/>
          </a:p>
          <a:p>
            <a:pPr marL="0" indent="0">
              <a:buNone/>
            </a:pP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大學多元入學升學網：  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http://nsdua.moe.edu.tw/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3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IOH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開放個人經驗平台：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https://ioh.tw/</a:t>
            </a:r>
            <a:endParaRPr lang="en-US" altLang="zh-TW" sz="3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大專校校務資訊公開平臺：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https://udb.moe.edu.tw/udata/Index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507059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校內諮詢管道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16290" y="1628801"/>
            <a:ext cx="8363272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zh-TW" altLang="en-US" sz="3200" b="1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教務處</a:t>
            </a:r>
            <a:endParaRPr lang="en-US" altLang="zh-TW" sz="3200" b="1" dirty="0">
              <a:solidFill>
                <a:srgbClr val="7030A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考試、入學管道報名：張組長（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#106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r>
              <a:rPr lang="zh-TW" altLang="en-US" sz="3200" b="1" dirty="0">
                <a:solidFill>
                  <a:srgbClr val="7030A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輔導處</a:t>
            </a:r>
            <a:endParaRPr lang="en-US" altLang="zh-TW" sz="3200" b="1" dirty="0">
              <a:solidFill>
                <a:srgbClr val="7030A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選填志願輔導：蔡淑君主任（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#123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pPr marL="0" indent="0">
              <a:buNone/>
              <a:defRPr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EC455E-B582-345E-0CBF-2B659720D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線上媒體 3" title="佐藤二朗、受験生の父親役好演　坂元愛登が息子役　「カロリーメイト」受験生応援CM第12弾「いちばんの味方」編＋メーキング">
            <a:hlinkClick r:id="" action="ppaction://media"/>
            <a:extLst>
              <a:ext uri="{FF2B5EF4-FFF2-40B4-BE49-F238E27FC236}">
                <a16:creationId xmlns:a16="http://schemas.microsoft.com/office/drawing/2014/main" id="{120DBE37-5097-6540-84EF-5626D8F8CA6C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0041" y="1223963"/>
            <a:ext cx="8891918" cy="502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400" y="2839720"/>
            <a:ext cx="8596668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225" dirty="0"/>
              <a:t>謝謝聆</a:t>
            </a:r>
            <a:r>
              <a:rPr spc="220" dirty="0"/>
              <a:t>聽</a:t>
            </a:r>
            <a:r>
              <a:rPr spc="1030" dirty="0"/>
              <a:t>!!</a:t>
            </a:r>
          </a:p>
        </p:txBody>
      </p:sp>
      <p:grpSp>
        <p:nvGrpSpPr>
          <p:cNvPr id="6" name="object 6"/>
          <p:cNvGrpSpPr/>
          <p:nvPr/>
        </p:nvGrpSpPr>
        <p:grpSpPr>
          <a:xfrm flipV="1">
            <a:off x="3236890" y="3886200"/>
            <a:ext cx="6592910" cy="76199"/>
            <a:chOff x="7622793" y="3713734"/>
            <a:chExt cx="3809365" cy="58419"/>
          </a:xfrm>
        </p:grpSpPr>
        <p:sp>
          <p:nvSpPr>
            <p:cNvPr id="7" name="object 7"/>
            <p:cNvSpPr/>
            <p:nvPr/>
          </p:nvSpPr>
          <p:spPr>
            <a:xfrm>
              <a:off x="7629143" y="3720084"/>
              <a:ext cx="3796665" cy="45720"/>
            </a:xfrm>
            <a:custGeom>
              <a:avLst/>
              <a:gdLst/>
              <a:ahLst/>
              <a:cxnLst/>
              <a:rect l="l" t="t" r="r" b="b"/>
              <a:pathLst>
                <a:path w="3796665" h="45720">
                  <a:moveTo>
                    <a:pt x="3796284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3796284" y="45719"/>
                  </a:lnTo>
                  <a:lnTo>
                    <a:pt x="3796284" y="0"/>
                  </a:lnTo>
                  <a:close/>
                </a:path>
              </a:pathLst>
            </a:custGeom>
            <a:solidFill>
              <a:srgbClr val="F8C6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9143" y="3720084"/>
              <a:ext cx="3796665" cy="45720"/>
            </a:xfrm>
            <a:custGeom>
              <a:avLst/>
              <a:gdLst/>
              <a:ahLst/>
              <a:cxnLst/>
              <a:rect l="l" t="t" r="r" b="b"/>
              <a:pathLst>
                <a:path w="3796665" h="45720">
                  <a:moveTo>
                    <a:pt x="0" y="45719"/>
                  </a:moveTo>
                  <a:lnTo>
                    <a:pt x="3796284" y="45719"/>
                  </a:lnTo>
                  <a:lnTo>
                    <a:pt x="3796284" y="0"/>
                  </a:lnTo>
                  <a:lnTo>
                    <a:pt x="0" y="0"/>
                  </a:lnTo>
                  <a:lnTo>
                    <a:pt x="0" y="45719"/>
                  </a:lnTo>
                  <a:close/>
                </a:path>
              </a:pathLst>
            </a:custGeom>
            <a:ln w="12699">
              <a:solidFill>
                <a:srgbClr val="F8C6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7604" y="60960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00B05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獨立招生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94384" y="1640096"/>
            <a:ext cx="8003232" cy="3160504"/>
          </a:xfrm>
        </p:spPr>
        <p:txBody>
          <a:bodyPr/>
          <a:lstStyle/>
          <a:p>
            <a:r>
              <a:rPr lang="zh-TW" altLang="en-US" sz="3200" b="1" dirty="0">
                <a:solidFill>
                  <a:srgbClr val="FF0066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特殊選才</a:t>
            </a:r>
            <a:endParaRPr lang="en-US" altLang="zh-TW" sz="3200" dirty="0">
              <a:solidFill>
                <a:srgbClr val="FF660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  <a:p>
            <a:r>
              <a:rPr lang="zh-TW" altLang="en-US" sz="3200" dirty="0">
                <a:solidFill>
                  <a:srgbClr val="FF66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獨立</a:t>
            </a:r>
            <a:r>
              <a:rPr lang="zh-TW" altLang="en-US" sz="3200" b="1" dirty="0">
                <a:solidFill>
                  <a:srgbClr val="FF66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招生學校：</a:t>
            </a:r>
            <a:r>
              <a:rPr lang="zh-TW" altLang="en-US" sz="3200" b="1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北藝大、軍校、警校等</a:t>
            </a:r>
            <a:endParaRPr lang="en-US" altLang="zh-TW" sz="3200" b="1" dirty="0">
              <a:solidFill>
                <a:srgbClr val="002060"/>
              </a:solidFill>
              <a:latin typeface="華康少女文字W7" panose="040F0709000000000000" pitchFamily="81" charset="-120"/>
              <a:ea typeface="華康少女文字W7" panose="040F0709000000000000" pitchFamily="81" charset="-120"/>
            </a:endParaRPr>
          </a:p>
          <a:p>
            <a:r>
              <a:rPr lang="zh-TW" altLang="en-US" sz="3200" b="1" dirty="0">
                <a:solidFill>
                  <a:srgbClr val="00206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公私立大學、技專校院</a:t>
            </a:r>
            <a:r>
              <a:rPr lang="zh-TW" altLang="en-US" sz="3200" b="1" dirty="0">
                <a:solidFill>
                  <a:srgbClr val="FF6600"/>
                </a:solidFill>
                <a:latin typeface="華康少女文字W7" panose="040F0709000000000000" pitchFamily="81" charset="-120"/>
                <a:ea typeface="華康少女文字W7" panose="040F0709000000000000" pitchFamily="81" charset="-120"/>
              </a:rPr>
              <a:t>進修推廣部</a:t>
            </a:r>
          </a:p>
        </p:txBody>
      </p:sp>
      <p:sp>
        <p:nvSpPr>
          <p:cNvPr id="4" name="雲朵形 3"/>
          <p:cNvSpPr/>
          <p:nvPr/>
        </p:nvSpPr>
        <p:spPr>
          <a:xfrm>
            <a:off x="4045620" y="3962400"/>
            <a:ext cx="6165180" cy="1901413"/>
          </a:xfrm>
          <a:prstGeom prst="cloud">
            <a:avLst/>
          </a:prstGeom>
          <a:noFill/>
          <a:ln w="5715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80008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由考生自行注意相關訊息與報名申請，如有任何問題，請輔導處協助。</a:t>
            </a:r>
          </a:p>
        </p:txBody>
      </p:sp>
    </p:spTree>
    <p:extLst>
      <p:ext uri="{BB962C8B-B14F-4D97-AF65-F5344CB8AC3E}">
        <p14:creationId xmlns:p14="http://schemas.microsoft.com/office/powerpoint/2010/main" val="121622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09800" y="2039505"/>
            <a:ext cx="7772400" cy="92333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TW" altLang="en-US" sz="8000" dirty="0">
                <a:solidFill>
                  <a:srgbClr val="FF0066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特殊選才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895600" y="3657600"/>
            <a:ext cx="6400800" cy="1295400"/>
          </a:xfrm>
        </p:spPr>
        <p:txBody>
          <a:bodyPr>
            <a:noAutofit/>
          </a:bodyPr>
          <a:lstStyle/>
          <a:p>
            <a:r>
              <a:rPr lang="zh-TW" altLang="en-US" sz="4000" dirty="0"/>
              <a:t>（各校獨招，需自行報名）</a:t>
            </a:r>
          </a:p>
        </p:txBody>
      </p:sp>
    </p:spTree>
    <p:extLst>
      <p:ext uri="{BB962C8B-B14F-4D97-AF65-F5344CB8AC3E}">
        <p14:creationId xmlns:p14="http://schemas.microsoft.com/office/powerpoint/2010/main" val="1017581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D5966BE-0C01-AAEC-6F79-38E9FB6AC3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0" t="18334" r="44375" b="6667"/>
          <a:stretch/>
        </p:blipFill>
        <p:spPr>
          <a:xfrm>
            <a:off x="2362200" y="0"/>
            <a:ext cx="5943600" cy="6858000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1A7A1031-7D00-4033-88C7-CE0BBA5C1EAA}"/>
              </a:ext>
            </a:extLst>
          </p:cNvPr>
          <p:cNvSpPr/>
          <p:nvPr/>
        </p:nvSpPr>
        <p:spPr>
          <a:xfrm>
            <a:off x="4800600" y="457200"/>
            <a:ext cx="2057400" cy="304800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5028835B-A002-4686-9DE7-93CD965CB117}"/>
              </a:ext>
            </a:extLst>
          </p:cNvPr>
          <p:cNvSpPr/>
          <p:nvPr/>
        </p:nvSpPr>
        <p:spPr>
          <a:xfrm>
            <a:off x="3672811" y="2438400"/>
            <a:ext cx="4495800" cy="381000"/>
          </a:xfrm>
          <a:prstGeom prst="roundRect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88567203-EDB6-D5A0-B4E2-ADA6CC896C4C}"/>
              </a:ext>
            </a:extLst>
          </p:cNvPr>
          <p:cNvCxnSpPr/>
          <p:nvPr/>
        </p:nvCxnSpPr>
        <p:spPr>
          <a:xfrm>
            <a:off x="3863311" y="5638800"/>
            <a:ext cx="4114800" cy="0"/>
          </a:xfrm>
          <a:prstGeom prst="line">
            <a:avLst/>
          </a:prstGeom>
          <a:ln w="317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6499954-7394-98CC-8F4D-229DB3B4926B}"/>
              </a:ext>
            </a:extLst>
          </p:cNvPr>
          <p:cNvCxnSpPr>
            <a:cxnSpLocks/>
          </p:cNvCxnSpPr>
          <p:nvPr/>
        </p:nvCxnSpPr>
        <p:spPr>
          <a:xfrm>
            <a:off x="3863311" y="5791200"/>
            <a:ext cx="999836" cy="0"/>
          </a:xfrm>
          <a:prstGeom prst="line">
            <a:avLst/>
          </a:prstGeom>
          <a:ln w="3175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638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E5FE1D8-BEA0-6758-6B68-42DAECA236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75" t="25974" r="43125" b="6666"/>
          <a:stretch/>
        </p:blipFill>
        <p:spPr>
          <a:xfrm>
            <a:off x="2514600" y="0"/>
            <a:ext cx="6324600" cy="684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9384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15914</TotalTime>
  <Words>3068</Words>
  <Application>Microsoft Office PowerPoint</Application>
  <PresentationFormat>寬螢幕</PresentationFormat>
  <Paragraphs>780</Paragraphs>
  <Slides>57</Slides>
  <Notes>23</Notes>
  <HiddenSlides>0</HiddenSlides>
  <MMClips>1</MMClips>
  <ScaleCrop>false</ScaleCrop>
  <HeadingPairs>
    <vt:vector size="6" baseType="variant">
      <vt:variant>
        <vt:lpstr>使用字型</vt:lpstr>
      </vt:variant>
      <vt:variant>
        <vt:i4>19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57</vt:i4>
      </vt:variant>
    </vt:vector>
  </HeadingPairs>
  <TitlesOfParts>
    <vt:vector size="77" baseType="lpstr">
      <vt:lpstr>Arial MT</vt:lpstr>
      <vt:lpstr>Microsoft YaHei</vt:lpstr>
      <vt:lpstr>Noto Sans CJK HK</vt:lpstr>
      <vt:lpstr>UKIJ CJK</vt:lpstr>
      <vt:lpstr>華康中圓體</vt:lpstr>
      <vt:lpstr>華康少女文字W7</vt:lpstr>
      <vt:lpstr>華康墨字體</vt:lpstr>
      <vt:lpstr>華康標楷體</vt:lpstr>
      <vt:lpstr>Microsoft JhengHei</vt:lpstr>
      <vt:lpstr>PMingLiU-ExtB</vt:lpstr>
      <vt:lpstr>標楷體</vt:lpstr>
      <vt:lpstr>Aptos</vt:lpstr>
      <vt:lpstr>Arial</vt:lpstr>
      <vt:lpstr>Calibri</vt:lpstr>
      <vt:lpstr>Microsoft Sans Serif</vt:lpstr>
      <vt:lpstr>Times New Roman</vt:lpstr>
      <vt:lpstr>Trebuchet MS</vt:lpstr>
      <vt:lpstr>Wingdings</vt:lpstr>
      <vt:lpstr>Wingdings 3</vt:lpstr>
      <vt:lpstr>多面向</vt:lpstr>
      <vt:lpstr>大學多元入學方案說明</vt:lpstr>
      <vt:lpstr>主要招生管道</vt:lpstr>
      <vt:lpstr>多資料參採</vt:lpstr>
      <vt:lpstr>PowerPoint 簡報</vt:lpstr>
      <vt:lpstr>入學考試</vt:lpstr>
      <vt:lpstr>獨立招生</vt:lpstr>
      <vt:lpstr>特殊選才</vt:lpstr>
      <vt:lpstr>PowerPoint 簡報</vt:lpstr>
      <vt:lpstr>PowerPoint 簡報</vt:lpstr>
      <vt:lpstr>PowerPoint 簡報</vt:lpstr>
      <vt:lpstr>PowerPoint 簡報</vt:lpstr>
      <vt:lpstr>PowerPoint 簡報</vt:lpstr>
      <vt:lpstr>繁星推薦入學簡圖</vt:lpstr>
      <vt:lpstr>推薦條件</vt:lpstr>
      <vt:lpstr>校內繁星推薦登記</vt:lpstr>
      <vt:lpstr>PowerPoint 簡報</vt:lpstr>
      <vt:lpstr>PowerPoint 簡報</vt:lpstr>
      <vt:lpstr>繁星推薦分發(篩選)規則說明(1)</vt:lpstr>
      <vt:lpstr>繁星推薦分發(篩選)規則說明(2)</vt:lpstr>
      <vt:lpstr>繁星推薦分發錄取(通過篩選)注意事項</vt:lpstr>
      <vt:lpstr>PowerPoint 簡報</vt:lpstr>
      <vt:lpstr>PowerPoint 簡報</vt:lpstr>
      <vt:lpstr>申請條件</vt:lpstr>
      <vt:lpstr>申請階段</vt:lpstr>
      <vt:lpstr>申請入學第一階段篩選規則說明(1)</vt:lpstr>
      <vt:lpstr>申請入學第一階段篩選規則說明(2)</vt:lpstr>
      <vt:lpstr>申請入學第一階段篩選規則說明(3)</vt:lpstr>
      <vt:lpstr>申請入學第一階段篩選規則說明(4)</vt:lpstr>
      <vt:lpstr>申請入學審查資料繳交流程</vt:lpstr>
      <vt:lpstr>就讀志願序網路登記</vt:lpstr>
      <vt:lpstr>PowerPoint 簡報</vt:lpstr>
      <vt:lpstr>PowerPoint 簡報</vt:lpstr>
      <vt:lpstr>PowerPoint 簡報</vt:lpstr>
      <vt:lpstr>PowerPoint 簡報</vt:lpstr>
      <vt:lpstr>申請條件</vt:lpstr>
      <vt:lpstr>申請階段</vt:lpstr>
      <vt:lpstr>分發錄取</vt:lpstr>
      <vt:lpstr>PowerPoint 簡報</vt:lpstr>
      <vt:lpstr>PowerPoint 簡報</vt:lpstr>
      <vt:lpstr>PowerPoint 簡報</vt:lpstr>
      <vt:lpstr>111-115分發統計</vt:lpstr>
      <vt:lpstr>111-115分發招生名額表</vt:lpstr>
      <vt:lpstr>大學分發入學作業時程</vt:lpstr>
      <vt:lpstr>116學年度分發入學參採原則</vt:lpstr>
      <vt:lpstr>115學年度分發入學系組參採資料</vt:lpstr>
      <vt:lpstr>PowerPoint 簡報</vt:lpstr>
      <vt:lpstr>常見問題</vt:lpstr>
      <vt:lpstr>常見問題</vt:lpstr>
      <vt:lpstr>常見問題</vt:lpstr>
      <vt:lpstr>常見問題</vt:lpstr>
      <vt:lpstr>常見問題</vt:lpstr>
      <vt:lpstr>重要網站</vt:lpstr>
      <vt:lpstr>重要網站</vt:lpstr>
      <vt:lpstr>PowerPoint 簡報</vt:lpstr>
      <vt:lpstr>校內諮詢管道</vt:lpstr>
      <vt:lpstr>PowerPoint 簡報</vt:lpstr>
      <vt:lpstr>謝謝聆聽!!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user</cp:lastModifiedBy>
  <cp:revision>81</cp:revision>
  <dcterms:created xsi:type="dcterms:W3CDTF">2023-09-04T02:39:51Z</dcterms:created>
  <dcterms:modified xsi:type="dcterms:W3CDTF">2026-09-10T06:27:23Z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2023-09-04T00:00:00Z</vt:filetime>
  </property>
</Properties>
</file>