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notesMasterIdLst>
    <p:notesMasterId r:id="rId32"/>
  </p:notesMasterIdLst>
  <p:sldIdLst>
    <p:sldId id="256" r:id="rId2"/>
    <p:sldId id="289" r:id="rId3"/>
    <p:sldId id="315" r:id="rId4"/>
    <p:sldId id="335" r:id="rId5"/>
    <p:sldId id="316" r:id="rId6"/>
    <p:sldId id="317" r:id="rId7"/>
    <p:sldId id="337" r:id="rId8"/>
    <p:sldId id="339" r:id="rId9"/>
    <p:sldId id="319" r:id="rId10"/>
    <p:sldId id="326" r:id="rId11"/>
    <p:sldId id="318" r:id="rId12"/>
    <p:sldId id="320" r:id="rId13"/>
    <p:sldId id="323" r:id="rId14"/>
    <p:sldId id="340" r:id="rId15"/>
    <p:sldId id="274" r:id="rId16"/>
    <p:sldId id="336" r:id="rId17"/>
    <p:sldId id="341" r:id="rId18"/>
    <p:sldId id="342" r:id="rId19"/>
    <p:sldId id="343" r:id="rId20"/>
    <p:sldId id="333" r:id="rId21"/>
    <p:sldId id="329" r:id="rId22"/>
    <p:sldId id="330" r:id="rId23"/>
    <p:sldId id="331" r:id="rId24"/>
    <p:sldId id="334" r:id="rId25"/>
    <p:sldId id="338" r:id="rId26"/>
    <p:sldId id="325" r:id="rId27"/>
    <p:sldId id="303" r:id="rId28"/>
    <p:sldId id="290" r:id="rId29"/>
    <p:sldId id="302" r:id="rId30"/>
    <p:sldId id="344" r:id="rId3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8" autoAdjust="0"/>
    <p:restoredTop sz="90346" autoAdjust="0"/>
  </p:normalViewPr>
  <p:slideViewPr>
    <p:cSldViewPr snapToGrid="0">
      <p:cViewPr varScale="1">
        <p:scale>
          <a:sx n="100" d="100"/>
          <a:sy n="100" d="100"/>
        </p:scale>
        <p:origin x="7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1C986D-6F9F-4E05-9FE1-C8640AA31F1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37F399-B06A-44D1-876A-A10C87FD1D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2395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9868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7296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6925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高中生可能會問</a:t>
            </a:r>
            <a:r>
              <a:rPr lang="en-US" altLang="zh-TW" dirty="0"/>
              <a:t>AI</a:t>
            </a:r>
            <a:r>
              <a:rPr lang="zh-TW" altLang="en-US" dirty="0"/>
              <a:t>：感情、人際、整理情緒、選科系、想生涯、寫作業</a:t>
            </a:r>
            <a:r>
              <a:rPr lang="en-US" altLang="zh-TW" dirty="0"/>
              <a:t>…</a:t>
            </a:r>
          </a:p>
          <a:p>
            <a:r>
              <a:rPr lang="zh-TW" altLang="en-US" dirty="0"/>
              <a:t>父母冰山底下</a:t>
            </a:r>
            <a:r>
              <a:rPr lang="en-US" altLang="zh-TW" dirty="0"/>
              <a:t>(</a:t>
            </a:r>
            <a:r>
              <a:rPr lang="zh-TW" altLang="en-US" dirty="0"/>
              <a:t>失落、擔心、受傷、孤單</a:t>
            </a:r>
            <a:r>
              <a:rPr lang="en-US" altLang="zh-TW" dirty="0"/>
              <a:t>)/</a:t>
            </a:r>
            <a:r>
              <a:rPr lang="zh-TW" altLang="en-US" dirty="0"/>
              <a:t>冰山上層</a:t>
            </a:r>
            <a:r>
              <a:rPr lang="en-US" altLang="zh-TW" dirty="0"/>
              <a:t>(</a:t>
            </a:r>
            <a:r>
              <a:rPr lang="zh-TW" altLang="en-US" dirty="0"/>
              <a:t>指責、碎念、憤怒、抓得更緊</a:t>
            </a:r>
            <a:r>
              <a:rPr lang="en-US" altLang="zh-TW" dirty="0"/>
              <a:t>)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7709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孩子帶來的是心情，家長試著尋找答案、解法。兩個人沒有在同一個頻道上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3789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父母冰山底下</a:t>
            </a:r>
            <a:r>
              <a:rPr lang="en-US" altLang="zh-TW" dirty="0"/>
              <a:t>(</a:t>
            </a:r>
            <a:r>
              <a:rPr lang="zh-TW" altLang="en-US" dirty="0"/>
              <a:t>失落、擔心、受傷、孤單</a:t>
            </a:r>
            <a:r>
              <a:rPr lang="en-US" altLang="zh-TW" dirty="0"/>
              <a:t>)/</a:t>
            </a:r>
            <a:r>
              <a:rPr lang="zh-TW" altLang="en-US" dirty="0"/>
              <a:t>冰山上層</a:t>
            </a:r>
            <a:r>
              <a:rPr lang="en-US" altLang="zh-TW" dirty="0"/>
              <a:t>(</a:t>
            </a:r>
            <a:r>
              <a:rPr lang="zh-TW" altLang="en-US" dirty="0"/>
              <a:t>指責、碎念、憤怒、抓得更緊</a:t>
            </a:r>
            <a:r>
              <a:rPr lang="en-US" altLang="zh-TW" dirty="0"/>
              <a:t>) </a:t>
            </a:r>
          </a:p>
          <a:p>
            <a:r>
              <a:rPr lang="en-US" altLang="zh-TW" dirty="0"/>
              <a:t> </a:t>
            </a:r>
            <a:r>
              <a:rPr lang="zh-TW" altLang="en-US" dirty="0"/>
              <a:t>要抓住自己</a:t>
            </a:r>
            <a:r>
              <a:rPr lang="en-US" altLang="zh-TW" dirty="0"/>
              <a:t>/</a:t>
            </a:r>
            <a:r>
              <a:rPr lang="zh-TW" altLang="en-US" dirty="0"/>
              <a:t>孩子的感受才能回到關係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7709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差別在於：少了評價、少了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過往經驗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的不信任、少了角色期待、少了利害關係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還多了情緒價值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父母不是不關心，父母是太關心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擔心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了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45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3754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亞洲父母 無私奉獻 習慣用批評來表達愛 永遠覺得孩子可以更好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92427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要有快樂的人生，就需要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……(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我們會用自己的生命經驗來賦予通往快樂之路的意義 教育、品德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不想孩子吃過自己吃過的苦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dirty="0"/>
              <a:t>我知道什麼對你比較好。 我走過，所以我知道</a:t>
            </a:r>
            <a:r>
              <a:rPr lang="en-US" altLang="zh-TW" dirty="0"/>
              <a:t>… </a:t>
            </a:r>
          </a:p>
          <a:p>
            <a:r>
              <a:rPr lang="zh-TW" altLang="en-US" dirty="0"/>
              <a:t>這個科系以後不好找工作、現在不拚學測以後會後悔。爸爸媽媽絕對是為你好</a:t>
            </a:r>
            <a:r>
              <a:rPr lang="en-US" altLang="zh-TW" dirty="0"/>
              <a:t>…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0901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(</a:t>
            </a:r>
            <a:r>
              <a:rPr lang="zh-TW" altLang="en-US" dirty="0"/>
              <a:t>也許是要考試了一直滑手機、房間亂七八糟、不知道自己要讀什麼不想上大學</a:t>
            </a:r>
            <a:r>
              <a:rPr lang="en-US" altLang="zh-TW" dirty="0"/>
              <a:t>…)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20979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(ex:</a:t>
            </a:r>
            <a:r>
              <a:rPr lang="zh-TW" altLang="en-US" dirty="0"/>
              <a:t>我擔心你跟不上、辦法控制自己、擔心你以後人生走不好</a:t>
            </a:r>
            <a:r>
              <a:rPr lang="en-US" altLang="zh-TW" dirty="0"/>
              <a:t>(</a:t>
            </a:r>
            <a:r>
              <a:rPr lang="zh-TW" altLang="en-US" dirty="0"/>
              <a:t>擔心孩子失敗</a:t>
            </a:r>
            <a:r>
              <a:rPr lang="en-US" altLang="zh-TW" dirty="0"/>
              <a:t>)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zh-TW" altLang="en-US" dirty="0"/>
              <a:t>    人際問題，班上同學不理我</a:t>
            </a:r>
            <a:r>
              <a:rPr lang="en-US" altLang="zh-TW" dirty="0"/>
              <a:t>—</a:t>
            </a:r>
            <a:r>
              <a:rPr lang="zh-TW" altLang="en-US" dirty="0"/>
              <a:t>怕孩子無法適應人際關係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     外貌焦慮，過度被社群影響、模仿</a:t>
            </a:r>
            <a:r>
              <a:rPr lang="en-US" altLang="zh-TW" dirty="0"/>
              <a:t>—</a:t>
            </a:r>
            <a:r>
              <a:rPr lang="zh-TW" altLang="en-US" dirty="0"/>
              <a:t>怕孩子不喜歡自己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#</a:t>
            </a:r>
            <a:r>
              <a:rPr lang="zh-TW" altLang="en-US" dirty="0"/>
              <a:t>共同的核心焦慮：我怕我的孩子將來過得不好</a:t>
            </a:r>
            <a:endParaRPr lang="en-US" altLang="zh-TW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有時候你以為自己只是在教養一個孩子，但過程中也會碰到曾經作為孩子時留下的那些經驗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…)</a:t>
            </a:r>
          </a:p>
          <a:p>
            <a:pPr marL="0" indent="0">
              <a:buNone/>
            </a:pP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6903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兼顧親密與自主、把自己當一回事  我一樣愛你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849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如果我覺得她會選錯，我還能讓她選嗎？</a:t>
            </a:r>
            <a:endParaRPr lang="en-US" altLang="zh-TW" dirty="0"/>
          </a:p>
          <a:p>
            <a:r>
              <a:rPr lang="zh-TW" altLang="en-US" dirty="0"/>
              <a:t>孩子的判斷力是在可承受的範圍內經歷：選擇</a:t>
            </a:r>
            <a:r>
              <a:rPr lang="en-US" altLang="zh-TW" dirty="0"/>
              <a:t>-</a:t>
            </a:r>
            <a:r>
              <a:rPr lang="zh-TW" altLang="en-US" dirty="0"/>
              <a:t>後果</a:t>
            </a:r>
            <a:r>
              <a:rPr lang="en-US" altLang="zh-TW" dirty="0"/>
              <a:t>-</a:t>
            </a:r>
            <a:r>
              <a:rPr lang="zh-TW" altLang="en-US" dirty="0"/>
              <a:t>思考</a:t>
            </a:r>
            <a:r>
              <a:rPr lang="en-US" altLang="zh-TW" dirty="0"/>
              <a:t>-</a:t>
            </a:r>
            <a:r>
              <a:rPr lang="zh-TW" altLang="en-US" dirty="0"/>
              <a:t>修正</a:t>
            </a:r>
            <a:endParaRPr lang="en-US" altLang="zh-TW" dirty="0"/>
          </a:p>
          <a:p>
            <a:r>
              <a:rPr lang="zh-TW" altLang="en-US" dirty="0"/>
              <a:t>挫折容忍力、不會一次到位 每一次失敗中多了解自己一點 </a:t>
            </a:r>
            <a:r>
              <a:rPr lang="en-US" altLang="zh-TW" dirty="0"/>
              <a:t>(</a:t>
            </a:r>
            <a:r>
              <a:rPr lang="zh-TW" altLang="en-US" dirty="0"/>
              <a:t>職能職療會玩的對對碰、自己試錯 團體觀察 經驗累積</a:t>
            </a:r>
            <a:r>
              <a:rPr lang="en-US" altLang="zh-TW" dirty="0"/>
              <a:t>)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66821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孩子也有可能認同了：我不夠好、我太脆弱、我的感受是錯的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01607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先穩住自己的焦慮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在還不夠了解狀況前，先去同理和接納孩子的情緒，才有辦法真的聽懂孩子在說什麼。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39166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EX</a:t>
            </a:r>
            <a:r>
              <a:rPr lang="zh-TW" altLang="en-US" dirty="0"/>
              <a:t>：我覺得我不可能考上我想要的學校，我最近真的很不想念了！</a:t>
            </a:r>
            <a:endParaRPr lang="en-US" altLang="zh-TW" dirty="0"/>
          </a:p>
          <a:p>
            <a:r>
              <a:rPr lang="zh-TW" altLang="en-US" dirty="0"/>
              <a:t>父母：你很擔心自己做不到、最近好像一直都很焦慮。 媽媽看了也其實也很擔心。 你現在比較需要我先聽你說，還是我們可以一起想看看，是哪部分讓你覺得自己沒有希望、我可以怎麼幫忙？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2803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青少年的自主、分化，父母的失落與放手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45107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你不需要成為導航系統、直升機父母、割草機父母</a:t>
            </a:r>
            <a:r>
              <a:rPr lang="en-US" altLang="zh-TW" dirty="0"/>
              <a:t>...</a:t>
            </a:r>
          </a:p>
          <a:p>
            <a:r>
              <a:rPr lang="zh-TW" altLang="en-US" dirty="0"/>
              <a:t>成年個案說：好希望有一個可以當作楷模的爸爸、媽媽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41985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家長可以扮演的腳色，即便不能解決問題，仍然是支持溫暖想要幫忙的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76683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想一想，你的孩子害怕、挫折時，他會抱住的是什麼？ 朋友</a:t>
            </a:r>
            <a:r>
              <a:rPr lang="en-US" altLang="zh-TW" dirty="0"/>
              <a:t>or</a:t>
            </a:r>
            <a:r>
              <a:rPr lang="zh-TW" altLang="en-US" dirty="0"/>
              <a:t>手機</a:t>
            </a:r>
            <a:r>
              <a:rPr lang="en-US" altLang="zh-TW" dirty="0"/>
              <a:t>or</a:t>
            </a:r>
            <a:r>
              <a:rPr lang="zh-TW" altLang="en-US" dirty="0"/>
              <a:t>某個安全的大人</a:t>
            </a:r>
            <a:endParaRPr lang="en-US" altLang="zh-TW" dirty="0"/>
          </a:p>
          <a:p>
            <a:r>
              <a:rPr lang="zh-TW" altLang="en-US" dirty="0"/>
              <a:t>青春期其實不是不需要依附了，而是在重新尋找依附。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4187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1D19B55-0537-C351-407E-D97909AE0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48373FF2-066D-6DD1-6664-80B74E9F69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0D6DCF4-7657-B0D9-DBC9-5F97CDB11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3FDC-E8F3-4331-A095-0A6A2759936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1A3B2F5-1DE9-224A-1E13-27D76D0BC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831BDD6-F861-CF49-2303-308AC9A7F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E8453-6F6E-404D-8F9D-2BF388F34B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1777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F63A00B-737E-B814-2590-40FBE3014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269DC01-F873-9BD8-2A45-60F4B290B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C29A972-97BE-72A5-286F-039247305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3FDC-E8F3-4331-A095-0A6A2759936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FE4C30B-7542-352F-DAD6-F57030130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8C130B2-FAE3-C545-D1F3-1A805982A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E8453-6F6E-404D-8F9D-2BF388F34B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6669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4CF8893-C1F2-C638-F623-AED72C09D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DC90174-1E3E-A6BE-6F85-0F5C3C6A7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44B41A3-3DEE-D6A5-887E-93BEA9E4E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3FDC-E8F3-4331-A095-0A6A2759936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00ADD7A-FBDD-7703-2F55-400998F50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95759B2-31E7-15A8-888E-CE6B33618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E8453-6F6E-404D-8F9D-2BF388F34B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4921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F326D9F-70B9-D9F4-EFB7-0FB0A4250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E850FB1-803F-E420-BCD8-B0F41C23BA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60222D1-1BDD-56FB-09A5-447AF6B9DE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500EF86C-3767-4F97-1117-3DB63A92C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3FDC-E8F3-4331-A095-0A6A2759936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632C8A2-9361-0B5C-4500-1DA1F8F8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932CF98-F97B-276F-BDE8-FCE60493F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E8453-6F6E-404D-8F9D-2BF388F34B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6141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1246858-65A1-666A-04FD-A0B7C2296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0CE98DD-7C03-60D9-1863-325C2CDF0A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B2E5185-0788-11C7-57AD-56FDC17F0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44CD8344-C4AF-D342-478B-BB1C36D26F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A1DF269C-8B57-3FF4-CA3A-F4B7D71FEE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018B65B2-7C01-3B20-DB20-F2F32E68D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3FDC-E8F3-4331-A095-0A6A2759936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42B9E988-AB13-9DCD-AAAE-8009B86EA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B16B6FEB-7207-76E7-13FD-FE2473310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E8453-6F6E-404D-8F9D-2BF388F34B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1636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8E6FD0D-5790-8230-A07A-870C6BA4B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BD26081-7E6D-6D20-6A6A-C94DDE32A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3FDC-E8F3-4331-A095-0A6A2759936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687ABD75-889F-4AD9-02DA-F888408C9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167953BF-3AD1-8876-3EB9-494071372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E8453-6F6E-404D-8F9D-2BF388F34B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3374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4FE40C41-20C5-B06C-FAD6-80F007D27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3FDC-E8F3-4331-A095-0A6A2759936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390CBF58-6F42-9918-4DF4-11DFD0079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13A1C87-18F0-7C6E-336E-AF6B22818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E8453-6F6E-404D-8F9D-2BF388F34B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4263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AD3ACE2-6535-600A-BA5A-B9427B4DC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A3812B6-0A01-B1B8-D1A4-3E0DD5632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E0797DA-5719-1F09-3D21-877571435B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641F308-11B1-47EF-2ED0-5E39017A0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3FDC-E8F3-4331-A095-0A6A2759936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F3B0371-7DB1-9353-4583-6E5BF22C5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4AA88DC-DC2E-1691-3FC8-FB95B3A5E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E8453-6F6E-404D-8F9D-2BF388F34B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8136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7E78545-9CF2-9ED1-F0DE-4A19F0EF2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F6D7C762-8CE4-A519-D8D6-DA19A60C5D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98E8D48-3539-053D-F605-08EF9D1549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03A9825-E565-7E85-01C7-9D0712043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3FDC-E8F3-4331-A095-0A6A2759936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20328FA-6AA6-B6DE-0007-1BDA85F43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EA29CE1-970B-A768-96E5-7E21AFC6A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E8453-6F6E-404D-8F9D-2BF388F34B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7815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76A6755-77FF-FE83-EC8C-E8F5BACC1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9191900-63D6-EC7D-8A95-5DEE16E037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85E6661-6726-6D4F-B291-E21165DDF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3FDC-E8F3-4331-A095-0A6A2759936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99E62FE-1C5A-1492-1033-255899285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B30CF56-8B21-9645-A111-47E90984F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E8453-6F6E-404D-8F9D-2BF388F34B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6457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DB13D323-55B1-38A6-F68B-2993D6872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2E51AB40-0B8C-8FD3-0EBC-EA2C2DB40B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68C0C16-4718-899A-0FAF-9E987F7B3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3FDC-E8F3-4331-A095-0A6A2759936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3F7DA68-FF4C-7156-50DD-0C949E9F8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B6D6CD9-BB73-FE3B-3481-6F2806B67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E8453-6F6E-404D-8F9D-2BF388F34B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2662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F8995536-D9F4-5EF3-572A-1B1CDFEAC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6CACE16-3F7D-FE87-884D-798D3D2CE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FB94749-D5F5-5694-7DAE-6B2A17B452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63FDC-E8F3-4331-A095-0A6A2759936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EFA7BD1-949F-0430-7322-4AA4A2D634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5CAE24F-FADB-4BB2-E0DF-6538DBCA29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E8453-6F6E-404D-8F9D-2BF388F34B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131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ZyulCJhPAY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48DA01C-152E-0179-D90F-F5DE4B7EAC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68362"/>
            <a:ext cx="9144000" cy="2387600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當孩子長大</a:t>
            </a:r>
            <a:br>
              <a:rPr lang="en-US" altLang="zh-TW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父母如何重新找到自己的位置</a:t>
            </a:r>
          </a:p>
        </p:txBody>
      </p:sp>
      <p:sp>
        <p:nvSpPr>
          <p:cNvPr id="4" name="副標題 2">
            <a:extLst>
              <a:ext uri="{FF2B5EF4-FFF2-40B4-BE49-F238E27FC236}">
                <a16:creationId xmlns:a16="http://schemas.microsoft.com/office/drawing/2014/main" id="{944C4CC6-074D-D056-471E-2A63220B8196}"/>
              </a:ext>
            </a:extLst>
          </p:cNvPr>
          <p:cNvSpPr txBox="1">
            <a:spLocks/>
          </p:cNvSpPr>
          <p:nvPr/>
        </p:nvSpPr>
        <p:spPr>
          <a:xfrm>
            <a:off x="1598131" y="4141376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謝幸芳 諮商心理師</a:t>
            </a:r>
          </a:p>
        </p:txBody>
      </p:sp>
    </p:spTree>
    <p:extLst>
      <p:ext uri="{BB962C8B-B14F-4D97-AF65-F5344CB8AC3E}">
        <p14:creationId xmlns:p14="http://schemas.microsoft.com/office/powerpoint/2010/main" val="1921009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43B8743-65D5-3A5D-A787-553A57745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講師介紹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F3CABA6-CEA9-1D5A-A707-8A06152895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心不懶諮商所、合康身心科診所、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得心身醫學診所 諮商心理師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近十年的中學專輔教師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兩名男寶的媽媽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NAHA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芳療師初階認證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頌缽音療師訓練</a:t>
            </a:r>
          </a:p>
          <a:p>
            <a:endParaRPr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7EE11B81-8D27-23D1-08FD-6F98304C3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030" y="2344004"/>
            <a:ext cx="4978646" cy="414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872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C34F29-1521-C47B-2DC4-CD34BA329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比我還懂孩子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?!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56FB2DD-CD7C-F73E-7204-274FFFEE8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世代的真實情況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有一種失落，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叫做孩子不再最需要我了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F01DC22-88A0-094E-0C15-9765C037A9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964" y="2175024"/>
            <a:ext cx="6365631" cy="424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135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29896EC0-C2C7-EE1E-63A3-10692C384C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184" y="575788"/>
            <a:ext cx="8875631" cy="591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307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A3EACB9-A4D1-3D10-06DA-6F81ED0E4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比我還懂孩子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?!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19E1E20-D49B-7D19-3CA5-F12195B14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691" y="1801958"/>
            <a:ext cx="10515600" cy="4351338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孩子上一次主動跟你說心事是什麼時候？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27667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B348641-B0C1-677A-5D3D-110B28567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比我還懂孩子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?!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6E41595-8A52-486F-3190-12441217B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孩子上一次主動跟你說心事是什麼時候？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情境：孩子說「我今天心情不好。」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家長的回應：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728847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56FDFB4D-B06B-2724-CEEC-D22DDAEFD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339" b="9931"/>
          <a:stretch>
            <a:fillRect/>
          </a:stretch>
        </p:blipFill>
        <p:spPr>
          <a:xfrm>
            <a:off x="2766015" y="258892"/>
            <a:ext cx="6666219" cy="6547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309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081FA91-5C82-29A2-B895-34DE70C83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比我還懂孩子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?!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6F1D3C1-7561-C08A-0F25-D80E57493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情境：孩子說「我今天心情不好。」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的回應：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9E28010A-BEDE-8AC3-19E6-97565ACFD0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7" r="4695" b="47879"/>
          <a:stretch>
            <a:fillRect/>
          </a:stretch>
        </p:blipFill>
        <p:spPr>
          <a:xfrm>
            <a:off x="2903651" y="2631688"/>
            <a:ext cx="3793849" cy="3841828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1E8B67BC-3AA6-56EC-4F63-03FD13C19D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0" b="30216"/>
          <a:stretch>
            <a:fillRect/>
          </a:stretch>
        </p:blipFill>
        <p:spPr>
          <a:xfrm>
            <a:off x="6842682" y="1707119"/>
            <a:ext cx="5092020" cy="478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1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6B60ABE-8068-3495-9AE8-3CE467DD8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差別在哪裡？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97B07F4-B9DC-D7A6-30A4-B18206909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不會生氣、不會失望、不會說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“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我早就說過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”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、不必擔心說了什麼傷害到對方、不會有羞愧感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不需要為對方的人生負責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只專注在當下，而父母想的是孩子的整個人生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跟孩子之間沒有歷史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他不知道她昨天答應你幾點睡、不知道他上次考試成績、不知道她重複犯了幾次一樣的錯誤、也不知道妳為了她操碎了心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…)</a:t>
            </a:r>
          </a:p>
        </p:txBody>
      </p:sp>
    </p:spTree>
    <p:extLst>
      <p:ext uri="{BB962C8B-B14F-4D97-AF65-F5344CB8AC3E}">
        <p14:creationId xmlns:p14="http://schemas.microsoft.com/office/powerpoint/2010/main" val="525449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C8A670B-2570-6180-E0BF-850D53886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859" y="2918320"/>
            <a:ext cx="10515600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我跟孩子之間多了什麼東西</a:t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讓互動變得困難了？</a:t>
            </a:r>
          </a:p>
        </p:txBody>
      </p:sp>
    </p:spTree>
    <p:extLst>
      <p:ext uri="{BB962C8B-B14F-4D97-AF65-F5344CB8AC3E}">
        <p14:creationId xmlns:p14="http://schemas.microsoft.com/office/powerpoint/2010/main" val="1970946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454DA9A-6721-D40B-5FCB-9757585E6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愛 從何時開始變成了壓力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7E7A5A6-42E4-6AE6-4971-B4D228CBF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880" y="2047879"/>
            <a:ext cx="2270499" cy="3669323"/>
          </a:xfrm>
          <a:prstGeom prst="rect">
            <a:avLst/>
          </a:prstGeom>
        </p:spPr>
      </p:pic>
      <p:pic>
        <p:nvPicPr>
          <p:cNvPr id="11" name="內容版面配置區 10">
            <a:extLst>
              <a:ext uri="{FF2B5EF4-FFF2-40B4-BE49-F238E27FC236}">
                <a16:creationId xmlns:a16="http://schemas.microsoft.com/office/drawing/2014/main" id="{8DA8E8C0-5CCC-97D5-9489-79E68F96F1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56" y="2166632"/>
            <a:ext cx="6989186" cy="366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381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CCEBCD5-2CA4-DFB1-707F-A631D6C6F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8117"/>
            <a:ext cx="10515600" cy="4351338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孩子剛出生的時候，你對他的期待是？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當孩子愈大，你對他的期待開始增加了什麼？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問題可能不是太愛孩子，而是愛裡混進了很多的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”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焦慮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”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63ED816-42A8-32B9-2F59-64FD1B2A10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40" r="967"/>
          <a:stretch>
            <a:fillRect/>
          </a:stretch>
        </p:blipFill>
        <p:spPr>
          <a:xfrm>
            <a:off x="4393579" y="2815999"/>
            <a:ext cx="6136221" cy="308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361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4A6BD4C-5675-CF7C-68A4-781BB0982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我現在是在幫孩子，</a:t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還是在處理自己的焦慮？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66DCF29-EBD7-A24C-2132-A9ECF1C40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63189"/>
            <a:ext cx="10515600" cy="3813773"/>
          </a:xfrm>
        </p:spPr>
        <p:txBody>
          <a:bodyPr>
            <a:norm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請大家做一個簡單的小練習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：在心中想一個最近的畫面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最近一次忍不住碎念、催促，或對孩子有點生氣，是什麼時候？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5CBDD302-D1BE-55AB-DCAB-F14B1018E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450" y="3776352"/>
            <a:ext cx="3138599" cy="261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615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95B60-F5F3-1959-8913-38042B6A5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FBF1A85-D3B8-E905-A007-4EBBDBE58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我現在是在幫孩子，</a:t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還是在處理自己的焦慮？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5D7F07E-C041-B92D-887E-D7C7BAA80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0673"/>
            <a:ext cx="10515600" cy="4136290"/>
          </a:xfrm>
        </p:spPr>
        <p:txBody>
          <a:bodyPr>
            <a:norm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那一刻，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我心裡最擔心的是什麼？</a:t>
            </a:r>
            <a:endParaRPr lang="en-US" altLang="zh-TW" sz="3200" dirty="0"/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如果你擔心的事真的發生了，那對我來說意味著什麼？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今天你會這麼害怕，你的害怕是從哪裡來的？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我現在說的這些話，是孩子此刻需要的，還是我的焦慮需要的？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161831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A0F2375-8580-83EF-101A-8E275DDFD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青少年的發展任務與需求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659AC6-9B17-17DC-C217-FC0A108B3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265" y="1825625"/>
            <a:ext cx="10807535" cy="4351338"/>
          </a:xfrm>
        </p:spPr>
        <p:txBody>
          <a:bodyPr>
            <a:noAutofit/>
          </a:bodyPr>
          <a:lstStyle/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自我價值感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：被肯定、被重視、被需要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愛與隸屬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歸屬感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：被接納、被喜歡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尊重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獨立自主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：自我決定、被信任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給予一定安全範圍內有限的選擇空間，發展青少年的獨立自主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人終其一生都需要這些，此階段正在發展，需要更用力向大人去爭取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22E36C7-AD91-416C-9EB4-F1C4E965CF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6257" r="11079"/>
          <a:stretch/>
        </p:blipFill>
        <p:spPr>
          <a:xfrm>
            <a:off x="7985991" y="1825625"/>
            <a:ext cx="3877189" cy="2429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19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07B7245-13C5-9566-4CF1-597FC93FC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高中生父母的轉型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AF53B09-8622-B392-B87D-EE2A1C9A0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父母不是什麼都不能管，而是開始把人生的主導權，一點一點交給孩子。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父母需要介入：安全</a:t>
            </a:r>
            <a:r>
              <a:rPr lang="en-US" altLang="zh-TW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自傷風險</a:t>
            </a:r>
            <a:r>
              <a:rPr lang="en-US" altLang="zh-TW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危險行為</a:t>
            </a:r>
            <a:r>
              <a:rPr lang="en-US" altLang="zh-TW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嚴重失序</a:t>
            </a:r>
            <a:endParaRPr lang="en-US" altLang="zh-TW" sz="3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父母需要增加對話：人際</a:t>
            </a:r>
            <a:r>
              <a:rPr lang="en-US" altLang="zh-TW" sz="32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2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戀愛</a:t>
            </a:r>
            <a:r>
              <a:rPr lang="en-US" altLang="zh-TW" sz="32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2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興趣</a:t>
            </a:r>
            <a:r>
              <a:rPr lang="en-US" altLang="zh-TW" sz="32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2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外貌焦慮</a:t>
            </a:r>
            <a:r>
              <a:rPr lang="en-US" altLang="zh-TW" sz="32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2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選組、選系</a:t>
            </a:r>
            <a:r>
              <a:rPr lang="en-US" altLang="zh-TW" sz="32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2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未來方向</a:t>
            </a:r>
            <a:r>
              <a:rPr lang="en-US" altLang="zh-TW" sz="32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</a:p>
          <a:p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這是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”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安全問題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”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還是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”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她跟我不一樣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”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1105255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611B7E1F-0E20-2C94-48A0-93FD317FE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10822638" cy="630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523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C8855AC5-A090-73BD-FC75-70619B468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264" y="312907"/>
            <a:ext cx="11106499" cy="6310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129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6C444-4045-1D27-DA1D-621594BE3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C8989FF5-B207-AA11-E729-0D2301F42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347" y="295657"/>
            <a:ext cx="10840682" cy="628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351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F38D550-23A0-17D4-D9CF-E40044517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9E607CE4-9198-D0DB-E1A3-2DEDECE9C9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204" y="112712"/>
            <a:ext cx="8927457" cy="669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3499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BE3A1E1-CB7B-3CF9-81C6-527F46081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父母可以怎麼說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3D25146-FD7F-9192-FCA6-37B4C75DE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孩子感受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到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可能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：我的感受是錯的、你不懂我有多難受、都是我的問題、我不夠好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 lvl="0"/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先不給意見，只做反映式傾聽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穩住自己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聽懂孩子想說什麼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帶著好奇心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)→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讓孩子知道你聽懂了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最後再處理事情</a:t>
            </a:r>
            <a:endParaRPr lang="zh-TW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623823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49F0E83-0193-88E4-0617-73B0C932F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父母可以怎麼說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4656ABF-14F8-F9EF-B9C8-2F33DAF8A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先同理孩子的經驗</a:t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你真的很難過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你很在意的好朋友，突然被排除在外了，真的會很不舒服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</a:p>
          <a:p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再說自己的想法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感受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聽到你這樣我也會很擔心、很心疼，在想會不會也更多的可能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</a:p>
          <a:p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最後再邀請孩子一起想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你現在希望我只是聽你說，還是想跟我一起找找可能的方法？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334546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59A1D-662E-70B0-62C7-8BE5D244B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A23650A-56F5-1DF2-D66C-701068EEC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時代</a:t>
            </a:r>
            <a:br>
              <a:rPr lang="en-US" altLang="zh-TW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父母可以學習的是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9375543-B783-CAD9-AD77-88AA21AFC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慢下來，給自己、給關係一點空間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不要急著安慰、不要急著判斷、不要急著解決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2212797C-B8D7-84DB-A85A-C7B18CC8B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8" b="13823"/>
          <a:stretch>
            <a:fillRect/>
          </a:stretch>
        </p:blipFill>
        <p:spPr>
          <a:xfrm>
            <a:off x="3313020" y="3057523"/>
            <a:ext cx="4793917" cy="3800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5504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01F4936-0CF8-E983-EA10-D4F7D11B7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小提醒：先降溫、再溝通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CC8C30B-9A0E-51A8-6431-8F58062EC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對話前試著先深呼吸停頓一下，帶著好奇：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buNone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我可能還不太懂，但我很想了解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</a:p>
          <a:p>
            <a:pPr marL="457200" lvl="1" indent="0">
              <a:buNone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你現在不想說也可以，如果你想說的時候，我在。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buNone/>
            </a:pP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衝突後記得修復關係</a:t>
            </a: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717DCEE3-8F70-735D-969A-D247CC6B4F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843" y="3615350"/>
            <a:ext cx="4539488" cy="302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7671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15612EC-C414-2E96-1183-1290131CD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當孩子想要自己做決定，我能不能承受？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6545012-740D-EEE0-11D5-3270D4A83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如果她選錯怎麼辦？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她的人生到底是誰的人生？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我能不能愛一個跟我的期待不同的孩子？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無條件的愛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517817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CF939FF-1B7D-3369-31D3-9F1F777E6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時代</a:t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父母真正不可被取代的角色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410C18A-4D39-B397-4F3A-F8FCDC8571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可以回答問題、整理情緒、陪孩子聊天、提供資訊、永遠有耐心不批評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，那父母可以扮演什麼角色？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可以說得很漂亮很正確，但孩子在真實世界需要學會、需要經驗的是：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我跟你不同，你沒有因此否定我、討厭我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我們吵架了，關係還是可以修復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我讓你失望了、我不完美，你仍然愛我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643761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9E301BA4-6197-75FC-4522-1CC87427D0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017" y="223857"/>
            <a:ext cx="9666607" cy="644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5026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AECE113-7905-53AA-6BBB-B09220D30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求助管道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3E93E96-A4EC-D0D8-E1D3-BD1FCEF2D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20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學校輔導室</a:t>
            </a:r>
            <a:endParaRPr lang="en-US" altLang="zh-TW" sz="320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20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15-45</a:t>
            </a:r>
            <a:r>
              <a:rPr lang="zh-TW" altLang="en-US" sz="320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歲青壯世代心理健康支持方案</a:t>
            </a:r>
            <a:endParaRPr lang="en-US" altLang="zh-TW" sz="320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200" dirty="0">
                <a:solidFill>
                  <a:srgbClr val="333333"/>
                </a:solidFill>
                <a:highlight>
                  <a:srgbClr val="FFFF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1925</a:t>
            </a:r>
            <a:r>
              <a:rPr lang="zh-TW" altLang="en-US" sz="3200" dirty="0">
                <a:solidFill>
                  <a:srgbClr val="333333"/>
                </a:solidFill>
                <a:highlight>
                  <a:srgbClr val="FFFF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安心專線、</a:t>
            </a:r>
            <a:r>
              <a:rPr lang="en-US" altLang="zh-TW" sz="3200" dirty="0">
                <a:solidFill>
                  <a:srgbClr val="333333"/>
                </a:solidFill>
                <a:highlight>
                  <a:srgbClr val="FFFF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1980</a:t>
            </a:r>
            <a:r>
              <a:rPr lang="zh-TW" altLang="en-US" sz="3200" dirty="0">
                <a:solidFill>
                  <a:srgbClr val="333333"/>
                </a:solidFill>
                <a:highlight>
                  <a:srgbClr val="FFFF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張老師、</a:t>
            </a:r>
            <a:r>
              <a:rPr lang="en-US" altLang="zh-TW" sz="3200" dirty="0">
                <a:solidFill>
                  <a:srgbClr val="333333"/>
                </a:solidFill>
                <a:highlight>
                  <a:srgbClr val="FFFF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1995</a:t>
            </a:r>
            <a:r>
              <a:rPr lang="zh-TW" altLang="en-US" sz="3200" dirty="0">
                <a:solidFill>
                  <a:srgbClr val="333333"/>
                </a:solidFill>
                <a:highlight>
                  <a:srgbClr val="FFFF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生命線</a:t>
            </a:r>
            <a:endParaRPr lang="en-US" altLang="zh-TW" sz="3200" dirty="0">
              <a:solidFill>
                <a:srgbClr val="333333"/>
              </a:solidFill>
              <a:highlight>
                <a:srgbClr val="FFFFFF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solidFill>
                  <a:srgbClr val="333333"/>
                </a:solidFill>
                <a:highlight>
                  <a:srgbClr val="FFFF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身心科門診</a:t>
            </a:r>
            <a:endParaRPr lang="en-US" altLang="zh-TW" sz="3200" dirty="0">
              <a:solidFill>
                <a:srgbClr val="333333"/>
              </a:solidFill>
              <a:highlight>
                <a:srgbClr val="FFFFFF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solidFill>
                  <a:srgbClr val="333333"/>
                </a:solidFill>
                <a:highlight>
                  <a:srgbClr val="FFFF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心理諮商所</a:t>
            </a:r>
            <a:endParaRPr lang="en-US" altLang="zh-TW" sz="3200" dirty="0">
              <a:solidFill>
                <a:srgbClr val="333333"/>
              </a:solidFill>
              <a:highlight>
                <a:srgbClr val="FFFFFF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32712710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hlinkClick r:id="rId3"/>
            <a:extLst>
              <a:ext uri="{FF2B5EF4-FFF2-40B4-BE49-F238E27FC236}">
                <a16:creationId xmlns:a16="http://schemas.microsoft.com/office/drawing/2014/main" id="{B8D21314-02B2-460F-C722-5D47403C55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9302" y="217235"/>
            <a:ext cx="8707905" cy="640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1877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6E8D6739-10D1-6430-2DA9-943A1D6804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019" y="875219"/>
            <a:ext cx="9649962" cy="542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885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11235</TotalTime>
  <Words>1728</Words>
  <Application>Microsoft Office PowerPoint</Application>
  <PresentationFormat>寬螢幕</PresentationFormat>
  <Paragraphs>142</Paragraphs>
  <Slides>30</Slides>
  <Notes>21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30</vt:i4>
      </vt:variant>
    </vt:vector>
  </HeadingPairs>
  <TitlesOfParts>
    <vt:vector size="36" baseType="lpstr">
      <vt:lpstr>微軟正黑體</vt:lpstr>
      <vt:lpstr>Arial</vt:lpstr>
      <vt:lpstr>Calibri</vt:lpstr>
      <vt:lpstr>Calibri Light</vt:lpstr>
      <vt:lpstr>Wingdings</vt:lpstr>
      <vt:lpstr>Office 佈景主題</vt:lpstr>
      <vt:lpstr>當孩子長大 父母如何重新找到自己的位置</vt:lpstr>
      <vt:lpstr>講師介紹</vt:lpstr>
      <vt:lpstr>AI比我還懂孩子?!</vt:lpstr>
      <vt:lpstr>PowerPoint 簡報</vt:lpstr>
      <vt:lpstr>AI比我還懂孩子?!</vt:lpstr>
      <vt:lpstr>AI比我還懂孩子?!</vt:lpstr>
      <vt:lpstr>PowerPoint 簡報</vt:lpstr>
      <vt:lpstr>AI比我還懂孩子?!</vt:lpstr>
      <vt:lpstr>差別在哪裡？</vt:lpstr>
      <vt:lpstr>我跟孩子之間多了什麼東西 讓互動變得困難了？</vt:lpstr>
      <vt:lpstr>愛 從何時開始變成了壓力</vt:lpstr>
      <vt:lpstr>PowerPoint 簡報</vt:lpstr>
      <vt:lpstr>我現在是在幫孩子， 還是在處理自己的焦慮？</vt:lpstr>
      <vt:lpstr>我現在是在幫孩子， 還是在處理自己的焦慮？</vt:lpstr>
      <vt:lpstr>青少年的發展任務與需求</vt:lpstr>
      <vt:lpstr>高中生父母的轉型</vt:lpstr>
      <vt:lpstr>PowerPoint 簡報</vt:lpstr>
      <vt:lpstr>PowerPoint 簡報</vt:lpstr>
      <vt:lpstr>PowerPoint 簡報</vt:lpstr>
      <vt:lpstr>PowerPoint 簡報</vt:lpstr>
      <vt:lpstr>父母可以怎麼說</vt:lpstr>
      <vt:lpstr>父母可以怎麼說</vt:lpstr>
      <vt:lpstr>AI時代 父母可以學習的是</vt:lpstr>
      <vt:lpstr>小提醒：先降溫、再溝通</vt:lpstr>
      <vt:lpstr>當孩子想要自己做決定，我能不能承受？</vt:lpstr>
      <vt:lpstr>AI時代 父母真正不可被取代的角色</vt:lpstr>
      <vt:lpstr>PowerPoint 簡報</vt:lpstr>
      <vt:lpstr>求助管道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南湖高中 親職講座</dc:title>
  <dc:creator>幸芳 謝</dc:creator>
  <cp:lastModifiedBy>user</cp:lastModifiedBy>
  <cp:revision>164</cp:revision>
  <dcterms:created xsi:type="dcterms:W3CDTF">2024-03-27T08:51:21Z</dcterms:created>
  <dcterms:modified xsi:type="dcterms:W3CDTF">2026-09-18T05:00:43Z</dcterms:modified>
</cp:coreProperties>
</file>